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3" r:id="rId4"/>
  </p:sldMasterIdLst>
  <p:notesMasterIdLst>
    <p:notesMasterId r:id="rId7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9144000" cy="5143500" type="screen16x9"/>
  <p:notesSz cx="6858000" cy="9144000"/>
  <p:embeddedFontLst>
    <p:embeddedFont>
      <p:font typeface="Bahnschrift Light Condensed" panose="020B0502040204020203" pitchFamily="34" charset="0"/>
      <p:regular r:id="rId80"/>
    </p:embeddedFont>
    <p:embeddedFont>
      <p:font typeface="Barlow" panose="00000500000000000000" pitchFamily="2" charset="0"/>
      <p:regular r:id="rId81"/>
      <p:bold r:id="rId82"/>
      <p:italic r:id="rId83"/>
      <p:boldItalic r:id="rId84"/>
    </p:embeddedFont>
    <p:embeddedFont>
      <p:font typeface="Calibri" panose="020F0502020204030204" pitchFamily="34" charset="0"/>
      <p:regular r:id="rId85"/>
      <p:bold r:id="rId86"/>
      <p:italic r:id="rId87"/>
      <p:boldItalic r:id="rId88"/>
    </p:embeddedFont>
    <p:embeddedFont>
      <p:font typeface="Lato" panose="020F0502020204030203" pitchFamily="34" charset="0"/>
      <p:regular r:id="rId89"/>
      <p:bold r:id="rId90"/>
      <p:italic r:id="rId91"/>
      <p:boldItalic r:id="rId92"/>
    </p:embeddedFont>
    <p:embeddedFont>
      <p:font typeface="Open Sans" panose="020B0606030504020204" pitchFamily="34" charset="0"/>
      <p:regular r:id="rId93"/>
      <p:bold r:id="rId94"/>
      <p:italic r:id="rId95"/>
      <p:boldItalic r:id="rId96"/>
    </p:embeddedFont>
    <p:embeddedFont>
      <p:font typeface="Raleway" pitchFamily="2" charset="0"/>
      <p:regular r:id="rId97"/>
      <p:bold r:id="rId98"/>
      <p:italic r:id="rId99"/>
      <p:boldItalic r:id="rId100"/>
    </p:embeddedFont>
    <p:embeddedFont>
      <p:font typeface="Roboto" panose="02000000000000000000" pitchFamily="2"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iUuthvcRjdJgKJ9pdqzQ0ihxdP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ia Galan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C2DE85-201B-4791-996C-00BAC24C5B42}">
  <a:tblStyle styleId="{E1C2DE85-201B-4791-996C-00BAC24C5B4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font" Target="fonts/font10.fntdata"/><Relationship Id="rId112" Type="http://schemas.openxmlformats.org/officeDocument/2006/relationships/tableStyles" Target="tableStyles.xml"/><Relationship Id="rId16" Type="http://schemas.openxmlformats.org/officeDocument/2006/relationships/slide" Target="slides/slide12.xml"/><Relationship Id="rId107" Type="http://customschemas.google.com/relationships/presentationmetadata" Target="meta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102" Type="http://schemas.openxmlformats.org/officeDocument/2006/relationships/font" Target="fonts/font23.fntdata"/><Relationship Id="rId5" Type="http://schemas.openxmlformats.org/officeDocument/2006/relationships/slide" Target="slides/slide1.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24.fntdata"/><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8.fntdata"/><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font" Target="fonts/font4.fntdata"/><Relationship Id="rId88" Type="http://schemas.openxmlformats.org/officeDocument/2006/relationships/font" Target="fonts/font9.fntdata"/><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d0e18fce4a_3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0" name="Google Shape;390;g1d0e18fce4a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bc959274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cbc959274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d0e18fce4a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1d0e18fce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d0e18fce4a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d0e18fce4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8" name="Google Shape;92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6" name="Google Shape;96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20615ffc6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g20615ffc65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20615ffc6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g20615ffc6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 name="Google Shape;104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8" name="Google Shape;1068;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8" name="Google Shape;107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7" name="Google Shape;108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6" name="Google Shape;109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6" name="Google Shape;1106;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1dc817903c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g1dc817903c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1cbc95927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4" name="Google Shape;1144;g1cbc95927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cbc959274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g1cbc959274b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d0e18fce4a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d0e18fce4a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66"/>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66"/>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66"/>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66"/>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66"/>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22"/>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1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7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4" name="Google Shape;74;p7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5" name="Google Shape;75;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8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8" name="Google Shape;7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2" name="Google Shape;8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6" name="Google Shape;86;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8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3" name="Google Shape;93;p8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4" name="Google Shape;9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7" name="Google Shape;9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8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1" name="Google Shape;101;p8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2" name="Google Shape;102;p8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cxnSp>
        <p:nvCxnSpPr>
          <p:cNvPr id="17" name="Google Shape;17;p6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 name="Google Shape;18;p6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9" name="Google Shape;19;p6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0" name="Google Shape;20;p6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69"/>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 name="Google Shape;22;p69"/>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6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8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6" name="Google Shape;10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8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9" name="Google Shape;109;p8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0" name="Google Shape;110;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75"/>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9" name="Google Shape;119;p7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20" name="Google Shape;120;p75"/>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21" name="Google Shape;121;p75"/>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2" name="Google Shape;122;p7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23" name="Google Shape;123;p7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cxnSp>
        <p:nvCxnSpPr>
          <p:cNvPr id="125" name="Google Shape;125;p7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6" name="Google Shape;126;p7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27" name="Google Shape;127;p7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28" name="Google Shape;128;p7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9" name="Google Shape;129;p7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7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1"/>
        <p:cNvGrpSpPr/>
        <p:nvPr/>
      </p:nvGrpSpPr>
      <p:grpSpPr>
        <a:xfrm>
          <a:off x="0" y="0"/>
          <a:ext cx="0" cy="0"/>
          <a:chOff x="0" y="0"/>
          <a:chExt cx="0" cy="0"/>
        </a:xfrm>
      </p:grpSpPr>
      <p:cxnSp>
        <p:nvCxnSpPr>
          <p:cNvPr id="132" name="Google Shape;132;p90"/>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33" name="Google Shape;133;p90"/>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34" name="Google Shape;134;p9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5" name="Google Shape;135;p90"/>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36" name="Google Shape;136;p90"/>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7" name="Google Shape;137;p9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38"/>
        <p:cNvGrpSpPr/>
        <p:nvPr/>
      </p:nvGrpSpPr>
      <p:grpSpPr>
        <a:xfrm>
          <a:off x="0" y="0"/>
          <a:ext cx="0" cy="0"/>
          <a:chOff x="0" y="0"/>
          <a:chExt cx="0" cy="0"/>
        </a:xfrm>
      </p:grpSpPr>
      <p:cxnSp>
        <p:nvCxnSpPr>
          <p:cNvPr id="139" name="Google Shape;139;p91"/>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40" name="Google Shape;140;p91"/>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41" name="Google Shape;141;p91"/>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2" name="Google Shape;142;p9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92"/>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5" name="Google Shape;145;p9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9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48" name="Google Shape;148;p93"/>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9" name="Google Shape;149;p93"/>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0" name="Google Shape;150;p9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51"/>
        <p:cNvGrpSpPr/>
        <p:nvPr/>
      </p:nvGrpSpPr>
      <p:grpSpPr>
        <a:xfrm>
          <a:off x="0" y="0"/>
          <a:ext cx="0" cy="0"/>
          <a:chOff x="0" y="0"/>
          <a:chExt cx="0" cy="0"/>
        </a:xfrm>
      </p:grpSpPr>
      <p:cxnSp>
        <p:nvCxnSpPr>
          <p:cNvPr id="152" name="Google Shape;152;p9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53" name="Google Shape;153;p94"/>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54" name="Google Shape;154;p9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
        <p:cNvGrpSpPr/>
        <p:nvPr/>
      </p:nvGrpSpPr>
      <p:grpSpPr>
        <a:xfrm>
          <a:off x="0" y="0"/>
          <a:ext cx="0" cy="0"/>
          <a:chOff x="0" y="0"/>
          <a:chExt cx="0" cy="0"/>
        </a:xfrm>
      </p:grpSpPr>
      <p:sp>
        <p:nvSpPr>
          <p:cNvPr id="25" name="Google Shape;25;p70"/>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 name="Google Shape;26;p7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7" name="Google Shape;27;p70"/>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8" name="Google Shape;28;p70"/>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7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0" name="Google Shape;30;p7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cxnSp>
        <p:nvCxnSpPr>
          <p:cNvPr id="156" name="Google Shape;156;p9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57" name="Google Shape;157;p9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58" name="Google Shape;158;p95"/>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59" name="Google Shape;159;p9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cxnSp>
        <p:nvCxnSpPr>
          <p:cNvPr id="161" name="Google Shape;161;p9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62" name="Google Shape;162;p9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63" name="Google Shape;163;p96"/>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64" name="Google Shape;164;p9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5" name="Google Shape;165;p9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9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
    <p:spTree>
      <p:nvGrpSpPr>
        <p:cNvPr id="1" name="Shape 172"/>
        <p:cNvGrpSpPr/>
        <p:nvPr/>
      </p:nvGrpSpPr>
      <p:grpSpPr>
        <a:xfrm>
          <a:off x="0" y="0"/>
          <a:ext cx="0" cy="0"/>
          <a:chOff x="0" y="0"/>
          <a:chExt cx="0" cy="0"/>
        </a:xfrm>
      </p:grpSpPr>
      <p:sp>
        <p:nvSpPr>
          <p:cNvPr id="173" name="Google Shape;173;p78"/>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4" name="Google Shape;174;p7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75" name="Google Shape;175;p7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76" name="Google Shape;176;p7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7" name="Google Shape;177;p7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78" name="Google Shape;178;p7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cxnSp>
        <p:nvCxnSpPr>
          <p:cNvPr id="180" name="Google Shape;180;p7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1" name="Google Shape;181;p7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82" name="Google Shape;182;p7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3" name="Google Shape;183;p7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4" name="Google Shape;184;p7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5" name="Google Shape;185;p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6"/>
        <p:cNvGrpSpPr/>
        <p:nvPr/>
      </p:nvGrpSpPr>
      <p:grpSpPr>
        <a:xfrm>
          <a:off x="0" y="0"/>
          <a:ext cx="0" cy="0"/>
          <a:chOff x="0" y="0"/>
          <a:chExt cx="0" cy="0"/>
        </a:xfrm>
      </p:grpSpPr>
      <p:cxnSp>
        <p:nvCxnSpPr>
          <p:cNvPr id="187" name="Google Shape;187;p98"/>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8" name="Google Shape;188;p98"/>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89" name="Google Shape;189;p98"/>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90" name="Google Shape;190;p9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1"/>
        <p:cNvGrpSpPr/>
        <p:nvPr/>
      </p:nvGrpSpPr>
      <p:grpSpPr>
        <a:xfrm>
          <a:off x="0" y="0"/>
          <a:ext cx="0" cy="0"/>
          <a:chOff x="0" y="0"/>
          <a:chExt cx="0" cy="0"/>
        </a:xfrm>
      </p:grpSpPr>
      <p:sp>
        <p:nvSpPr>
          <p:cNvPr id="192" name="Google Shape;192;p99"/>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3" name="Google Shape;193;p9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4"/>
        <p:cNvGrpSpPr/>
        <p:nvPr/>
      </p:nvGrpSpPr>
      <p:grpSpPr>
        <a:xfrm>
          <a:off x="0" y="0"/>
          <a:ext cx="0" cy="0"/>
          <a:chOff x="0" y="0"/>
          <a:chExt cx="0" cy="0"/>
        </a:xfrm>
      </p:grpSpPr>
      <p:cxnSp>
        <p:nvCxnSpPr>
          <p:cNvPr id="195" name="Google Shape;195;p10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96" name="Google Shape;196;p100"/>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7" name="Google Shape;197;p100"/>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8" name="Google Shape;198;p10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199"/>
        <p:cNvGrpSpPr/>
        <p:nvPr/>
      </p:nvGrpSpPr>
      <p:grpSpPr>
        <a:xfrm>
          <a:off x="0" y="0"/>
          <a:ext cx="0" cy="0"/>
          <a:chOff x="0" y="0"/>
          <a:chExt cx="0" cy="0"/>
        </a:xfrm>
      </p:grpSpPr>
      <p:cxnSp>
        <p:nvCxnSpPr>
          <p:cNvPr id="200" name="Google Shape;200;p101"/>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01" name="Google Shape;201;p101"/>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2" name="Google Shape;202;p10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3"/>
        <p:cNvGrpSpPr/>
        <p:nvPr/>
      </p:nvGrpSpPr>
      <p:grpSpPr>
        <a:xfrm>
          <a:off x="0" y="0"/>
          <a:ext cx="0" cy="0"/>
          <a:chOff x="0" y="0"/>
          <a:chExt cx="0" cy="0"/>
        </a:xfrm>
      </p:grpSpPr>
      <p:sp>
        <p:nvSpPr>
          <p:cNvPr id="204" name="Google Shape;204;p102"/>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5" name="Google Shape;205;p10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06" name="Google Shape;206;p102"/>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07" name="Google Shape;207;p102"/>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8" name="Google Shape;208;p10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09" name="Google Shape;209;p10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cxnSp>
        <p:nvCxnSpPr>
          <p:cNvPr id="32" name="Google Shape;32;p7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3" name="Google Shape;33;p7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4" name="Google Shape;34;p7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5" name="Google Shape;35;p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7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0"/>
        <p:cNvGrpSpPr/>
        <p:nvPr/>
      </p:nvGrpSpPr>
      <p:grpSpPr>
        <a:xfrm>
          <a:off x="0" y="0"/>
          <a:ext cx="0" cy="0"/>
          <a:chOff x="0" y="0"/>
          <a:chExt cx="0" cy="0"/>
        </a:xfrm>
      </p:grpSpPr>
      <p:cxnSp>
        <p:nvCxnSpPr>
          <p:cNvPr id="211" name="Google Shape;211;p10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12" name="Google Shape;212;p10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13" name="Google Shape;213;p103"/>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4" name="Google Shape;214;p10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cxnSp>
        <p:nvCxnSpPr>
          <p:cNvPr id="216" name="Google Shape;216;p10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17" name="Google Shape;217;p104"/>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18" name="Google Shape;218;p104"/>
          <p:cNvSpPr txBox="1">
            <a:spLocks noGrp="1"/>
          </p:cNvSpPr>
          <p:nvPr>
            <p:ph type="title"/>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endParaRPr/>
          </a:p>
        </p:txBody>
      </p:sp>
      <p:sp>
        <p:nvSpPr>
          <p:cNvPr id="219" name="Google Shape;219;p104"/>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20" name="Google Shape;220;p10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10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3"/>
        <p:cNvGrpSpPr/>
        <p:nvPr/>
      </p:nvGrpSpPr>
      <p:grpSpPr>
        <a:xfrm>
          <a:off x="0" y="0"/>
          <a:ext cx="0" cy="0"/>
          <a:chOff x="0" y="0"/>
          <a:chExt cx="0" cy="0"/>
        </a:xfrm>
      </p:grpSpPr>
      <p:cxnSp>
        <p:nvCxnSpPr>
          <p:cNvPr id="224" name="Google Shape;224;g1b0c4f40a1f_0_7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5" name="Google Shape;225;g1b0c4f40a1f_0_7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6" name="Google Shape;226;g1b0c4f40a1f_0_7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27" name="Google Shape;227;g1b0c4f40a1f_0_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28" name="Google Shape;228;g1b0c4f40a1f_0_7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29" name="Google Shape;229;g1b0c4f40a1f_0_7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30" name="Google Shape;230;g1b0c4f40a1f_0_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31"/>
        <p:cNvGrpSpPr/>
        <p:nvPr/>
      </p:nvGrpSpPr>
      <p:grpSpPr>
        <a:xfrm>
          <a:off x="0" y="0"/>
          <a:ext cx="0" cy="0"/>
          <a:chOff x="0" y="0"/>
          <a:chExt cx="0" cy="0"/>
        </a:xfrm>
      </p:grpSpPr>
      <p:cxnSp>
        <p:nvCxnSpPr>
          <p:cNvPr id="232" name="Google Shape;232;g1b0c4f40a1f_0_79"/>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233" name="Google Shape;233;g1b0c4f40a1f_0_79"/>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234" name="Google Shape;234;g1b0c4f40a1f_0_79"/>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35" name="Google Shape;235;g1b0c4f40a1f_0_79"/>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4800"/>
              <a:buNone/>
              <a:defRPr sz="48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36" name="Google Shape;236;g1b0c4f40a1f_0_79"/>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lt1"/>
              </a:buClr>
              <a:buSzPts val="1800"/>
              <a:buNone/>
              <a:defRPr>
                <a:solidFill>
                  <a:schemeClr val="lt1"/>
                </a:solidFill>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37" name="Google Shape;237;g1b0c4f40a1f_0_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8"/>
        <p:cNvGrpSpPr/>
        <p:nvPr/>
      </p:nvGrpSpPr>
      <p:grpSpPr>
        <a:xfrm>
          <a:off x="0" y="0"/>
          <a:ext cx="0" cy="0"/>
          <a:chOff x="0" y="0"/>
          <a:chExt cx="0" cy="0"/>
        </a:xfrm>
      </p:grpSpPr>
      <p:cxnSp>
        <p:nvCxnSpPr>
          <p:cNvPr id="39" name="Google Shape;39;p116"/>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40" name="Google Shape;40;p116"/>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116"/>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2" name="Google Shape;42;p1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p1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5" name="Google Shape;45;p117"/>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117"/>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1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8"/>
        <p:cNvGrpSpPr/>
        <p:nvPr/>
      </p:nvGrpSpPr>
      <p:grpSpPr>
        <a:xfrm>
          <a:off x="0" y="0"/>
          <a:ext cx="0" cy="0"/>
          <a:chOff x="0" y="0"/>
          <a:chExt cx="0" cy="0"/>
        </a:xfrm>
      </p:grpSpPr>
      <p:cxnSp>
        <p:nvCxnSpPr>
          <p:cNvPr id="49" name="Google Shape;49;p11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0" name="Google Shape;50;p118"/>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1" name="Google Shape;51;p1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cxnSp>
        <p:nvCxnSpPr>
          <p:cNvPr id="53" name="Google Shape;53;p11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4" name="Google Shape;54;p1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5" name="Google Shape;55;p11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1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cxnSp>
        <p:nvCxnSpPr>
          <p:cNvPr id="58" name="Google Shape;58;p12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9" name="Google Shape;59;p120"/>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0" name="Google Shape;60;p120"/>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1" name="Google Shape;61;p120"/>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1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65"/>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0" name="Google Shape;70;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1" name="Google Shape;71;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113"/>
        <p:cNvGrpSpPr/>
        <p:nvPr/>
      </p:nvGrpSpPr>
      <p:grpSpPr>
        <a:xfrm>
          <a:off x="0" y="0"/>
          <a:ext cx="0" cy="0"/>
          <a:chOff x="0" y="0"/>
          <a:chExt cx="0" cy="0"/>
        </a:xfrm>
      </p:grpSpPr>
      <p:sp>
        <p:nvSpPr>
          <p:cNvPr id="114" name="Google Shape;114;p7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115" name="Google Shape;115;p74"/>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116" name="Google Shape;116;p7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7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170" name="Google Shape;170;p7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171" name="Google Shape;171;p7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s://bcorporation.e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hyperlink" Target="https://bimpactassessment.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hyperlink" Target="https://bimpactassessment.ne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jpg"/><Relationship Id="rId4" Type="http://schemas.openxmlformats.org/officeDocument/2006/relationships/image" Target="../media/image19.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4.xml"/><Relationship Id="rId5" Type="http://schemas.openxmlformats.org/officeDocument/2006/relationships/image" Target="../media/image2.jpg"/><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2.jpg"/><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3.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33.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34.jp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36.jpg"/><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0.jp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0.jp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3.jpg"/></Relationships>
</file>

<file path=ppt/slides/_rels/slide7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6.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6.jp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hyperlink" Target="http://www.cbe.be/" TargetMode="External"/><Relationship Id="rId4" Type="http://schemas.openxmlformats.org/officeDocument/2006/relationships/hyperlink" Target="https://www.beyond-capital.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371725" y="630225"/>
            <a:ext cx="6331500" cy="209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it" sz="3000" b="0" i="0" u="none" strike="noStrike" cap="none">
                <a:solidFill>
                  <a:srgbClr val="000000"/>
                </a:solidFill>
                <a:latin typeface="Raleway"/>
                <a:ea typeface="Raleway"/>
                <a:cs typeface="Raleway"/>
                <a:sym typeface="Raleway"/>
              </a:rPr>
              <a:t>Ενότητα 1 - </a:t>
            </a:r>
            <a:r>
              <a:rPr lang="it" sz="3000" b="1" i="0" u="none" strike="noStrike" cap="none">
                <a:solidFill>
                  <a:srgbClr val="000000"/>
                </a:solidFill>
                <a:latin typeface="Raleway"/>
                <a:ea typeface="Raleway"/>
                <a:cs typeface="Raleway"/>
                <a:sym typeface="Raleway"/>
              </a:rPr>
              <a:t>Κοινωνικές επιχειρήσεις, διαχείριση και λειτουργία</a:t>
            </a:r>
            <a:endParaRPr/>
          </a:p>
        </p:txBody>
      </p:sp>
      <p:sp>
        <p:nvSpPr>
          <p:cNvPr id="243" name="Google Shape;243;p1"/>
          <p:cNvSpPr txBox="1">
            <a:spLocks noGrp="1"/>
          </p:cNvSpPr>
          <p:nvPr>
            <p:ph type="subTitle" idx="1"/>
          </p:nvPr>
        </p:nvSpPr>
        <p:spPr>
          <a:xfrm>
            <a:off x="2471492" y="3526675"/>
            <a:ext cx="6331500" cy="1241700"/>
          </a:xfrm>
          <a:prstGeom prst="rect">
            <a:avLst/>
          </a:prstGeom>
          <a:solidFill>
            <a:schemeClr val="dk1"/>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it"/>
              <a:t>COOPÉRATION BANCAIRE POUR L'EUROPE - GEIE</a:t>
            </a:r>
            <a:endParaRPr/>
          </a:p>
          <a:p>
            <a:pPr marL="0" lvl="0" indent="0" algn="l" rtl="0">
              <a:lnSpc>
                <a:spcPct val="100000"/>
              </a:lnSpc>
              <a:spcBef>
                <a:spcPts val="0"/>
              </a:spcBef>
              <a:spcAft>
                <a:spcPts val="0"/>
              </a:spcAft>
              <a:buSzPts val="1800"/>
              <a:buNone/>
            </a:pPr>
            <a:r>
              <a:rPr lang="it"/>
              <a:t>ΙΤΑΛΙΚΟ ΕΜΠΟΡΙΚΟ ΕΠΙΜΕΛΗΤΗΡΙΟ MALTESE</a:t>
            </a:r>
            <a:endParaRPr/>
          </a:p>
        </p:txBody>
      </p:sp>
      <p:pic>
        <p:nvPicPr>
          <p:cNvPr id="244" name="Google Shape;244;p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245" name="Google Shape;245;p1"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Ορισμός της κοινωνικής επιχείρησης</a:t>
            </a:r>
            <a:endParaRPr sz="2800" dirty="0"/>
          </a:p>
        </p:txBody>
      </p:sp>
      <p:sp>
        <p:nvSpPr>
          <p:cNvPr id="318" name="Google Shape;318;p8"/>
          <p:cNvSpPr txBox="1">
            <a:spLocks noGrp="1"/>
          </p:cNvSpPr>
          <p:nvPr>
            <p:ph type="body" idx="1"/>
          </p:nvPr>
        </p:nvSpPr>
        <p:spPr>
          <a:xfrm>
            <a:off x="280909" y="1579587"/>
            <a:ext cx="8440800" cy="281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dirty="0"/>
              <a:t>Λειτουργεί παρέχοντας αγαθά και υπηρεσίες για την αγορά με επιχειρηματικό και καινοτόμο τρόπο και </a:t>
            </a:r>
            <a:r>
              <a:rPr lang="it" b="1" dirty="0"/>
              <a:t>χρησιμοποιεί τα κέρδη της κυρίως για την επίτευξη κοινωνικών στόχων. </a:t>
            </a:r>
            <a:endParaRPr dirty="0"/>
          </a:p>
          <a:p>
            <a:pPr marL="0" lvl="0" indent="0" algn="l" rtl="0">
              <a:lnSpc>
                <a:spcPct val="115000"/>
              </a:lnSpc>
              <a:spcBef>
                <a:spcPts val="0"/>
              </a:spcBef>
              <a:spcAft>
                <a:spcPts val="0"/>
              </a:spcAft>
              <a:buSzPts val="1800"/>
              <a:buNone/>
            </a:pPr>
            <a:r>
              <a:rPr lang="it" b="1" dirty="0"/>
              <a:t>Η διαχείρισή της γίνεται με ανοιχτό και υπεύθυνο τρόπο και, ιδίως, με τη συμμετοχή των εργαζομένων, των καταναλωτών και των ενδιαφερομένων μερών που επηρεάζονται από τις εμπορικές της δραστηριότητες.</a:t>
            </a:r>
            <a:endParaRPr dirty="0"/>
          </a:p>
          <a:p>
            <a:pPr marL="0" lvl="0" indent="0" algn="l" rtl="0">
              <a:lnSpc>
                <a:spcPct val="115000"/>
              </a:lnSpc>
              <a:spcBef>
                <a:spcPts val="0"/>
              </a:spcBef>
              <a:spcAft>
                <a:spcPts val="0"/>
              </a:spcAft>
              <a:buSzPts val="1800"/>
              <a:buNone/>
            </a:pPr>
            <a:r>
              <a:rPr lang="it" dirty="0"/>
              <a:t>Οι κοινωνικές επιχειρήσεις επικεντρώνονται στην </a:t>
            </a:r>
            <a:r>
              <a:rPr lang="it" b="1" dirty="0"/>
              <a:t>επίτευξη ευρύτερων κοινωνικών, περιβαλλοντικών ή κοινοτικών στόχων.</a:t>
            </a:r>
            <a:endParaRPr b="1" dirty="0"/>
          </a:p>
          <a:p>
            <a:pPr marL="0" lvl="0" indent="0" algn="l" rtl="0">
              <a:lnSpc>
                <a:spcPct val="115000"/>
              </a:lnSpc>
              <a:spcBef>
                <a:spcPts val="1600"/>
              </a:spcBef>
              <a:spcAft>
                <a:spcPts val="1600"/>
              </a:spcAft>
              <a:buSzPts val="1800"/>
              <a:buNone/>
            </a:pPr>
            <a:endParaRPr sz="2400" dirty="0"/>
          </a:p>
        </p:txBody>
      </p:sp>
      <p:pic>
        <p:nvPicPr>
          <p:cNvPr id="319" name="Google Shape;319;p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20" name="Google Shape;320;p8"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
          <p:cNvSpPr txBox="1">
            <a:spLocks noGrp="1"/>
          </p:cNvSpPr>
          <p:nvPr>
            <p:ph type="body" idx="1"/>
          </p:nvPr>
        </p:nvSpPr>
        <p:spPr>
          <a:xfrm>
            <a:off x="389716" y="1028718"/>
            <a:ext cx="8364600" cy="34462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000" b="1" dirty="0">
                <a:solidFill>
                  <a:schemeClr val="dk1"/>
                </a:solidFill>
              </a:rPr>
              <a:t>Η έννοια της κοινωνικής επιχείρησης διαφέρει από χώρα σε χώρα.</a:t>
            </a:r>
            <a:endParaRPr sz="1600" dirty="0"/>
          </a:p>
          <a:p>
            <a:pPr marL="0" lvl="0" indent="0" algn="l" rtl="0">
              <a:lnSpc>
                <a:spcPct val="115000"/>
              </a:lnSpc>
              <a:spcBef>
                <a:spcPts val="0"/>
              </a:spcBef>
              <a:spcAft>
                <a:spcPts val="0"/>
              </a:spcAft>
              <a:buSzPts val="1800"/>
              <a:buNone/>
            </a:pPr>
            <a:r>
              <a:rPr lang="it" sz="2000" b="1" dirty="0">
                <a:solidFill>
                  <a:schemeClr val="dk1"/>
                </a:solidFill>
              </a:rPr>
              <a:t>Η Ευρωπαϊκή Επιτροπή χρησιμοποιεί αυτόν τον όρο για να καλύψει τους διάφορους τύπους επιχειρήσεων:</a:t>
            </a:r>
            <a:br>
              <a:rPr lang="it" sz="2000" b="1" dirty="0">
                <a:solidFill>
                  <a:schemeClr val="dk1"/>
                </a:solidFill>
              </a:rPr>
            </a:br>
            <a:endParaRPr sz="500" dirty="0"/>
          </a:p>
          <a:p>
            <a:pPr marL="457200" lvl="0" indent="-330200" algn="l" rtl="0">
              <a:lnSpc>
                <a:spcPct val="115000"/>
              </a:lnSpc>
              <a:spcBef>
                <a:spcPts val="0"/>
              </a:spcBef>
              <a:spcAft>
                <a:spcPts val="0"/>
              </a:spcAft>
              <a:buSzPts val="1600"/>
              <a:buFont typeface="Arial" panose="020B0604020202020204" pitchFamily="34" charset="0"/>
              <a:buChar char="•"/>
            </a:pPr>
            <a:r>
              <a:rPr lang="it" sz="1600" dirty="0"/>
              <a:t>Επιχειρήσεις των οποίων ο κοινωνικός ή κοινωνικός στόχος του κοινού καλού είναι ο λόγος της εμπορικής δραστηριότητας, συχνά με τη μορφή υψηλού επιπέδου κοινωνικής καινοτομίας.</a:t>
            </a:r>
            <a:endParaRPr dirty="0"/>
          </a:p>
          <a:p>
            <a:pPr marL="457200" lvl="0" indent="-330200" algn="l" rtl="0">
              <a:lnSpc>
                <a:spcPct val="115000"/>
              </a:lnSpc>
              <a:spcBef>
                <a:spcPts val="0"/>
              </a:spcBef>
              <a:spcAft>
                <a:spcPts val="0"/>
              </a:spcAft>
              <a:buSzPts val="1600"/>
              <a:buFont typeface="Arial" panose="020B0604020202020204" pitchFamily="34" charset="0"/>
              <a:buChar char="•"/>
            </a:pPr>
            <a:r>
              <a:rPr lang="it" sz="1600" dirty="0"/>
              <a:t>Επιχειρήσεις των οποίων τα κέρδη επανεπενδύονται κυρίως για την επίτευξη αυτού του κοινωνικού στόχου</a:t>
            </a:r>
            <a:endParaRPr dirty="0"/>
          </a:p>
          <a:p>
            <a:pPr marL="457200" lvl="0" indent="-330200" algn="l" rtl="0">
              <a:lnSpc>
                <a:spcPct val="115000"/>
              </a:lnSpc>
              <a:spcBef>
                <a:spcPts val="0"/>
              </a:spcBef>
              <a:spcAft>
                <a:spcPts val="0"/>
              </a:spcAft>
              <a:buSzPts val="1600"/>
              <a:buFont typeface="Arial" panose="020B0604020202020204" pitchFamily="34" charset="0"/>
              <a:buChar char="•"/>
            </a:pPr>
            <a:r>
              <a:rPr lang="it" sz="1600" dirty="0"/>
              <a:t>Επιχειρήσεις στις οποίες η μέθοδος οργάνωσης ή το σύστημα ιδιοκτησίας αντικατοπτρίζει την αποστολή της επιχείρησης, χρησιμοποιώντας δημοκρατικές ή συμμετοχικές αρχές ή εστιάζοντας στην κοινωνική δικαιοσύνη</a:t>
            </a:r>
            <a:endParaRPr dirty="0"/>
          </a:p>
          <a:p>
            <a:pPr marL="0" lvl="0" indent="0" algn="l" rtl="0">
              <a:lnSpc>
                <a:spcPct val="115000"/>
              </a:lnSpc>
              <a:spcBef>
                <a:spcPts val="1600"/>
              </a:spcBef>
              <a:spcAft>
                <a:spcPts val="1600"/>
              </a:spcAft>
              <a:buSzPts val="1800"/>
              <a:buNone/>
            </a:pPr>
            <a:endParaRPr sz="2400" dirty="0"/>
          </a:p>
        </p:txBody>
      </p:sp>
      <p:pic>
        <p:nvPicPr>
          <p:cNvPr id="326" name="Google Shape;326;p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27" name="Google Shape;327;p9"/>
          <p:cNvSpPr txBox="1">
            <a:spLocks noGrp="1"/>
          </p:cNvSpPr>
          <p:nvPr>
            <p:ph type="title"/>
          </p:nvPr>
        </p:nvSpPr>
        <p:spPr>
          <a:xfrm>
            <a:off x="593716" y="349094"/>
            <a:ext cx="8160600" cy="40103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Ορισμός της κοινωνικής επιχείρησης</a:t>
            </a:r>
            <a:endParaRPr sz="2800" dirty="0"/>
          </a:p>
        </p:txBody>
      </p:sp>
      <p:pic>
        <p:nvPicPr>
          <p:cNvPr id="328" name="Google Shape;328;p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body" idx="1"/>
          </p:nvPr>
        </p:nvSpPr>
        <p:spPr>
          <a:xfrm>
            <a:off x="389716" y="967533"/>
            <a:ext cx="8364600" cy="37981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b="1" dirty="0">
                <a:solidFill>
                  <a:schemeClr val="dk1"/>
                </a:solidFill>
              </a:rPr>
              <a:t>Οι κοινωνικές επιχειρήσεις δραστηριοποιούνται κυρίως σε 4 τομείς, που ορίζονται επίσης ως </a:t>
            </a:r>
            <a:r>
              <a:rPr lang="it" b="1" i="1" dirty="0">
                <a:solidFill>
                  <a:schemeClr val="dk1"/>
                </a:solidFill>
              </a:rPr>
              <a:t>κοινωνικοί στόχοι</a:t>
            </a:r>
            <a:r>
              <a:rPr lang="it" b="1" dirty="0">
                <a:solidFill>
                  <a:schemeClr val="dk1"/>
                </a:solidFill>
              </a:rPr>
              <a:t>:</a:t>
            </a:r>
          </a:p>
          <a:p>
            <a:pPr marL="0" lvl="0" indent="0" algn="l" rtl="0">
              <a:lnSpc>
                <a:spcPct val="115000"/>
              </a:lnSpc>
              <a:spcBef>
                <a:spcPts val="0"/>
              </a:spcBef>
              <a:spcAft>
                <a:spcPts val="0"/>
              </a:spcAft>
              <a:buSzPts val="1800"/>
              <a:buNone/>
            </a:pPr>
            <a:endParaRPr sz="200" dirty="0"/>
          </a:p>
          <a:p>
            <a:pPr marL="342900" lvl="0" indent="-342900">
              <a:lnSpc>
                <a:spcPct val="100000"/>
              </a:lnSpc>
              <a:spcAft>
                <a:spcPts val="1200"/>
              </a:spcAft>
              <a:buFont typeface="Arial" panose="020B0604020202020204" pitchFamily="34" charset="0"/>
              <a:buChar char="•"/>
            </a:pPr>
            <a:r>
              <a:rPr lang="el-GR" sz="1500" b="1" dirty="0"/>
              <a:t>Ένταξη ατόμων </a:t>
            </a:r>
            <a:r>
              <a:rPr lang="el-GR" sz="1500" dirty="0"/>
              <a:t>με αναπηρία και ανέργων, στην αγορά εργασίας,</a:t>
            </a:r>
            <a:endParaRPr lang="en-GB" sz="1500" dirty="0"/>
          </a:p>
          <a:p>
            <a:pPr marL="342900" lvl="0" indent="-342900">
              <a:lnSpc>
                <a:spcPct val="100000"/>
              </a:lnSpc>
              <a:spcAft>
                <a:spcPts val="1200"/>
              </a:spcAft>
              <a:buFont typeface="Arial" panose="020B0604020202020204" pitchFamily="34" charset="0"/>
              <a:buChar char="•"/>
            </a:pPr>
            <a:r>
              <a:rPr lang="el-GR" sz="1500" b="1" dirty="0"/>
              <a:t>Προσωπικές κοινωνικές υπηρεσίες </a:t>
            </a:r>
            <a:r>
              <a:rPr lang="el-GR" sz="1500" dirty="0"/>
              <a:t>- υγεία, ευημερία και ιατρική περίθαλψη, επαγγελματική κατάρτιση, εκπαίδευση, υπηρεσίες υγείας, υπηρεσίες φροντίδας παιδιών, υπηρεσίες για ηλικιωμένους ή βοήθεια για </a:t>
            </a:r>
            <a:r>
              <a:rPr lang="el-GR" sz="1500" dirty="0" err="1"/>
              <a:t>μειονεκτούντα</a:t>
            </a:r>
            <a:r>
              <a:rPr lang="el-GR" sz="1500" dirty="0"/>
              <a:t> άτομα,</a:t>
            </a:r>
            <a:endParaRPr lang="en-GB" sz="1500" dirty="0"/>
          </a:p>
          <a:p>
            <a:pPr marL="342900" lvl="0" indent="-342900">
              <a:lnSpc>
                <a:spcPct val="100000"/>
              </a:lnSpc>
              <a:spcAft>
                <a:spcPts val="1200"/>
              </a:spcAft>
              <a:buFont typeface="Arial" panose="020B0604020202020204" pitchFamily="34" charset="0"/>
              <a:buChar char="•"/>
            </a:pPr>
            <a:r>
              <a:rPr lang="el-GR" sz="1500" b="1" dirty="0"/>
              <a:t>Τοπική ανάπτυξη </a:t>
            </a:r>
            <a:r>
              <a:rPr lang="el-GR" sz="1500" b="1" dirty="0" err="1"/>
              <a:t>μειονεκτουσών</a:t>
            </a:r>
            <a:r>
              <a:rPr lang="el-GR" sz="1500" b="1" dirty="0"/>
              <a:t> περιοχών </a:t>
            </a:r>
            <a:r>
              <a:rPr lang="el-GR" sz="1500" dirty="0"/>
              <a:t>- κοινωνικές επιχειρήσεις σε απομακρυσμένες αγροτικές περιοχές, προγράμματα ανάπτυξης/αποκατάστασης γειτονιών σε αστικές περιοχές, αναπτυξιακή βοήθεια και αναπτυξιακή συνεργασία με τρίτες χώρες,</a:t>
            </a:r>
            <a:endParaRPr lang="en-GB" sz="1500" dirty="0"/>
          </a:p>
          <a:p>
            <a:pPr marL="342900" lvl="0" indent="-342900">
              <a:lnSpc>
                <a:spcPct val="100000"/>
              </a:lnSpc>
              <a:spcAft>
                <a:spcPts val="1200"/>
              </a:spcAft>
              <a:buFont typeface="Arial" panose="020B0604020202020204" pitchFamily="34" charset="0"/>
              <a:buChar char="•"/>
            </a:pPr>
            <a:r>
              <a:rPr lang="el-GR" sz="1500" b="1" dirty="0"/>
              <a:t>Άλλα</a:t>
            </a:r>
            <a:r>
              <a:rPr lang="el-GR" sz="1500" dirty="0"/>
              <a:t> - συμπεριλαμβανομένης της ανακύκλωσης, της προστασίας του περιβάλλοντος, του αθλητισμού, των τεχνών, του πολιτισμού ή της ιστορικής διατήρησης, της επιστήμης, της έρευνας και της καινοτομίας, της προστασίας των καταναλωτών και του ερασιτεχνικού αθλητισμού.</a:t>
            </a:r>
            <a:endParaRPr lang="en-GB" sz="1500" dirty="0"/>
          </a:p>
          <a:p>
            <a:pPr marL="0" lvl="0" indent="0" algn="l" rtl="0">
              <a:lnSpc>
                <a:spcPct val="115000"/>
              </a:lnSpc>
              <a:spcBef>
                <a:spcPts val="1600"/>
              </a:spcBef>
              <a:spcAft>
                <a:spcPts val="1600"/>
              </a:spcAft>
              <a:buSzPts val="1800"/>
              <a:buNone/>
            </a:pPr>
            <a:endParaRPr sz="2400" dirty="0"/>
          </a:p>
        </p:txBody>
      </p:sp>
      <p:pic>
        <p:nvPicPr>
          <p:cNvPr id="334" name="Google Shape;334;p1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35" name="Google Shape;335;p10"/>
          <p:cNvSpPr txBox="1">
            <a:spLocks noGrp="1"/>
          </p:cNvSpPr>
          <p:nvPr>
            <p:ph type="title"/>
          </p:nvPr>
        </p:nvSpPr>
        <p:spPr>
          <a:xfrm>
            <a:off x="593716" y="339812"/>
            <a:ext cx="8160600" cy="42398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Ορισμός της κοινωνικής επιχείρησης</a:t>
            </a:r>
            <a:endParaRPr sz="2800" dirty="0"/>
          </a:p>
        </p:txBody>
      </p:sp>
      <p:pic>
        <p:nvPicPr>
          <p:cNvPr id="336" name="Google Shape;336;p1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42" name="Google Shape;342;p11"/>
          <p:cNvSpPr txBox="1">
            <a:spLocks noGrp="1"/>
          </p:cNvSpPr>
          <p:nvPr>
            <p:ph type="title"/>
          </p:nvPr>
        </p:nvSpPr>
        <p:spPr>
          <a:xfrm>
            <a:off x="593716" y="416994"/>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Ορισμός της κοινωνικής επιχείρησης</a:t>
            </a:r>
            <a:endParaRPr sz="2800" dirty="0"/>
          </a:p>
        </p:txBody>
      </p:sp>
      <p:grpSp>
        <p:nvGrpSpPr>
          <p:cNvPr id="343" name="Google Shape;343;p11"/>
          <p:cNvGrpSpPr/>
          <p:nvPr/>
        </p:nvGrpSpPr>
        <p:grpSpPr>
          <a:xfrm>
            <a:off x="508291" y="1255621"/>
            <a:ext cx="8323956" cy="3000910"/>
            <a:chOff x="344709" y="1017018"/>
            <a:chExt cx="9380162" cy="3550532"/>
          </a:xfrm>
        </p:grpSpPr>
        <p:grpSp>
          <p:nvGrpSpPr>
            <p:cNvPr id="344" name="Google Shape;344;p11"/>
            <p:cNvGrpSpPr/>
            <p:nvPr/>
          </p:nvGrpSpPr>
          <p:grpSpPr>
            <a:xfrm>
              <a:off x="344709" y="1546890"/>
              <a:ext cx="3816404" cy="2162615"/>
              <a:chOff x="1982585" y="1977992"/>
              <a:chExt cx="1714082" cy="951897"/>
            </a:xfrm>
          </p:grpSpPr>
          <p:pic>
            <p:nvPicPr>
              <p:cNvPr id="345" name="Google Shape;345;p11" descr="Diana con relleno sólido"/>
              <p:cNvPicPr preferRelativeResize="0"/>
              <p:nvPr/>
            </p:nvPicPr>
            <p:blipFill rotWithShape="1">
              <a:blip r:embed="rId4">
                <a:alphaModFix/>
              </a:blip>
              <a:srcRect/>
              <a:stretch/>
            </p:blipFill>
            <p:spPr>
              <a:xfrm>
                <a:off x="2782267" y="1977992"/>
                <a:ext cx="914400" cy="914400"/>
              </a:xfrm>
              <a:prstGeom prst="rect">
                <a:avLst/>
              </a:prstGeom>
              <a:noFill/>
              <a:ln>
                <a:noFill/>
              </a:ln>
            </p:spPr>
          </p:pic>
          <p:sp>
            <p:nvSpPr>
              <p:cNvPr id="346" name="Google Shape;346;p11"/>
              <p:cNvSpPr/>
              <p:nvPr/>
            </p:nvSpPr>
            <p:spPr>
              <a:xfrm>
                <a:off x="2293314" y="2553652"/>
                <a:ext cx="274462" cy="376237"/>
              </a:xfrm>
              <a:custGeom>
                <a:avLst/>
                <a:gdLst/>
                <a:ahLst/>
                <a:cxnLst/>
                <a:rect l="l" t="t" r="r" b="b"/>
                <a:pathLst>
                  <a:path w="274462" h="376237" extrusionOk="0">
                    <a:moveTo>
                      <a:pt x="272201" y="87630"/>
                    </a:moveTo>
                    <a:cubicBezTo>
                      <a:pt x="276963" y="78105"/>
                      <a:pt x="274106" y="66675"/>
                      <a:pt x="264581" y="61913"/>
                    </a:cubicBezTo>
                    <a:cubicBezTo>
                      <a:pt x="255056" y="57150"/>
                      <a:pt x="243626" y="60008"/>
                      <a:pt x="238863" y="69533"/>
                    </a:cubicBezTo>
                    <a:lnTo>
                      <a:pt x="200763" y="137160"/>
                    </a:lnTo>
                    <a:lnTo>
                      <a:pt x="226481" y="35243"/>
                    </a:lnTo>
                    <a:cubicBezTo>
                      <a:pt x="229338" y="24765"/>
                      <a:pt x="222671" y="14288"/>
                      <a:pt x="212193" y="12383"/>
                    </a:cubicBezTo>
                    <a:cubicBezTo>
                      <a:pt x="201716" y="9525"/>
                      <a:pt x="191238" y="16193"/>
                      <a:pt x="189333" y="26670"/>
                    </a:cubicBezTo>
                    <a:lnTo>
                      <a:pt x="167426" y="114300"/>
                    </a:lnTo>
                    <a:lnTo>
                      <a:pt x="167426" y="19050"/>
                    </a:lnTo>
                    <a:cubicBezTo>
                      <a:pt x="167426" y="8573"/>
                      <a:pt x="158853" y="0"/>
                      <a:pt x="148376" y="0"/>
                    </a:cubicBezTo>
                    <a:cubicBezTo>
                      <a:pt x="137898" y="0"/>
                      <a:pt x="129326" y="8573"/>
                      <a:pt x="129326" y="19050"/>
                    </a:cubicBezTo>
                    <a:lnTo>
                      <a:pt x="129326" y="120968"/>
                    </a:lnTo>
                    <a:lnTo>
                      <a:pt x="107418" y="26670"/>
                    </a:lnTo>
                    <a:cubicBezTo>
                      <a:pt x="105513" y="16193"/>
                      <a:pt x="95036" y="10478"/>
                      <a:pt x="84558" y="12383"/>
                    </a:cubicBezTo>
                    <a:cubicBezTo>
                      <a:pt x="74081" y="14288"/>
                      <a:pt x="68366" y="24765"/>
                      <a:pt x="70271" y="35243"/>
                    </a:cubicBezTo>
                    <a:lnTo>
                      <a:pt x="96941" y="148590"/>
                    </a:lnTo>
                    <a:cubicBezTo>
                      <a:pt x="95988" y="161925"/>
                      <a:pt x="93131" y="175260"/>
                      <a:pt x="90273" y="186690"/>
                    </a:cubicBezTo>
                    <a:cubicBezTo>
                      <a:pt x="90273" y="186690"/>
                      <a:pt x="90273" y="185738"/>
                      <a:pt x="89321" y="185738"/>
                    </a:cubicBezTo>
                    <a:cubicBezTo>
                      <a:pt x="73128" y="160973"/>
                      <a:pt x="47411" y="139065"/>
                      <a:pt x="22646" y="132398"/>
                    </a:cubicBezTo>
                    <a:cubicBezTo>
                      <a:pt x="13121" y="129540"/>
                      <a:pt x="3596" y="135255"/>
                      <a:pt x="738" y="144780"/>
                    </a:cubicBezTo>
                    <a:cubicBezTo>
                      <a:pt x="-2119" y="154305"/>
                      <a:pt x="3596" y="163830"/>
                      <a:pt x="13121" y="166688"/>
                    </a:cubicBezTo>
                    <a:cubicBezTo>
                      <a:pt x="25503" y="169545"/>
                      <a:pt x="36933" y="187643"/>
                      <a:pt x="49316" y="206693"/>
                    </a:cubicBezTo>
                    <a:cubicBezTo>
                      <a:pt x="64556" y="230505"/>
                      <a:pt x="83606" y="258127"/>
                      <a:pt x="112181" y="274320"/>
                    </a:cubicBezTo>
                    <a:lnTo>
                      <a:pt x="112181" y="376238"/>
                    </a:lnTo>
                    <a:lnTo>
                      <a:pt x="196001" y="376238"/>
                    </a:lnTo>
                    <a:lnTo>
                      <a:pt x="196001" y="268605"/>
                    </a:lnTo>
                    <a:cubicBezTo>
                      <a:pt x="227433" y="252413"/>
                      <a:pt x="231243" y="184785"/>
                      <a:pt x="232196" y="159068"/>
                    </a:cubicBezTo>
                    <a:lnTo>
                      <a:pt x="272201" y="87630"/>
                    </a:ln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p:nvPr/>
            </p:nvSpPr>
            <p:spPr>
              <a:xfrm>
                <a:off x="1982585" y="2437082"/>
                <a:ext cx="367445" cy="282304"/>
              </a:xfrm>
              <a:custGeom>
                <a:avLst/>
                <a:gdLst/>
                <a:ahLst/>
                <a:cxnLst/>
                <a:rect l="l" t="t" r="r" b="b"/>
                <a:pathLst>
                  <a:path w="367445" h="282304" extrusionOk="0">
                    <a:moveTo>
                      <a:pt x="246698" y="211820"/>
                    </a:moveTo>
                    <a:lnTo>
                      <a:pt x="329565" y="212773"/>
                    </a:lnTo>
                    <a:cubicBezTo>
                      <a:pt x="329565" y="212773"/>
                      <a:pt x="329565" y="212773"/>
                      <a:pt x="329565" y="212773"/>
                    </a:cubicBezTo>
                    <a:cubicBezTo>
                      <a:pt x="340043" y="212773"/>
                      <a:pt x="348615" y="204200"/>
                      <a:pt x="348615" y="193723"/>
                    </a:cubicBezTo>
                    <a:cubicBezTo>
                      <a:pt x="348615" y="183245"/>
                      <a:pt x="340043" y="174673"/>
                      <a:pt x="329565" y="174673"/>
                    </a:cubicBezTo>
                    <a:lnTo>
                      <a:pt x="252413" y="173720"/>
                    </a:lnTo>
                    <a:lnTo>
                      <a:pt x="353378" y="148003"/>
                    </a:lnTo>
                    <a:cubicBezTo>
                      <a:pt x="363855" y="145145"/>
                      <a:pt x="369570" y="134667"/>
                      <a:pt x="366713" y="125142"/>
                    </a:cubicBezTo>
                    <a:cubicBezTo>
                      <a:pt x="363855" y="114665"/>
                      <a:pt x="353378" y="108950"/>
                      <a:pt x="343853" y="111807"/>
                    </a:cubicBezTo>
                    <a:lnTo>
                      <a:pt x="256223" y="134667"/>
                    </a:lnTo>
                    <a:lnTo>
                      <a:pt x="340043" y="88948"/>
                    </a:lnTo>
                    <a:cubicBezTo>
                      <a:pt x="349568" y="84185"/>
                      <a:pt x="352425" y="72755"/>
                      <a:pt x="347663" y="63230"/>
                    </a:cubicBezTo>
                    <a:cubicBezTo>
                      <a:pt x="342900" y="53705"/>
                      <a:pt x="331470" y="50847"/>
                      <a:pt x="321945" y="55610"/>
                    </a:cubicBezTo>
                    <a:lnTo>
                      <a:pt x="232410" y="103235"/>
                    </a:lnTo>
                    <a:lnTo>
                      <a:pt x="304800" y="39417"/>
                    </a:lnTo>
                    <a:cubicBezTo>
                      <a:pt x="312420" y="32750"/>
                      <a:pt x="313373" y="20367"/>
                      <a:pt x="306705" y="12747"/>
                    </a:cubicBezTo>
                    <a:cubicBezTo>
                      <a:pt x="300038" y="5128"/>
                      <a:pt x="287655" y="4175"/>
                      <a:pt x="280035" y="10842"/>
                    </a:cubicBezTo>
                    <a:lnTo>
                      <a:pt x="192405" y="87042"/>
                    </a:lnTo>
                    <a:cubicBezTo>
                      <a:pt x="180023" y="92757"/>
                      <a:pt x="167640" y="96567"/>
                      <a:pt x="155258" y="98473"/>
                    </a:cubicBezTo>
                    <a:cubicBezTo>
                      <a:pt x="155258" y="98473"/>
                      <a:pt x="155258" y="97520"/>
                      <a:pt x="156210" y="97520"/>
                    </a:cubicBezTo>
                    <a:cubicBezTo>
                      <a:pt x="170498" y="70850"/>
                      <a:pt x="177165" y="38465"/>
                      <a:pt x="171450" y="13700"/>
                    </a:cubicBezTo>
                    <a:cubicBezTo>
                      <a:pt x="169545" y="4175"/>
                      <a:pt x="159068" y="-1540"/>
                      <a:pt x="149543" y="365"/>
                    </a:cubicBezTo>
                    <a:cubicBezTo>
                      <a:pt x="140018" y="2270"/>
                      <a:pt x="134303" y="12747"/>
                      <a:pt x="136208" y="22272"/>
                    </a:cubicBezTo>
                    <a:cubicBezTo>
                      <a:pt x="139065" y="34655"/>
                      <a:pt x="129540" y="52753"/>
                      <a:pt x="119063" y="72755"/>
                    </a:cubicBezTo>
                    <a:cubicBezTo>
                      <a:pt x="105728" y="97520"/>
                      <a:pt x="90488" y="127048"/>
                      <a:pt x="89535" y="160385"/>
                    </a:cubicBezTo>
                    <a:lnTo>
                      <a:pt x="0" y="208962"/>
                    </a:lnTo>
                    <a:lnTo>
                      <a:pt x="40005" y="282305"/>
                    </a:lnTo>
                    <a:lnTo>
                      <a:pt x="134303" y="231822"/>
                    </a:lnTo>
                    <a:cubicBezTo>
                      <a:pt x="162878" y="251825"/>
                      <a:pt x="223838" y="223250"/>
                      <a:pt x="246698" y="211820"/>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p:nvPr/>
            </p:nvSpPr>
            <p:spPr>
              <a:xfrm>
                <a:off x="2120697" y="2099310"/>
                <a:ext cx="333784" cy="334327"/>
              </a:xfrm>
              <a:custGeom>
                <a:avLst/>
                <a:gdLst/>
                <a:ahLst/>
                <a:cxnLst/>
                <a:rect l="l" t="t" r="r" b="b"/>
                <a:pathLst>
                  <a:path w="333784" h="334327" extrusionOk="0">
                    <a:moveTo>
                      <a:pt x="119063" y="239078"/>
                    </a:moveTo>
                    <a:lnTo>
                      <a:pt x="139065" y="319088"/>
                    </a:lnTo>
                    <a:cubicBezTo>
                      <a:pt x="140970" y="327660"/>
                      <a:pt x="148590" y="333375"/>
                      <a:pt x="157162" y="333375"/>
                    </a:cubicBezTo>
                    <a:cubicBezTo>
                      <a:pt x="159067" y="333375"/>
                      <a:pt x="160020" y="333375"/>
                      <a:pt x="161925" y="332423"/>
                    </a:cubicBezTo>
                    <a:cubicBezTo>
                      <a:pt x="172403" y="329565"/>
                      <a:pt x="178117" y="320040"/>
                      <a:pt x="176212" y="309563"/>
                    </a:cubicBezTo>
                    <a:lnTo>
                      <a:pt x="158115" y="234315"/>
                    </a:lnTo>
                    <a:lnTo>
                      <a:pt x="208598" y="324803"/>
                    </a:lnTo>
                    <a:cubicBezTo>
                      <a:pt x="212408" y="331470"/>
                      <a:pt x="218123" y="334328"/>
                      <a:pt x="225742" y="334328"/>
                    </a:cubicBezTo>
                    <a:cubicBezTo>
                      <a:pt x="228600" y="334328"/>
                      <a:pt x="232410" y="333375"/>
                      <a:pt x="235267" y="331470"/>
                    </a:cubicBezTo>
                    <a:cubicBezTo>
                      <a:pt x="244792" y="326708"/>
                      <a:pt x="247650" y="314325"/>
                      <a:pt x="242887" y="305753"/>
                    </a:cubicBezTo>
                    <a:lnTo>
                      <a:pt x="199073" y="226695"/>
                    </a:lnTo>
                    <a:lnTo>
                      <a:pt x="263843" y="296228"/>
                    </a:lnTo>
                    <a:cubicBezTo>
                      <a:pt x="267653" y="300038"/>
                      <a:pt x="272415" y="301943"/>
                      <a:pt x="278130" y="301943"/>
                    </a:cubicBezTo>
                    <a:cubicBezTo>
                      <a:pt x="282893" y="301943"/>
                      <a:pt x="287655" y="300038"/>
                      <a:pt x="291465" y="297180"/>
                    </a:cubicBezTo>
                    <a:cubicBezTo>
                      <a:pt x="299085" y="289560"/>
                      <a:pt x="299085" y="278130"/>
                      <a:pt x="292418" y="270510"/>
                    </a:cubicBezTo>
                    <a:lnTo>
                      <a:pt x="222885" y="196215"/>
                    </a:lnTo>
                    <a:lnTo>
                      <a:pt x="303848" y="250508"/>
                    </a:lnTo>
                    <a:cubicBezTo>
                      <a:pt x="306705" y="252413"/>
                      <a:pt x="310515" y="253365"/>
                      <a:pt x="314325" y="253365"/>
                    </a:cubicBezTo>
                    <a:cubicBezTo>
                      <a:pt x="320040" y="253365"/>
                      <a:pt x="326708" y="250508"/>
                      <a:pt x="330518" y="244793"/>
                    </a:cubicBezTo>
                    <a:cubicBezTo>
                      <a:pt x="336233" y="236220"/>
                      <a:pt x="334328" y="223838"/>
                      <a:pt x="325755" y="218122"/>
                    </a:cubicBezTo>
                    <a:lnTo>
                      <a:pt x="228600" y="153353"/>
                    </a:lnTo>
                    <a:cubicBezTo>
                      <a:pt x="220028" y="142875"/>
                      <a:pt x="213360" y="131445"/>
                      <a:pt x="207645" y="120968"/>
                    </a:cubicBezTo>
                    <a:cubicBezTo>
                      <a:pt x="207645" y="120968"/>
                      <a:pt x="208598" y="120968"/>
                      <a:pt x="208598" y="120968"/>
                    </a:cubicBezTo>
                    <a:cubicBezTo>
                      <a:pt x="237173" y="127635"/>
                      <a:pt x="270510" y="126683"/>
                      <a:pt x="293370" y="114300"/>
                    </a:cubicBezTo>
                    <a:cubicBezTo>
                      <a:pt x="301943" y="109537"/>
                      <a:pt x="304800" y="99060"/>
                      <a:pt x="300037" y="90487"/>
                    </a:cubicBezTo>
                    <a:cubicBezTo>
                      <a:pt x="295275" y="81915"/>
                      <a:pt x="284798" y="79058"/>
                      <a:pt x="276225" y="83820"/>
                    </a:cubicBezTo>
                    <a:cubicBezTo>
                      <a:pt x="265748" y="89535"/>
                      <a:pt x="244792" y="84773"/>
                      <a:pt x="222885" y="80010"/>
                    </a:cubicBezTo>
                    <a:cubicBezTo>
                      <a:pt x="195262" y="73343"/>
                      <a:pt x="162878" y="65723"/>
                      <a:pt x="130492" y="74295"/>
                    </a:cubicBezTo>
                    <a:lnTo>
                      <a:pt x="60960" y="0"/>
                    </a:lnTo>
                    <a:lnTo>
                      <a:pt x="0" y="57150"/>
                    </a:lnTo>
                    <a:lnTo>
                      <a:pt x="73342" y="135255"/>
                    </a:lnTo>
                    <a:cubicBezTo>
                      <a:pt x="58103" y="168593"/>
                      <a:pt x="100965" y="220980"/>
                      <a:pt x="119063" y="239078"/>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1"/>
              <p:cNvSpPr/>
              <p:nvPr/>
            </p:nvSpPr>
            <p:spPr>
              <a:xfrm>
                <a:off x="2535578" y="2431375"/>
                <a:ext cx="330926" cy="338494"/>
              </a:xfrm>
              <a:custGeom>
                <a:avLst/>
                <a:gdLst/>
                <a:ahLst/>
                <a:cxnLst/>
                <a:rect l="l" t="t" r="r" b="b"/>
                <a:pathLst>
                  <a:path w="330926" h="338494" extrusionOk="0">
                    <a:moveTo>
                      <a:pt x="330927" y="281345"/>
                    </a:moveTo>
                    <a:lnTo>
                      <a:pt x="258537" y="202287"/>
                    </a:lnTo>
                    <a:cubicBezTo>
                      <a:pt x="270919" y="168950"/>
                      <a:pt x="228057" y="116562"/>
                      <a:pt x="210912" y="97512"/>
                    </a:cubicBezTo>
                    <a:lnTo>
                      <a:pt x="191862" y="17502"/>
                    </a:lnTo>
                    <a:cubicBezTo>
                      <a:pt x="189004" y="7025"/>
                      <a:pt x="179479" y="1310"/>
                      <a:pt x="169002" y="3215"/>
                    </a:cubicBezTo>
                    <a:cubicBezTo>
                      <a:pt x="158524" y="6072"/>
                      <a:pt x="152809" y="15597"/>
                      <a:pt x="154714" y="26075"/>
                    </a:cubicBezTo>
                    <a:lnTo>
                      <a:pt x="172812" y="101322"/>
                    </a:lnTo>
                    <a:lnTo>
                      <a:pt x="122329" y="9882"/>
                    </a:lnTo>
                    <a:cubicBezTo>
                      <a:pt x="117567" y="357"/>
                      <a:pt x="106137" y="-2500"/>
                      <a:pt x="96612" y="2262"/>
                    </a:cubicBezTo>
                    <a:cubicBezTo>
                      <a:pt x="87087" y="7025"/>
                      <a:pt x="84229" y="18455"/>
                      <a:pt x="88992" y="27980"/>
                    </a:cubicBezTo>
                    <a:lnTo>
                      <a:pt x="132807" y="107990"/>
                    </a:lnTo>
                    <a:lnTo>
                      <a:pt x="68037" y="38457"/>
                    </a:lnTo>
                    <a:cubicBezTo>
                      <a:pt x="60417" y="30837"/>
                      <a:pt x="48987" y="29885"/>
                      <a:pt x="41367" y="37505"/>
                    </a:cubicBezTo>
                    <a:cubicBezTo>
                      <a:pt x="33747" y="45125"/>
                      <a:pt x="32794" y="56555"/>
                      <a:pt x="40414" y="64175"/>
                    </a:cubicBezTo>
                    <a:lnTo>
                      <a:pt x="109947" y="139422"/>
                    </a:lnTo>
                    <a:lnTo>
                      <a:pt x="29937" y="85130"/>
                    </a:lnTo>
                    <a:cubicBezTo>
                      <a:pt x="21364" y="79415"/>
                      <a:pt x="8982" y="81320"/>
                      <a:pt x="3267" y="89892"/>
                    </a:cubicBezTo>
                    <a:cubicBezTo>
                      <a:pt x="-2448" y="98465"/>
                      <a:pt x="-543" y="110847"/>
                      <a:pt x="8029" y="116562"/>
                    </a:cubicBezTo>
                    <a:lnTo>
                      <a:pt x="104232" y="182285"/>
                    </a:lnTo>
                    <a:cubicBezTo>
                      <a:pt x="112804" y="192762"/>
                      <a:pt x="119472" y="204192"/>
                      <a:pt x="125187" y="214670"/>
                    </a:cubicBezTo>
                    <a:cubicBezTo>
                      <a:pt x="125187" y="214670"/>
                      <a:pt x="124234" y="214670"/>
                      <a:pt x="124234" y="214670"/>
                    </a:cubicBezTo>
                    <a:cubicBezTo>
                      <a:pt x="95659" y="208002"/>
                      <a:pt x="62322" y="208955"/>
                      <a:pt x="39462" y="221337"/>
                    </a:cubicBezTo>
                    <a:cubicBezTo>
                      <a:pt x="30889" y="226100"/>
                      <a:pt x="27079" y="236577"/>
                      <a:pt x="31842" y="245150"/>
                    </a:cubicBezTo>
                    <a:cubicBezTo>
                      <a:pt x="36604" y="253722"/>
                      <a:pt x="47082" y="257532"/>
                      <a:pt x="55654" y="252770"/>
                    </a:cubicBezTo>
                    <a:cubicBezTo>
                      <a:pt x="66132" y="247055"/>
                      <a:pt x="87087" y="251817"/>
                      <a:pt x="108994" y="257532"/>
                    </a:cubicBezTo>
                    <a:cubicBezTo>
                      <a:pt x="136617" y="264200"/>
                      <a:pt x="169002" y="271820"/>
                      <a:pt x="201387" y="264200"/>
                    </a:cubicBezTo>
                    <a:lnTo>
                      <a:pt x="269967" y="338495"/>
                    </a:lnTo>
                    <a:lnTo>
                      <a:pt x="330927" y="281345"/>
                    </a:ln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p:nvPr/>
            </p:nvSpPr>
            <p:spPr>
              <a:xfrm>
                <a:off x="2454784" y="2099310"/>
                <a:ext cx="323138" cy="350520"/>
              </a:xfrm>
              <a:custGeom>
                <a:avLst/>
                <a:gdLst/>
                <a:ahLst/>
                <a:cxnLst/>
                <a:rect l="l" t="t" r="r" b="b"/>
                <a:pathLst>
                  <a:path w="323138" h="350520" extrusionOk="0">
                    <a:moveTo>
                      <a:pt x="20243" y="205740"/>
                    </a:moveTo>
                    <a:cubicBezTo>
                      <a:pt x="22148" y="205740"/>
                      <a:pt x="24053" y="205740"/>
                      <a:pt x="26911" y="204788"/>
                    </a:cubicBezTo>
                    <a:lnTo>
                      <a:pt x="99301" y="179070"/>
                    </a:lnTo>
                    <a:lnTo>
                      <a:pt x="13576" y="238125"/>
                    </a:lnTo>
                    <a:cubicBezTo>
                      <a:pt x="5003" y="243840"/>
                      <a:pt x="3098" y="256222"/>
                      <a:pt x="8813" y="264795"/>
                    </a:cubicBezTo>
                    <a:cubicBezTo>
                      <a:pt x="12623" y="270510"/>
                      <a:pt x="18338" y="273368"/>
                      <a:pt x="24053" y="273368"/>
                    </a:cubicBezTo>
                    <a:cubicBezTo>
                      <a:pt x="27863" y="273368"/>
                      <a:pt x="31673" y="272415"/>
                      <a:pt x="34531" y="269558"/>
                    </a:cubicBezTo>
                    <a:lnTo>
                      <a:pt x="108826" y="218122"/>
                    </a:lnTo>
                    <a:lnTo>
                      <a:pt x="45961" y="289560"/>
                    </a:lnTo>
                    <a:cubicBezTo>
                      <a:pt x="39293" y="297180"/>
                      <a:pt x="40246" y="309563"/>
                      <a:pt x="47866" y="316230"/>
                    </a:cubicBezTo>
                    <a:cubicBezTo>
                      <a:pt x="51676" y="319088"/>
                      <a:pt x="55486" y="320993"/>
                      <a:pt x="60248" y="320993"/>
                    </a:cubicBezTo>
                    <a:cubicBezTo>
                      <a:pt x="65963" y="320993"/>
                      <a:pt x="70726" y="319088"/>
                      <a:pt x="74536" y="314325"/>
                    </a:cubicBezTo>
                    <a:lnTo>
                      <a:pt x="142163" y="237172"/>
                    </a:lnTo>
                    <a:lnTo>
                      <a:pt x="96443" y="322898"/>
                    </a:lnTo>
                    <a:cubicBezTo>
                      <a:pt x="91681" y="332423"/>
                      <a:pt x="94538" y="343853"/>
                      <a:pt x="104063" y="348615"/>
                    </a:cubicBezTo>
                    <a:cubicBezTo>
                      <a:pt x="106921" y="350520"/>
                      <a:pt x="109778" y="350520"/>
                      <a:pt x="112636" y="350520"/>
                    </a:cubicBezTo>
                    <a:cubicBezTo>
                      <a:pt x="119303" y="350520"/>
                      <a:pt x="125971" y="346710"/>
                      <a:pt x="129781" y="340043"/>
                    </a:cubicBezTo>
                    <a:lnTo>
                      <a:pt x="185026" y="237172"/>
                    </a:lnTo>
                    <a:cubicBezTo>
                      <a:pt x="194551" y="227647"/>
                      <a:pt x="205028" y="220028"/>
                      <a:pt x="215506" y="213360"/>
                    </a:cubicBezTo>
                    <a:cubicBezTo>
                      <a:pt x="215506" y="213360"/>
                      <a:pt x="215506" y="214313"/>
                      <a:pt x="215506" y="214313"/>
                    </a:cubicBezTo>
                    <a:cubicBezTo>
                      <a:pt x="211696" y="243840"/>
                      <a:pt x="216458" y="277178"/>
                      <a:pt x="230746" y="298133"/>
                    </a:cubicBezTo>
                    <a:cubicBezTo>
                      <a:pt x="236461" y="306705"/>
                      <a:pt x="246938" y="308610"/>
                      <a:pt x="255511" y="302895"/>
                    </a:cubicBezTo>
                    <a:cubicBezTo>
                      <a:pt x="264083" y="297180"/>
                      <a:pt x="265988" y="286703"/>
                      <a:pt x="260273" y="278130"/>
                    </a:cubicBezTo>
                    <a:cubicBezTo>
                      <a:pt x="253606" y="267653"/>
                      <a:pt x="256463" y="246697"/>
                      <a:pt x="259321" y="223838"/>
                    </a:cubicBezTo>
                    <a:cubicBezTo>
                      <a:pt x="263131" y="196215"/>
                      <a:pt x="266941" y="162878"/>
                      <a:pt x="256463" y="131445"/>
                    </a:cubicBezTo>
                    <a:lnTo>
                      <a:pt x="323138" y="55245"/>
                    </a:lnTo>
                    <a:lnTo>
                      <a:pt x="260273" y="0"/>
                    </a:lnTo>
                    <a:lnTo>
                      <a:pt x="189788" y="80962"/>
                    </a:lnTo>
                    <a:cubicBezTo>
                      <a:pt x="155498" y="72390"/>
                      <a:pt x="107873" y="120968"/>
                      <a:pt x="90728" y="139065"/>
                    </a:cubicBezTo>
                    <a:lnTo>
                      <a:pt x="12623" y="166688"/>
                    </a:lnTo>
                    <a:cubicBezTo>
                      <a:pt x="3098" y="170497"/>
                      <a:pt x="-2617" y="180975"/>
                      <a:pt x="1193" y="191453"/>
                    </a:cubicBezTo>
                    <a:cubicBezTo>
                      <a:pt x="5003" y="200978"/>
                      <a:pt x="12623" y="205740"/>
                      <a:pt x="20243" y="205740"/>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1" name="Google Shape;351;p11"/>
            <p:cNvSpPr/>
            <p:nvPr/>
          </p:nvSpPr>
          <p:spPr>
            <a:xfrm>
              <a:off x="504409" y="4027549"/>
              <a:ext cx="3459471" cy="540000"/>
            </a:xfrm>
            <a:prstGeom prst="roundRect">
              <a:avLst>
                <a:gd name="adj" fmla="val 16667"/>
              </a:avLst>
            </a:prstGeom>
            <a:gradFill>
              <a:gsLst>
                <a:gs pos="0">
                  <a:srgbClr val="FFBA63">
                    <a:alpha val="29019"/>
                  </a:srgbClr>
                </a:gs>
                <a:gs pos="100000">
                  <a:srgbClr val="FF6B26">
                    <a:alpha val="54117"/>
                  </a:srgbClr>
                </a:gs>
              </a:gsLst>
              <a:lin ang="5400012" scaled="0"/>
            </a:gradFill>
            <a:ln w="15875" cap="flat" cmpd="sng">
              <a:solidFill>
                <a:srgbClr val="575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 sz="2800" b="0" i="0" u="none" strike="noStrike" cap="none" dirty="0">
                  <a:solidFill>
                    <a:srgbClr val="575757"/>
                  </a:solidFill>
                  <a:latin typeface="Raleway"/>
                  <a:ea typeface="Raleway"/>
                  <a:cs typeface="Raleway"/>
                  <a:sym typeface="Raleway"/>
                </a:rPr>
                <a:t>Κοινωνικοί στόχοι </a:t>
              </a:r>
              <a:endParaRPr sz="2800" b="0" i="0" u="none" strike="noStrike" cap="none" dirty="0">
                <a:solidFill>
                  <a:srgbClr val="575757"/>
                </a:solidFill>
                <a:latin typeface="Raleway"/>
                <a:ea typeface="Raleway"/>
                <a:cs typeface="Raleway"/>
                <a:sym typeface="Raleway"/>
              </a:endParaRPr>
            </a:p>
          </p:txBody>
        </p:sp>
        <p:pic>
          <p:nvPicPr>
            <p:cNvPr id="352" name="Google Shape;352;p11" descr="Agregar con relleno sólido"/>
            <p:cNvPicPr preferRelativeResize="0"/>
            <p:nvPr/>
          </p:nvPicPr>
          <p:blipFill rotWithShape="1">
            <a:blip r:embed="rId5">
              <a:alphaModFix/>
            </a:blip>
            <a:srcRect/>
            <a:stretch/>
          </p:blipFill>
          <p:spPr>
            <a:xfrm>
              <a:off x="4498759" y="2096009"/>
              <a:ext cx="1223914" cy="1223914"/>
            </a:xfrm>
            <a:prstGeom prst="rect">
              <a:avLst/>
            </a:prstGeom>
            <a:noFill/>
            <a:ln>
              <a:noFill/>
            </a:ln>
          </p:spPr>
        </p:pic>
        <p:sp>
          <p:nvSpPr>
            <p:cNvPr id="353" name="Google Shape;353;p11"/>
            <p:cNvSpPr/>
            <p:nvPr/>
          </p:nvSpPr>
          <p:spPr>
            <a:xfrm>
              <a:off x="6313965" y="4027550"/>
              <a:ext cx="2880000" cy="540000"/>
            </a:xfrm>
            <a:prstGeom prst="roundRect">
              <a:avLst>
                <a:gd name="adj" fmla="val 16667"/>
              </a:avLst>
            </a:prstGeom>
            <a:gradFill>
              <a:gsLst>
                <a:gs pos="0">
                  <a:srgbClr val="FFBA63">
                    <a:alpha val="29019"/>
                  </a:srgbClr>
                </a:gs>
                <a:gs pos="100000">
                  <a:srgbClr val="FF6B26">
                    <a:alpha val="54117"/>
                  </a:srgbClr>
                </a:gs>
              </a:gsLst>
              <a:lin ang="5400012" scaled="0"/>
            </a:gradFill>
            <a:ln w="15875" cap="flat" cmpd="sng">
              <a:solidFill>
                <a:srgbClr val="575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 sz="1500" b="0" i="0" u="none" strike="noStrike" cap="none" dirty="0">
                  <a:solidFill>
                    <a:srgbClr val="575757"/>
                  </a:solidFill>
                  <a:latin typeface="Raleway"/>
                  <a:ea typeface="Raleway"/>
                  <a:cs typeface="Raleway"/>
                  <a:sym typeface="Raleway"/>
                </a:rPr>
                <a:t>Επιχειρηματικό πνεύμα</a:t>
              </a:r>
              <a:endParaRPr sz="1500" b="0" i="0" u="none" strike="noStrike" cap="none" dirty="0">
                <a:solidFill>
                  <a:srgbClr val="575757"/>
                </a:solidFill>
                <a:latin typeface="Raleway"/>
                <a:ea typeface="Raleway"/>
                <a:cs typeface="Raleway"/>
                <a:sym typeface="Raleway"/>
              </a:endParaRPr>
            </a:p>
          </p:txBody>
        </p:sp>
        <p:grpSp>
          <p:nvGrpSpPr>
            <p:cNvPr id="354" name="Google Shape;354;p11"/>
            <p:cNvGrpSpPr/>
            <p:nvPr/>
          </p:nvGrpSpPr>
          <p:grpSpPr>
            <a:xfrm>
              <a:off x="6701437" y="1017018"/>
              <a:ext cx="3023434" cy="2851641"/>
              <a:chOff x="7886373" y="1690759"/>
              <a:chExt cx="3023434" cy="2851641"/>
            </a:xfrm>
          </p:grpSpPr>
          <p:grpSp>
            <p:nvGrpSpPr>
              <p:cNvPr id="355" name="Google Shape;355;p11"/>
              <p:cNvGrpSpPr/>
              <p:nvPr/>
            </p:nvGrpSpPr>
            <p:grpSpPr>
              <a:xfrm>
                <a:off x="7886373" y="1690759"/>
                <a:ext cx="3023434" cy="2851641"/>
                <a:chOff x="7777087" y="3042337"/>
                <a:chExt cx="1371669" cy="1303071"/>
              </a:xfrm>
            </p:grpSpPr>
            <p:pic>
              <p:nvPicPr>
                <p:cNvPr id="356" name="Google Shape;356;p11" descr="Bocadillo de pensamiento contorno"/>
                <p:cNvPicPr preferRelativeResize="0"/>
                <p:nvPr/>
              </p:nvPicPr>
              <p:blipFill rotWithShape="1">
                <a:blip r:embed="rId6">
                  <a:alphaModFix/>
                </a:blip>
                <a:srcRect/>
                <a:stretch/>
              </p:blipFill>
              <p:spPr>
                <a:xfrm>
                  <a:off x="8379446" y="3042337"/>
                  <a:ext cx="769310" cy="769310"/>
                </a:xfrm>
                <a:prstGeom prst="rect">
                  <a:avLst/>
                </a:prstGeom>
                <a:noFill/>
                <a:ln>
                  <a:noFill/>
                </a:ln>
              </p:spPr>
            </p:pic>
            <p:pic>
              <p:nvPicPr>
                <p:cNvPr id="357" name="Google Shape;357;p11" descr="Trabajadora de oficina con relleno sólido"/>
                <p:cNvPicPr preferRelativeResize="0"/>
                <p:nvPr/>
              </p:nvPicPr>
              <p:blipFill rotWithShape="1">
                <a:blip r:embed="rId7">
                  <a:alphaModFix/>
                </a:blip>
                <a:srcRect/>
                <a:stretch/>
              </p:blipFill>
              <p:spPr>
                <a:xfrm>
                  <a:off x="7777087" y="3431008"/>
                  <a:ext cx="914400" cy="914400"/>
                </a:xfrm>
                <a:prstGeom prst="rect">
                  <a:avLst/>
                </a:prstGeom>
                <a:noFill/>
                <a:ln>
                  <a:noFill/>
                </a:ln>
              </p:spPr>
            </p:pic>
          </p:grpSp>
          <p:grpSp>
            <p:nvGrpSpPr>
              <p:cNvPr id="358" name="Google Shape;358;p11"/>
              <p:cNvGrpSpPr/>
              <p:nvPr/>
            </p:nvGrpSpPr>
            <p:grpSpPr>
              <a:xfrm>
                <a:off x="9745174" y="1992530"/>
                <a:ext cx="633516" cy="640787"/>
                <a:chOff x="6803045" y="1706427"/>
                <a:chExt cx="474544" cy="513698"/>
              </a:xfrm>
            </p:grpSpPr>
            <p:sp>
              <p:nvSpPr>
                <p:cNvPr id="359" name="Google Shape;359;p11"/>
                <p:cNvSpPr/>
                <p:nvPr/>
              </p:nvSpPr>
              <p:spPr>
                <a:xfrm>
                  <a:off x="6971977" y="1875300"/>
                  <a:ext cx="136264" cy="135431"/>
                </a:xfrm>
                <a:custGeom>
                  <a:avLst/>
                  <a:gdLst/>
                  <a:ahLst/>
                  <a:cxnLst/>
                  <a:rect l="l" t="t" r="r" b="b"/>
                  <a:pathLst>
                    <a:path w="136264" h="135431" extrusionOk="0">
                      <a:moveTo>
                        <a:pt x="117164" y="40403"/>
                      </a:moveTo>
                      <a:lnTo>
                        <a:pt x="122221" y="25408"/>
                      </a:lnTo>
                      <a:lnTo>
                        <a:pt x="110797" y="13983"/>
                      </a:lnTo>
                      <a:lnTo>
                        <a:pt x="95802" y="19041"/>
                      </a:lnTo>
                      <a:cubicBezTo>
                        <a:pt x="91903" y="16845"/>
                        <a:pt x="87745" y="15146"/>
                        <a:pt x="83425" y="13983"/>
                      </a:cubicBezTo>
                      <a:lnTo>
                        <a:pt x="76403" y="0"/>
                      </a:lnTo>
                      <a:lnTo>
                        <a:pt x="60456" y="0"/>
                      </a:lnTo>
                      <a:lnTo>
                        <a:pt x="53375" y="14043"/>
                      </a:lnTo>
                      <a:cubicBezTo>
                        <a:pt x="49039" y="15216"/>
                        <a:pt x="44863" y="16914"/>
                        <a:pt x="40939" y="19101"/>
                      </a:cubicBezTo>
                      <a:lnTo>
                        <a:pt x="25944" y="14043"/>
                      </a:lnTo>
                      <a:lnTo>
                        <a:pt x="14519" y="25468"/>
                      </a:lnTo>
                      <a:lnTo>
                        <a:pt x="19279" y="40463"/>
                      </a:lnTo>
                      <a:cubicBezTo>
                        <a:pt x="16996" y="44339"/>
                        <a:pt x="15235" y="48501"/>
                        <a:pt x="14043" y="52840"/>
                      </a:cubicBezTo>
                      <a:lnTo>
                        <a:pt x="0" y="59861"/>
                      </a:lnTo>
                      <a:lnTo>
                        <a:pt x="0" y="75570"/>
                      </a:lnTo>
                      <a:lnTo>
                        <a:pt x="14043" y="82651"/>
                      </a:lnTo>
                      <a:cubicBezTo>
                        <a:pt x="15200" y="86974"/>
                        <a:pt x="16900" y="91132"/>
                        <a:pt x="19101" y="95028"/>
                      </a:cubicBezTo>
                      <a:lnTo>
                        <a:pt x="14043" y="110023"/>
                      </a:lnTo>
                      <a:lnTo>
                        <a:pt x="25944" y="121448"/>
                      </a:lnTo>
                      <a:lnTo>
                        <a:pt x="40939" y="116330"/>
                      </a:lnTo>
                      <a:cubicBezTo>
                        <a:pt x="44834" y="118548"/>
                        <a:pt x="48992" y="120267"/>
                        <a:pt x="53316" y="121448"/>
                      </a:cubicBezTo>
                      <a:lnTo>
                        <a:pt x="60337" y="135431"/>
                      </a:lnTo>
                      <a:lnTo>
                        <a:pt x="76284" y="135431"/>
                      </a:lnTo>
                      <a:lnTo>
                        <a:pt x="83365" y="121686"/>
                      </a:lnTo>
                      <a:cubicBezTo>
                        <a:pt x="87613" y="120531"/>
                        <a:pt x="91708" y="118872"/>
                        <a:pt x="95564" y="116747"/>
                      </a:cubicBezTo>
                      <a:lnTo>
                        <a:pt x="110499" y="121864"/>
                      </a:lnTo>
                      <a:lnTo>
                        <a:pt x="121924" y="110380"/>
                      </a:lnTo>
                      <a:lnTo>
                        <a:pt x="116866" y="95445"/>
                      </a:lnTo>
                      <a:cubicBezTo>
                        <a:pt x="119139" y="91519"/>
                        <a:pt x="120956" y="87347"/>
                        <a:pt x="122281" y="83008"/>
                      </a:cubicBezTo>
                      <a:lnTo>
                        <a:pt x="136264" y="75987"/>
                      </a:lnTo>
                      <a:lnTo>
                        <a:pt x="136264" y="59861"/>
                      </a:lnTo>
                      <a:lnTo>
                        <a:pt x="122221" y="52780"/>
                      </a:lnTo>
                      <a:cubicBezTo>
                        <a:pt x="121085" y="48451"/>
                        <a:pt x="119385" y="44289"/>
                        <a:pt x="117164" y="40403"/>
                      </a:cubicBezTo>
                      <a:close/>
                      <a:moveTo>
                        <a:pt x="68370" y="91755"/>
                      </a:moveTo>
                      <a:cubicBezTo>
                        <a:pt x="55225" y="91755"/>
                        <a:pt x="44569" y="81099"/>
                        <a:pt x="44569" y="67954"/>
                      </a:cubicBezTo>
                      <a:cubicBezTo>
                        <a:pt x="44569" y="54809"/>
                        <a:pt x="55225" y="44152"/>
                        <a:pt x="68370" y="44152"/>
                      </a:cubicBezTo>
                      <a:cubicBezTo>
                        <a:pt x="81435" y="44344"/>
                        <a:pt x="91980" y="54888"/>
                        <a:pt x="92172" y="67954"/>
                      </a:cubicBezTo>
                      <a:cubicBezTo>
                        <a:pt x="92172" y="81099"/>
                        <a:pt x="81515" y="91755"/>
                        <a:pt x="68370" y="91755"/>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1"/>
                <p:cNvSpPr/>
                <p:nvPr/>
              </p:nvSpPr>
              <p:spPr>
                <a:xfrm>
                  <a:off x="6972868" y="2127656"/>
                  <a:ext cx="134778" cy="34333"/>
                </a:xfrm>
                <a:custGeom>
                  <a:avLst/>
                  <a:gdLst/>
                  <a:ahLst/>
                  <a:cxnLst/>
                  <a:rect l="l" t="t" r="r" b="b"/>
                  <a:pathLst>
                    <a:path w="134778" h="34333" extrusionOk="0">
                      <a:moveTo>
                        <a:pt x="118593" y="0"/>
                      </a:moveTo>
                      <a:lnTo>
                        <a:pt x="16186" y="0"/>
                      </a:lnTo>
                      <a:cubicBezTo>
                        <a:pt x="6705" y="559"/>
                        <a:pt x="-528" y="8697"/>
                        <a:pt x="30" y="18178"/>
                      </a:cubicBezTo>
                      <a:cubicBezTo>
                        <a:pt x="543" y="26880"/>
                        <a:pt x="7485" y="33822"/>
                        <a:pt x="16186" y="34334"/>
                      </a:cubicBezTo>
                      <a:lnTo>
                        <a:pt x="118593" y="34334"/>
                      </a:lnTo>
                      <a:cubicBezTo>
                        <a:pt x="128073" y="33775"/>
                        <a:pt x="135307" y="25637"/>
                        <a:pt x="134749" y="16156"/>
                      </a:cubicBezTo>
                      <a:cubicBezTo>
                        <a:pt x="134236" y="7454"/>
                        <a:pt x="127294" y="512"/>
                        <a:pt x="118593"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1"/>
                <p:cNvSpPr/>
                <p:nvPr/>
              </p:nvSpPr>
              <p:spPr>
                <a:xfrm>
                  <a:off x="7003098" y="2185792"/>
                  <a:ext cx="74320" cy="34333"/>
                </a:xfrm>
                <a:custGeom>
                  <a:avLst/>
                  <a:gdLst/>
                  <a:ahLst/>
                  <a:cxnLst/>
                  <a:rect l="l" t="t" r="r" b="b"/>
                  <a:pathLst>
                    <a:path w="74320" h="34333" extrusionOk="0">
                      <a:moveTo>
                        <a:pt x="37190" y="34334"/>
                      </a:moveTo>
                      <a:cubicBezTo>
                        <a:pt x="56619" y="34303"/>
                        <a:pt x="72771" y="19367"/>
                        <a:pt x="74321" y="0"/>
                      </a:cubicBezTo>
                      <a:lnTo>
                        <a:pt x="0" y="0"/>
                      </a:lnTo>
                      <a:cubicBezTo>
                        <a:pt x="1579" y="19376"/>
                        <a:pt x="17750" y="34305"/>
                        <a:pt x="37190" y="34334"/>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1"/>
                <p:cNvSpPr/>
                <p:nvPr/>
              </p:nvSpPr>
              <p:spPr>
                <a:xfrm>
                  <a:off x="6891349" y="1795207"/>
                  <a:ext cx="297520" cy="308647"/>
                </a:xfrm>
                <a:custGeom>
                  <a:avLst/>
                  <a:gdLst/>
                  <a:ahLst/>
                  <a:cxnLst/>
                  <a:rect l="l" t="t" r="r" b="b"/>
                  <a:pathLst>
                    <a:path w="297520" h="308647" extrusionOk="0">
                      <a:moveTo>
                        <a:pt x="297520" y="152033"/>
                      </a:moveTo>
                      <a:lnTo>
                        <a:pt x="297520" y="146916"/>
                      </a:lnTo>
                      <a:cubicBezTo>
                        <a:pt x="296004" y="65695"/>
                        <a:pt x="229993" y="502"/>
                        <a:pt x="148760" y="0"/>
                      </a:cubicBezTo>
                      <a:lnTo>
                        <a:pt x="148760" y="0"/>
                      </a:lnTo>
                      <a:cubicBezTo>
                        <a:pt x="67527" y="502"/>
                        <a:pt x="1516" y="65695"/>
                        <a:pt x="0" y="146916"/>
                      </a:cubicBezTo>
                      <a:lnTo>
                        <a:pt x="0" y="152033"/>
                      </a:lnTo>
                      <a:cubicBezTo>
                        <a:pt x="544" y="169648"/>
                        <a:pt x="4044" y="187048"/>
                        <a:pt x="10354" y="203504"/>
                      </a:cubicBezTo>
                      <a:cubicBezTo>
                        <a:pt x="16376" y="219030"/>
                        <a:pt x="25121" y="233358"/>
                        <a:pt x="36178" y="245811"/>
                      </a:cubicBezTo>
                      <a:cubicBezTo>
                        <a:pt x="49805" y="260628"/>
                        <a:pt x="64681" y="289487"/>
                        <a:pt x="70988" y="302340"/>
                      </a:cubicBezTo>
                      <a:cubicBezTo>
                        <a:pt x="72917" y="306223"/>
                        <a:pt x="76888" y="308669"/>
                        <a:pt x="81223" y="308648"/>
                      </a:cubicBezTo>
                      <a:lnTo>
                        <a:pt x="216297" y="308648"/>
                      </a:lnTo>
                      <a:cubicBezTo>
                        <a:pt x="220633" y="308669"/>
                        <a:pt x="224603" y="306223"/>
                        <a:pt x="226532" y="302340"/>
                      </a:cubicBezTo>
                      <a:cubicBezTo>
                        <a:pt x="232839" y="289487"/>
                        <a:pt x="247715" y="260687"/>
                        <a:pt x="261342" y="245811"/>
                      </a:cubicBezTo>
                      <a:cubicBezTo>
                        <a:pt x="272399" y="233358"/>
                        <a:pt x="281144" y="219030"/>
                        <a:pt x="287167" y="203504"/>
                      </a:cubicBezTo>
                      <a:cubicBezTo>
                        <a:pt x="293476" y="187048"/>
                        <a:pt x="296976" y="169648"/>
                        <a:pt x="297520" y="152033"/>
                      </a:cubicBezTo>
                      <a:close/>
                      <a:moveTo>
                        <a:pt x="263246" y="151497"/>
                      </a:moveTo>
                      <a:cubicBezTo>
                        <a:pt x="262823" y="165171"/>
                        <a:pt x="260149" y="178681"/>
                        <a:pt x="255332" y="191484"/>
                      </a:cubicBezTo>
                      <a:cubicBezTo>
                        <a:pt x="250814" y="203014"/>
                        <a:pt x="244286" y="213652"/>
                        <a:pt x="236053" y="222902"/>
                      </a:cubicBezTo>
                      <a:cubicBezTo>
                        <a:pt x="222844" y="238626"/>
                        <a:pt x="211521" y="255840"/>
                        <a:pt x="202314" y="274195"/>
                      </a:cubicBezTo>
                      <a:lnTo>
                        <a:pt x="95207" y="274195"/>
                      </a:lnTo>
                      <a:cubicBezTo>
                        <a:pt x="86105" y="255792"/>
                        <a:pt x="74881" y="238518"/>
                        <a:pt x="61765" y="222724"/>
                      </a:cubicBezTo>
                      <a:cubicBezTo>
                        <a:pt x="53532" y="213473"/>
                        <a:pt x="47004" y="202836"/>
                        <a:pt x="42486" y="191306"/>
                      </a:cubicBezTo>
                      <a:cubicBezTo>
                        <a:pt x="37567" y="178519"/>
                        <a:pt x="34793" y="165009"/>
                        <a:pt x="34274" y="151319"/>
                      </a:cubicBezTo>
                      <a:lnTo>
                        <a:pt x="34274" y="147035"/>
                      </a:lnTo>
                      <a:cubicBezTo>
                        <a:pt x="35340" y="84555"/>
                        <a:pt x="86094" y="34356"/>
                        <a:pt x="148582" y="33977"/>
                      </a:cubicBezTo>
                      <a:lnTo>
                        <a:pt x="148582" y="33977"/>
                      </a:lnTo>
                      <a:cubicBezTo>
                        <a:pt x="211069" y="34356"/>
                        <a:pt x="261823" y="84555"/>
                        <a:pt x="262889" y="147035"/>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1"/>
                <p:cNvSpPr/>
                <p:nvPr/>
              </p:nvSpPr>
              <p:spPr>
                <a:xfrm>
                  <a:off x="7029517" y="1706427"/>
                  <a:ext cx="23801" cy="65454"/>
                </a:xfrm>
                <a:custGeom>
                  <a:avLst/>
                  <a:gdLst/>
                  <a:ahLst/>
                  <a:cxnLst/>
                  <a:rect l="l" t="t" r="r" b="b"/>
                  <a:pathLst>
                    <a:path w="23801" h="65454" extrusionOk="0">
                      <a:moveTo>
                        <a:pt x="11901" y="65454"/>
                      </a:moveTo>
                      <a:cubicBezTo>
                        <a:pt x="18474" y="65454"/>
                        <a:pt x="23802" y="60126"/>
                        <a:pt x="23802" y="53554"/>
                      </a:cubicBezTo>
                      <a:lnTo>
                        <a:pt x="23802" y="11901"/>
                      </a:lnTo>
                      <a:cubicBezTo>
                        <a:pt x="23802" y="5328"/>
                        <a:pt x="18474" y="0"/>
                        <a:pt x="11901" y="0"/>
                      </a:cubicBezTo>
                      <a:cubicBezTo>
                        <a:pt x="5328" y="0"/>
                        <a:pt x="0" y="5328"/>
                        <a:pt x="0" y="11901"/>
                      </a:cubicBezTo>
                      <a:lnTo>
                        <a:pt x="0" y="53554"/>
                      </a:lnTo>
                      <a:cubicBezTo>
                        <a:pt x="0" y="60126"/>
                        <a:pt x="5328" y="65454"/>
                        <a:pt x="11901" y="65454"/>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1"/>
                <p:cNvSpPr/>
                <p:nvPr/>
              </p:nvSpPr>
              <p:spPr>
                <a:xfrm>
                  <a:off x="6867664" y="1774764"/>
                  <a:ext cx="52791" cy="52881"/>
                </a:xfrm>
                <a:custGeom>
                  <a:avLst/>
                  <a:gdLst/>
                  <a:ahLst/>
                  <a:cxnLst/>
                  <a:rect l="l" t="t" r="r" b="b"/>
                  <a:pathLst>
                    <a:path w="52791" h="52881" extrusionOk="0">
                      <a:moveTo>
                        <a:pt x="32551" y="49421"/>
                      </a:moveTo>
                      <a:cubicBezTo>
                        <a:pt x="37193" y="54035"/>
                        <a:pt x="44689" y="54035"/>
                        <a:pt x="49331" y="49421"/>
                      </a:cubicBezTo>
                      <a:cubicBezTo>
                        <a:pt x="53945" y="44780"/>
                        <a:pt x="53945" y="37283"/>
                        <a:pt x="49331" y="32641"/>
                      </a:cubicBezTo>
                      <a:lnTo>
                        <a:pt x="19876" y="3068"/>
                      </a:lnTo>
                      <a:cubicBezTo>
                        <a:pt x="14998" y="-1337"/>
                        <a:pt x="7473" y="-953"/>
                        <a:pt x="3068" y="3925"/>
                      </a:cubicBezTo>
                      <a:cubicBezTo>
                        <a:pt x="-1033" y="8468"/>
                        <a:pt x="-1021" y="15380"/>
                        <a:pt x="3096" y="19907"/>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1"/>
                <p:cNvSpPr/>
                <p:nvPr/>
              </p:nvSpPr>
              <p:spPr>
                <a:xfrm>
                  <a:off x="7162262" y="1777852"/>
                  <a:ext cx="52228" cy="52118"/>
                </a:xfrm>
                <a:custGeom>
                  <a:avLst/>
                  <a:gdLst/>
                  <a:ahLst/>
                  <a:cxnLst/>
                  <a:rect l="l" t="t" r="r" b="b"/>
                  <a:pathLst>
                    <a:path w="52228" h="52118" extrusionOk="0">
                      <a:moveTo>
                        <a:pt x="12148" y="52106"/>
                      </a:moveTo>
                      <a:cubicBezTo>
                        <a:pt x="15320" y="52108"/>
                        <a:pt x="18361" y="50844"/>
                        <a:pt x="20598" y="48595"/>
                      </a:cubicBezTo>
                      <a:lnTo>
                        <a:pt x="49993" y="18843"/>
                      </a:lnTo>
                      <a:cubicBezTo>
                        <a:pt x="53826" y="13504"/>
                        <a:pt x="52607" y="6069"/>
                        <a:pt x="47269" y="2235"/>
                      </a:cubicBezTo>
                      <a:cubicBezTo>
                        <a:pt x="43056" y="-790"/>
                        <a:pt x="37370" y="-740"/>
                        <a:pt x="33212" y="2360"/>
                      </a:cubicBezTo>
                      <a:lnTo>
                        <a:pt x="3460" y="32112"/>
                      </a:lnTo>
                      <a:cubicBezTo>
                        <a:pt x="-1153" y="36754"/>
                        <a:pt x="-1153" y="44251"/>
                        <a:pt x="3460" y="48892"/>
                      </a:cubicBezTo>
                      <a:cubicBezTo>
                        <a:pt x="5804" y="51093"/>
                        <a:pt x="8937" y="52252"/>
                        <a:pt x="12148" y="52106"/>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1"/>
                <p:cNvSpPr/>
                <p:nvPr/>
              </p:nvSpPr>
              <p:spPr>
                <a:xfrm>
                  <a:off x="6803045" y="1929567"/>
                  <a:ext cx="65454" cy="23801"/>
                </a:xfrm>
                <a:custGeom>
                  <a:avLst/>
                  <a:gdLst/>
                  <a:ahLst/>
                  <a:cxnLst/>
                  <a:rect l="l" t="t" r="r" b="b"/>
                  <a:pathLst>
                    <a:path w="65454" h="23801" extrusionOk="0">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1"/>
                <p:cNvSpPr/>
                <p:nvPr/>
              </p:nvSpPr>
              <p:spPr>
                <a:xfrm>
                  <a:off x="6866600" y="2055473"/>
                  <a:ext cx="53256" cy="53553"/>
                </a:xfrm>
                <a:custGeom>
                  <a:avLst/>
                  <a:gdLst/>
                  <a:ahLst/>
                  <a:cxnLst/>
                  <a:rect l="l" t="t" r="r" b="b"/>
                  <a:pathLst>
                    <a:path w="53256" h="53553" extrusionOk="0">
                      <a:moveTo>
                        <a:pt x="33615" y="2862"/>
                      </a:moveTo>
                      <a:lnTo>
                        <a:pt x="4160" y="32614"/>
                      </a:lnTo>
                      <a:cubicBezTo>
                        <a:pt x="-832" y="36889"/>
                        <a:pt x="-1413" y="44401"/>
                        <a:pt x="2862" y="49394"/>
                      </a:cubicBezTo>
                      <a:cubicBezTo>
                        <a:pt x="7137" y="54386"/>
                        <a:pt x="14650" y="54967"/>
                        <a:pt x="19642" y="50692"/>
                      </a:cubicBezTo>
                      <a:cubicBezTo>
                        <a:pt x="20108" y="50293"/>
                        <a:pt x="20542" y="49859"/>
                        <a:pt x="20940" y="49394"/>
                      </a:cubicBezTo>
                      <a:lnTo>
                        <a:pt x="50395" y="19642"/>
                      </a:lnTo>
                      <a:cubicBezTo>
                        <a:pt x="54670" y="14649"/>
                        <a:pt x="54089" y="7137"/>
                        <a:pt x="49097" y="2862"/>
                      </a:cubicBezTo>
                      <a:cubicBezTo>
                        <a:pt x="44641" y="-954"/>
                        <a:pt x="38070" y="-954"/>
                        <a:pt x="33615" y="2862"/>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1"/>
                <p:cNvSpPr/>
                <p:nvPr/>
              </p:nvSpPr>
              <p:spPr>
                <a:xfrm>
                  <a:off x="7162125" y="2052148"/>
                  <a:ext cx="54691" cy="54741"/>
                </a:xfrm>
                <a:custGeom>
                  <a:avLst/>
                  <a:gdLst/>
                  <a:ahLst/>
                  <a:cxnLst/>
                  <a:rect l="l" t="t" r="r" b="b"/>
                  <a:pathLst>
                    <a:path w="54691" h="54741" extrusionOk="0">
                      <a:moveTo>
                        <a:pt x="20734" y="3925"/>
                      </a:moveTo>
                      <a:cubicBezTo>
                        <a:pt x="16329" y="-953"/>
                        <a:pt x="8804" y="-1337"/>
                        <a:pt x="3925" y="3068"/>
                      </a:cubicBezTo>
                      <a:cubicBezTo>
                        <a:pt x="-953" y="7472"/>
                        <a:pt x="-1337" y="14998"/>
                        <a:pt x="3068" y="19876"/>
                      </a:cubicBezTo>
                      <a:cubicBezTo>
                        <a:pt x="3330" y="20166"/>
                        <a:pt x="3606" y="20443"/>
                        <a:pt x="3894" y="20705"/>
                      </a:cubicBezTo>
                      <a:lnTo>
                        <a:pt x="33646" y="50457"/>
                      </a:lnTo>
                      <a:cubicBezTo>
                        <a:pt x="37853" y="55508"/>
                        <a:pt x="45357" y="56191"/>
                        <a:pt x="50407" y="51984"/>
                      </a:cubicBezTo>
                      <a:cubicBezTo>
                        <a:pt x="55458" y="47778"/>
                        <a:pt x="56141" y="40274"/>
                        <a:pt x="51934" y="35224"/>
                      </a:cubicBezTo>
                      <a:cubicBezTo>
                        <a:pt x="51364" y="34539"/>
                        <a:pt x="50719" y="33921"/>
                        <a:pt x="50010" y="3338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1"/>
                <p:cNvSpPr/>
                <p:nvPr/>
              </p:nvSpPr>
              <p:spPr>
                <a:xfrm>
                  <a:off x="7212135" y="1929151"/>
                  <a:ext cx="65454" cy="23801"/>
                </a:xfrm>
                <a:custGeom>
                  <a:avLst/>
                  <a:gdLst/>
                  <a:ahLst/>
                  <a:cxnLst/>
                  <a:rect l="l" t="t" r="r" b="b"/>
                  <a:pathLst>
                    <a:path w="65454" h="23801" extrusionOk="0">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70" name="Google Shape;370;p11"/>
          <p:cNvSpPr txBox="1">
            <a:spLocks noGrp="1"/>
          </p:cNvSpPr>
          <p:nvPr>
            <p:ph type="body" idx="1"/>
          </p:nvPr>
        </p:nvSpPr>
        <p:spPr>
          <a:xfrm>
            <a:off x="389716" y="1083818"/>
            <a:ext cx="8364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dirty="0">
                <a:solidFill>
                  <a:schemeClr val="dk1"/>
                </a:solidFill>
              </a:rPr>
              <a:t>Οι κοινωνικές επιχειρήσεις συνδυάζουν:</a:t>
            </a:r>
            <a:endParaRPr dirty="0"/>
          </a:p>
        </p:txBody>
      </p:sp>
      <p:pic>
        <p:nvPicPr>
          <p:cNvPr id="371" name="Google Shape;371;p11" descr="Graphical user interface, application&#10;&#10;Description automatically generated with medium confidence"/>
          <p:cNvPicPr preferRelativeResize="0"/>
          <p:nvPr/>
        </p:nvPicPr>
        <p:blipFill rotWithShape="1">
          <a:blip r:embed="rId8">
            <a:alphaModFix/>
          </a:blip>
          <a:srcRect/>
          <a:stretch/>
        </p:blipFill>
        <p:spPr>
          <a:xfrm>
            <a:off x="34350" y="4765725"/>
            <a:ext cx="1559450" cy="327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2"/>
          <p:cNvSpPr txBox="1">
            <a:spLocks noGrp="1"/>
          </p:cNvSpPr>
          <p:nvPr>
            <p:ph type="title"/>
          </p:nvPr>
        </p:nvSpPr>
        <p:spPr>
          <a:xfrm>
            <a:off x="718275" y="575950"/>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dirty="0">
                <a:solidFill>
                  <a:srgbClr val="002B4D"/>
                </a:solidFill>
              </a:rPr>
              <a:t>1.2 Πλαίσιο και ιστορικό</a:t>
            </a:r>
            <a:endParaRPr dirty="0">
              <a:solidFill>
                <a:srgbClr val="002B4D"/>
              </a:solidFill>
            </a:endParaRPr>
          </a:p>
        </p:txBody>
      </p:sp>
      <p:pic>
        <p:nvPicPr>
          <p:cNvPr id="377" name="Google Shape;377;p1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78" name="Google Shape;378;p12"/>
          <p:cNvSpPr txBox="1">
            <a:spLocks noGrp="1"/>
          </p:cNvSpPr>
          <p:nvPr>
            <p:ph type="body" idx="1"/>
          </p:nvPr>
        </p:nvSpPr>
        <p:spPr>
          <a:xfrm>
            <a:off x="389700" y="1312854"/>
            <a:ext cx="8364600" cy="3002400"/>
          </a:xfrm>
          <a:prstGeom prst="rect">
            <a:avLst/>
          </a:prstGeom>
          <a:noFill/>
          <a:ln>
            <a:noFill/>
          </a:ln>
        </p:spPr>
        <p:txBody>
          <a:bodyPr spcFirstLastPara="1" wrap="square" lIns="91425" tIns="91425" rIns="91425" bIns="91425" anchor="t" anchorCtr="0">
            <a:noAutofit/>
          </a:bodyPr>
          <a:lstStyle/>
          <a:p>
            <a:pPr marL="114300" indent="0">
              <a:lnSpc>
                <a:spcPct val="100000"/>
              </a:lnSpc>
              <a:buNone/>
            </a:pPr>
            <a:r>
              <a:rPr lang="el-GR" sz="1600" dirty="0">
                <a:effectLst/>
                <a:latin typeface="Lato" panose="020F0502020204030203" pitchFamily="34" charset="0"/>
                <a:ea typeface="Lato" panose="020F0502020204030203" pitchFamily="34" charset="0"/>
                <a:cs typeface="Lato" panose="020F0502020204030203" pitchFamily="34" charset="0"/>
              </a:rPr>
              <a:t>Σε ορισμένες περιπτώσεις, οι κοινωνικές επιχειρήσεις μπορεί να έχουν μακρά ιστορία. Η Γερμανία, για παράδειγμα, έχει μακρά παράδοση σε μη κερδοσκοπικούς οργανισμούς που από τον </a:t>
            </a:r>
            <a:r>
              <a:rPr lang="el-GR" sz="1600" b="1" dirty="0">
                <a:effectLst/>
                <a:latin typeface="Lato" panose="020F0502020204030203" pitchFamily="34" charset="0"/>
                <a:ea typeface="Lato" panose="020F0502020204030203" pitchFamily="34" charset="0"/>
                <a:cs typeface="Lato" panose="020F0502020204030203" pitchFamily="34" charset="0"/>
              </a:rPr>
              <a:t>Μεσαίωνα</a:t>
            </a:r>
            <a:r>
              <a:rPr lang="el-GR" sz="1600" dirty="0">
                <a:effectLst/>
                <a:latin typeface="Lato" panose="020F0502020204030203" pitchFamily="34" charset="0"/>
                <a:ea typeface="Lato" panose="020F0502020204030203" pitchFamily="34" charset="0"/>
                <a:cs typeface="Lato" panose="020F0502020204030203" pitchFamily="34" charset="0"/>
              </a:rPr>
              <a:t> παρείχαν κοινωνικές υπηρεσίες.</a:t>
            </a:r>
            <a:br>
              <a:rPr lang="en-GB" sz="1600" dirty="0">
                <a:effectLst/>
                <a:latin typeface="Lato" panose="020F0502020204030203" pitchFamily="34" charset="0"/>
                <a:ea typeface="Lato" panose="020F0502020204030203" pitchFamily="34" charset="0"/>
                <a:cs typeface="Lato" panose="020F0502020204030203" pitchFamily="34" charset="0"/>
              </a:rPr>
            </a:br>
            <a:endParaRPr lang="en-GB" sz="1050" dirty="0">
              <a:latin typeface="Lato" panose="020F0502020204030203" pitchFamily="34" charset="0"/>
              <a:ea typeface="Lato" panose="020F0502020204030203" pitchFamily="34" charset="0"/>
              <a:cs typeface="Lato" panose="020F0502020204030203" pitchFamily="34" charset="0"/>
            </a:endParaRPr>
          </a:p>
          <a:p>
            <a:pPr marL="114300" indent="0">
              <a:lnSpc>
                <a:spcPct val="100000"/>
              </a:lnSpc>
              <a:buNone/>
            </a:pPr>
            <a:r>
              <a:rPr lang="el-GR" sz="1600" dirty="0">
                <a:effectLst/>
                <a:latin typeface="Lato" panose="020F0502020204030203" pitchFamily="34" charset="0"/>
                <a:ea typeface="Lato" panose="020F0502020204030203" pitchFamily="34" charset="0"/>
                <a:cs typeface="Lato" panose="020F0502020204030203" pitchFamily="34" charset="0"/>
              </a:rPr>
              <a:t>Στην πραγματικότητα, οι περισσότερες κοινωνικές επιχειρήσεις έχουν τις ρίζες τους στην </a:t>
            </a:r>
            <a:r>
              <a:rPr lang="el-GR" sz="1600" b="1" dirty="0">
                <a:effectLst/>
                <a:latin typeface="Lato" panose="020F0502020204030203" pitchFamily="34" charset="0"/>
                <a:ea typeface="Lato" panose="020F0502020204030203" pitchFamily="34" charset="0"/>
                <a:cs typeface="Lato" panose="020F0502020204030203" pitchFamily="34" charset="0"/>
              </a:rPr>
              <a:t>παράδοση των συλλόγων, των εταιρειών αλληλοβοήθειας και της συνεταιριστικής και εθελοντικής δέσμευσης </a:t>
            </a:r>
            <a:r>
              <a:rPr lang="el-GR" sz="1600" dirty="0">
                <a:effectLst/>
                <a:latin typeface="Lato" panose="020F0502020204030203" pitchFamily="34" charset="0"/>
                <a:ea typeface="Lato" panose="020F0502020204030203" pitchFamily="34" charset="0"/>
                <a:cs typeface="Lato" panose="020F0502020204030203" pitchFamily="34" charset="0"/>
              </a:rPr>
              <a:t>που προηγήθηκε της δημιουργίας των σύγχρονων κρατικών φορέων.</a:t>
            </a:r>
            <a:br>
              <a:rPr lang="en-GB" sz="1600" dirty="0">
                <a:effectLst/>
                <a:latin typeface="Lato" panose="020F0502020204030203" pitchFamily="34" charset="0"/>
                <a:ea typeface="Lato" panose="020F0502020204030203" pitchFamily="34" charset="0"/>
                <a:cs typeface="Lato" panose="020F0502020204030203" pitchFamily="34" charset="0"/>
              </a:rPr>
            </a:br>
            <a:endParaRPr lang="en-GB" sz="1000" dirty="0">
              <a:effectLst/>
              <a:latin typeface="Lato" panose="020F0502020204030203" pitchFamily="34" charset="0"/>
              <a:ea typeface="Lato" panose="020F0502020204030203" pitchFamily="34" charset="0"/>
              <a:cs typeface="Lato" panose="020F0502020204030203" pitchFamily="34" charset="0"/>
            </a:endParaRPr>
          </a:p>
          <a:p>
            <a:pPr marL="114300" indent="0">
              <a:lnSpc>
                <a:spcPct val="100000"/>
              </a:lnSpc>
              <a:buNone/>
            </a:pPr>
            <a:r>
              <a:rPr lang="el-GR" sz="1600" dirty="0">
                <a:effectLst/>
                <a:latin typeface="Lato" panose="020F0502020204030203" pitchFamily="34" charset="0"/>
                <a:ea typeface="Lato" panose="020F0502020204030203" pitchFamily="34" charset="0"/>
                <a:cs typeface="Lato" panose="020F0502020204030203" pitchFamily="34" charset="0"/>
              </a:rPr>
              <a:t>Ωστόσο, σε άλλες χώρες η ιστορία και η προέλευση των κοινωνικών επιχειρήσεων συνδέεται στενά με τα χαρακτηριστικά και την εξέλιξη των </a:t>
            </a:r>
            <a:r>
              <a:rPr lang="el-GR" sz="1600" b="1" dirty="0">
                <a:effectLst/>
                <a:latin typeface="Lato" panose="020F0502020204030203" pitchFamily="34" charset="0"/>
                <a:ea typeface="Lato" panose="020F0502020204030203" pitchFamily="34" charset="0"/>
                <a:cs typeface="Lato" panose="020F0502020204030203" pitchFamily="34" charset="0"/>
              </a:rPr>
              <a:t>συστημάτων κοινωνικής πρόνοιας.</a:t>
            </a:r>
            <a:endParaRPr lang="en-GB" sz="1600" b="1" dirty="0">
              <a:effectLst/>
              <a:latin typeface="Lato" panose="020F0502020204030203" pitchFamily="34" charset="0"/>
              <a:ea typeface="Lato" panose="020F0502020204030203" pitchFamily="34" charset="0"/>
              <a:cs typeface="Lato" panose="020F0502020204030203" pitchFamily="34" charset="0"/>
            </a:endParaRPr>
          </a:p>
        </p:txBody>
      </p:sp>
      <p:pic>
        <p:nvPicPr>
          <p:cNvPr id="379" name="Google Shape;379;p1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3"/>
          <p:cNvSpPr txBox="1">
            <a:spLocks noGrp="1"/>
          </p:cNvSpPr>
          <p:nvPr>
            <p:ph type="title"/>
          </p:nvPr>
        </p:nvSpPr>
        <p:spPr>
          <a:xfrm>
            <a:off x="727875" y="361925"/>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rgbClr val="002B4D"/>
                </a:solidFill>
              </a:rPr>
              <a:t>1.3 Κοινωνικές επιχειρήσεις σήμερα</a:t>
            </a:r>
            <a:endParaRPr sz="2800" dirty="0">
              <a:solidFill>
                <a:srgbClr val="002B4D"/>
              </a:solidFill>
            </a:endParaRPr>
          </a:p>
        </p:txBody>
      </p:sp>
      <p:sp>
        <p:nvSpPr>
          <p:cNvPr id="385" name="Google Shape;385;p13"/>
          <p:cNvSpPr txBox="1">
            <a:spLocks noGrp="1"/>
          </p:cNvSpPr>
          <p:nvPr>
            <p:ph type="body" idx="1"/>
          </p:nvPr>
        </p:nvSpPr>
        <p:spPr>
          <a:xfrm>
            <a:off x="727875" y="1108364"/>
            <a:ext cx="8013300" cy="32692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dirty="0">
                <a:solidFill>
                  <a:schemeClr val="dk1"/>
                </a:solidFill>
              </a:rPr>
              <a:t>Επιχειρηματική/οικονομική διάσταση</a:t>
            </a:r>
          </a:p>
          <a:p>
            <a:pPr marL="0" lvl="0" indent="0" algn="l" rtl="0">
              <a:lnSpc>
                <a:spcPct val="115000"/>
              </a:lnSpc>
              <a:spcBef>
                <a:spcPts val="0"/>
              </a:spcBef>
              <a:spcAft>
                <a:spcPts val="0"/>
              </a:spcAft>
              <a:buSzPts val="1800"/>
              <a:buNone/>
            </a:pPr>
            <a:endParaRPr sz="900" dirty="0"/>
          </a:p>
          <a:p>
            <a:pPr lvl="0" algn="l" rtl="0">
              <a:lnSpc>
                <a:spcPct val="107000"/>
              </a:lnSpc>
              <a:spcBef>
                <a:spcPts val="0"/>
              </a:spcBef>
              <a:spcAft>
                <a:spcPts val="0"/>
              </a:spcAft>
              <a:buSzPts val="1800"/>
              <a:buFont typeface="Arial" panose="020B0604020202020204" pitchFamily="34" charset="0"/>
              <a:buChar char="•"/>
            </a:pPr>
            <a:r>
              <a:rPr lang="it" dirty="0"/>
              <a:t>Η κοινωνική επιχείρηση είναι ένα ολοένα και πιο διαδεδομένο φαινόμενο με μεγάλες δυνατότητες, οι οποίες δεν έχουν ακόμη αξιοποιηθεί πλήρως.</a:t>
            </a:r>
            <a:endParaRPr dirty="0"/>
          </a:p>
          <a:p>
            <a:pPr lvl="0" algn="l" rtl="0">
              <a:lnSpc>
                <a:spcPct val="107000"/>
              </a:lnSpc>
              <a:spcBef>
                <a:spcPts val="800"/>
              </a:spcBef>
              <a:spcAft>
                <a:spcPts val="0"/>
              </a:spcAft>
              <a:buSzPts val="1800"/>
              <a:buFont typeface="Arial" panose="020B0604020202020204" pitchFamily="34" charset="0"/>
              <a:buChar char="•"/>
            </a:pPr>
            <a:r>
              <a:rPr lang="it" dirty="0"/>
              <a:t>Οι κοινωνικές επιχειρήσεις έχουν σημαντικό αντίκτυπο στο εισόδημα, την απασχόληση και την ευημερία.</a:t>
            </a:r>
            <a:endParaRPr dirty="0"/>
          </a:p>
          <a:p>
            <a:pPr lvl="0" algn="l" rtl="0">
              <a:lnSpc>
                <a:spcPct val="107000"/>
              </a:lnSpc>
              <a:spcBef>
                <a:spcPts val="800"/>
              </a:spcBef>
              <a:spcAft>
                <a:spcPts val="0"/>
              </a:spcAft>
              <a:buSzPts val="1800"/>
              <a:buFont typeface="Arial" panose="020B0604020202020204" pitchFamily="34" charset="0"/>
              <a:buChar char="•"/>
            </a:pPr>
            <a:r>
              <a:rPr lang="it" dirty="0"/>
              <a:t>Το δυναμικό της κοινωνικής επιχείρησης προκύπτει από τα ιδιαίτερα χαρακτηριστικά της - όπως αναφέρεται στις προηγούμενες διαφάνειες: έτσι, ο ορισμός της κοινωνικής επιχείρησης απέχει πολύ από το να είναι "ουδέτερος" και έχει σημαντικές επιπτώσεις στην πολιτική. </a:t>
            </a:r>
            <a:endParaRPr dirty="0"/>
          </a:p>
          <a:p>
            <a:pPr marL="457200" lvl="0" indent="-228600" algn="l" rtl="0">
              <a:lnSpc>
                <a:spcPct val="107000"/>
              </a:lnSpc>
              <a:spcBef>
                <a:spcPts val="800"/>
              </a:spcBef>
              <a:spcAft>
                <a:spcPts val="800"/>
              </a:spcAft>
              <a:buSzPts val="1800"/>
              <a:buNone/>
            </a:pPr>
            <a:endParaRPr sz="1800" dirty="0">
              <a:latin typeface="Calibri"/>
              <a:ea typeface="Calibri"/>
              <a:cs typeface="Calibri"/>
              <a:sym typeface="Calibri"/>
            </a:endParaRPr>
          </a:p>
        </p:txBody>
      </p:sp>
      <p:pic>
        <p:nvPicPr>
          <p:cNvPr id="386" name="Google Shape;386;p1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87" name="Google Shape;387;p1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g1d0e18fce4a_3_8"/>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393" name="Google Shape;393;g1d0e18fce4a_3_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394" name="Google Shape;394;g1d0e18fce4a_3_8"/>
          <p:cNvPicPr preferRelativeResize="0"/>
          <p:nvPr/>
        </p:nvPicPr>
        <p:blipFill>
          <a:blip r:embed="rId5">
            <a:alphaModFix/>
          </a:blip>
          <a:stretch>
            <a:fillRect/>
          </a:stretch>
        </p:blipFill>
        <p:spPr>
          <a:xfrm>
            <a:off x="2139250" y="466138"/>
            <a:ext cx="6675476" cy="421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14"/>
          <p:cNvSpPr txBox="1">
            <a:spLocks noGrp="1"/>
          </p:cNvSpPr>
          <p:nvPr>
            <p:ph type="body" idx="2"/>
          </p:nvPr>
        </p:nvSpPr>
        <p:spPr>
          <a:xfrm>
            <a:off x="4689764" y="1602767"/>
            <a:ext cx="4454186" cy="2969566"/>
          </a:xfrm>
          <a:prstGeom prst="rect">
            <a:avLst/>
          </a:prstGeom>
          <a:noFill/>
          <a:ln>
            <a:noFill/>
          </a:ln>
        </p:spPr>
        <p:txBody>
          <a:bodyPr spcFirstLastPara="1" wrap="square" lIns="91425" tIns="91425" rIns="91425" bIns="91425" anchor="ctr" anchorCtr="0">
            <a:noAutofit/>
          </a:bodyPr>
          <a:lstStyle/>
          <a:p>
            <a:pPr marL="114300" indent="0">
              <a:lnSpc>
                <a:spcPct val="100000"/>
              </a:lnSpc>
              <a:spcBef>
                <a:spcPts val="1200"/>
              </a:spcBef>
              <a:spcAft>
                <a:spcPts val="1200"/>
              </a:spcAft>
              <a:buNone/>
            </a:pPr>
            <a:r>
              <a:rPr lang="el-GR" sz="175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Μια εταιρεία με σκοπό την παροχή υπηρεσιών είναι μια επιχειρηματική οντότητα με διπλό σκοπό: την επίτευξη κέρδους και την προώθηση του δημόσιου συμφέροντος. Ενώ ο αποκλειστικός σκοπός μιας κερδοσκοπικής εταιρείας είναι να αποκομίσει κέρδη για τους μετόχους της και ο σκοπός μιας μη κερδοσκοπικής εταιρείας είναι να εκπληρώσει την αποστολή της ή να υποστηρίξει τους δικαιούχους της (όπως η προώθηση της περιβαλλοντικής βιωσιμότητας ή η εξυπηρέτηση ατόμων με χαμηλό εισόδημα), μια B-CORP εταιρεία ασχολείται και με τα δύο. </a:t>
            </a:r>
            <a:endParaRPr lang="en-GB" sz="175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27000" lvl="0" indent="0" algn="l" rtl="0">
              <a:lnSpc>
                <a:spcPct val="115000"/>
              </a:lnSpc>
              <a:spcBef>
                <a:spcPts val="0"/>
              </a:spcBef>
              <a:spcAft>
                <a:spcPts val="0"/>
              </a:spcAft>
              <a:buSzPts val="1600"/>
              <a:buNone/>
            </a:pPr>
            <a:endParaRPr sz="3000" b="1" dirty="0"/>
          </a:p>
          <a:p>
            <a:pPr marL="127000" lvl="0" indent="0" algn="l" rtl="0">
              <a:lnSpc>
                <a:spcPct val="115000"/>
              </a:lnSpc>
              <a:spcBef>
                <a:spcPts val="0"/>
              </a:spcBef>
              <a:spcAft>
                <a:spcPts val="0"/>
              </a:spcAft>
              <a:buSzPts val="1600"/>
              <a:buNone/>
            </a:pPr>
            <a:endParaRPr sz="1600" dirty="0"/>
          </a:p>
          <a:p>
            <a:pPr marL="0" lvl="0" indent="0" algn="l" rtl="0">
              <a:lnSpc>
                <a:spcPct val="115000"/>
              </a:lnSpc>
              <a:spcBef>
                <a:spcPts val="1600"/>
              </a:spcBef>
              <a:spcAft>
                <a:spcPts val="1600"/>
              </a:spcAft>
              <a:buSzPts val="1800"/>
              <a:buNone/>
            </a:pPr>
            <a:endParaRPr sz="1500" dirty="0"/>
          </a:p>
        </p:txBody>
      </p:sp>
      <p:pic>
        <p:nvPicPr>
          <p:cNvPr id="400" name="Google Shape;400;p1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01" name="Google Shape;401;p14"/>
          <p:cNvSpPr txBox="1"/>
          <p:nvPr/>
        </p:nvSpPr>
        <p:spPr>
          <a:xfrm>
            <a:off x="50" y="1538040"/>
            <a:ext cx="4572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2. B-Corp και πώς να αποκτήσετε πιστοποίηση</a:t>
            </a:r>
            <a:endParaRPr sz="2500" b="1" i="0" u="none" strike="noStrike" cap="none">
              <a:solidFill>
                <a:schemeClr val="dk1"/>
              </a:solidFill>
              <a:latin typeface="Raleway"/>
              <a:ea typeface="Raleway"/>
              <a:cs typeface="Raleway"/>
              <a:sym typeface="Raleway"/>
            </a:endParaRPr>
          </a:p>
        </p:txBody>
      </p:sp>
      <p:sp>
        <p:nvSpPr>
          <p:cNvPr id="402" name="Google Shape;402;p14"/>
          <p:cNvSpPr txBox="1"/>
          <p:nvPr/>
        </p:nvSpPr>
        <p:spPr>
          <a:xfrm>
            <a:off x="281725" y="2428450"/>
            <a:ext cx="4045200" cy="1318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2"/>
              </a:buClr>
              <a:buSzPts val="1100"/>
              <a:buFont typeface="Arial"/>
              <a:buNone/>
            </a:pPr>
            <a:r>
              <a:rPr lang="it" sz="2400" b="1" dirty="0">
                <a:solidFill>
                  <a:srgbClr val="122D4A"/>
                </a:solidFill>
              </a:rPr>
              <a:t>2.1 Τι είναι οι </a:t>
            </a:r>
            <a:r>
              <a:rPr lang="en-GB" sz="2400" b="1" dirty="0">
                <a:solidFill>
                  <a:srgbClr val="122D4A"/>
                </a:solidFill>
              </a:rPr>
              <a:t>Benefit Corporations</a:t>
            </a:r>
            <a:r>
              <a:rPr lang="it" sz="2400" b="1" dirty="0">
                <a:solidFill>
                  <a:srgbClr val="122D4A"/>
                </a:solidFill>
              </a:rPr>
              <a:t>;</a:t>
            </a:r>
            <a:endParaRPr sz="2400" b="0" i="0" u="none" strike="noStrike" cap="none" dirty="0">
              <a:solidFill>
                <a:srgbClr val="12129F"/>
              </a:solidFill>
              <a:latin typeface="Arial"/>
              <a:ea typeface="Arial"/>
              <a:cs typeface="Arial"/>
              <a:sym typeface="Arial"/>
            </a:endParaRPr>
          </a:p>
        </p:txBody>
      </p:sp>
      <p:pic>
        <p:nvPicPr>
          <p:cNvPr id="403" name="Google Shape;403;p14"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1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09" name="Google Shape;409;p15"/>
          <p:cNvSpPr txBox="1">
            <a:spLocks noGrp="1"/>
          </p:cNvSpPr>
          <p:nvPr>
            <p:ph type="body" idx="1"/>
          </p:nvPr>
        </p:nvSpPr>
        <p:spPr>
          <a:xfrm>
            <a:off x="381166" y="739863"/>
            <a:ext cx="8381700" cy="3233400"/>
          </a:xfrm>
          <a:prstGeom prst="rect">
            <a:avLst/>
          </a:prstGeom>
          <a:noFill/>
          <a:ln>
            <a:noFill/>
          </a:ln>
        </p:spPr>
        <p:txBody>
          <a:bodyPr spcFirstLastPara="1" wrap="square" lIns="91425" tIns="91425" rIns="91425" bIns="91425" anchor="t" anchorCtr="0">
            <a:noAutofit/>
          </a:bodyPr>
          <a:lstStyle/>
          <a:p>
            <a:pPr marL="114300" indent="0">
              <a:lnSpc>
                <a:spcPct val="100000"/>
              </a:lnSpc>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Για να είναι επιλέξιμη ως φιλανθρωπική εταιρεία, η εταιρεία σας πρέπει να έχει κοινωφελή σκοπό και να δεσμεύεται για τη δημιουργία ετήσιων εκθέσεων που να δείχνουν την πρόοδό σας προς την επίτευξη της δηλωμένης αποστολής σας.</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indent="0">
              <a:lnSpc>
                <a:spcPct val="100000"/>
              </a:lnSpc>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Τα έγγραφα σύστασής σας πρέπει να περιλαμβάνουν δήλωση ενός ή περισσότερων κοινωφελών σκοπών, όπως:</a:t>
            </a: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εξυπηρέτηση ατόμων ή κοινοτήτων με χαμηλό εισόδημα</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περιβαλλοντική βιωσιμότητα</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προώθηση των τεχνών ή της μουσικής</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διαμοιρασμός των κερδών με φιλανθρωπικά ιδρύματα</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συμβολή στην επιστημονική έρευνα</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προώθηση της δημόσιας εκπαίδευσης, ή</a:t>
            </a:r>
            <a:endParaRPr lang="en-GB" sz="16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600"/>
              </a:spcAft>
              <a:buFont typeface="Arial" panose="020B0604020202020204" pitchFamily="34" charset="0"/>
              <a:buChar char="•"/>
            </a:pPr>
            <a:r>
              <a:rPr lang="el-GR" sz="1600" dirty="0">
                <a:effectLst/>
                <a:latin typeface="Arial" panose="020B0604020202020204" pitchFamily="34" charset="0"/>
                <a:ea typeface="Arial" panose="020B0604020202020204" pitchFamily="34" charset="0"/>
                <a:cs typeface="Arial" panose="020B0604020202020204" pitchFamily="34" charset="0"/>
              </a:rPr>
              <a:t>γενικού κοινωφελούς σκοπού</a:t>
            </a:r>
            <a:endParaRPr lang="en-GB" sz="1600" dirty="0">
              <a:effectLst/>
              <a:latin typeface="Arial" panose="020B0604020202020204" pitchFamily="34" charset="0"/>
              <a:ea typeface="Arial" panose="020B0604020202020204" pitchFamily="34" charset="0"/>
              <a:cs typeface="Arial" panose="020B0604020202020204" pitchFamily="34" charset="0"/>
            </a:endParaRPr>
          </a:p>
        </p:txBody>
      </p:sp>
      <p:pic>
        <p:nvPicPr>
          <p:cNvPr id="410" name="Google Shape;410;p15" descr="Text&#10;&#10;Description automatically generated"/>
          <p:cNvPicPr preferRelativeResize="0"/>
          <p:nvPr/>
        </p:nvPicPr>
        <p:blipFill rotWithShape="1">
          <a:blip r:embed="rId4">
            <a:alphaModFix/>
          </a:blip>
          <a:srcRect/>
          <a:stretch/>
        </p:blipFill>
        <p:spPr>
          <a:xfrm>
            <a:off x="5246914" y="2701755"/>
            <a:ext cx="3201307" cy="1331744"/>
          </a:xfrm>
          <a:prstGeom prst="rect">
            <a:avLst/>
          </a:prstGeom>
          <a:noFill/>
          <a:ln>
            <a:noFill/>
          </a:ln>
        </p:spPr>
      </p:pic>
      <p:pic>
        <p:nvPicPr>
          <p:cNvPr id="411" name="Google Shape;411;p1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6"/>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a:solidFill>
                  <a:srgbClr val="002B4D"/>
                </a:solidFill>
              </a:rPr>
              <a:t>2.2 Τι είναι οι B-Corps;</a:t>
            </a:r>
            <a:endParaRPr>
              <a:solidFill>
                <a:srgbClr val="002B4D"/>
              </a:solidFill>
            </a:endParaRPr>
          </a:p>
        </p:txBody>
      </p:sp>
      <p:sp>
        <p:nvSpPr>
          <p:cNvPr id="417" name="Google Shape;417;p16"/>
          <p:cNvSpPr txBox="1">
            <a:spLocks noGrp="1"/>
          </p:cNvSpPr>
          <p:nvPr>
            <p:ph type="body" idx="2"/>
          </p:nvPr>
        </p:nvSpPr>
        <p:spPr>
          <a:xfrm>
            <a:off x="4833302" y="1235162"/>
            <a:ext cx="3837000" cy="2673175"/>
          </a:xfrm>
          <a:prstGeom prst="rect">
            <a:avLst/>
          </a:prstGeom>
          <a:noFill/>
          <a:ln>
            <a:noFill/>
          </a:ln>
        </p:spPr>
        <p:txBody>
          <a:bodyPr spcFirstLastPara="1" wrap="square" lIns="91425" tIns="91425" rIns="91425" bIns="91425" anchor="ctr" anchorCtr="0">
            <a:noAutofit/>
          </a:bodyPr>
          <a:lstStyle/>
          <a:p>
            <a:pPr marL="114300" indent="0">
              <a:spcAft>
                <a:spcPts val="1200"/>
              </a:spcAft>
              <a:buNone/>
            </a:pPr>
            <a:r>
              <a:rPr lang="el-GR" sz="1200" b="1" dirty="0">
                <a:solidFill>
                  <a:srgbClr val="000000"/>
                </a:solidFill>
              </a:rPr>
              <a:t>Οι πιστοποιημένες B-</a:t>
            </a:r>
            <a:r>
              <a:rPr lang="el-GR" sz="1200" b="1" dirty="0" err="1">
                <a:solidFill>
                  <a:srgbClr val="000000"/>
                </a:solidFill>
              </a:rPr>
              <a:t>Corps</a:t>
            </a:r>
            <a:r>
              <a:rPr lang="el-GR" sz="1200" b="1" dirty="0">
                <a:solidFill>
                  <a:srgbClr val="000000"/>
                </a:solidFill>
              </a:rPr>
              <a:t> </a:t>
            </a:r>
            <a:r>
              <a:rPr lang="el-GR" sz="1200" dirty="0">
                <a:solidFill>
                  <a:srgbClr val="000000"/>
                </a:solidFill>
              </a:rPr>
              <a:t>είναι εκείνες που εργάζονται "για τη μείωση της ανισότητας, τη μείωση της φτώχειας, ένα υγιέστερο περιβάλλον, ισχυρότερες κοινότητες και τη δημιουργία περισσότερων θέσεων εργασίας υψηλής ποιότητας με αξιοπρέπεια και σκοπό". </a:t>
            </a:r>
            <a:r>
              <a:rPr lang="it" sz="1200" u="sng" dirty="0">
                <a:solidFill>
                  <a:schemeClr val="hlink"/>
                </a:solidFill>
                <a:hlinkClick r:id="rId3"/>
              </a:rPr>
              <a:t>(https://bcorporation.eu/)</a:t>
            </a:r>
            <a:br>
              <a:rPr lang="it" sz="1200" u="sng" dirty="0"/>
            </a:br>
            <a:br>
              <a:rPr lang="it" sz="1200" u="sng" dirty="0"/>
            </a:br>
            <a:r>
              <a:rPr lang="el-GR" sz="1200" dirty="0">
                <a:solidFill>
                  <a:srgbClr val="000000"/>
                </a:solidFill>
              </a:rPr>
              <a:t>Οι επιχειρήσεις και τα κέρδη δεν είναι ο σκοπός των </a:t>
            </a:r>
            <a:r>
              <a:rPr lang="el-GR" sz="1200" dirty="0" err="1">
                <a:solidFill>
                  <a:srgbClr val="000000"/>
                </a:solidFill>
              </a:rPr>
              <a:t>Benefit</a:t>
            </a:r>
            <a:r>
              <a:rPr lang="el-GR" sz="1200" dirty="0">
                <a:solidFill>
                  <a:srgbClr val="000000"/>
                </a:solidFill>
              </a:rPr>
              <a:t> </a:t>
            </a:r>
            <a:r>
              <a:rPr lang="el-GR" sz="1200" dirty="0" err="1">
                <a:solidFill>
                  <a:srgbClr val="000000"/>
                </a:solidFill>
              </a:rPr>
              <a:t>Corporations</a:t>
            </a:r>
            <a:r>
              <a:rPr lang="el-GR" sz="1200" dirty="0">
                <a:solidFill>
                  <a:srgbClr val="000000"/>
                </a:solidFill>
              </a:rPr>
              <a:t>, αλλά το μέσο για έναν μεγαλύτερο σκοπό, δηλαδή την ευημερία των εργαζομένων τους, των κοινοτήτων και του περιβάλλοντος γύρω τους.</a:t>
            </a:r>
            <a:endParaRPr lang="en-GB" sz="1200" dirty="0">
              <a:solidFill>
                <a:srgbClr val="000000"/>
              </a:solidFill>
            </a:endParaRPr>
          </a:p>
          <a:p>
            <a:pPr marL="114300" indent="0">
              <a:spcAft>
                <a:spcPts val="1200"/>
              </a:spcAft>
              <a:buNone/>
            </a:pPr>
            <a:br>
              <a:rPr lang="it" sz="600" dirty="0">
                <a:solidFill>
                  <a:srgbClr val="000000"/>
                </a:solidFill>
              </a:rPr>
            </a:br>
            <a:r>
              <a:rPr lang="el-GR" sz="1200" dirty="0">
                <a:solidFill>
                  <a:srgbClr val="000000"/>
                </a:solidFill>
              </a:rPr>
              <a:t>Οι B-</a:t>
            </a:r>
            <a:r>
              <a:rPr lang="el-GR" sz="1200" dirty="0" err="1">
                <a:solidFill>
                  <a:srgbClr val="000000"/>
                </a:solidFill>
              </a:rPr>
              <a:t>Corps</a:t>
            </a:r>
            <a:r>
              <a:rPr lang="el-GR" sz="1200" dirty="0">
                <a:solidFill>
                  <a:srgbClr val="000000"/>
                </a:solidFill>
              </a:rPr>
              <a:t> εξισορροπούν τα συμφέροντα των μετόχων με τα συμφέροντα των εργαζομένων, των πελατών, των κοινοτήτων και του περιβάλλοντος.</a:t>
            </a:r>
            <a:endParaRPr lang="en-GB" sz="1200" dirty="0">
              <a:solidFill>
                <a:srgbClr val="000000"/>
              </a:solidFill>
            </a:endParaRPr>
          </a:p>
          <a:p>
            <a:pPr marL="114300" indent="0">
              <a:spcAft>
                <a:spcPts val="1200"/>
              </a:spcAft>
              <a:buNone/>
            </a:pPr>
            <a:endParaRPr sz="1200" dirty="0">
              <a:solidFill>
                <a:srgbClr val="000000"/>
              </a:solidFill>
            </a:endParaRPr>
          </a:p>
        </p:txBody>
      </p:sp>
      <p:pic>
        <p:nvPicPr>
          <p:cNvPr id="418" name="Google Shape;418;p1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19" name="Google Shape;419;p1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cbc959274b_0_77"/>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dirty="0"/>
              <a:t>Μονάδες εργασίας</a:t>
            </a:r>
            <a:endParaRPr dirty="0"/>
          </a:p>
        </p:txBody>
      </p:sp>
      <p:sp>
        <p:nvSpPr>
          <p:cNvPr id="251" name="Google Shape;251;g1cbc959274b_0_77"/>
          <p:cNvSpPr txBox="1">
            <a:spLocks noGrp="1"/>
          </p:cNvSpPr>
          <p:nvPr>
            <p:ph type="body" idx="2"/>
          </p:nvPr>
        </p:nvSpPr>
        <p:spPr>
          <a:xfrm>
            <a:off x="4957550" y="907500"/>
            <a:ext cx="3837000" cy="3328500"/>
          </a:xfrm>
          <a:prstGeom prst="rect">
            <a:avLst/>
          </a:prstGeom>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b="1" dirty="0">
              <a:solidFill>
                <a:schemeClr val="dk2"/>
              </a:solidFill>
            </a:endParaRPr>
          </a:p>
          <a:p>
            <a:pPr marL="457200" lvl="0" indent="0" algn="l" rtl="0">
              <a:lnSpc>
                <a:spcPct val="100000"/>
              </a:lnSpc>
              <a:spcBef>
                <a:spcPts val="0"/>
              </a:spcBef>
              <a:spcAft>
                <a:spcPts val="0"/>
              </a:spcAft>
              <a:buNone/>
            </a:pPr>
            <a:endParaRPr b="1" dirty="0">
              <a:solidFill>
                <a:schemeClr val="dk2"/>
              </a:solidFill>
            </a:endParaRPr>
          </a:p>
          <a:p>
            <a:pPr marL="457200" lvl="0" indent="0" algn="l" rtl="0">
              <a:lnSpc>
                <a:spcPct val="100000"/>
              </a:lnSpc>
              <a:spcBef>
                <a:spcPts val="0"/>
              </a:spcBef>
              <a:spcAft>
                <a:spcPts val="0"/>
              </a:spcAft>
              <a:buNone/>
            </a:pPr>
            <a:endParaRPr b="1" dirty="0">
              <a:solidFill>
                <a:schemeClr val="dk2"/>
              </a:solidFill>
            </a:endParaRPr>
          </a:p>
          <a:p>
            <a:pPr marL="457200" lvl="0" indent="0" algn="l" rtl="0">
              <a:lnSpc>
                <a:spcPct val="100000"/>
              </a:lnSpc>
              <a:spcBef>
                <a:spcPts val="0"/>
              </a:spcBef>
              <a:spcAft>
                <a:spcPts val="0"/>
              </a:spcAft>
              <a:buNone/>
            </a:pPr>
            <a:endParaRPr b="1"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Τι είναι μια κοινωνική επιχείρηση;</a:t>
            </a:r>
            <a:endParaRPr b="1"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B-Corp και πώς να αποκτήσετε πιστοποίηση</a:t>
            </a:r>
            <a:endParaRPr b="1"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Χαρτογράφηση της νομοθεσίας σε διάφορες χώρες για τις κοινωνικές επιχειρήσεις</a:t>
            </a:r>
            <a:endParaRPr sz="1300" b="1"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Πώς να δημιουργήσετε ή να αποκτήσετε πρόσβαση σε ένα δίκτυο και να αλληλεπιδράσετε με τους </a:t>
            </a:r>
            <a:r>
              <a:rPr lang="el-GR" sz="1300" b="1" dirty="0">
                <a:solidFill>
                  <a:schemeClr val="dk2"/>
                </a:solidFill>
              </a:rPr>
              <a:t>εμπλεκόμενους φορείς</a:t>
            </a:r>
            <a:endParaRPr sz="1300" b="1"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Συνέργεια και ισορροπία μεταξύ κοινωνικών και οικονομικών στόχων - Πώς να διαθέσετε το προϊόν σας στην αγορά</a:t>
            </a:r>
            <a:endParaRPr sz="1400"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dirty="0">
                <a:solidFill>
                  <a:schemeClr val="dk2"/>
                </a:solidFill>
              </a:rPr>
              <a:t>Πώς να μετρήσετε το κοινωνικό αντίκτυπο</a:t>
            </a:r>
            <a:endParaRPr sz="1400" dirty="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el-GR" sz="1300" b="1" dirty="0" err="1">
                <a:solidFill>
                  <a:schemeClr val="dk2"/>
                </a:solidFill>
              </a:rPr>
              <a:t>Bέλτιστη</a:t>
            </a:r>
            <a:r>
              <a:rPr lang="el-GR" sz="1300" b="1" dirty="0">
                <a:solidFill>
                  <a:schemeClr val="dk2"/>
                </a:solidFill>
              </a:rPr>
              <a:t> περίπτωση</a:t>
            </a:r>
            <a:r>
              <a:rPr lang="it" sz="1300" b="1" dirty="0">
                <a:solidFill>
                  <a:schemeClr val="dk2"/>
                </a:solidFill>
              </a:rPr>
              <a:t>- Συνέντευξη με το Close the Gap</a:t>
            </a:r>
            <a:endParaRPr sz="1300" b="1" dirty="0">
              <a:solidFill>
                <a:schemeClr val="dk2"/>
              </a:solidFill>
            </a:endParaRPr>
          </a:p>
          <a:p>
            <a:pPr marL="457200" lvl="0" indent="0" algn="ctr" rtl="0">
              <a:lnSpc>
                <a:spcPct val="100000"/>
              </a:lnSpc>
              <a:spcBef>
                <a:spcPts val="0"/>
              </a:spcBef>
              <a:spcAft>
                <a:spcPts val="0"/>
              </a:spcAft>
              <a:buNone/>
            </a:pPr>
            <a:endParaRPr b="1" dirty="0">
              <a:solidFill>
                <a:schemeClr val="dk2"/>
              </a:solidFill>
            </a:endParaRPr>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sz="1500" dirty="0"/>
          </a:p>
        </p:txBody>
      </p:sp>
      <p:pic>
        <p:nvPicPr>
          <p:cNvPr id="252" name="Google Shape;252;g1cbc959274b_0_77"/>
          <p:cNvPicPr preferRelativeResize="0"/>
          <p:nvPr/>
        </p:nvPicPr>
        <p:blipFill>
          <a:blip r:embed="rId3">
            <a:alphaModFix/>
          </a:blip>
          <a:stretch>
            <a:fillRect/>
          </a:stretch>
        </p:blipFill>
        <p:spPr>
          <a:xfrm>
            <a:off x="265500" y="244925"/>
            <a:ext cx="1393177" cy="1318200"/>
          </a:xfrm>
          <a:prstGeom prst="rect">
            <a:avLst/>
          </a:prstGeom>
          <a:noFill/>
          <a:ln>
            <a:noFill/>
          </a:ln>
        </p:spPr>
      </p:pic>
      <p:pic>
        <p:nvPicPr>
          <p:cNvPr id="253" name="Google Shape;253;g1cbc959274b_0_7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7"/>
          <p:cNvSpPr txBox="1">
            <a:spLocks noGrp="1"/>
          </p:cNvSpPr>
          <p:nvPr>
            <p:ph type="title"/>
          </p:nvPr>
        </p:nvSpPr>
        <p:spPr>
          <a:xfrm>
            <a:off x="661351" y="437404"/>
            <a:ext cx="80673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dirty="0"/>
              <a:t>Η οικογένεια b-corps</a:t>
            </a:r>
            <a:endParaRPr dirty="0"/>
          </a:p>
        </p:txBody>
      </p:sp>
      <p:sp>
        <p:nvSpPr>
          <p:cNvPr id="425" name="Google Shape;425;p17"/>
          <p:cNvSpPr txBox="1">
            <a:spLocks noGrp="1"/>
          </p:cNvSpPr>
          <p:nvPr>
            <p:ph type="body" idx="1"/>
          </p:nvPr>
        </p:nvSpPr>
        <p:spPr>
          <a:xfrm>
            <a:off x="513668" y="1156441"/>
            <a:ext cx="3677331" cy="3002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600"/>
              </a:spcBef>
              <a:spcAft>
                <a:spcPts val="0"/>
              </a:spcAft>
              <a:buSzPts val="1400"/>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Το κίνημα B-Corp γεννήθηκε στις ΗΠΑ το 2006 μέσω του έργου του B-</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Lab</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μιας ΜΚΟ που έχει ως αποστολή τη διάδοση μιας νέας διεθνούς κουλτούρας που βασίζεται στον κοινωνικό αντίκτυπο και την ευθύνη κάθε επιχείρησης σε όλο τον κόσμο.</a:t>
            </a:r>
            <a:endParaRPr sz="1600" dirty="0"/>
          </a:p>
        </p:txBody>
      </p:sp>
      <p:sp>
        <p:nvSpPr>
          <p:cNvPr id="426" name="Google Shape;426;p17"/>
          <p:cNvSpPr txBox="1">
            <a:spLocks noGrp="1"/>
          </p:cNvSpPr>
          <p:nvPr>
            <p:ph type="body" idx="2"/>
          </p:nvPr>
        </p:nvSpPr>
        <p:spPr>
          <a:xfrm>
            <a:off x="5186633" y="2032255"/>
            <a:ext cx="3443700" cy="801900"/>
          </a:xfrm>
          <a:prstGeom prst="rect">
            <a:avLst/>
          </a:prstGeom>
          <a:noFill/>
          <a:ln>
            <a:noFill/>
          </a:ln>
        </p:spPr>
        <p:txBody>
          <a:bodyPr spcFirstLastPara="1" wrap="square" lIns="91425" tIns="91425" rIns="91425" bIns="91425" anchor="t" anchorCtr="0">
            <a:noAutofit/>
          </a:bodyPr>
          <a:lstStyle/>
          <a:p>
            <a:pPr marL="139700" indent="0">
              <a:spcAft>
                <a:spcPts val="1200"/>
              </a:spcAft>
              <a:buNone/>
            </a:pP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Οι B-</a:t>
            </a:r>
            <a:r>
              <a:rPr lang="el-GR" sz="1800" b="1" dirty="0" err="1">
                <a:effectLst/>
                <a:latin typeface="Calibri" panose="020F0502020204030204" pitchFamily="34" charset="0"/>
                <a:ea typeface="Times New Roman" panose="02020603050405020304" pitchFamily="18" charset="0"/>
                <a:cs typeface="Times New Roman" panose="02020603050405020304" pitchFamily="18" charset="0"/>
              </a:rPr>
              <a:t>Corps</a:t>
            </a:r>
            <a:r>
              <a:rPr lang="el-GR" sz="1800" b="1" dirty="0">
                <a:effectLst/>
                <a:latin typeface="Calibri" panose="020F0502020204030204" pitchFamily="34" charset="0"/>
                <a:ea typeface="Times New Roman" panose="02020603050405020304" pitchFamily="18" charset="0"/>
                <a:cs typeface="Times New Roman" panose="02020603050405020304" pitchFamily="18" charset="0"/>
              </a:rPr>
              <a:t> μπορούν να θεωρηθούν ως επέκταση της έννοιας της κοινωφελούς εταιρείας.</a:t>
            </a:r>
            <a:endParaRPr lang="en-GB"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27" name="Google Shape;427;p1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8" name="Google Shape;428;p1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a:spLocks noGrp="1"/>
          </p:cNvSpPr>
          <p:nvPr>
            <p:ph type="title"/>
          </p:nvPr>
        </p:nvSpPr>
        <p:spPr>
          <a:xfrm>
            <a:off x="1853238" y="467592"/>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dirty="0"/>
              <a:t>Αξιολόγηση του αντίκτυπου Β</a:t>
            </a:r>
            <a:endParaRPr dirty="0"/>
          </a:p>
        </p:txBody>
      </p:sp>
      <p:sp>
        <p:nvSpPr>
          <p:cNvPr id="434" name="Google Shape;434;p18"/>
          <p:cNvSpPr txBox="1">
            <a:spLocks noGrp="1"/>
          </p:cNvSpPr>
          <p:nvPr>
            <p:ph type="body" idx="1"/>
          </p:nvPr>
        </p:nvSpPr>
        <p:spPr>
          <a:xfrm>
            <a:off x="969162" y="1042933"/>
            <a:ext cx="3189166" cy="3331495"/>
          </a:xfrm>
          <a:prstGeom prst="rect">
            <a:avLst/>
          </a:prstGeom>
          <a:noFill/>
          <a:ln>
            <a:noFill/>
          </a:ln>
        </p:spPr>
        <p:txBody>
          <a:bodyPr spcFirstLastPara="1" wrap="square" lIns="91425" tIns="91425" rIns="91425" bIns="91425" anchor="t" anchorCtr="0">
            <a:noAutofit/>
          </a:bodyPr>
          <a:lstStyle/>
          <a:p>
            <a:pPr marL="127000" lvl="0" indent="0" algn="l" rtl="0">
              <a:lnSpc>
                <a:spcPct val="115000"/>
              </a:lnSpc>
              <a:spcBef>
                <a:spcPts val="1600"/>
              </a:spcBef>
              <a:spcAft>
                <a:spcPts val="0"/>
              </a:spcAft>
              <a:buSzPts val="1600"/>
              <a:buNone/>
            </a:pPr>
            <a:r>
              <a:rPr lang="it" sz="1600" b="1" dirty="0">
                <a:solidFill>
                  <a:srgbClr val="FF6B26"/>
                </a:solidFill>
              </a:rPr>
              <a:t>Η LoreB Lab </a:t>
            </a:r>
            <a:r>
              <a:rPr lang="it" dirty="0"/>
              <a:t>ανέπτυξε την </a:t>
            </a:r>
            <a:r>
              <a:rPr lang="it" u="sng" dirty="0">
                <a:solidFill>
                  <a:srgbClr val="0070C0"/>
                </a:solidFill>
                <a:hlinkClick r:id="rId3">
                  <a:extLst>
                    <a:ext uri="{A12FA001-AC4F-418D-AE19-62706E023703}">
                      <ahyp:hlinkClr xmlns:ahyp="http://schemas.microsoft.com/office/drawing/2018/hyperlinkcolor" val="tx"/>
                    </a:ext>
                  </a:extLst>
                </a:hlinkClick>
              </a:rPr>
              <a:t>αξιολόγηση B-Impact Assessment</a:t>
            </a:r>
            <a:r>
              <a:rPr lang="it" dirty="0"/>
              <a:t>, η οποία είναι διαθέσιμη δωρεάν για κάθε εταιρεία που ενδιαφέρεται </a:t>
            </a:r>
            <a:r>
              <a:rPr lang="el-GR" dirty="0"/>
              <a:t>να αξιολογήσει το επίπεδο δέσμευσής της προς τις κοινότητες και το περιβάλλον.</a:t>
            </a:r>
            <a:r>
              <a:rPr lang="it" dirty="0"/>
              <a:t> Μόλις μια εταιρεία περάσει την Αξιολόγηση με περισσότερους από 80/200 βαθμούς, μπορεί να υποβάλει αίτηση για τη διαδικασία Πιστοποίησης. </a:t>
            </a:r>
            <a:endParaRPr dirty="0"/>
          </a:p>
          <a:p>
            <a:pPr marL="457200" lvl="0" indent="0" algn="l" rtl="0">
              <a:lnSpc>
                <a:spcPct val="115000"/>
              </a:lnSpc>
              <a:spcBef>
                <a:spcPts val="1600"/>
              </a:spcBef>
              <a:spcAft>
                <a:spcPts val="1200"/>
              </a:spcAft>
              <a:buSzPts val="1400"/>
              <a:buNone/>
            </a:pPr>
            <a:endParaRPr sz="1600" dirty="0"/>
          </a:p>
        </p:txBody>
      </p:sp>
      <p:sp>
        <p:nvSpPr>
          <p:cNvPr id="435" name="Google Shape;435;p18"/>
          <p:cNvSpPr txBox="1">
            <a:spLocks noGrp="1"/>
          </p:cNvSpPr>
          <p:nvPr>
            <p:ph type="body" idx="2"/>
          </p:nvPr>
        </p:nvSpPr>
        <p:spPr>
          <a:xfrm>
            <a:off x="5103438" y="1372028"/>
            <a:ext cx="3071400" cy="30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endParaRPr sz="1100" dirty="0">
              <a:latin typeface="Barlow"/>
              <a:ea typeface="Barlow"/>
              <a:cs typeface="Barlow"/>
              <a:sym typeface="Barlow"/>
            </a:endParaRPr>
          </a:p>
          <a:p>
            <a:pPr marL="0" lvl="0" indent="0" algn="ctr" rtl="0">
              <a:lnSpc>
                <a:spcPct val="115000"/>
              </a:lnSpc>
              <a:spcBef>
                <a:spcPts val="0"/>
              </a:spcBef>
              <a:spcAft>
                <a:spcPts val="0"/>
              </a:spcAft>
              <a:buSzPts val="1400"/>
              <a:buNone/>
            </a:pPr>
            <a:endParaRPr i="1" dirty="0">
              <a:latin typeface="Barlow"/>
              <a:ea typeface="Barlow"/>
              <a:cs typeface="Barlow"/>
              <a:sym typeface="Barlow"/>
            </a:endParaRPr>
          </a:p>
          <a:p>
            <a:pPr marL="0" lvl="0" indent="0" algn="ctr" rtl="0">
              <a:lnSpc>
                <a:spcPct val="115000"/>
              </a:lnSpc>
              <a:spcBef>
                <a:spcPts val="0"/>
              </a:spcBef>
              <a:spcAft>
                <a:spcPts val="0"/>
              </a:spcAft>
              <a:buSzPts val="1400"/>
              <a:buNone/>
            </a:pPr>
            <a:r>
              <a:rPr lang="it" dirty="0"/>
              <a:t>"</a:t>
            </a:r>
            <a:r>
              <a:rPr lang="it" i="1" dirty="0"/>
              <a:t>Υπάρχουν περισσότερες από 3.400 πιστοποιημένες B-Corps στον κόσμο, κατανεμημένες σε 71 χώρες.</a:t>
            </a:r>
            <a:endParaRPr i="1" dirty="0"/>
          </a:p>
          <a:p>
            <a:pPr marL="0" lvl="0" indent="0" algn="ctr" rtl="0">
              <a:lnSpc>
                <a:spcPct val="115000"/>
              </a:lnSpc>
              <a:spcBef>
                <a:spcPts val="0"/>
              </a:spcBef>
              <a:spcAft>
                <a:spcPts val="0"/>
              </a:spcAft>
              <a:buSzPts val="1400"/>
              <a:buNone/>
            </a:pPr>
            <a:r>
              <a:rPr lang="it" i="1" dirty="0"/>
              <a:t>Περισσότερες από 120.000 εταιρείες παγκοσμίως έχουν υποβληθεί στην Αξιολόγηση Επιπτώσεων Β </a:t>
            </a:r>
            <a:r>
              <a:rPr lang="it" dirty="0"/>
              <a:t>"</a:t>
            </a:r>
            <a:endParaRPr dirty="0"/>
          </a:p>
        </p:txBody>
      </p:sp>
      <p:pic>
        <p:nvPicPr>
          <p:cNvPr id="436" name="Google Shape;436;p1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37" name="Google Shape;437;p1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title"/>
          </p:nvPr>
        </p:nvSpPr>
        <p:spPr>
          <a:xfrm>
            <a:off x="243378" y="1912650"/>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dirty="0">
                <a:solidFill>
                  <a:srgbClr val="002B4D"/>
                </a:solidFill>
              </a:rPr>
              <a:t>2.3 Οι </a:t>
            </a:r>
            <a:r>
              <a:rPr lang="en-GB" dirty="0">
                <a:solidFill>
                  <a:srgbClr val="002B4D"/>
                </a:solidFill>
              </a:rPr>
              <a:t>Benefit Corporations </a:t>
            </a:r>
            <a:r>
              <a:rPr lang="it" dirty="0">
                <a:solidFill>
                  <a:srgbClr val="002B4D"/>
                </a:solidFill>
              </a:rPr>
              <a:t>ως νομικά πρόσωπα</a:t>
            </a:r>
            <a:endParaRPr dirty="0">
              <a:solidFill>
                <a:srgbClr val="002B4D"/>
              </a:solidFill>
            </a:endParaRPr>
          </a:p>
        </p:txBody>
      </p:sp>
      <p:sp>
        <p:nvSpPr>
          <p:cNvPr id="443" name="Google Shape;443;p19"/>
          <p:cNvSpPr txBox="1"/>
          <p:nvPr/>
        </p:nvSpPr>
        <p:spPr>
          <a:xfrm>
            <a:off x="4855424" y="84985"/>
            <a:ext cx="3915600" cy="4601219"/>
          </a:xfrm>
          <a:prstGeom prst="rect">
            <a:avLst/>
          </a:prstGeom>
          <a:noFill/>
          <a:ln>
            <a:noFill/>
          </a:ln>
        </p:spPr>
        <p:txBody>
          <a:bodyPr spcFirstLastPara="1" wrap="square" lIns="91425" tIns="45700" rIns="91425" bIns="45700" anchor="t" anchorCtr="0">
            <a:spAutoFit/>
          </a:bodyPr>
          <a:lstStyle/>
          <a:p>
            <a:pPr>
              <a:spcAft>
                <a:spcPts val="1200"/>
              </a:spcAft>
            </a:pPr>
            <a:r>
              <a:rPr lang="el-GR" dirty="0">
                <a:effectLst/>
                <a:latin typeface="Lato" panose="020F0502020204030203" pitchFamily="34" charset="0"/>
                <a:ea typeface="Lato" panose="020F0502020204030203" pitchFamily="34" charset="0"/>
                <a:cs typeface="Lato" panose="020F0502020204030203" pitchFamily="34" charset="0"/>
              </a:rPr>
              <a:t>Μετά την παγκόσμια σημασία του κινήματος των Β-Corp πολλές κυβερνήσεις αναπτύσσουν τη δική τους νομοθεσία προκειμένου να επικυρώσουν τις Β-</a:t>
            </a:r>
            <a:r>
              <a:rPr lang="el-GR" dirty="0" err="1">
                <a:effectLst/>
                <a:latin typeface="Lato" panose="020F0502020204030203" pitchFamily="34" charset="0"/>
                <a:ea typeface="Lato" panose="020F0502020204030203" pitchFamily="34" charset="0"/>
                <a:cs typeface="Lato" panose="020F0502020204030203" pitchFamily="34" charset="0"/>
              </a:rPr>
              <a:t>Corporations</a:t>
            </a:r>
            <a:r>
              <a:rPr lang="el-GR" dirty="0">
                <a:effectLst/>
                <a:latin typeface="Lato" panose="020F0502020204030203" pitchFamily="34" charset="0"/>
                <a:ea typeface="Lato" panose="020F0502020204030203" pitchFamily="34" charset="0"/>
                <a:cs typeface="Lato" panose="020F0502020204030203" pitchFamily="34" charset="0"/>
              </a:rPr>
              <a:t> ως νομικά πρόσωπα.</a:t>
            </a:r>
            <a:endParaRPr lang="en-GB" dirty="0">
              <a:effectLst/>
              <a:latin typeface="Lato" panose="020F0502020204030203" pitchFamily="34" charset="0"/>
              <a:ea typeface="Lato" panose="020F0502020204030203" pitchFamily="34" charset="0"/>
              <a:cs typeface="Lato" panose="020F0502020204030203" pitchFamily="34" charset="0"/>
            </a:endParaRPr>
          </a:p>
          <a:p>
            <a:pPr>
              <a:spcAft>
                <a:spcPts val="1200"/>
              </a:spcAft>
            </a:pPr>
            <a:r>
              <a:rPr lang="el-GR" dirty="0">
                <a:effectLst/>
                <a:latin typeface="Lato" panose="020F0502020204030203" pitchFamily="34" charset="0"/>
                <a:ea typeface="Lato" panose="020F0502020204030203" pitchFamily="34" charset="0"/>
                <a:cs typeface="Lato" panose="020F0502020204030203" pitchFamily="34" charset="0"/>
              </a:rPr>
              <a:t>Οι </a:t>
            </a:r>
            <a:r>
              <a:rPr lang="el-GR" dirty="0" err="1">
                <a:effectLst/>
                <a:latin typeface="Lato" panose="020F0502020204030203" pitchFamily="34" charset="0"/>
                <a:ea typeface="Lato" panose="020F0502020204030203" pitchFamily="34" charset="0"/>
                <a:cs typeface="Lato" panose="020F0502020204030203" pitchFamily="34" charset="0"/>
              </a:rPr>
              <a:t>Benefit</a:t>
            </a:r>
            <a:r>
              <a:rPr lang="el-GR" dirty="0">
                <a:effectLst/>
                <a:latin typeface="Lato" panose="020F0502020204030203" pitchFamily="34" charset="0"/>
                <a:ea typeface="Lato" panose="020F0502020204030203" pitchFamily="34" charset="0"/>
                <a:cs typeface="Lato" panose="020F0502020204030203" pitchFamily="34" charset="0"/>
              </a:rPr>
              <a:t> </a:t>
            </a:r>
            <a:r>
              <a:rPr lang="el-GR" dirty="0" err="1">
                <a:effectLst/>
                <a:latin typeface="Lato" panose="020F0502020204030203" pitchFamily="34" charset="0"/>
                <a:ea typeface="Lato" panose="020F0502020204030203" pitchFamily="34" charset="0"/>
                <a:cs typeface="Lato" panose="020F0502020204030203" pitchFamily="34" charset="0"/>
              </a:rPr>
              <a:t>Corporations</a:t>
            </a:r>
            <a:r>
              <a:rPr lang="el-GR" dirty="0">
                <a:effectLst/>
                <a:latin typeface="Lato" panose="020F0502020204030203" pitchFamily="34" charset="0"/>
                <a:ea typeface="Lato" panose="020F0502020204030203" pitchFamily="34" charset="0"/>
                <a:cs typeface="Lato" panose="020F0502020204030203" pitchFamily="34" charset="0"/>
              </a:rPr>
              <a:t> έχουν αποκτήσει νομικό καθεστώς στις ακόλουθες χώρες:</a:t>
            </a:r>
            <a:endParaRPr lang="en-GB" dirty="0">
              <a:effectLst/>
              <a:latin typeface="Lato" panose="020F0502020204030203" pitchFamily="34" charset="0"/>
              <a:ea typeface="Lato" panose="020F0502020204030203" pitchFamily="34" charset="0"/>
              <a:cs typeface="Lato" panose="020F0502020204030203" pitchFamily="34" charset="0"/>
            </a:endParaRPr>
          </a:p>
          <a:p>
            <a:pPr marL="342900" lvl="0" indent="-342900">
              <a:spcAft>
                <a:spcPts val="600"/>
              </a:spcAft>
              <a:buFont typeface="Arial" panose="020B0604020202020204" pitchFamily="34" charset="0"/>
              <a:buChar char="●"/>
            </a:pPr>
            <a:r>
              <a:rPr lang="el-GR" dirty="0">
                <a:effectLst/>
                <a:latin typeface="Lato" panose="020F0502020204030203" pitchFamily="34" charset="0"/>
                <a:ea typeface="Lato" panose="020F0502020204030203" pitchFamily="34" charset="0"/>
                <a:cs typeface="Lato" panose="020F0502020204030203" pitchFamily="34" charset="0"/>
              </a:rPr>
              <a:t>Ιταλία ("</a:t>
            </a:r>
            <a:r>
              <a:rPr lang="el-GR" dirty="0" err="1">
                <a:effectLst/>
                <a:latin typeface="Lato" panose="020F0502020204030203" pitchFamily="34" charset="0"/>
                <a:ea typeface="Lato" panose="020F0502020204030203" pitchFamily="34" charset="0"/>
                <a:cs typeface="Lato" panose="020F0502020204030203" pitchFamily="34" charset="0"/>
              </a:rPr>
              <a:t>società</a:t>
            </a:r>
            <a:r>
              <a:rPr lang="el-GR" dirty="0">
                <a:effectLst/>
                <a:latin typeface="Lato" panose="020F0502020204030203" pitchFamily="34" charset="0"/>
                <a:ea typeface="Lato" panose="020F0502020204030203" pitchFamily="34" charset="0"/>
                <a:cs typeface="Lato" panose="020F0502020204030203" pitchFamily="34" charset="0"/>
              </a:rPr>
              <a:t> </a:t>
            </a:r>
            <a:r>
              <a:rPr lang="el-GR" dirty="0" err="1">
                <a:effectLst/>
                <a:latin typeface="Lato" panose="020F0502020204030203" pitchFamily="34" charset="0"/>
                <a:ea typeface="Lato" panose="020F0502020204030203" pitchFamily="34" charset="0"/>
                <a:cs typeface="Lato" panose="020F0502020204030203" pitchFamily="34" charset="0"/>
              </a:rPr>
              <a:t>Benefit</a:t>
            </a:r>
            <a:r>
              <a:rPr lang="el-GR" dirty="0">
                <a:effectLst/>
                <a:latin typeface="Lato" panose="020F0502020204030203" pitchFamily="34" charset="0"/>
                <a:ea typeface="Lato" panose="020F0502020204030203" pitchFamily="34" charset="0"/>
                <a:cs typeface="Lato" panose="020F0502020204030203" pitchFamily="34" charset="0"/>
              </a:rPr>
              <a:t>")</a:t>
            </a:r>
            <a:endParaRPr lang="en-GB" dirty="0">
              <a:effectLst/>
              <a:latin typeface="Lato" panose="020F0502020204030203" pitchFamily="34" charset="0"/>
              <a:ea typeface="Lato" panose="020F0502020204030203" pitchFamily="34" charset="0"/>
              <a:cs typeface="Lato" panose="020F0502020204030203" pitchFamily="34" charset="0"/>
            </a:endParaRPr>
          </a:p>
          <a:p>
            <a:pPr marL="342900" lvl="0" indent="-342900">
              <a:spcAft>
                <a:spcPts val="600"/>
              </a:spcAft>
              <a:buFont typeface="Arial" panose="020B0604020202020204" pitchFamily="34" charset="0"/>
              <a:buChar char="●"/>
            </a:pPr>
            <a:r>
              <a:rPr lang="el-GR" dirty="0">
                <a:effectLst/>
                <a:latin typeface="Lato" panose="020F0502020204030203" pitchFamily="34" charset="0"/>
                <a:ea typeface="Lato" panose="020F0502020204030203" pitchFamily="34" charset="0"/>
                <a:cs typeface="Lato" panose="020F0502020204030203" pitchFamily="34" charset="0"/>
              </a:rPr>
              <a:t>Γαλλία</a:t>
            </a:r>
            <a:endParaRPr lang="en-GB" dirty="0">
              <a:effectLst/>
              <a:latin typeface="Lato" panose="020F0502020204030203" pitchFamily="34" charset="0"/>
              <a:ea typeface="Lato" panose="020F0502020204030203" pitchFamily="34" charset="0"/>
              <a:cs typeface="Lato" panose="020F0502020204030203" pitchFamily="34" charset="0"/>
            </a:endParaRPr>
          </a:p>
          <a:p>
            <a:pPr marL="342900" lvl="0" indent="-342900">
              <a:spcAft>
                <a:spcPts val="600"/>
              </a:spcAft>
              <a:buFont typeface="Arial" panose="020B0604020202020204" pitchFamily="34" charset="0"/>
              <a:buChar char="●"/>
            </a:pPr>
            <a:r>
              <a:rPr lang="el-GR" dirty="0">
                <a:effectLst/>
                <a:latin typeface="Lato" panose="020F0502020204030203" pitchFamily="34" charset="0"/>
                <a:ea typeface="Lato" panose="020F0502020204030203" pitchFamily="34" charset="0"/>
                <a:cs typeface="Lato" panose="020F0502020204030203" pitchFamily="34" charset="0"/>
              </a:rPr>
              <a:t>Κολομβία</a:t>
            </a:r>
            <a:endParaRPr lang="en-GB" dirty="0">
              <a:effectLst/>
              <a:latin typeface="Lato" panose="020F0502020204030203" pitchFamily="34" charset="0"/>
              <a:ea typeface="Lato" panose="020F0502020204030203" pitchFamily="34" charset="0"/>
              <a:cs typeface="Lato" panose="020F0502020204030203" pitchFamily="34" charset="0"/>
            </a:endParaRPr>
          </a:p>
          <a:p>
            <a:pPr marL="342900" lvl="0" indent="-342900">
              <a:spcAft>
                <a:spcPts val="600"/>
              </a:spcAft>
              <a:buFont typeface="Arial" panose="020B0604020202020204" pitchFamily="34" charset="0"/>
              <a:buChar char="●"/>
            </a:pPr>
            <a:r>
              <a:rPr lang="el-GR" dirty="0">
                <a:effectLst/>
                <a:latin typeface="Lato" panose="020F0502020204030203" pitchFamily="34" charset="0"/>
                <a:ea typeface="Lato" panose="020F0502020204030203" pitchFamily="34" charset="0"/>
                <a:cs typeface="Lato" panose="020F0502020204030203" pitchFamily="34" charset="0"/>
              </a:rPr>
              <a:t>Εκουαδόρ</a:t>
            </a:r>
            <a:endParaRPr lang="en-GB" dirty="0">
              <a:effectLst/>
              <a:latin typeface="Lato" panose="020F0502020204030203" pitchFamily="34" charset="0"/>
              <a:ea typeface="Lato" panose="020F0502020204030203" pitchFamily="34" charset="0"/>
              <a:cs typeface="Lato" panose="020F0502020204030203" pitchFamily="34" charset="0"/>
            </a:endParaRPr>
          </a:p>
          <a:p>
            <a:pPr marL="342900" lvl="0" indent="-342900">
              <a:spcAft>
                <a:spcPts val="600"/>
              </a:spcAft>
              <a:buFont typeface="Arial" panose="020B0604020202020204" pitchFamily="34" charset="0"/>
              <a:buChar char="●"/>
            </a:pPr>
            <a:r>
              <a:rPr lang="el-GR" dirty="0">
                <a:effectLst/>
                <a:latin typeface="Lato" panose="020F0502020204030203" pitchFamily="34" charset="0"/>
                <a:ea typeface="Lato" panose="020F0502020204030203" pitchFamily="34" charset="0"/>
                <a:cs typeface="Lato" panose="020F0502020204030203" pitchFamily="34" charset="0"/>
              </a:rPr>
              <a:t>ΗΠΑ (36 Πολιτείες)</a:t>
            </a:r>
            <a:br>
              <a:rPr lang="en-GB" dirty="0">
                <a:effectLst/>
                <a:latin typeface="Lato" panose="020F0502020204030203" pitchFamily="34" charset="0"/>
                <a:ea typeface="Lato" panose="020F0502020204030203" pitchFamily="34" charset="0"/>
                <a:cs typeface="Lato" panose="020F0502020204030203" pitchFamily="34" charset="0"/>
              </a:rPr>
            </a:br>
            <a:endParaRPr lang="en-GB" sz="900" dirty="0">
              <a:effectLst/>
              <a:latin typeface="Lato" panose="020F0502020204030203" pitchFamily="34" charset="0"/>
              <a:ea typeface="Lato" panose="020F0502020204030203" pitchFamily="34" charset="0"/>
              <a:cs typeface="Lato" panose="020F0502020204030203" pitchFamily="34" charset="0"/>
            </a:endParaRPr>
          </a:p>
          <a:p>
            <a:pPr>
              <a:spcAft>
                <a:spcPts val="1200"/>
              </a:spcAft>
            </a:pPr>
            <a:r>
              <a:rPr lang="el-GR" dirty="0">
                <a:effectLst/>
                <a:latin typeface="Lato" panose="020F0502020204030203" pitchFamily="34" charset="0"/>
                <a:ea typeface="Lato" panose="020F0502020204030203" pitchFamily="34" charset="0"/>
                <a:cs typeface="Lato" panose="020F0502020204030203" pitchFamily="34" charset="0"/>
              </a:rPr>
              <a:t>Η διαδικασία νομιμοποίησης πραγματοποιείται επιπλέον σε 5 νέες χώρες των ΗΠΑ και σε 12 ακόμη χώρες σε όλο τον κόσμο.</a:t>
            </a:r>
            <a:endParaRPr lang="en-GB" dirty="0">
              <a:effectLst/>
              <a:latin typeface="Lato" panose="020F0502020204030203" pitchFamily="34" charset="0"/>
              <a:ea typeface="Lato" panose="020F0502020204030203" pitchFamily="34" charset="0"/>
              <a:cs typeface="Lato" panose="020F0502020204030203" pitchFamily="34" charset="0"/>
            </a:endParaRPr>
          </a:p>
        </p:txBody>
      </p:sp>
      <p:pic>
        <p:nvPicPr>
          <p:cNvPr id="444" name="Google Shape;444;p19" descr="Graphical user interface, application&#10;&#10;Description automatically generated with medium confidence"/>
          <p:cNvPicPr preferRelativeResize="0"/>
          <p:nvPr/>
        </p:nvPicPr>
        <p:blipFill rotWithShape="1">
          <a:blip r:embed="rId3">
            <a:alphaModFix/>
          </a:blip>
          <a:srcRect/>
          <a:stretch/>
        </p:blipFill>
        <p:spPr>
          <a:xfrm>
            <a:off x="34350" y="4765725"/>
            <a:ext cx="1559450" cy="3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Πλαίσιο</a:t>
            </a:r>
            <a:endParaRPr sz="3600">
              <a:solidFill>
                <a:schemeClr val="dk1"/>
              </a:solidFill>
            </a:endParaRPr>
          </a:p>
          <a:p>
            <a:pPr marL="0" lvl="0" indent="0" algn="l" rtl="0">
              <a:lnSpc>
                <a:spcPct val="100000"/>
              </a:lnSpc>
              <a:spcBef>
                <a:spcPts val="0"/>
              </a:spcBef>
              <a:spcAft>
                <a:spcPts val="0"/>
              </a:spcAft>
              <a:buSzPts val="3000"/>
              <a:buNone/>
            </a:pPr>
            <a:endParaRPr/>
          </a:p>
        </p:txBody>
      </p:sp>
      <p:sp>
        <p:nvSpPr>
          <p:cNvPr id="450" name="Google Shape;450;p20"/>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1600" dirty="0"/>
              <a:t>Την 1η Ιανουαρίου 2016, η Ιταλία έγινε το πρώτο ευρωπαϊκό κράτος και η δεύτερη χώρα στον κόσμο που δημιούργησε ένα νέο νομικό καθεστώς για τις εταιρείες, που ονομάζεται "Società Benefit" (στις ΗΠΑ, Benefit Corporation). Η Società Benefit είναι μια εταιρεία που συνδυάζει τον στόχο του κέρδους με τον σκοπό της δημιουργίας θετικού αντίκτυπου για την κοινωνία και το περιβάλλον και η οποία λειτουργεί με διαφανή, υπεύθυνο και βιώσιμο τρόπο.</a:t>
            </a:r>
            <a:endParaRPr sz="1600" dirty="0"/>
          </a:p>
        </p:txBody>
      </p:sp>
      <p:pic>
        <p:nvPicPr>
          <p:cNvPr id="451" name="Google Shape;451;p2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52" name="Google Shape;452;p2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400"/>
              <a:t>Πώς να γίνετε πιστοποιημένη εταιρεία Β; </a:t>
            </a:r>
            <a:endParaRPr sz="2400"/>
          </a:p>
        </p:txBody>
      </p:sp>
      <p:sp>
        <p:nvSpPr>
          <p:cNvPr id="458" name="Google Shape;458;p21"/>
          <p:cNvSpPr txBox="1">
            <a:spLocks noGrp="1"/>
          </p:cNvSpPr>
          <p:nvPr>
            <p:ph type="body" idx="1"/>
          </p:nvPr>
        </p:nvSpPr>
        <p:spPr>
          <a:xfrm>
            <a:off x="2708838" y="1424578"/>
            <a:ext cx="5415600" cy="16401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SzPts val="1400"/>
              <a:buFont typeface="Arial"/>
              <a:buAutoNum type="arabicPeriod"/>
            </a:pPr>
            <a:r>
              <a:rPr lang="it" sz="2400" dirty="0">
                <a:latin typeface="Bahnschrift Light Condensed" panose="020B0502040204020203" pitchFamily="34" charset="0"/>
                <a:ea typeface="Amatic SC"/>
                <a:cs typeface="Amatic SC" panose="00000500000000000000" pitchFamily="2" charset="-79"/>
                <a:sym typeface="Amatic SC"/>
              </a:rPr>
              <a:t>για να γίνετε Β Corb. πρέπει να </a:t>
            </a:r>
            <a:r>
              <a:rPr lang="it" sz="2400" i="0" dirty="0">
                <a:latin typeface="Bahnschrift Light Condensed" panose="020B0502040204020203" pitchFamily="34" charset="0"/>
                <a:ea typeface="Amatic SC"/>
                <a:cs typeface="Amatic SC" panose="00000500000000000000" pitchFamily="2" charset="-79"/>
                <a:sym typeface="Amatic SC"/>
              </a:rPr>
              <a:t>κάνετε το τεστ </a:t>
            </a:r>
            <a:r>
              <a:rPr lang="it" sz="2400" dirty="0">
                <a:latin typeface="Bahnschrift Light Condensed" panose="020B0502040204020203" pitchFamily="34" charset="0"/>
                <a:ea typeface="Amatic SC"/>
                <a:cs typeface="Amatic SC" panose="00000500000000000000" pitchFamily="2" charset="-79"/>
                <a:sym typeface="Amatic SC"/>
              </a:rPr>
              <a:t>(</a:t>
            </a:r>
            <a:r>
              <a:rPr lang="it" sz="2400" i="0" dirty="0">
                <a:latin typeface="Bahnschrift Light Condensed" panose="020B0502040204020203" pitchFamily="34" charset="0"/>
                <a:ea typeface="Amatic SC"/>
                <a:cs typeface="Amatic SC" panose="00000500000000000000" pitchFamily="2" charset="-79"/>
                <a:sym typeface="Amatic SC"/>
              </a:rPr>
              <a:t>δωρεάν): </a:t>
            </a:r>
            <a:r>
              <a:rPr lang="it" sz="2400" i="0" dirty="0">
                <a:solidFill>
                  <a:schemeClr val="hlink"/>
                </a:solidFill>
                <a:uFill>
                  <a:noFill/>
                </a:uFill>
                <a:latin typeface="Bahnschrift Light Condensed" panose="020B0502040204020203" pitchFamily="34" charset="0"/>
                <a:ea typeface="Amatic SC"/>
                <a:cs typeface="Amatic SC" panose="00000500000000000000" pitchFamily="2" charset="-79"/>
                <a:sym typeface="Amatic SC"/>
                <a:hlinkClick r:id="rId3"/>
              </a:rPr>
              <a:t>https://bimpactassessment.net/</a:t>
            </a:r>
            <a:endParaRPr sz="2400" i="0" dirty="0">
              <a:latin typeface="Bahnschrift Light Condensed" panose="020B0502040204020203" pitchFamily="34" charset="0"/>
              <a:ea typeface="Amatic SC"/>
              <a:cs typeface="Amatic SC" panose="00000500000000000000" pitchFamily="2" charset="-79"/>
              <a:sym typeface="Amatic SC"/>
            </a:endParaRPr>
          </a:p>
          <a:p>
            <a:pPr marL="457200" lvl="0" indent="-457200" algn="l" rtl="0">
              <a:lnSpc>
                <a:spcPct val="115000"/>
              </a:lnSpc>
              <a:spcBef>
                <a:spcPts val="0"/>
              </a:spcBef>
              <a:spcAft>
                <a:spcPts val="0"/>
              </a:spcAft>
              <a:buSzPts val="1400"/>
              <a:buFont typeface="Arial"/>
              <a:buAutoNum type="arabicPeriod"/>
            </a:pPr>
            <a:r>
              <a:rPr lang="it" sz="2400" i="0" dirty="0">
                <a:latin typeface="Bahnschrift Light Condensed" panose="020B0502040204020203" pitchFamily="34" charset="0"/>
                <a:ea typeface="Amatic SC"/>
                <a:cs typeface="Amatic SC" panose="00000500000000000000" pitchFamily="2" charset="-79"/>
                <a:sym typeface="Amatic SC"/>
              </a:rPr>
              <a:t>εάν ο βαθμός σας είναι 80/200 ή υψηλότερος, επικυρώστε τα αποτελέσματά σας με το B- Lab,</a:t>
            </a:r>
            <a:endParaRPr dirty="0">
              <a:latin typeface="Bahnschrift Light Condensed" panose="020B0502040204020203" pitchFamily="34" charset="0"/>
              <a:cs typeface="Amatic SC" panose="00000500000000000000" pitchFamily="2" charset="-79"/>
            </a:endParaRPr>
          </a:p>
          <a:p>
            <a:pPr marL="457200" lvl="0" indent="-457200" algn="l" rtl="0">
              <a:lnSpc>
                <a:spcPct val="115000"/>
              </a:lnSpc>
              <a:spcBef>
                <a:spcPts val="0"/>
              </a:spcBef>
              <a:spcAft>
                <a:spcPts val="0"/>
              </a:spcAft>
              <a:buSzPts val="1400"/>
              <a:buFont typeface="Arial"/>
              <a:buAutoNum type="arabicPeriod"/>
            </a:pPr>
            <a:r>
              <a:rPr lang="it" sz="2400" i="0" dirty="0">
                <a:latin typeface="Bahnschrift Light Condensed" panose="020B0502040204020203" pitchFamily="34" charset="0"/>
                <a:ea typeface="Amatic SC"/>
                <a:cs typeface="Amatic SC" panose="00000500000000000000" pitchFamily="2" charset="-79"/>
                <a:sym typeface="Amatic SC"/>
              </a:rPr>
              <a:t>Εγγραφείτε στη Διακήρυξη Αλληλεξάρτησης των C-Corp!</a:t>
            </a:r>
            <a:endParaRPr sz="4400" i="0" dirty="0">
              <a:latin typeface="Bahnschrift Light Condensed" panose="020B0502040204020203" pitchFamily="34" charset="0"/>
              <a:ea typeface="Amatic SC"/>
              <a:cs typeface="Amatic SC" panose="00000500000000000000" pitchFamily="2" charset="-79"/>
              <a:sym typeface="Amatic SC"/>
            </a:endParaRPr>
          </a:p>
          <a:p>
            <a:pPr marL="457200" lvl="0" indent="-368300" algn="l" rtl="0">
              <a:lnSpc>
                <a:spcPct val="115000"/>
              </a:lnSpc>
              <a:spcBef>
                <a:spcPts val="0"/>
              </a:spcBef>
              <a:spcAft>
                <a:spcPts val="0"/>
              </a:spcAft>
              <a:buSzPts val="1400"/>
              <a:buFont typeface="Arial"/>
              <a:buNone/>
            </a:pPr>
            <a:endParaRPr sz="2100" b="1" dirty="0">
              <a:solidFill>
                <a:schemeClr val="dk1"/>
              </a:solidFill>
              <a:latin typeface="Bahnschrift Light Condensed" panose="020B0502040204020203" pitchFamily="34" charset="0"/>
              <a:cs typeface="Amatic SC" panose="00000500000000000000" pitchFamily="2" charset="-79"/>
            </a:endParaRPr>
          </a:p>
        </p:txBody>
      </p:sp>
      <p:pic>
        <p:nvPicPr>
          <p:cNvPr id="459" name="Google Shape;459;p2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60" name="Google Shape;460;p21"/>
          <p:cNvPicPr preferRelativeResize="0"/>
          <p:nvPr/>
        </p:nvPicPr>
        <p:blipFill rotWithShape="1">
          <a:blip r:embed="rId5">
            <a:alphaModFix/>
          </a:blip>
          <a:srcRect l="20018" t="10523" r="19721" b="9257"/>
          <a:stretch/>
        </p:blipFill>
        <p:spPr>
          <a:xfrm>
            <a:off x="763179" y="1371601"/>
            <a:ext cx="1637071" cy="2182762"/>
          </a:xfrm>
          <a:prstGeom prst="rect">
            <a:avLst/>
          </a:prstGeom>
          <a:noFill/>
          <a:ln>
            <a:noFill/>
          </a:ln>
        </p:spPr>
      </p:pic>
      <p:pic>
        <p:nvPicPr>
          <p:cNvPr id="461" name="Google Shape;461;p21"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g1d0e18fce4a_3_15"/>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467" name="Google Shape;467;g1d0e18fce4a_3_1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68" name="Google Shape;468;g1d0e18fce4a_3_15"/>
          <p:cNvPicPr preferRelativeResize="0"/>
          <p:nvPr/>
        </p:nvPicPr>
        <p:blipFill>
          <a:blip r:embed="rId5">
            <a:alphaModFix/>
          </a:blip>
          <a:stretch>
            <a:fillRect/>
          </a:stretch>
        </p:blipFill>
        <p:spPr>
          <a:xfrm>
            <a:off x="1981825" y="249088"/>
            <a:ext cx="6953175" cy="464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2"/>
          <p:cNvSpPr txBox="1">
            <a:spLocks noGrp="1"/>
          </p:cNvSpPr>
          <p:nvPr>
            <p:ph type="body" idx="2"/>
          </p:nvPr>
        </p:nvSpPr>
        <p:spPr>
          <a:xfrm>
            <a:off x="4802334" y="1813120"/>
            <a:ext cx="4223852" cy="240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it" sz="2800" b="1" dirty="0">
                <a:solidFill>
                  <a:srgbClr val="000000"/>
                </a:solidFill>
              </a:rPr>
              <a:t>1. Νομοθεσία για τις κοινωνικές επιχειρήσεις σε όλη την Ευρώπη</a:t>
            </a:r>
            <a:br>
              <a:rPr lang="it" sz="2800" b="1" dirty="0">
                <a:solidFill>
                  <a:srgbClr val="000000"/>
                </a:solidFill>
              </a:rPr>
            </a:br>
            <a:endParaRPr sz="2800" b="1"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Ισπανία</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Ιταλία</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Γερμανία</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Κύπρος</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Μάλτα</a:t>
            </a:r>
            <a:endParaRPr sz="1600" dirty="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dirty="0">
                <a:solidFill>
                  <a:srgbClr val="000000"/>
                </a:solidFill>
                <a:latin typeface="Open Sans"/>
                <a:ea typeface="Open Sans"/>
                <a:cs typeface="Open Sans"/>
                <a:sym typeface="Open Sans"/>
              </a:rPr>
              <a:t>Βέλγιο</a:t>
            </a:r>
            <a:endParaRPr dirty="0">
              <a:solidFill>
                <a:srgbClr val="000000"/>
              </a:solidFill>
            </a:endParaRPr>
          </a:p>
          <a:p>
            <a:pPr marL="127000" lvl="0" indent="0" algn="l" rtl="0">
              <a:lnSpc>
                <a:spcPct val="115000"/>
              </a:lnSpc>
              <a:spcBef>
                <a:spcPts val="0"/>
              </a:spcBef>
              <a:spcAft>
                <a:spcPts val="0"/>
              </a:spcAft>
              <a:buSzPts val="1600"/>
              <a:buNone/>
            </a:pPr>
            <a:endParaRPr sz="3000" b="1" dirty="0"/>
          </a:p>
          <a:p>
            <a:pPr marL="127000" lvl="0" indent="0" algn="l" rtl="0">
              <a:lnSpc>
                <a:spcPct val="115000"/>
              </a:lnSpc>
              <a:spcBef>
                <a:spcPts val="0"/>
              </a:spcBef>
              <a:spcAft>
                <a:spcPts val="0"/>
              </a:spcAft>
              <a:buSzPts val="1600"/>
              <a:buNone/>
            </a:pPr>
            <a:endParaRPr sz="1600" dirty="0"/>
          </a:p>
          <a:p>
            <a:pPr marL="0" lvl="0" indent="0" algn="l" rtl="0">
              <a:lnSpc>
                <a:spcPct val="115000"/>
              </a:lnSpc>
              <a:spcBef>
                <a:spcPts val="1600"/>
              </a:spcBef>
              <a:spcAft>
                <a:spcPts val="1600"/>
              </a:spcAft>
              <a:buSzPts val="1800"/>
              <a:buNone/>
            </a:pPr>
            <a:endParaRPr sz="1500" dirty="0"/>
          </a:p>
        </p:txBody>
      </p:sp>
      <p:pic>
        <p:nvPicPr>
          <p:cNvPr id="474" name="Google Shape;474;p2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75" name="Google Shape;475;p22"/>
          <p:cNvSpPr txBox="1"/>
          <p:nvPr/>
        </p:nvSpPr>
        <p:spPr>
          <a:xfrm>
            <a:off x="50" y="1351428"/>
            <a:ext cx="4572000" cy="13387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3. Χαρτογράφηση της νομοθεσίας σε διάφορες χώρες για τις κοινωνικές επιχειρήσεις</a:t>
            </a:r>
            <a:endParaRPr sz="2500" b="1" i="0" u="none" strike="noStrike" cap="none">
              <a:solidFill>
                <a:schemeClr val="dk1"/>
              </a:solidFill>
              <a:latin typeface="Raleway"/>
              <a:ea typeface="Raleway"/>
              <a:cs typeface="Raleway"/>
              <a:sym typeface="Raleway"/>
            </a:endParaRPr>
          </a:p>
        </p:txBody>
      </p:sp>
      <p:sp>
        <p:nvSpPr>
          <p:cNvPr id="476" name="Google Shape;476;p22"/>
          <p:cNvSpPr txBox="1">
            <a:spLocks noGrp="1"/>
          </p:cNvSpPr>
          <p:nvPr>
            <p:ph type="title"/>
          </p:nvPr>
        </p:nvSpPr>
        <p:spPr>
          <a:xfrm>
            <a:off x="50" y="2791382"/>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dirty="0">
                <a:solidFill>
                  <a:srgbClr val="122D4A"/>
                </a:solidFill>
                <a:latin typeface="Arial"/>
                <a:ea typeface="Arial"/>
                <a:cs typeface="Arial"/>
                <a:sym typeface="Arial"/>
              </a:rPr>
              <a:t>3.1 Νομοθεσία για τις κοινωνικές επιχειρήσεις σε όλη την Ευρώπη</a:t>
            </a:r>
            <a:endParaRPr dirty="0"/>
          </a:p>
        </p:txBody>
      </p:sp>
      <p:pic>
        <p:nvPicPr>
          <p:cNvPr id="477" name="Google Shape;477;p2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3"/>
          <p:cNvSpPr txBox="1">
            <a:spLocks noGrp="1"/>
          </p:cNvSpPr>
          <p:nvPr>
            <p:ph type="title"/>
          </p:nvPr>
        </p:nvSpPr>
        <p:spPr>
          <a:xfrm>
            <a:off x="359137" y="462142"/>
            <a:ext cx="8382300" cy="97873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dirty="0">
                <a:solidFill>
                  <a:schemeClr val="dk1"/>
                </a:solidFill>
              </a:rPr>
              <a:t>Χαρτογράφηση της νομοθεσίας σε διάφορες χώρες για τις κοινωνικές επιχειρήσεις</a:t>
            </a:r>
            <a:endParaRPr dirty="0"/>
          </a:p>
        </p:txBody>
      </p:sp>
      <p:sp>
        <p:nvSpPr>
          <p:cNvPr id="483" name="Google Shape;483;p23"/>
          <p:cNvSpPr txBox="1">
            <a:spLocks noGrp="1"/>
          </p:cNvSpPr>
          <p:nvPr>
            <p:ph type="body" idx="1"/>
          </p:nvPr>
        </p:nvSpPr>
        <p:spPr>
          <a:xfrm>
            <a:off x="480637" y="1851830"/>
            <a:ext cx="8260800" cy="2194724"/>
          </a:xfrm>
          <a:prstGeom prst="rect">
            <a:avLst/>
          </a:prstGeom>
          <a:noFill/>
          <a:ln>
            <a:noFill/>
          </a:ln>
        </p:spPr>
        <p:txBody>
          <a:bodyPr spcFirstLastPara="1" wrap="square" lIns="91425" tIns="91425" rIns="91425" bIns="91425" anchor="t" anchorCtr="0">
            <a:noAutofit/>
          </a:bodyPr>
          <a:lstStyle/>
          <a:p>
            <a:pPr marL="114300" indent="0">
              <a:spcAft>
                <a:spcPts val="1200"/>
              </a:spcAft>
              <a:buNone/>
            </a:pPr>
            <a:r>
              <a:rPr lang="el-GR" b="1" dirty="0"/>
              <a:t>Οι κοινωνικές επιχειρήσεις στις διάφορες χώρες έχουν διαφορετική μορφή λόγω των διαφορών τόσο στο ιστορικό υπόβαθρο όσο και στο πολιτιστικό περιβάλλον, επομένως υπάρχουν αρκετές αποκλίσεις μεταξύ των εθνικών νομοθεσιών.</a:t>
            </a:r>
            <a:endParaRPr b="1" dirty="0">
              <a:solidFill>
                <a:schemeClr val="dk2"/>
              </a:solidFill>
            </a:endParaRPr>
          </a:p>
          <a:p>
            <a:pPr marL="0" lvl="0" indent="0" algn="l" rtl="0">
              <a:lnSpc>
                <a:spcPct val="115000"/>
              </a:lnSpc>
              <a:spcBef>
                <a:spcPts val="0"/>
              </a:spcBef>
              <a:spcAft>
                <a:spcPts val="0"/>
              </a:spcAft>
              <a:buSzPts val="1800"/>
              <a:buNone/>
            </a:pPr>
            <a:r>
              <a:rPr lang="it" b="1" dirty="0">
                <a:solidFill>
                  <a:schemeClr val="dk2"/>
                </a:solidFill>
              </a:rPr>
              <a:t>Στις διαφάνειες που ακολουθούν παρουσιάζεται ο τρόπος με τον οποίο οι διάφορες χώρες ορίζουν και ρυθμίζουν τις κοινωνικές επιχειρήσεις.</a:t>
            </a:r>
            <a:endParaRPr dirty="0">
              <a:solidFill>
                <a:schemeClr val="dk2"/>
              </a:solidFill>
            </a:endParaRPr>
          </a:p>
          <a:p>
            <a:pPr marL="0" lvl="0" indent="0" algn="l" rtl="0">
              <a:lnSpc>
                <a:spcPct val="115000"/>
              </a:lnSpc>
              <a:spcBef>
                <a:spcPts val="1600"/>
              </a:spcBef>
              <a:spcAft>
                <a:spcPts val="1600"/>
              </a:spcAft>
              <a:buSzPts val="1800"/>
              <a:buNone/>
            </a:pPr>
            <a:endParaRPr sz="2400" dirty="0"/>
          </a:p>
        </p:txBody>
      </p:sp>
      <p:pic>
        <p:nvPicPr>
          <p:cNvPr id="484" name="Google Shape;484;p2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85" name="Google Shape;485;p2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4"/>
          <p:cNvSpPr txBox="1">
            <a:spLocks noGrp="1"/>
          </p:cNvSpPr>
          <p:nvPr>
            <p:ph type="body" idx="1"/>
          </p:nvPr>
        </p:nvSpPr>
        <p:spPr>
          <a:xfrm>
            <a:off x="256309" y="1058950"/>
            <a:ext cx="8465400" cy="42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400" dirty="0"/>
              <a:t>Το αναδυόμενο οικοσύστημα κοινωνικών επιχειρήσεων της Ισπανίας δείχνει μια αντίθεση μεταξύ θεσμοθέτησης και καινοτομίας</a:t>
            </a:r>
            <a:endParaRPr sz="14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el-GR" sz="1400" dirty="0"/>
              <a:t>Τα δίκτυα κοινωνικών επιχειρήσεων χαρακτηρίζονται για τη διπλή αποστολή τους: </a:t>
            </a:r>
            <a:endParaRPr lang="en-GB" sz="1400" dirty="0"/>
          </a:p>
          <a:p>
            <a:pPr marL="285750" lvl="0" indent="-285750" algn="l" rtl="0">
              <a:lnSpc>
                <a:spcPct val="115000"/>
              </a:lnSpc>
              <a:spcBef>
                <a:spcPts val="0"/>
              </a:spcBef>
              <a:spcAft>
                <a:spcPts val="0"/>
              </a:spcAft>
              <a:buSzPts val="1800"/>
              <a:buFont typeface="Arial" panose="020B0604020202020204" pitchFamily="34" charset="0"/>
              <a:buChar char="•"/>
            </a:pPr>
            <a:r>
              <a:rPr lang="el-GR" sz="1400" dirty="0"/>
              <a:t>υπερασπίζονται τα συλλογικά και επαγγελματικά συμφέροντα των κοινωνικών επιχειρήσεων</a:t>
            </a:r>
            <a:r>
              <a:rPr lang="it" sz="1400" dirty="0"/>
              <a:t>, και </a:t>
            </a:r>
          </a:p>
          <a:p>
            <a:pPr marL="285750" lvl="0" indent="-285750" algn="l" rtl="0">
              <a:lnSpc>
                <a:spcPct val="115000"/>
              </a:lnSpc>
              <a:spcBef>
                <a:spcPts val="0"/>
              </a:spcBef>
              <a:spcAft>
                <a:spcPts val="0"/>
              </a:spcAft>
              <a:buSzPts val="1800"/>
              <a:buFont typeface="Arial" panose="020B0604020202020204" pitchFamily="34" charset="0"/>
              <a:buChar char="•"/>
            </a:pPr>
            <a:r>
              <a:rPr lang="el-GR" sz="1400" dirty="0"/>
              <a:t>προωθούν και θεσπίζουν κάθε είδους υπηρεσίες που εξυπηρετούν τα συμφέροντα και τις ανάγκες των κοινωνικών επιχειρήσεων.</a:t>
            </a:r>
            <a:endParaRPr lang="en-GB" sz="1400" dirty="0"/>
          </a:p>
          <a:p>
            <a:pPr marL="0" lvl="0" indent="0" algn="l" rtl="0">
              <a:lnSpc>
                <a:spcPct val="115000"/>
              </a:lnSpc>
              <a:spcBef>
                <a:spcPts val="0"/>
              </a:spcBef>
              <a:spcAft>
                <a:spcPts val="0"/>
              </a:spcAft>
              <a:buSzPts val="1800"/>
              <a:buNone/>
            </a:pPr>
            <a:endParaRPr sz="1400" b="1" dirty="0"/>
          </a:p>
          <a:p>
            <a:pPr marL="0" lvl="0" indent="0" algn="l" rtl="0">
              <a:lnSpc>
                <a:spcPct val="115000"/>
              </a:lnSpc>
              <a:spcBef>
                <a:spcPts val="0"/>
              </a:spcBef>
              <a:spcAft>
                <a:spcPts val="0"/>
              </a:spcAft>
              <a:buSzPts val="1800"/>
              <a:buNone/>
            </a:pPr>
            <a:r>
              <a:rPr lang="it" sz="1400" dirty="0"/>
              <a:t>Υπάρχουν </a:t>
            </a:r>
            <a:r>
              <a:rPr lang="it" sz="1400" b="1" dirty="0"/>
              <a:t>δύο προσεγγίσεις σε </a:t>
            </a:r>
            <a:r>
              <a:rPr lang="it" sz="1400" dirty="0"/>
              <a:t>σχέση με τις παραδοσιακές μορφές κοινωνικής οικονομίας και τα νέα επιχειρηματικά μοντέλα που εξισορροπούν τους οικονομικούς και κοινωνικούς στόχους: </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Κάποιος αντιλαμβάνεται την κοινωνική επιχείρηση ως μέρος της κοινωνικής οικονομίας</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Η άλλη θεωρεί την κοινωνική επιχειρηματικότητα ως ένα νέο πεδίο</a:t>
            </a:r>
            <a:endParaRPr sz="1400" dirty="0"/>
          </a:p>
          <a:p>
            <a:pPr marL="0" lvl="0" indent="0" algn="l" rtl="0">
              <a:lnSpc>
                <a:spcPct val="115000"/>
              </a:lnSpc>
              <a:spcBef>
                <a:spcPts val="0"/>
              </a:spcBef>
              <a:spcAft>
                <a:spcPts val="0"/>
              </a:spcAft>
              <a:buSzPts val="1800"/>
              <a:buNone/>
            </a:pPr>
            <a:r>
              <a:rPr lang="it" sz="1400" i="1" dirty="0"/>
              <a:t>Ο νόμος 5/2011 για την κοινωνική οικονομία θεσπίζει το νομικό πλαίσιο</a:t>
            </a:r>
            <a:endParaRPr sz="1400" i="1" dirty="0"/>
          </a:p>
        </p:txBody>
      </p:sp>
      <p:pic>
        <p:nvPicPr>
          <p:cNvPr id="491" name="Google Shape;491;p2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92" name="Google Shape;492;p24" descr="Imagen que contiene Diagrama&#10;&#10;Descripción generada automáticamente"/>
          <p:cNvPicPr preferRelativeResize="0"/>
          <p:nvPr/>
        </p:nvPicPr>
        <p:blipFill rotWithShape="1">
          <a:blip r:embed="rId4">
            <a:alphaModFix/>
          </a:blip>
          <a:srcRect r="30695"/>
          <a:stretch/>
        </p:blipFill>
        <p:spPr>
          <a:xfrm>
            <a:off x="941387" y="84410"/>
            <a:ext cx="1021806" cy="983080"/>
          </a:xfrm>
          <a:prstGeom prst="rect">
            <a:avLst/>
          </a:prstGeom>
          <a:noFill/>
          <a:ln>
            <a:noFill/>
          </a:ln>
        </p:spPr>
      </p:pic>
      <p:sp>
        <p:nvSpPr>
          <p:cNvPr id="493" name="Google Shape;493;p24"/>
          <p:cNvSpPr txBox="1"/>
          <p:nvPr/>
        </p:nvSpPr>
        <p:spPr>
          <a:xfrm>
            <a:off x="2251317" y="339812"/>
            <a:ext cx="6321600" cy="63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100"/>
              <a:buFont typeface="Arial"/>
              <a:buNone/>
            </a:pPr>
            <a:r>
              <a:rPr lang="it" sz="3200" b="1" i="0" u="none" strike="noStrike" cap="none" dirty="0">
                <a:solidFill>
                  <a:srgbClr val="002B4D"/>
                </a:solidFill>
                <a:latin typeface="Raleway"/>
                <a:ea typeface="Raleway"/>
                <a:cs typeface="Raleway"/>
                <a:sym typeface="Raleway"/>
              </a:rPr>
              <a:t>3.1 Ισπανία</a:t>
            </a:r>
            <a:endParaRPr sz="2800" b="1" i="0" u="none" strike="noStrike" cap="none" dirty="0">
              <a:solidFill>
                <a:srgbClr val="002B4D"/>
              </a:solidFill>
              <a:latin typeface="Raleway"/>
              <a:ea typeface="Raleway"/>
              <a:cs typeface="Raleway"/>
              <a:sym typeface="Raleway"/>
            </a:endParaRPr>
          </a:p>
        </p:txBody>
      </p:sp>
      <p:pic>
        <p:nvPicPr>
          <p:cNvPr id="494" name="Google Shape;494;p24" descr="Graphical user interface, application&#10;&#10;Description automatically generated with medium confidence"/>
          <p:cNvPicPr preferRelativeResize="0"/>
          <p:nvPr/>
        </p:nvPicPr>
        <p:blipFill rotWithShape="1">
          <a:blip r:embed="rId5">
            <a:alphaModFix/>
          </a:blip>
          <a:srcRect/>
          <a:stretch/>
        </p:blipFill>
        <p:spPr>
          <a:xfrm>
            <a:off x="94025" y="4816325"/>
            <a:ext cx="1559450" cy="327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5"/>
          <p:cNvSpPr txBox="1">
            <a:spLocks noGrp="1"/>
          </p:cNvSpPr>
          <p:nvPr>
            <p:ph type="title"/>
          </p:nvPr>
        </p:nvSpPr>
        <p:spPr>
          <a:xfrm>
            <a:off x="2400250" y="37505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Ισπανία</a:t>
            </a:r>
            <a:endParaRPr dirty="0"/>
          </a:p>
        </p:txBody>
      </p:sp>
      <p:pic>
        <p:nvPicPr>
          <p:cNvPr id="500" name="Google Shape;500;p2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01" name="Google Shape;501;p25" descr="Imagen que contiene Diagrama&#10;&#10;Descripción generada automáticamente"/>
          <p:cNvPicPr preferRelativeResize="0"/>
          <p:nvPr/>
        </p:nvPicPr>
        <p:blipFill rotWithShape="1">
          <a:blip r:embed="rId4">
            <a:alphaModFix/>
          </a:blip>
          <a:srcRect r="30695"/>
          <a:stretch/>
        </p:blipFill>
        <p:spPr>
          <a:xfrm>
            <a:off x="941387" y="84410"/>
            <a:ext cx="1021806" cy="983080"/>
          </a:xfrm>
          <a:prstGeom prst="rect">
            <a:avLst/>
          </a:prstGeom>
          <a:noFill/>
          <a:ln>
            <a:noFill/>
          </a:ln>
        </p:spPr>
      </p:pic>
      <p:sp>
        <p:nvSpPr>
          <p:cNvPr id="502" name="Google Shape;502;p25"/>
          <p:cNvSpPr/>
          <p:nvPr/>
        </p:nvSpPr>
        <p:spPr>
          <a:xfrm>
            <a:off x="360217" y="1842655"/>
            <a:ext cx="8361600" cy="14271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25"/>
          <p:cNvSpPr/>
          <p:nvPr/>
        </p:nvSpPr>
        <p:spPr>
          <a:xfrm>
            <a:off x="359137"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25"/>
          <p:cNvSpPr/>
          <p:nvPr/>
        </p:nvSpPr>
        <p:spPr>
          <a:xfrm>
            <a:off x="8562523"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25"/>
          <p:cNvSpPr/>
          <p:nvPr/>
        </p:nvSpPr>
        <p:spPr>
          <a:xfrm>
            <a:off x="4492336" y="1848158"/>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6" name="Google Shape;506;p25"/>
          <p:cNvSpPr/>
          <p:nvPr/>
        </p:nvSpPr>
        <p:spPr>
          <a:xfrm>
            <a:off x="359137" y="1169260"/>
            <a:ext cx="12711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Συνεταιρισμοί κοινωνικής πρωτοβουλίας (CIS) - Νόμος 27/1999</a:t>
            </a:r>
            <a:endParaRPr sz="1400" b="0" i="0" u="none" strike="noStrike" cap="none">
              <a:solidFill>
                <a:srgbClr val="000000"/>
              </a:solidFill>
              <a:latin typeface="Arial"/>
              <a:ea typeface="Arial"/>
              <a:cs typeface="Arial"/>
              <a:sym typeface="Arial"/>
            </a:endParaRPr>
          </a:p>
        </p:txBody>
      </p:sp>
      <p:sp>
        <p:nvSpPr>
          <p:cNvPr id="507" name="Google Shape;507;p25"/>
          <p:cNvSpPr/>
          <p:nvPr/>
        </p:nvSpPr>
        <p:spPr>
          <a:xfrm>
            <a:off x="3936405" y="3444502"/>
            <a:ext cx="1119600" cy="6003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dirty="0">
                <a:solidFill>
                  <a:schemeClr val="lt1"/>
                </a:solidFill>
                <a:latin typeface="Arial"/>
                <a:ea typeface="Arial"/>
                <a:cs typeface="Arial"/>
                <a:sym typeface="Arial"/>
              </a:rPr>
              <a:t>Επιχειρήσεις ένταξης στην απασχόληση (EI) - Νόμος 44/2007</a:t>
            </a:r>
            <a:endParaRPr sz="900" b="0" i="0" u="none" strike="noStrike" cap="none" dirty="0">
              <a:solidFill>
                <a:schemeClr val="lt1"/>
              </a:solidFill>
              <a:latin typeface="Arial"/>
              <a:ea typeface="Arial"/>
              <a:cs typeface="Arial"/>
              <a:sym typeface="Arial"/>
            </a:endParaRPr>
          </a:p>
        </p:txBody>
      </p:sp>
      <p:sp>
        <p:nvSpPr>
          <p:cNvPr id="508" name="Google Shape;508;p25"/>
          <p:cNvSpPr/>
          <p:nvPr/>
        </p:nvSpPr>
        <p:spPr>
          <a:xfrm>
            <a:off x="7337325" y="936310"/>
            <a:ext cx="1416025" cy="888969"/>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dirty="0">
                <a:solidFill>
                  <a:schemeClr val="lt1"/>
                </a:solidFill>
                <a:latin typeface="Arial"/>
                <a:ea typeface="Arial"/>
                <a:cs typeface="Arial"/>
                <a:sym typeface="Arial"/>
              </a:rPr>
              <a:t>Ειδικά κέντρα απασχόλησης (ΚΕΑ) - Νόμος 13/1982 (μη κερδοσκοπικός χαρακτηρισμός στο Νόμο 9/2017)</a:t>
            </a:r>
            <a:endParaRPr sz="1400" b="0" i="0" u="none" strike="noStrike" cap="none" dirty="0">
              <a:solidFill>
                <a:srgbClr val="000000"/>
              </a:solidFill>
              <a:latin typeface="Arial"/>
              <a:ea typeface="Arial"/>
              <a:cs typeface="Arial"/>
              <a:sym typeface="Arial"/>
            </a:endParaRPr>
          </a:p>
        </p:txBody>
      </p:sp>
      <p:sp>
        <p:nvSpPr>
          <p:cNvPr id="509" name="Google Shape;509;p25"/>
          <p:cNvSpPr/>
          <p:nvPr/>
        </p:nvSpPr>
        <p:spPr>
          <a:xfrm>
            <a:off x="5174673" y="1095195"/>
            <a:ext cx="1679674"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Ο νόμος 5/2011 για την κοινωνική οικονομία ως νομικό πλαίσιο για τις ισπανικές κοινωνικές επιχειρήσεις</a:t>
            </a:r>
            <a:endParaRPr sz="900" b="0" i="0" u="none" strike="noStrike" cap="none">
              <a:solidFill>
                <a:schemeClr val="lt1"/>
              </a:solidFill>
              <a:latin typeface="Arial"/>
              <a:ea typeface="Arial"/>
              <a:cs typeface="Arial"/>
              <a:sym typeface="Arial"/>
            </a:endParaRPr>
          </a:p>
        </p:txBody>
      </p:sp>
      <p:sp>
        <p:nvSpPr>
          <p:cNvPr id="510" name="Google Shape;510;p25"/>
          <p:cNvSpPr/>
          <p:nvPr/>
        </p:nvSpPr>
        <p:spPr>
          <a:xfrm>
            <a:off x="5967978" y="1846117"/>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1" name="Google Shape;511;p25"/>
          <p:cNvSpPr/>
          <p:nvPr/>
        </p:nvSpPr>
        <p:spPr>
          <a:xfrm>
            <a:off x="7183582" y="4419491"/>
            <a:ext cx="1538256" cy="2778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Arial"/>
                <a:ea typeface="Arial"/>
                <a:cs typeface="Arial"/>
                <a:sym typeface="Arial"/>
              </a:rPr>
              <a:t>Χρονοδιάγραμμα</a:t>
            </a:r>
            <a:endParaRPr sz="1400" b="0" i="0" u="none" strike="noStrike" cap="none" dirty="0">
              <a:solidFill>
                <a:srgbClr val="000000"/>
              </a:solidFill>
              <a:latin typeface="Arial"/>
              <a:ea typeface="Arial"/>
              <a:cs typeface="Arial"/>
              <a:sym typeface="Arial"/>
            </a:endParaRPr>
          </a:p>
        </p:txBody>
      </p:sp>
      <p:pic>
        <p:nvPicPr>
          <p:cNvPr id="512" name="Google Shape;512;p2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
          <p:cNvSpPr txBox="1">
            <a:spLocks noGrp="1"/>
          </p:cNvSpPr>
          <p:nvPr>
            <p:ph type="title"/>
          </p:nvPr>
        </p:nvSpPr>
        <p:spPr>
          <a:xfrm>
            <a:off x="1287749" y="423316"/>
            <a:ext cx="6568500" cy="25630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dirty="0"/>
              <a:t>Μεθοδολογία - EQF Μονάδα εργασίας 1</a:t>
            </a:r>
            <a:endParaRPr sz="2000" dirty="0"/>
          </a:p>
          <a:p>
            <a:pPr marL="0" lvl="0" indent="0" algn="ctr" rtl="0">
              <a:lnSpc>
                <a:spcPct val="100000"/>
              </a:lnSpc>
              <a:spcBef>
                <a:spcPts val="0"/>
              </a:spcBef>
              <a:spcAft>
                <a:spcPts val="0"/>
              </a:spcAft>
              <a:buSzPts val="3000"/>
              <a:buNone/>
            </a:pPr>
            <a:endParaRPr sz="2000" dirty="0"/>
          </a:p>
        </p:txBody>
      </p:sp>
      <p:pic>
        <p:nvPicPr>
          <p:cNvPr id="259" name="Google Shape;259;p2"/>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60" name="Google Shape;260;p2"/>
          <p:cNvGraphicFramePr/>
          <p:nvPr>
            <p:extLst>
              <p:ext uri="{D42A27DB-BD31-4B8C-83A1-F6EECF244321}">
                <p14:modId xmlns:p14="http://schemas.microsoft.com/office/powerpoint/2010/main" val="1227260845"/>
              </p:ext>
            </p:extLst>
          </p:nvPr>
        </p:nvGraphicFramePr>
        <p:xfrm>
          <a:off x="946987" y="863044"/>
          <a:ext cx="7250025" cy="3079790"/>
        </p:xfrm>
        <a:graphic>
          <a:graphicData uri="http://schemas.openxmlformats.org/drawingml/2006/table">
            <a:tbl>
              <a:tblPr>
                <a:noFill/>
                <a:tableStyleId>{E1C2DE85-201B-4791-996C-00BAC24C5B42}</a:tableStyleId>
              </a:tblPr>
              <a:tblGrid>
                <a:gridCol w="2416675">
                  <a:extLst>
                    <a:ext uri="{9D8B030D-6E8A-4147-A177-3AD203B41FA5}">
                      <a16:colId xmlns:a16="http://schemas.microsoft.com/office/drawing/2014/main" val="20000"/>
                    </a:ext>
                  </a:extLst>
                </a:gridCol>
                <a:gridCol w="2416675">
                  <a:extLst>
                    <a:ext uri="{9D8B030D-6E8A-4147-A177-3AD203B41FA5}">
                      <a16:colId xmlns:a16="http://schemas.microsoft.com/office/drawing/2014/main" val="20001"/>
                    </a:ext>
                  </a:extLst>
                </a:gridCol>
                <a:gridCol w="2416675">
                  <a:extLst>
                    <a:ext uri="{9D8B030D-6E8A-4147-A177-3AD203B41FA5}">
                      <a16:colId xmlns:a16="http://schemas.microsoft.com/office/drawing/2014/main" val="20002"/>
                    </a:ext>
                  </a:extLst>
                </a:gridCol>
              </a:tblGrid>
              <a:tr h="383025">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Γνώση:</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Δεξιότητες:</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Ικανότητες:</a:t>
                      </a:r>
                      <a:endParaRPr sz="1200" u="none" strike="noStrike" cap="none" dirty="0"/>
                    </a:p>
                  </a:txBody>
                  <a:tcPr marL="91425" marR="91425" marT="91425" marB="91425"/>
                </a:tc>
                <a:extLst>
                  <a:ext uri="{0D108BD9-81ED-4DB2-BD59-A6C34878D82A}">
                    <a16:rowId xmlns:a16="http://schemas.microsoft.com/office/drawing/2014/main" val="10000"/>
                  </a:ext>
                </a:extLst>
              </a:tr>
              <a:tr h="2576900">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Γνώση για:</a:t>
                      </a:r>
                      <a:endParaRPr sz="1400" b="0" i="0" u="none" strike="noStrike" cap="none" dirty="0">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400" b="0" i="0" u="none" strike="noStrike" cap="none" dirty="0">
                          <a:solidFill>
                            <a:schemeClr val="dk2"/>
                          </a:solidFill>
                          <a:latin typeface="Lato"/>
                          <a:ea typeface="Lato"/>
                          <a:cs typeface="Lato"/>
                          <a:sym typeface="Lato"/>
                        </a:rPr>
                        <a:t>Ορισμός της κοινωνικής επιχείρησης </a:t>
                      </a:r>
                      <a:endParaRPr lang="it" sz="1400" b="0" i="0" u="none" strike="noStrike" cap="none" dirty="0">
                        <a:solidFill>
                          <a:srgbClr val="000000"/>
                        </a:solidFill>
                        <a:latin typeface="Arial"/>
                        <a:ea typeface="Lato"/>
                        <a:cs typeface="Arial"/>
                        <a:sym typeface="Arial"/>
                      </a:endParaRPr>
                    </a:p>
                    <a:p>
                      <a:pPr marL="355600" marR="0" lvl="0" indent="-285750" algn="l" rtl="0">
                        <a:lnSpc>
                          <a:spcPct val="100000"/>
                        </a:lnSpc>
                        <a:spcBef>
                          <a:spcPts val="0"/>
                        </a:spcBef>
                        <a:spcAft>
                          <a:spcPts val="0"/>
                        </a:spcAft>
                        <a:buClr>
                          <a:srgbClr val="000000"/>
                        </a:buClr>
                        <a:buSzPts val="1100"/>
                        <a:buFont typeface="Arial"/>
                        <a:buChar char="•"/>
                      </a:pPr>
                      <a:r>
                        <a:rPr lang="el-GR" sz="1400" b="0" i="0" u="none" strike="noStrike" cap="none" dirty="0">
                          <a:solidFill>
                            <a:schemeClr val="dk2"/>
                          </a:solidFill>
                          <a:latin typeface="Lato"/>
                          <a:ea typeface="Lato"/>
                          <a:cs typeface="Lato"/>
                          <a:sym typeface="Arial"/>
                        </a:rPr>
                        <a:t>Επεξήγηση</a:t>
                      </a:r>
                      <a:r>
                        <a:rPr lang="pt-PT" sz="1400" b="0" i="0" u="none" strike="noStrike" cap="none" dirty="0">
                          <a:solidFill>
                            <a:schemeClr val="dk2"/>
                          </a:solidFill>
                          <a:latin typeface="Lato"/>
                          <a:ea typeface="Lato"/>
                          <a:cs typeface="Lato"/>
                          <a:sym typeface="Arial"/>
                        </a:rPr>
                        <a:t> τ</a:t>
                      </a:r>
                      <a:r>
                        <a:rPr lang="el-GR" sz="1400" b="0" i="0" u="none" strike="noStrike" cap="none" dirty="0">
                          <a:solidFill>
                            <a:schemeClr val="dk2"/>
                          </a:solidFill>
                          <a:latin typeface="Lato"/>
                          <a:ea typeface="Lato"/>
                          <a:cs typeface="Lato"/>
                          <a:sym typeface="Arial"/>
                        </a:rPr>
                        <a:t>ου όρου </a:t>
                      </a:r>
                      <a:r>
                        <a:rPr lang="pt-PT" sz="1400" b="0" i="0" u="none" strike="noStrike" cap="none" dirty="0">
                          <a:solidFill>
                            <a:schemeClr val="dk2"/>
                          </a:solidFill>
                          <a:latin typeface="Lato"/>
                          <a:ea typeface="Lato"/>
                          <a:cs typeface="Lato"/>
                          <a:sym typeface="Arial"/>
                        </a:rPr>
                        <a:t>Benefit Corporation</a:t>
                      </a:r>
                      <a:endParaRPr lang="en-GB" sz="1400" b="0" i="0" u="none" strike="noStrike" cap="none" dirty="0">
                        <a:solidFill>
                          <a:schemeClr val="dk2"/>
                        </a:solidFill>
                        <a:latin typeface="Lato"/>
                        <a:ea typeface="Lato"/>
                        <a:cs typeface="Lato"/>
                        <a:sym typeface="Arial"/>
                      </a:endParaRPr>
                    </a:p>
                    <a:p>
                      <a:pPr marL="355600" marR="0" lvl="0" indent="-285750" algn="l" rtl="0">
                        <a:lnSpc>
                          <a:spcPct val="100000"/>
                        </a:lnSpc>
                        <a:spcBef>
                          <a:spcPts val="0"/>
                        </a:spcBef>
                        <a:spcAft>
                          <a:spcPts val="0"/>
                        </a:spcAft>
                        <a:buClr>
                          <a:srgbClr val="000000"/>
                        </a:buClr>
                        <a:buSzPts val="1100"/>
                        <a:buFont typeface="Arial"/>
                        <a:buChar char="•"/>
                      </a:pPr>
                      <a:r>
                        <a:rPr lang="en-GB" sz="1400" b="0" i="0" u="none" strike="noStrike" cap="none" dirty="0">
                          <a:solidFill>
                            <a:schemeClr val="dk2"/>
                          </a:solidFill>
                          <a:latin typeface="Lato"/>
                          <a:ea typeface="Lato"/>
                          <a:cs typeface="Lato"/>
                          <a:sym typeface="Arial"/>
                        </a:rPr>
                        <a:t>Επ</a:t>
                      </a:r>
                      <a:r>
                        <a:rPr lang="en-GB" sz="1400" b="0" i="0" u="none" strike="noStrike" cap="none" dirty="0" err="1">
                          <a:solidFill>
                            <a:schemeClr val="dk2"/>
                          </a:solidFill>
                          <a:latin typeface="Lato"/>
                          <a:ea typeface="Lato"/>
                          <a:cs typeface="Lato"/>
                          <a:sym typeface="Arial"/>
                        </a:rPr>
                        <a:t>ισκό</a:t>
                      </a:r>
                      <a:r>
                        <a:rPr lang="en-GB" sz="1400" b="0" i="0" u="none" strike="noStrike" cap="none" dirty="0">
                          <a:solidFill>
                            <a:schemeClr val="dk2"/>
                          </a:solidFill>
                          <a:latin typeface="Lato"/>
                          <a:ea typeface="Lato"/>
                          <a:cs typeface="Lato"/>
                          <a:sym typeface="Arial"/>
                        </a:rPr>
                        <a:t>πηση του ευρωπαϊκού νομοθετικού συστήματος για τις κοινωνικές επιχειρήσεις </a:t>
                      </a:r>
                      <a:endParaRPr sz="1400" b="0" i="0" u="none" strike="noStrike" cap="none" dirty="0">
                        <a:solidFill>
                          <a:schemeClr val="dk2"/>
                        </a:solidFill>
                        <a:latin typeface="Lato"/>
                        <a:ea typeface="Lato"/>
                        <a:cs typeface="Lato"/>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Τεχνικές και ειδικές δεξιότητες για:</a:t>
                      </a:r>
                      <a:endParaRPr sz="1400" dirty="0"/>
                    </a:p>
                    <a:p>
                      <a:pPr marL="285750" lvl="0" indent="-285750">
                        <a:buFont typeface="Arial" panose="020B0604020202020204" pitchFamily="34" charset="0"/>
                        <a:buChar char="•"/>
                      </a:pPr>
                      <a:r>
                        <a:rPr lang="el-GR" sz="1400" b="0" i="0" u="none" strike="noStrike" cap="none" dirty="0">
                          <a:solidFill>
                            <a:schemeClr val="dk2"/>
                          </a:solidFill>
                          <a:latin typeface="Lato"/>
                          <a:ea typeface="Lato"/>
                          <a:cs typeface="Lato"/>
                          <a:sym typeface="Arial"/>
                        </a:rPr>
                        <a:t>Κατανόηση για το τι</a:t>
                      </a:r>
                      <a:r>
                        <a:rPr lang="pt-PT" sz="1400" b="0" i="0" u="none" strike="noStrike" cap="none" dirty="0">
                          <a:solidFill>
                            <a:schemeClr val="dk2"/>
                          </a:solidFill>
                          <a:latin typeface="Lato"/>
                          <a:ea typeface="Lato"/>
                          <a:cs typeface="Lato"/>
                          <a:sym typeface="Arial"/>
                        </a:rPr>
                        <a:t> κάνει μια κοινωνική επιχείρηση </a:t>
                      </a:r>
                      <a:endParaRPr lang="en-GB" sz="1400" b="0" i="0" u="none" strike="noStrike" cap="none" dirty="0">
                        <a:solidFill>
                          <a:schemeClr val="dk2"/>
                        </a:solidFill>
                        <a:latin typeface="Lato"/>
                        <a:ea typeface="Lato"/>
                        <a:cs typeface="Lato"/>
                        <a:sym typeface="Arial"/>
                      </a:endParaRPr>
                    </a:p>
                    <a:p>
                      <a:pPr marL="285750" lvl="0" indent="-285750">
                        <a:buFont typeface="Arial" panose="020B0604020202020204" pitchFamily="34" charset="0"/>
                        <a:buChar char="•"/>
                      </a:pPr>
                      <a:r>
                        <a:rPr lang="el-GR" sz="1400" b="0" i="0" u="none" strike="noStrike" cap="none" dirty="0">
                          <a:solidFill>
                            <a:schemeClr val="dk2"/>
                          </a:solidFill>
                          <a:latin typeface="Lato"/>
                          <a:ea typeface="Lato"/>
                          <a:cs typeface="Lato"/>
                          <a:sym typeface="Arial"/>
                        </a:rPr>
                        <a:t>Κατανόηση των</a:t>
                      </a:r>
                      <a:r>
                        <a:rPr lang="pt-PT" sz="1400" b="0" i="0" u="none" strike="noStrike" cap="none" dirty="0">
                          <a:solidFill>
                            <a:schemeClr val="dk2"/>
                          </a:solidFill>
                          <a:latin typeface="Lato"/>
                          <a:ea typeface="Lato"/>
                          <a:cs typeface="Lato"/>
                          <a:sym typeface="Arial"/>
                        </a:rPr>
                        <a:t> διαφορ</a:t>
                      </a:r>
                      <a:r>
                        <a:rPr lang="el-GR" sz="1400" b="0" i="0" u="none" strike="noStrike" cap="none" dirty="0" err="1">
                          <a:solidFill>
                            <a:schemeClr val="dk2"/>
                          </a:solidFill>
                          <a:latin typeface="Lato"/>
                          <a:ea typeface="Lato"/>
                          <a:cs typeface="Lato"/>
                          <a:sym typeface="Arial"/>
                        </a:rPr>
                        <a:t>ών</a:t>
                      </a:r>
                      <a:r>
                        <a:rPr lang="pt-PT" sz="1400" b="0" i="0" u="none" strike="noStrike" cap="none" dirty="0">
                          <a:solidFill>
                            <a:schemeClr val="dk2"/>
                          </a:solidFill>
                          <a:latin typeface="Lato"/>
                          <a:ea typeface="Lato"/>
                          <a:cs typeface="Lato"/>
                          <a:sym typeface="Arial"/>
                        </a:rPr>
                        <a:t> μεταξύ των Benefit Corporations</a:t>
                      </a:r>
                      <a:endParaRPr lang="en-GB" sz="1400" b="0" i="0" u="none" strike="noStrike" cap="none" dirty="0">
                        <a:solidFill>
                          <a:schemeClr val="dk2"/>
                        </a:solidFill>
                        <a:latin typeface="Lato"/>
                        <a:ea typeface="Lato"/>
                        <a:cs typeface="Lato"/>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Ικανότητες για:</a:t>
                      </a:r>
                      <a:endParaRPr sz="1400" b="0" i="0" u="none" strike="noStrike" cap="none" dirty="0">
                        <a:solidFill>
                          <a:schemeClr val="dk2"/>
                        </a:solidFill>
                        <a:latin typeface="Lato"/>
                        <a:ea typeface="Lato"/>
                        <a:cs typeface="Lato"/>
                        <a:sym typeface="Lato"/>
                      </a:endParaRPr>
                    </a:p>
                    <a:p>
                      <a:pPr marL="285750" lvl="0" indent="-285750">
                        <a:buFont typeface="Arial" panose="020B0604020202020204" pitchFamily="34" charset="0"/>
                        <a:buChar char="•"/>
                      </a:pPr>
                      <a:r>
                        <a:rPr lang="el-GR" sz="1400" b="0" i="0" u="none" strike="noStrike" cap="none" dirty="0">
                          <a:solidFill>
                            <a:schemeClr val="dk2"/>
                          </a:solidFill>
                          <a:latin typeface="Lato"/>
                          <a:ea typeface="Lato"/>
                          <a:cs typeface="Lato"/>
                          <a:sym typeface="Arial"/>
                        </a:rPr>
                        <a:t>Αναγνώριση</a:t>
                      </a:r>
                      <a:r>
                        <a:rPr lang="pt-PT" sz="1400" b="0" i="0" u="none" strike="noStrike" cap="none" dirty="0">
                          <a:solidFill>
                            <a:schemeClr val="dk2"/>
                          </a:solidFill>
                          <a:latin typeface="Lato"/>
                          <a:ea typeface="Lato"/>
                          <a:cs typeface="Lato"/>
                          <a:sym typeface="Arial"/>
                        </a:rPr>
                        <a:t> μια</a:t>
                      </a:r>
                      <a:r>
                        <a:rPr lang="el-GR" sz="1400" b="0" i="0" u="none" strike="noStrike" cap="none" dirty="0">
                          <a:solidFill>
                            <a:schemeClr val="dk2"/>
                          </a:solidFill>
                          <a:latin typeface="Lato"/>
                          <a:ea typeface="Lato"/>
                          <a:cs typeface="Lato"/>
                          <a:sym typeface="Arial"/>
                        </a:rPr>
                        <a:t>ς</a:t>
                      </a:r>
                      <a:r>
                        <a:rPr lang="pt-PT" sz="1400" b="0" i="0" u="none" strike="noStrike" cap="none" dirty="0">
                          <a:solidFill>
                            <a:schemeClr val="dk2"/>
                          </a:solidFill>
                          <a:latin typeface="Lato"/>
                          <a:ea typeface="Lato"/>
                          <a:cs typeface="Lato"/>
                          <a:sym typeface="Arial"/>
                        </a:rPr>
                        <a:t> κοινωνική επιχείρηση</a:t>
                      </a:r>
                      <a:endParaRPr lang="en-GB" sz="1400" b="0" i="0" u="none" strike="noStrike" cap="none" dirty="0">
                        <a:solidFill>
                          <a:schemeClr val="dk2"/>
                        </a:solidFill>
                        <a:latin typeface="Lato"/>
                        <a:ea typeface="Lato"/>
                        <a:cs typeface="Lato"/>
                        <a:sym typeface="Arial"/>
                      </a:endParaRPr>
                    </a:p>
                    <a:p>
                      <a:pPr marL="285750" lvl="0" indent="-285750">
                        <a:buFont typeface="Arial" panose="020B0604020202020204" pitchFamily="34" charset="0"/>
                        <a:buChar char="•"/>
                      </a:pPr>
                      <a:r>
                        <a:rPr lang="el-GR" sz="1400" b="0" i="0" u="none" strike="noStrike" cap="none" dirty="0">
                          <a:solidFill>
                            <a:schemeClr val="dk2"/>
                          </a:solidFill>
                          <a:latin typeface="Lato"/>
                          <a:ea typeface="Lato"/>
                          <a:cs typeface="Lato"/>
                          <a:sym typeface="Arial"/>
                        </a:rPr>
                        <a:t>Μετατροπή</a:t>
                      </a:r>
                      <a:r>
                        <a:rPr lang="el-GR" sz="1400" b="1" i="0" u="none" strike="noStrike" cap="none" dirty="0">
                          <a:solidFill>
                            <a:srgbClr val="000000"/>
                          </a:solidFill>
                          <a:effectLst/>
                          <a:latin typeface="Arial"/>
                          <a:ea typeface="Arial"/>
                          <a:cs typeface="Arial"/>
                          <a:sym typeface="Arial"/>
                        </a:rPr>
                        <a:t> </a:t>
                      </a:r>
                      <a:r>
                        <a:rPr lang="el-GR" sz="1400" b="0" i="0" u="none" strike="noStrike" cap="none" dirty="0">
                          <a:solidFill>
                            <a:schemeClr val="dk2"/>
                          </a:solidFill>
                          <a:latin typeface="Lato"/>
                          <a:ea typeface="Lato"/>
                          <a:cs typeface="Lato"/>
                          <a:sym typeface="Arial"/>
                        </a:rPr>
                        <a:t>μιας εταιρίας σε</a:t>
                      </a:r>
                      <a:r>
                        <a:rPr lang="pt-PT" sz="1400" b="0" i="0" u="none" strike="noStrike" cap="none" dirty="0">
                          <a:solidFill>
                            <a:schemeClr val="dk2"/>
                          </a:solidFill>
                          <a:latin typeface="Lato"/>
                          <a:ea typeface="Lato"/>
                          <a:cs typeface="Lato"/>
                          <a:sym typeface="Arial"/>
                        </a:rPr>
                        <a:t> ένα Benefit Coroporation</a:t>
                      </a:r>
                      <a:endParaRPr lang="en-GB" sz="1400" b="0" i="0" u="none" strike="noStrike" cap="none" dirty="0">
                        <a:solidFill>
                          <a:schemeClr val="dk2"/>
                        </a:solidFill>
                        <a:latin typeface="Lato"/>
                        <a:ea typeface="Lato"/>
                        <a:cs typeface="Lato"/>
                        <a:sym typeface="Arial"/>
                      </a:endParaRPr>
                    </a:p>
                    <a:p>
                      <a:pPr marL="285750" lvl="0" indent="-285750">
                        <a:buFont typeface="Arial" panose="020B0604020202020204" pitchFamily="34" charset="0"/>
                        <a:buChar char="•"/>
                      </a:pPr>
                      <a:r>
                        <a:rPr lang="it" sz="1400" b="0" i="0" u="none" strike="noStrike" cap="none" dirty="0">
                          <a:solidFill>
                            <a:schemeClr val="dk2"/>
                          </a:solidFill>
                          <a:latin typeface="Lato"/>
                          <a:ea typeface="Lato"/>
                          <a:cs typeface="Lato"/>
                          <a:sym typeface="Lato"/>
                        </a:rPr>
                        <a:t>Επιτυχής απόκτηση πιστοποιητικού B-Corp</a:t>
                      </a:r>
                      <a:endParaRPr sz="1400" dirty="0"/>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chemeClr val="dk2"/>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pic>
        <p:nvPicPr>
          <p:cNvPr id="261" name="Google Shape;261;p2" descr="Graphical user interface, application&#10;&#10;Description automatically generated with medium confidence"/>
          <p:cNvPicPr preferRelativeResize="0"/>
          <p:nvPr/>
        </p:nvPicPr>
        <p:blipFill rotWithShape="1">
          <a:blip r:embed="rId4">
            <a:alphaModFix/>
          </a:blip>
          <a:srcRect/>
          <a:stretch/>
        </p:blipFill>
        <p:spPr>
          <a:xfrm>
            <a:off x="186750" y="4918125"/>
            <a:ext cx="1559450" cy="3271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18" name="Google Shape;518;p26" descr="Gráfico circular&#10;&#10;Descripción generada automáticamente"/>
          <p:cNvPicPr preferRelativeResize="0"/>
          <p:nvPr/>
        </p:nvPicPr>
        <p:blipFill rotWithShape="1">
          <a:blip r:embed="rId4">
            <a:alphaModFix/>
          </a:blip>
          <a:srcRect/>
          <a:stretch/>
        </p:blipFill>
        <p:spPr>
          <a:xfrm>
            <a:off x="672650" y="84410"/>
            <a:ext cx="1509075" cy="1006185"/>
          </a:xfrm>
          <a:prstGeom prst="rect">
            <a:avLst/>
          </a:prstGeom>
          <a:noFill/>
          <a:ln>
            <a:noFill/>
          </a:ln>
        </p:spPr>
      </p:pic>
      <p:sp>
        <p:nvSpPr>
          <p:cNvPr id="519" name="Google Shape;519;p26"/>
          <p:cNvSpPr txBox="1">
            <a:spLocks noGrp="1"/>
          </p:cNvSpPr>
          <p:nvPr>
            <p:ph type="body" idx="1"/>
          </p:nvPr>
        </p:nvSpPr>
        <p:spPr>
          <a:xfrm>
            <a:off x="256309" y="1058950"/>
            <a:ext cx="8475300" cy="33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400" dirty="0"/>
              <a:t>Η ιστορία των κοινωνικών επιχειρήσεων στην Ιταλία είναι στενά συνδεδεμένη με τα χαρακτηριστικά και την εξέλιξη του συστήματος πρόνοιας στην Ιταλία. </a:t>
            </a:r>
            <a:endParaRPr sz="14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it" sz="1400" dirty="0"/>
              <a:t>Διατρέχει σχεδόν 40 χρόνια, καλύπτοντας ποικίλες τάσεις στους διάφορους οργανωτικούς τύπους που συνθέτουν το φάσμα των κοινωνικών επιχειρήσεων. Αυτές είναι: Η κοινωνική επιχείρηση είναι μια από τις σημαντικότερες κοινωνικές επιχειρήσεις: </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Κοινωνικοί συνεταιρισμοί, </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Επιχειρηματικές ενώσεις και ιδρύματα, </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Εταιρείες περιορισμένης ευθύνης, </a:t>
            </a:r>
            <a:endParaRPr sz="1400" dirty="0"/>
          </a:p>
          <a:p>
            <a:pPr marL="285750" lvl="0" indent="-285750" algn="l" rtl="0">
              <a:lnSpc>
                <a:spcPct val="115000"/>
              </a:lnSpc>
              <a:spcBef>
                <a:spcPts val="0"/>
              </a:spcBef>
              <a:spcAft>
                <a:spcPts val="0"/>
              </a:spcAft>
              <a:buSzPts val="1800"/>
              <a:buFont typeface="Arial" panose="020B0604020202020204" pitchFamily="34" charset="0"/>
              <a:buChar char="•"/>
            </a:pPr>
            <a:r>
              <a:rPr lang="it" sz="1400" dirty="0"/>
              <a:t>Παραδοσιακοί συνεταιρισμοί και κοινωνίες αλληλοβοήθειας. </a:t>
            </a:r>
            <a:endParaRPr sz="14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it" sz="1400" i="1" dirty="0"/>
              <a:t>Βασικές αλλαγές εισήχθησαν πρόσφατα με τον </a:t>
            </a:r>
            <a:r>
              <a:rPr lang="it" sz="1400" b="1" i="1" dirty="0"/>
              <a:t>νόμο 106/2016 για τη </a:t>
            </a:r>
            <a:r>
              <a:rPr lang="it" sz="1400" i="1" dirty="0"/>
              <a:t>μεταρρύθμιση του "τρίτου τομέα" και τα </a:t>
            </a:r>
            <a:r>
              <a:rPr lang="it" sz="1400" b="1" i="1" dirty="0"/>
              <a:t>νομοθετικά διατάγματα 117/2017 και 112/2017.</a:t>
            </a:r>
            <a:endParaRPr sz="1400" dirty="0"/>
          </a:p>
        </p:txBody>
      </p:sp>
      <p:sp>
        <p:nvSpPr>
          <p:cNvPr id="520" name="Google Shape;520;p26"/>
          <p:cNvSpPr txBox="1">
            <a:spLocks noGrp="1"/>
          </p:cNvSpPr>
          <p:nvPr>
            <p:ph type="title"/>
          </p:nvPr>
        </p:nvSpPr>
        <p:spPr>
          <a:xfrm>
            <a:off x="2295867" y="269802"/>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dirty="0">
                <a:solidFill>
                  <a:srgbClr val="002B4D"/>
                </a:solidFill>
              </a:rPr>
              <a:t>3.2 </a:t>
            </a:r>
            <a:r>
              <a:rPr lang="it" sz="3200" dirty="0">
                <a:solidFill>
                  <a:srgbClr val="002B4D"/>
                </a:solidFill>
              </a:rPr>
              <a:t>Ιταλία</a:t>
            </a:r>
            <a:endParaRPr dirty="0">
              <a:solidFill>
                <a:srgbClr val="002B4D"/>
              </a:solidFill>
            </a:endParaRPr>
          </a:p>
        </p:txBody>
      </p:sp>
      <p:pic>
        <p:nvPicPr>
          <p:cNvPr id="521" name="Google Shape;521;p2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2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27" name="Google Shape;527;p27" descr="Gráfico circular&#10;&#10;Descripción generada automáticamente"/>
          <p:cNvPicPr preferRelativeResize="0"/>
          <p:nvPr/>
        </p:nvPicPr>
        <p:blipFill rotWithShape="1">
          <a:blip r:embed="rId4">
            <a:alphaModFix/>
          </a:blip>
          <a:srcRect/>
          <a:stretch/>
        </p:blipFill>
        <p:spPr>
          <a:xfrm>
            <a:off x="672650" y="84410"/>
            <a:ext cx="1509075" cy="1006185"/>
          </a:xfrm>
          <a:prstGeom prst="rect">
            <a:avLst/>
          </a:prstGeom>
          <a:noFill/>
          <a:ln>
            <a:noFill/>
          </a:ln>
        </p:spPr>
      </p:pic>
      <p:sp>
        <p:nvSpPr>
          <p:cNvPr id="528" name="Google Shape;528;p27"/>
          <p:cNvSpPr txBox="1">
            <a:spLocks noGrp="1"/>
          </p:cNvSpPr>
          <p:nvPr>
            <p:ph type="title"/>
          </p:nvPr>
        </p:nvSpPr>
        <p:spPr>
          <a:xfrm>
            <a:off x="2400250" y="37505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Ιταλία</a:t>
            </a:r>
            <a:endParaRPr sz="2800" dirty="0"/>
          </a:p>
        </p:txBody>
      </p:sp>
      <p:sp>
        <p:nvSpPr>
          <p:cNvPr id="529" name="Google Shape;529;p27"/>
          <p:cNvSpPr/>
          <p:nvPr/>
        </p:nvSpPr>
        <p:spPr>
          <a:xfrm>
            <a:off x="360217" y="2039883"/>
            <a:ext cx="8361600" cy="10956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0" name="Google Shape;530;p27"/>
          <p:cNvSpPr/>
          <p:nvPr/>
        </p:nvSpPr>
        <p:spPr>
          <a:xfrm>
            <a:off x="359137" y="2048846"/>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1" name="Google Shape;531;p27"/>
          <p:cNvSpPr/>
          <p:nvPr/>
        </p:nvSpPr>
        <p:spPr>
          <a:xfrm>
            <a:off x="8562523" y="2039879"/>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2" name="Google Shape;532;p27"/>
          <p:cNvSpPr/>
          <p:nvPr/>
        </p:nvSpPr>
        <p:spPr>
          <a:xfrm>
            <a:off x="4492336" y="2045388"/>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3" name="Google Shape;533;p27"/>
          <p:cNvSpPr/>
          <p:nvPr/>
        </p:nvSpPr>
        <p:spPr>
          <a:xfrm>
            <a:off x="156438" y="1082875"/>
            <a:ext cx="1945626" cy="908192"/>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1988: Απόφαση του Συνταγματικού Δικαστηρίου 396.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Διαπίστωσε την αντισυνταγματικότητα του νόμου 6972/1890 (νόμος Crispi) που προέβλεπε ότι οι δραστηριότητες πρόνοιας έπρεπε να οργανώνονται αποκλειστικά από δημόσιους φορείς.</a:t>
            </a:r>
            <a:endParaRPr sz="800" b="0" i="0" u="none" strike="noStrike" cap="none" dirty="0">
              <a:solidFill>
                <a:schemeClr val="lt1"/>
              </a:solidFill>
              <a:latin typeface="Arial"/>
              <a:ea typeface="Arial"/>
              <a:cs typeface="Arial"/>
              <a:sym typeface="Arial"/>
            </a:endParaRPr>
          </a:p>
        </p:txBody>
      </p:sp>
      <p:sp>
        <p:nvSpPr>
          <p:cNvPr id="534" name="Google Shape;534;p27"/>
          <p:cNvSpPr/>
          <p:nvPr/>
        </p:nvSpPr>
        <p:spPr>
          <a:xfrm>
            <a:off x="6757638" y="941247"/>
            <a:ext cx="2118900" cy="97494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1" i="0" u="none" strike="noStrike" cap="none" dirty="0">
                <a:solidFill>
                  <a:schemeClr val="lt1"/>
                </a:solidFill>
                <a:latin typeface="Arial"/>
                <a:ea typeface="Arial"/>
                <a:cs typeface="Arial"/>
                <a:sym typeface="Arial"/>
              </a:rPr>
              <a:t>2017:</a:t>
            </a:r>
            <a:r>
              <a:rPr lang="it" sz="800" b="0" i="0" u="none" strike="noStrike" cap="none" dirty="0">
                <a:solidFill>
                  <a:schemeClr val="lt1"/>
                </a:solidFill>
                <a:latin typeface="Arial"/>
                <a:ea typeface="Arial"/>
                <a:cs typeface="Arial"/>
                <a:sym typeface="Arial"/>
              </a:rPr>
              <a:t> Κατάργησε το Π.Δ. 155/2006 και εισήγαγε μια νέα πειθαρχία, η οποία προβλέπει μερικό περιορισμό διανομής, πιο περιεκτική διακυβέρνηση, διεύρυνση των τομέων δραστηριότητας και απαλλαγή από τον εταιρικό φόρο επί των παρακρατηθέντων κερδών.</a:t>
            </a:r>
            <a:endParaRPr sz="800" b="0" i="0" u="none" strike="noStrike" cap="none" dirty="0">
              <a:solidFill>
                <a:schemeClr val="lt1"/>
              </a:solidFill>
              <a:latin typeface="Arial"/>
              <a:ea typeface="Arial"/>
              <a:cs typeface="Arial"/>
              <a:sym typeface="Arial"/>
            </a:endParaRPr>
          </a:p>
        </p:txBody>
      </p:sp>
      <p:sp>
        <p:nvSpPr>
          <p:cNvPr id="535" name="Google Shape;535;p27"/>
          <p:cNvSpPr/>
          <p:nvPr/>
        </p:nvSpPr>
        <p:spPr>
          <a:xfrm>
            <a:off x="6540997" y="3126489"/>
            <a:ext cx="1946395" cy="1342748"/>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2016 Νόμος 106/2016 (Μεταρρύθμιση του τρίτου τομέα, της SE και της καθολικής δημόσιας υπηρεσίας). Επανεκκίνηση της SE με την εισαγωγή ενός νέου προσόντος. Καθιέρωσε τον μη κερδοσκοπικό σκοπό της και τοποθέτησε την κοινωνική επιχείρηση στον τρίτο τομέα. Ευνοεί την ανάπτυξη κοινωνικών επιχειρήσεων εκτός από τους κοινωνικούς συνεταιρισμούς.</a:t>
            </a:r>
            <a:endParaRPr sz="800" b="0" i="0" u="none" strike="noStrike" cap="none" dirty="0">
              <a:solidFill>
                <a:schemeClr val="lt1"/>
              </a:solidFill>
              <a:latin typeface="Arial"/>
              <a:ea typeface="Arial"/>
              <a:cs typeface="Arial"/>
              <a:sym typeface="Arial"/>
            </a:endParaRPr>
          </a:p>
        </p:txBody>
      </p:sp>
      <p:sp>
        <p:nvSpPr>
          <p:cNvPr id="536" name="Google Shape;536;p27"/>
          <p:cNvSpPr/>
          <p:nvPr/>
        </p:nvSpPr>
        <p:spPr>
          <a:xfrm>
            <a:off x="4707290" y="1143735"/>
            <a:ext cx="1945626" cy="843009"/>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2012- 2013 Νομοθετικό Διάταγμα 179/2012 και Διάταγμα του Υπουργείου Οικονομικής Ανάπτυξης της 6ης Μαρτίου 2013. Καθιέρωσε ότι οι εταιρείες αλληλοβοήθειας πρέπει να εγγράφονται στο τμήμα SE του μητρώου εταιρειών</a:t>
            </a:r>
            <a:endParaRPr sz="800" b="0" i="0" u="none" strike="noStrike" cap="none" dirty="0">
              <a:solidFill>
                <a:schemeClr val="lt1"/>
              </a:solidFill>
              <a:latin typeface="Arial"/>
              <a:ea typeface="Arial"/>
              <a:cs typeface="Arial"/>
              <a:sym typeface="Arial"/>
            </a:endParaRPr>
          </a:p>
        </p:txBody>
      </p:sp>
      <p:sp>
        <p:nvSpPr>
          <p:cNvPr id="537" name="Google Shape;537;p27"/>
          <p:cNvSpPr/>
          <p:nvPr/>
        </p:nvSpPr>
        <p:spPr>
          <a:xfrm>
            <a:off x="284018" y="3169974"/>
            <a:ext cx="1999681" cy="1342749"/>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Νόμος 381 του 1991 (για τους κοινωνικούς συνεταιρισμούς). Αναγνώρισε μια νέα μορφή συνεταιρισμού που αποσκοπεί ρητά στην επιδίωξη του γενικού συμφέροντος της κοινότητας (ο τύπος Α παρέχει κοινωνικές, υγειονομικές και εκπαιδευτικές υπηρεσίες- ο τύπος Β ενσωματώνει ευάλωτα άτομα στην εργασία).</a:t>
            </a:r>
            <a:endParaRPr sz="800" b="0" i="0" u="none" strike="noStrike" cap="none" dirty="0">
              <a:solidFill>
                <a:schemeClr val="lt1"/>
              </a:solidFill>
              <a:latin typeface="Arial"/>
              <a:ea typeface="Arial"/>
              <a:cs typeface="Arial"/>
              <a:sym typeface="Arial"/>
            </a:endParaRPr>
          </a:p>
        </p:txBody>
      </p:sp>
      <p:sp>
        <p:nvSpPr>
          <p:cNvPr id="538" name="Google Shape;538;p27"/>
          <p:cNvSpPr/>
          <p:nvPr/>
        </p:nvSpPr>
        <p:spPr>
          <a:xfrm>
            <a:off x="2206786" y="941247"/>
            <a:ext cx="2365200" cy="1064144"/>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1991- 2000 Νόμος 266/1991 για τις εθελοντικές οργανώσεις, Νομοθετικό Διάταγμα 460/1997 για το ONLUS, Νόμος 383/200 για τους συλλόγους κοινωνικής προώθησης Προοδευτική αναγνώριση της δυνατότητας των συλλόγων και των ιδρυμάτων να ασκούν οικονομικές δραστηριότητες που συνάδουν με τις θεσμικές τους δραστηριότητες.</a:t>
            </a:r>
            <a:endParaRPr sz="800" b="0" i="0" u="none" strike="noStrike" cap="none" dirty="0">
              <a:solidFill>
                <a:schemeClr val="lt1"/>
              </a:solidFill>
              <a:latin typeface="Arial"/>
              <a:ea typeface="Arial"/>
              <a:cs typeface="Arial"/>
              <a:sym typeface="Arial"/>
            </a:endParaRPr>
          </a:p>
        </p:txBody>
      </p:sp>
      <p:sp>
        <p:nvSpPr>
          <p:cNvPr id="539" name="Google Shape;539;p27"/>
          <p:cNvSpPr/>
          <p:nvPr/>
        </p:nvSpPr>
        <p:spPr>
          <a:xfrm>
            <a:off x="3463636" y="3239524"/>
            <a:ext cx="1946395" cy="1342748"/>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2005- 2006 Νόμος 118/2005 και νομοθετικό διάταγμα 155/2006 (για τις SE). Επέτρεψε την ίδρυση SE υπό μια πλειάδα νομικών μορφών (σωματείο, ίδρυμα, συνεταιρισμός, εταιρεία μετόχων) και διεύρυνε το σύνολο των δραστηριοτήτων των SE. Εισήγαγε τον περιορισμό της συνολικής διανομής και το κλείδωμα των περιουσιακών στοιχείων.</a:t>
            </a:r>
            <a:endParaRPr sz="800" b="0" i="0" u="none" strike="noStrike" cap="none" dirty="0">
              <a:solidFill>
                <a:schemeClr val="lt1"/>
              </a:solidFill>
              <a:latin typeface="Arial"/>
              <a:ea typeface="Arial"/>
              <a:cs typeface="Arial"/>
              <a:sym typeface="Arial"/>
            </a:endParaRPr>
          </a:p>
        </p:txBody>
      </p:sp>
      <p:sp>
        <p:nvSpPr>
          <p:cNvPr id="540" name="Google Shape;540;p27"/>
          <p:cNvSpPr/>
          <p:nvPr/>
        </p:nvSpPr>
        <p:spPr>
          <a:xfrm>
            <a:off x="1547472" y="2049075"/>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27"/>
          <p:cNvSpPr/>
          <p:nvPr/>
        </p:nvSpPr>
        <p:spPr>
          <a:xfrm>
            <a:off x="2283194" y="2045388"/>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27"/>
          <p:cNvSpPr/>
          <p:nvPr/>
        </p:nvSpPr>
        <p:spPr>
          <a:xfrm>
            <a:off x="5655547" y="2047117"/>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27"/>
          <p:cNvSpPr/>
          <p:nvPr/>
        </p:nvSpPr>
        <p:spPr>
          <a:xfrm>
            <a:off x="7434545" y="2053639"/>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4" name="Google Shape;544;p27"/>
          <p:cNvSpPr/>
          <p:nvPr/>
        </p:nvSpPr>
        <p:spPr>
          <a:xfrm>
            <a:off x="7593845" y="4556269"/>
            <a:ext cx="1128026" cy="154276"/>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 sz="900" b="0" i="0" u="none" strike="noStrike" cap="none" dirty="0">
                <a:solidFill>
                  <a:schemeClr val="lt1"/>
                </a:solidFill>
                <a:latin typeface="Arial"/>
                <a:ea typeface="Arial"/>
                <a:cs typeface="Arial"/>
                <a:sym typeface="Arial"/>
              </a:rPr>
              <a:t>Χρονοδιάγραμμα</a:t>
            </a:r>
            <a:endParaRPr sz="900" b="0" i="0" u="none" strike="noStrike" cap="none" dirty="0">
              <a:solidFill>
                <a:srgbClr val="000000"/>
              </a:solidFill>
              <a:latin typeface="Arial"/>
              <a:ea typeface="Arial"/>
              <a:cs typeface="Arial"/>
              <a:sym typeface="Arial"/>
            </a:endParaRPr>
          </a:p>
        </p:txBody>
      </p:sp>
      <p:pic>
        <p:nvPicPr>
          <p:cNvPr id="545" name="Google Shape;545;p27"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8"/>
          <p:cNvSpPr txBox="1">
            <a:spLocks noGrp="1"/>
          </p:cNvSpPr>
          <p:nvPr>
            <p:ph type="title"/>
          </p:nvPr>
        </p:nvSpPr>
        <p:spPr>
          <a:xfrm>
            <a:off x="2265406" y="28290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rgbClr val="002B4D"/>
                </a:solidFill>
              </a:rPr>
              <a:t>3.3 Γερμανία</a:t>
            </a:r>
            <a:endParaRPr sz="2800" dirty="0">
              <a:solidFill>
                <a:srgbClr val="002B4D"/>
              </a:solidFill>
            </a:endParaRPr>
          </a:p>
        </p:txBody>
      </p:sp>
      <p:sp>
        <p:nvSpPr>
          <p:cNvPr id="551" name="Google Shape;551;p28"/>
          <p:cNvSpPr txBox="1">
            <a:spLocks noGrp="1"/>
          </p:cNvSpPr>
          <p:nvPr>
            <p:ph type="body" idx="1"/>
          </p:nvPr>
        </p:nvSpPr>
        <p:spPr>
          <a:xfrm>
            <a:off x="500700" y="1070550"/>
            <a:ext cx="8142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600" dirty="0">
                <a:latin typeface="Lato" panose="020F0502020204030203" pitchFamily="34" charset="0"/>
                <a:ea typeface="Lato" panose="020F0502020204030203" pitchFamily="34" charset="0"/>
                <a:cs typeface="Lato" panose="020F0502020204030203" pitchFamily="34" charset="0"/>
                <a:sym typeface="Calibri"/>
              </a:rPr>
              <a:t>Οι γερμανικές κοινωνικές επιχειρήσεις έχουν ισχυρές ρίζες σε διάφορες παραδόσεις: από τη συνεταιριστική και φιλανθρωπική δράση μέχρι τα συνεταιριστικά, αμοιβαία και άλλα κίνητρα ομαδικής αυτοβοήθειας ή ενσωμάτωσης στην εργασία, τις κοινοτικές και επιχειρηματικές παραδόσεις. </a:t>
            </a:r>
            <a:endParaRPr sz="1600" dirty="0">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15000"/>
              </a:lnSpc>
              <a:spcBef>
                <a:spcPts val="0"/>
              </a:spcBef>
              <a:spcAft>
                <a:spcPts val="0"/>
              </a:spcAft>
              <a:buSzPts val="1800"/>
              <a:buNone/>
            </a:pPr>
            <a:r>
              <a:rPr lang="it" sz="1600" b="1" dirty="0">
                <a:latin typeface="Lato" panose="020F0502020204030203" pitchFamily="34" charset="0"/>
                <a:ea typeface="Lato" panose="020F0502020204030203" pitchFamily="34" charset="0"/>
                <a:cs typeface="Lato" panose="020F0502020204030203" pitchFamily="34" charset="0"/>
                <a:sym typeface="Calibri"/>
              </a:rPr>
              <a:t>Οι κοινωνικές επιχειρήσεις που δραστηριοποιούνται σήμερα στη Γερμανία εδράζονται σε διάφορες ιστορικές πρόδρομες μορφές. </a:t>
            </a:r>
            <a:r>
              <a:rPr lang="it" sz="1600" dirty="0">
                <a:latin typeface="Lato" panose="020F0502020204030203" pitchFamily="34" charset="0"/>
                <a:ea typeface="Lato" panose="020F0502020204030203" pitchFamily="34" charset="0"/>
                <a:cs typeface="Lato" panose="020F0502020204030203" pitchFamily="34" charset="0"/>
                <a:sym typeface="Calibri"/>
              </a:rPr>
              <a:t>Αυτές περιλαμβάνουν </a:t>
            </a:r>
            <a:r>
              <a:rPr lang="it" sz="1600" b="1" dirty="0">
                <a:latin typeface="Lato" panose="020F0502020204030203" pitchFamily="34" charset="0"/>
                <a:ea typeface="Lato" panose="020F0502020204030203" pitchFamily="34" charset="0"/>
                <a:cs typeface="Lato" panose="020F0502020204030203" pitchFamily="34" charset="0"/>
                <a:sym typeface="Calibri"/>
              </a:rPr>
              <a:t>ισχυρές συνεταιριστικές ρίζες </a:t>
            </a:r>
            <a:r>
              <a:rPr lang="it" sz="1600" dirty="0">
                <a:latin typeface="Lato" panose="020F0502020204030203" pitchFamily="34" charset="0"/>
                <a:ea typeface="Lato" panose="020F0502020204030203" pitchFamily="34" charset="0"/>
                <a:cs typeface="Lato" panose="020F0502020204030203" pitchFamily="34" charset="0"/>
                <a:sym typeface="Calibri"/>
              </a:rPr>
              <a:t>καθώς και </a:t>
            </a:r>
            <a:r>
              <a:rPr lang="it" sz="1600" b="1" dirty="0">
                <a:latin typeface="Lato" panose="020F0502020204030203" pitchFamily="34" charset="0"/>
                <a:ea typeface="Lato" panose="020F0502020204030203" pitchFamily="34" charset="0"/>
                <a:cs typeface="Lato" panose="020F0502020204030203" pitchFamily="34" charset="0"/>
                <a:sym typeface="Calibri"/>
              </a:rPr>
              <a:t>συνεταιριστικές, αλληλοβοηθητικές και άλλες παραδόσεις ομαδικής αυτοβοήθειας.</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SzPts val="1800"/>
              <a:buNone/>
            </a:pPr>
            <a:r>
              <a:rPr lang="it" sz="1600" b="1" dirty="0">
                <a:latin typeface="Lato" panose="020F0502020204030203" pitchFamily="34" charset="0"/>
                <a:ea typeface="Lato" panose="020F0502020204030203" pitchFamily="34" charset="0"/>
                <a:cs typeface="Lato" panose="020F0502020204030203" pitchFamily="34" charset="0"/>
                <a:sym typeface="Calibri"/>
              </a:rPr>
              <a:t>Καμία από τις γερμανικές αντιλήψεις δεν δίνει έμφαση στις διαστάσεις της διακυβέρνησης και της ιδιοκτησίας χωρίς αποκλεισμούς της ΕΕ</a:t>
            </a:r>
            <a:r>
              <a:rPr lang="it" sz="1600" dirty="0">
                <a:latin typeface="Lato" panose="020F0502020204030203" pitchFamily="34" charset="0"/>
                <a:ea typeface="Lato" panose="020F0502020204030203" pitchFamily="34" charset="0"/>
                <a:cs typeface="Lato" panose="020F0502020204030203" pitchFamily="34" charset="0"/>
                <a:sym typeface="Calibri"/>
              </a:rPr>
              <a:t>. </a:t>
            </a:r>
            <a:endParaRPr sz="1600" b="1" dirty="0">
              <a:latin typeface="Lato" panose="020F0502020204030203" pitchFamily="34" charset="0"/>
              <a:ea typeface="Lato" panose="020F0502020204030203" pitchFamily="34" charset="0"/>
              <a:cs typeface="Lato" panose="020F0502020204030203" pitchFamily="34" charset="0"/>
              <a:sym typeface="Calibri"/>
            </a:endParaRPr>
          </a:p>
          <a:p>
            <a:pPr marL="0" lvl="0" indent="0" algn="l" rtl="0">
              <a:lnSpc>
                <a:spcPct val="115000"/>
              </a:lnSpc>
              <a:spcBef>
                <a:spcPts val="0"/>
              </a:spcBef>
              <a:spcAft>
                <a:spcPts val="0"/>
              </a:spcAft>
              <a:buSzPts val="1800"/>
              <a:buNone/>
            </a:pPr>
            <a:r>
              <a:rPr lang="it" sz="1400" i="1" dirty="0">
                <a:latin typeface="Lato" panose="020F0502020204030203" pitchFamily="34" charset="0"/>
                <a:ea typeface="Lato" panose="020F0502020204030203" pitchFamily="34" charset="0"/>
                <a:cs typeface="Lato" panose="020F0502020204030203" pitchFamily="34" charset="0"/>
                <a:sym typeface="Calibri"/>
              </a:rPr>
              <a:t>Στη Γερμανία δεν υπάρχει ειδική νομοθεσία για την κοινωνική επιχειρηματικότητα, ούτε καν ένας επίσημος ορισμός, και δεν φαίνεται να υπάρχουν σχέδια για την εισαγωγή τέτοιων πράξεων στο εγγύς μέλλον. </a:t>
            </a:r>
            <a:endParaRPr i="1" dirty="0">
              <a:latin typeface="Lato" panose="020F0502020204030203" pitchFamily="34" charset="0"/>
              <a:ea typeface="Lato" panose="020F0502020204030203" pitchFamily="34" charset="0"/>
              <a:cs typeface="Lato" panose="020F0502020204030203" pitchFamily="34" charset="0"/>
            </a:endParaRPr>
          </a:p>
        </p:txBody>
      </p:sp>
      <p:pic>
        <p:nvPicPr>
          <p:cNvPr id="552" name="Google Shape;552;p2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53" name="Google Shape;553;p28" descr="Forma, Logotipo&#10;&#10;Descripción generada automáticamente"/>
          <p:cNvPicPr preferRelativeResize="0"/>
          <p:nvPr/>
        </p:nvPicPr>
        <p:blipFill rotWithShape="1">
          <a:blip r:embed="rId4">
            <a:alphaModFix/>
          </a:blip>
          <a:srcRect/>
          <a:stretch/>
        </p:blipFill>
        <p:spPr>
          <a:xfrm>
            <a:off x="588968" y="79785"/>
            <a:ext cx="1676438" cy="1006181"/>
          </a:xfrm>
          <a:prstGeom prst="rect">
            <a:avLst/>
          </a:prstGeom>
          <a:noFill/>
          <a:ln>
            <a:noFill/>
          </a:ln>
        </p:spPr>
      </p:pic>
      <p:pic>
        <p:nvPicPr>
          <p:cNvPr id="554" name="Google Shape;554;p2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2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60" name="Google Shape;560;p29"/>
          <p:cNvSpPr/>
          <p:nvPr/>
        </p:nvSpPr>
        <p:spPr>
          <a:xfrm>
            <a:off x="360217" y="1842655"/>
            <a:ext cx="8361600" cy="14271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1" name="Google Shape;561;p29"/>
          <p:cNvSpPr/>
          <p:nvPr/>
        </p:nvSpPr>
        <p:spPr>
          <a:xfrm>
            <a:off x="359137"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2" name="Google Shape;562;p29"/>
          <p:cNvSpPr/>
          <p:nvPr/>
        </p:nvSpPr>
        <p:spPr>
          <a:xfrm>
            <a:off x="8562523"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3" name="Google Shape;563;p29"/>
          <p:cNvSpPr/>
          <p:nvPr/>
        </p:nvSpPr>
        <p:spPr>
          <a:xfrm>
            <a:off x="359131" y="1131264"/>
            <a:ext cx="3852645" cy="673395"/>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Το 2006, η μεγάλη αναθεώρηση του γερμανικού νόμου περί συνεταιρισμών (Genossenschaftsgesetz, ή GenG) διεύρυνε τον κατάλογο των πιθανών νομικών στόχων των συνεταιρισμών, από ένα σύνολο στόχων που περιορίζονταν στην προώθηση των οικονομικών συμφερόντων των επιχειρήσεων και των νοικοκυριών σε έναν κατάλογο πιθανών στόχων </a:t>
            </a:r>
            <a:endParaRPr sz="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lt1"/>
              </a:solidFill>
              <a:latin typeface="Arial"/>
              <a:ea typeface="Arial"/>
              <a:cs typeface="Arial"/>
              <a:sym typeface="Arial"/>
            </a:endParaRPr>
          </a:p>
        </p:txBody>
      </p:sp>
      <p:sp>
        <p:nvSpPr>
          <p:cNvPr id="564" name="Google Shape;564;p2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Γερμανία</a:t>
            </a:r>
            <a:endParaRPr dirty="0"/>
          </a:p>
        </p:txBody>
      </p:sp>
      <p:pic>
        <p:nvPicPr>
          <p:cNvPr id="565" name="Google Shape;565;p29" descr="Forma, Logotipo&#10;&#10;Descripción generada automáticamente"/>
          <p:cNvPicPr preferRelativeResize="0"/>
          <p:nvPr/>
        </p:nvPicPr>
        <p:blipFill rotWithShape="1">
          <a:blip r:embed="rId4">
            <a:alphaModFix/>
          </a:blip>
          <a:srcRect/>
          <a:stretch/>
        </p:blipFill>
        <p:spPr>
          <a:xfrm>
            <a:off x="588968" y="79785"/>
            <a:ext cx="1676438" cy="1006181"/>
          </a:xfrm>
          <a:prstGeom prst="rect">
            <a:avLst/>
          </a:prstGeom>
          <a:noFill/>
          <a:ln>
            <a:noFill/>
          </a:ln>
        </p:spPr>
      </p:pic>
      <p:sp>
        <p:nvSpPr>
          <p:cNvPr id="566" name="Google Shape;566;p29"/>
          <p:cNvSpPr/>
          <p:nvPr/>
        </p:nvSpPr>
        <p:spPr>
          <a:xfrm>
            <a:off x="4641273" y="3352800"/>
            <a:ext cx="4208733" cy="815113"/>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Σημαντική μεταρρύθμιση της νομοθεσίας για τις δημόσιες παροχές το 2013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Οι οργανισμοί έχουν μεγαλύτερη ευελιξία ως προς το πότε θα δαπανήσουν τα έσοδά τους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Μια νομική διαδικασία εφαρμόζεται πλέον όταν οι οργανισμοί φιλοδοξούν να αποκτήσουν καθεστώς δημόσιας ωφέλειας (AO § 60a). Οι εταιρείες περιορισμένης ευθύνης που έχουν αποκτήσει το καθεστώς κοινωφελούς χαρακτήρα μπορούν να χρησιμοποιούν επίσημα το ακρωνύμιο "gGmbH". </a:t>
            </a:r>
            <a:endParaRPr sz="800" b="0" i="0" u="none" strike="noStrike" cap="none" dirty="0">
              <a:solidFill>
                <a:schemeClr val="lt1"/>
              </a:solidFill>
              <a:latin typeface="Arial"/>
              <a:ea typeface="Arial"/>
              <a:cs typeface="Arial"/>
              <a:sym typeface="Arial"/>
            </a:endParaRPr>
          </a:p>
        </p:txBody>
      </p:sp>
      <p:sp>
        <p:nvSpPr>
          <p:cNvPr id="567" name="Google Shape;567;p29"/>
          <p:cNvSpPr/>
          <p:nvPr/>
        </p:nvSpPr>
        <p:spPr>
          <a:xfrm>
            <a:off x="7368838" y="4419491"/>
            <a:ext cx="1353000" cy="2778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Χρονοδιάγραμμα</a:t>
            </a:r>
            <a:endParaRPr sz="1400" b="0" i="0" u="none" strike="noStrike" cap="none">
              <a:solidFill>
                <a:srgbClr val="000000"/>
              </a:solidFill>
              <a:latin typeface="Arial"/>
              <a:ea typeface="Arial"/>
              <a:cs typeface="Arial"/>
              <a:sym typeface="Arial"/>
            </a:endParaRPr>
          </a:p>
        </p:txBody>
      </p:sp>
      <p:pic>
        <p:nvPicPr>
          <p:cNvPr id="568" name="Google Shape;568;p29"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0"/>
          <p:cNvSpPr txBox="1">
            <a:spLocks noGrp="1"/>
          </p:cNvSpPr>
          <p:nvPr>
            <p:ph type="title"/>
          </p:nvPr>
        </p:nvSpPr>
        <p:spPr>
          <a:xfrm>
            <a:off x="2220140" y="30372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rgbClr val="002B4D"/>
                </a:solidFill>
              </a:rPr>
              <a:t>3.4 Κύπρος</a:t>
            </a:r>
            <a:endParaRPr sz="2800" dirty="0">
              <a:solidFill>
                <a:srgbClr val="002B4D"/>
              </a:solidFill>
            </a:endParaRPr>
          </a:p>
        </p:txBody>
      </p:sp>
      <p:sp>
        <p:nvSpPr>
          <p:cNvPr id="574" name="Google Shape;574;p30"/>
          <p:cNvSpPr txBox="1">
            <a:spLocks noGrp="1"/>
          </p:cNvSpPr>
          <p:nvPr>
            <p:ph type="body" idx="1"/>
          </p:nvPr>
        </p:nvSpPr>
        <p:spPr>
          <a:xfrm>
            <a:off x="545177" y="782782"/>
            <a:ext cx="8221200" cy="3552955"/>
          </a:xfrm>
          <a:prstGeom prst="rect">
            <a:avLst/>
          </a:prstGeom>
          <a:noFill/>
          <a:ln>
            <a:noFill/>
          </a:ln>
        </p:spPr>
        <p:txBody>
          <a:bodyPr spcFirstLastPara="1" wrap="square" lIns="91425" tIns="91425" rIns="91425" bIns="91425" anchor="t" anchorCtr="0">
            <a:noAutofit/>
          </a:bodyPr>
          <a:lstStyle/>
          <a:p>
            <a:pPr marL="114300" indent="0">
              <a:lnSpc>
                <a:spcPct val="100000"/>
              </a:lnSpc>
              <a:spcBef>
                <a:spcPts val="1200"/>
              </a:spcBef>
              <a:spcAft>
                <a:spcPts val="1200"/>
              </a:spcAft>
              <a:buNone/>
            </a:pPr>
            <a:r>
              <a:rPr lang="el-GR" sz="1200" dirty="0"/>
              <a:t>Η νομική ρύθμιση σχετικά με τις κοινωνικές επιχειρήσεις στην Κύπρο είναι αρκετά πρόσφατη, βασίζεται σε νόμο του 2019, ο οποίος εγκρίθηκε το 2020 και καθορίζει το νομικό πλαίσιο που περιγράφει συγκεκριμένα κριτήρια που πρέπει να πληρούν οι νομικές οντότητες προκειμένου να τους αναγνωριστεί το καθεστώς της κοινωνικής επιχείρησης. </a:t>
            </a:r>
            <a:br>
              <a:rPr lang="en-GB" sz="1200" dirty="0"/>
            </a:br>
            <a:r>
              <a:rPr lang="it" sz="1200" dirty="0"/>
              <a:t>Το άρθρο 5 θεσπίζει δύο κατηγορίες κοινωνικών επιχειρήσεων:</a:t>
            </a:r>
            <a:endParaRPr sz="1200" dirty="0"/>
          </a:p>
          <a:p>
            <a:pPr marL="342900" lvl="0" indent="-342900">
              <a:spcBef>
                <a:spcPts val="1200"/>
              </a:spcBef>
              <a:spcAft>
                <a:spcPts val="1200"/>
              </a:spcAft>
              <a:buFont typeface="Arial" panose="020B0604020202020204" pitchFamily="34" charset="0"/>
              <a:buChar char="•"/>
            </a:pPr>
            <a:r>
              <a:rPr lang="el-GR" sz="1200" b="1" dirty="0"/>
              <a:t>Κοινωνική επιχείρηση γενικού σκοπού: </a:t>
            </a:r>
            <a:r>
              <a:rPr lang="el-GR" sz="1200" dirty="0"/>
              <a:t>ο σκοπός της επιτυγχάνεται μέσω μιας κοινωνικής αποστολής που προωθεί θετικές κοινωνικές ή/και περιβαλλοντικές δράσεις με γνώμονα το συμφέρον της κοινωνίας και παρέχει υπηρεσίες ή αγαθά βάσει ενός επιχειρηματικού μοντέλου. Το μεγαλύτερο μέρος των εσόδων της εταιρείας προέρχεται από την επιχειρηματική δραστηριότητα, επενδύει τουλάχιστον το 70% των κερδών της στην προώθηση της κοινωνικής της αποστολής και στην επίτευξή της.</a:t>
            </a:r>
            <a:endParaRPr sz="1200" dirty="0"/>
          </a:p>
          <a:p>
            <a:pPr marL="285750" lvl="0" indent="-285750" algn="l" rtl="0">
              <a:lnSpc>
                <a:spcPct val="115000"/>
              </a:lnSpc>
              <a:spcBef>
                <a:spcPts val="0"/>
              </a:spcBef>
              <a:spcAft>
                <a:spcPts val="0"/>
              </a:spcAft>
              <a:buSzPts val="1800"/>
              <a:buFont typeface="Arial" panose="020B0604020202020204" pitchFamily="34" charset="0"/>
              <a:buChar char="•"/>
            </a:pPr>
            <a:r>
              <a:rPr lang="el-GR" sz="1200" b="1" dirty="0"/>
              <a:t>Επιχείρηση κοινωνικής ενσωμάτωσης</a:t>
            </a:r>
            <a:r>
              <a:rPr lang="el-GR" sz="1200" dirty="0"/>
              <a:t>: έχει ως πρωταρχικό σκοπό τη λειτουργία μιας κοινωνικής αποστολής μέσω της απασχόλησης τουλάχιστον του 40% του εργατικού δυναμικού της επιχείρησής της, από άτομα που ανήκουν σε ευάλωτες ομάδες του πληθυσμού, παρέχει υπηρεσίες ή αγαθά βάσει ενός επιχειρηματικού μοντέλου, και διοικείται με τρόπο επιχειρηματικό, υπεύθυνο και διαφανή- ιδίως με τη συμμετοχή των μελών ή/και των εργαζομένων ή/και των πελατών ή/και άλλων ενδιαφερομένων μερών που επηρεάζονται από τις επιχειρηματικές δραστηριότητές της και δεν αποτελεί κρατική επιχείρηση. </a:t>
            </a:r>
            <a:endParaRPr sz="1600" dirty="0"/>
          </a:p>
          <a:p>
            <a:pPr marL="0" lvl="0" indent="0" algn="l" rtl="0">
              <a:lnSpc>
                <a:spcPct val="115000"/>
              </a:lnSpc>
              <a:spcBef>
                <a:spcPts val="1600"/>
              </a:spcBef>
              <a:spcAft>
                <a:spcPts val="1600"/>
              </a:spcAft>
              <a:buSzPts val="1800"/>
              <a:buNone/>
            </a:pPr>
            <a:endParaRPr sz="2400" dirty="0"/>
          </a:p>
        </p:txBody>
      </p:sp>
      <p:pic>
        <p:nvPicPr>
          <p:cNvPr id="575" name="Google Shape;575;p3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76" name="Google Shape;576;p30"/>
          <p:cNvPicPr preferRelativeResize="0"/>
          <p:nvPr/>
        </p:nvPicPr>
        <p:blipFill rotWithShape="1">
          <a:blip r:embed="rId4">
            <a:alphaModFix/>
          </a:blip>
          <a:srcRect/>
          <a:stretch/>
        </p:blipFill>
        <p:spPr>
          <a:xfrm>
            <a:off x="912584" y="73293"/>
            <a:ext cx="1028144" cy="1028144"/>
          </a:xfrm>
          <a:prstGeom prst="rect">
            <a:avLst/>
          </a:prstGeom>
          <a:noFill/>
          <a:ln>
            <a:noFill/>
          </a:ln>
        </p:spPr>
      </p:pic>
      <p:pic>
        <p:nvPicPr>
          <p:cNvPr id="577" name="Google Shape;577;p3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1"/>
          <p:cNvSpPr txBox="1">
            <a:spLocks noGrp="1"/>
          </p:cNvSpPr>
          <p:nvPr>
            <p:ph type="title"/>
          </p:nvPr>
        </p:nvSpPr>
        <p:spPr>
          <a:xfrm>
            <a:off x="1763755" y="405621"/>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Κύπρος</a:t>
            </a:r>
            <a:endParaRPr sz="2800" dirty="0"/>
          </a:p>
        </p:txBody>
      </p:sp>
      <p:pic>
        <p:nvPicPr>
          <p:cNvPr id="583" name="Google Shape;583;p3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84" name="Google Shape;584;p31"/>
          <p:cNvPicPr preferRelativeResize="0"/>
          <p:nvPr/>
        </p:nvPicPr>
        <p:blipFill rotWithShape="1">
          <a:blip r:embed="rId4">
            <a:alphaModFix/>
          </a:blip>
          <a:srcRect/>
          <a:stretch/>
        </p:blipFill>
        <p:spPr>
          <a:xfrm>
            <a:off x="912584" y="73293"/>
            <a:ext cx="1028144" cy="1028144"/>
          </a:xfrm>
          <a:prstGeom prst="rect">
            <a:avLst/>
          </a:prstGeom>
          <a:noFill/>
          <a:ln>
            <a:noFill/>
          </a:ln>
        </p:spPr>
      </p:pic>
      <p:sp>
        <p:nvSpPr>
          <p:cNvPr id="585" name="Google Shape;585;p31"/>
          <p:cNvSpPr/>
          <p:nvPr/>
        </p:nvSpPr>
        <p:spPr>
          <a:xfrm>
            <a:off x="360217" y="1842655"/>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6" name="Google Shape;586;p31"/>
          <p:cNvSpPr/>
          <p:nvPr/>
        </p:nvSpPr>
        <p:spPr>
          <a:xfrm>
            <a:off x="359137" y="184265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7" name="Google Shape;587;p31"/>
          <p:cNvSpPr/>
          <p:nvPr/>
        </p:nvSpPr>
        <p:spPr>
          <a:xfrm>
            <a:off x="8562523" y="1842655"/>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8" name="Google Shape;588;p31"/>
          <p:cNvSpPr/>
          <p:nvPr/>
        </p:nvSpPr>
        <p:spPr>
          <a:xfrm>
            <a:off x="4492336" y="1839193"/>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9" name="Google Shape;589;p31"/>
          <p:cNvSpPr/>
          <p:nvPr/>
        </p:nvSpPr>
        <p:spPr>
          <a:xfrm>
            <a:off x="93397" y="989020"/>
            <a:ext cx="3723900" cy="793219"/>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Τον Δεκέμβριο του 2013 ο Πρόεδρος της Κυπριακής Δημοκρατίας ανακοίνωσε κατάλογο πολιτικών με στόχο τη μείωση της ανεργίας και του κοινωνικού αποκλεισμού. Στο πλαίσιο του πυλώνα της "κοινωνικής συνοχής", προσδιορίστηκαν συγκεκριμένες αναφορές και δράσεις σχετικά με την ανάπτυξη της κοινωνικής οικονομίας που έδιναν προτεραιότητα στη δημιουργία κοινωνικών επιχειρήσεων</a:t>
            </a:r>
            <a:endParaRPr sz="800" b="0" i="0" u="none" strike="noStrike" cap="none" dirty="0">
              <a:solidFill>
                <a:schemeClr val="lt1"/>
              </a:solidFill>
              <a:latin typeface="Arial"/>
              <a:ea typeface="Arial"/>
              <a:cs typeface="Arial"/>
              <a:sym typeface="Arial"/>
            </a:endParaRPr>
          </a:p>
        </p:txBody>
      </p:sp>
      <p:sp>
        <p:nvSpPr>
          <p:cNvPr id="590" name="Google Shape;590;p31"/>
          <p:cNvSpPr/>
          <p:nvPr/>
        </p:nvSpPr>
        <p:spPr>
          <a:xfrm>
            <a:off x="359137" y="3080171"/>
            <a:ext cx="3707172" cy="1554174"/>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η Μονάδα του Ευρωπαϊκού Κοινωνικού Ταμείου (ΕΚΤ) του Υπουργείου Εργασίας, Πρόνοιας και Κοινωνικών Ασφαλίσεων άρχισε να συμμετέχει ενεργά στο Δίκτυο Κοινωνικής Επιχειρηματικότητας, μια διεθνή ομάδα στην οποία συμμετείχαν οι διαχειριστικές αρχές του ΕΚΤ και εκπρόσωποι κοινωνικών επιχειρήσεων από εννέα χώρες και περιφέρειες της ΕΕ. Η συμμετοχή του Υπουργείου επικεντρώθηκε στη συγκέντρωση τεχνικής τεχνογνωσίας για την υποστήριξη της πολιτικής για τις κοινωνικές επιχειρήσεις στην Ευρώπη και στη συζήτηση για την εφαρμογή τους εντός της Κύπρου. Τα πορίσματά του κατέληξαν στη διοργάνωση ενός εργαστηρίου για την κοινωνική οικονομία και την κοινωνική επιχειρηματικότητα στη Λευκωσία τον Μάιο του 2014, το οποίο άνοιξε τα μάτια σε πολλούς υπεύθυνους χάραξης πολιτικής και στελέχη του κλάδου στο νησί</a:t>
            </a:r>
            <a:endParaRPr sz="800" b="0" i="0" u="none" strike="noStrike" cap="none" dirty="0">
              <a:solidFill>
                <a:schemeClr val="lt1"/>
              </a:solidFill>
              <a:latin typeface="Arial"/>
              <a:ea typeface="Arial"/>
              <a:cs typeface="Arial"/>
              <a:sym typeface="Arial"/>
            </a:endParaRPr>
          </a:p>
        </p:txBody>
      </p:sp>
      <p:sp>
        <p:nvSpPr>
          <p:cNvPr id="591" name="Google Shape;591;p31"/>
          <p:cNvSpPr/>
          <p:nvPr/>
        </p:nvSpPr>
        <p:spPr>
          <a:xfrm>
            <a:off x="3882603" y="1121385"/>
            <a:ext cx="1843500" cy="651016"/>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Οι κυπριακές αρχές ανέπτυξαν επίσης μια ολοκληρωμένη ατζέντα μεταρρυθμίσεων με στόχο τη δημιουργία ένα νέο οικονομικό μοντέλο το 2014.</a:t>
            </a:r>
            <a:endParaRPr sz="800" b="0" i="0" u="none" strike="noStrike" cap="none" dirty="0">
              <a:solidFill>
                <a:schemeClr val="lt1"/>
              </a:solidFill>
              <a:latin typeface="Arial"/>
              <a:ea typeface="Arial"/>
              <a:cs typeface="Arial"/>
              <a:sym typeface="Arial"/>
            </a:endParaRPr>
          </a:p>
        </p:txBody>
      </p:sp>
      <p:sp>
        <p:nvSpPr>
          <p:cNvPr id="592" name="Google Shape;592;p31"/>
          <p:cNvSpPr/>
          <p:nvPr/>
        </p:nvSpPr>
        <p:spPr>
          <a:xfrm>
            <a:off x="4194010" y="2886409"/>
            <a:ext cx="2490808" cy="1733962"/>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Πολιτική για την ανάπτυξη του επιχειρηματικού οικοσυστήματος στην Κύπρο (SNP), η οποία εγκρίθηκε το 2015. Το έγγραφο περιγράφει ένα ολοκληρωμένο πλαίσιο πολιτικής και ένα στοχευμένο σχέδιο δράσης για την ολοκληρωμένη ανάπτυξη ενός επιχειρηματικού οικοσυστήματος στη χώρα. Η διαδικασία που προκύπτει από αυτό αποτελεί την πρώτη συστηματική προσέγγιση για τη δημιουργία ενός κυπριακού επιχειρηματικού οικοσυστήματος με τις κατάλληλες συνθήκες για την ενθάρρυνση επιτυχημένων επιχειρηματικών πρωτοβουλιών, οι οποίες θα μπορούσαν να συμβάλουν στην οικονομική ανάπτυξη.</a:t>
            </a:r>
            <a:endParaRPr sz="800" b="0" i="0" u="none" strike="noStrike" cap="none" dirty="0">
              <a:solidFill>
                <a:schemeClr val="lt1"/>
              </a:solidFill>
              <a:latin typeface="Arial"/>
              <a:ea typeface="Arial"/>
              <a:cs typeface="Arial"/>
              <a:sym typeface="Arial"/>
            </a:endParaRPr>
          </a:p>
        </p:txBody>
      </p:sp>
      <p:sp>
        <p:nvSpPr>
          <p:cNvPr id="593" name="Google Shape;593;p31"/>
          <p:cNvSpPr/>
          <p:nvPr/>
        </p:nvSpPr>
        <p:spPr>
          <a:xfrm>
            <a:off x="5791409" y="1041020"/>
            <a:ext cx="2160300" cy="75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it" sz="700" b="0" i="0" u="none" strike="noStrike" cap="none" dirty="0">
                <a:solidFill>
                  <a:schemeClr val="lt1"/>
                </a:solidFill>
                <a:latin typeface="Arial"/>
                <a:ea typeface="Arial"/>
                <a:cs typeface="Arial"/>
                <a:sym typeface="Arial"/>
              </a:rPr>
              <a:t>Η κυβέρνηση αναγνώρισε τη σημασία της προώθησης του δημόσιου διαλόγου και της δυνητικής συμβολής των πολιτών και αποφάσισε να αναρτήσει το αρχικό σχέδιο νόμου στον ιστότοπο της προεδρίας και ξεκίνησε δημόσια διαβούλευση που πραγματοποιήθηκε μεταξύ Μαρτίου και Μαΐου 2017.</a:t>
            </a:r>
            <a:endParaRPr sz="700" b="0" i="0" u="none" strike="noStrike" cap="none" dirty="0">
              <a:solidFill>
                <a:schemeClr val="lt1"/>
              </a:solidFill>
              <a:latin typeface="Arial"/>
              <a:ea typeface="Arial"/>
              <a:cs typeface="Arial"/>
              <a:sym typeface="Arial"/>
            </a:endParaRPr>
          </a:p>
        </p:txBody>
      </p:sp>
      <p:sp>
        <p:nvSpPr>
          <p:cNvPr id="594" name="Google Shape;594;p31"/>
          <p:cNvSpPr/>
          <p:nvPr/>
        </p:nvSpPr>
        <p:spPr>
          <a:xfrm>
            <a:off x="6785287" y="2963310"/>
            <a:ext cx="1777200" cy="787117"/>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Μετά από αυτή τη διαδικασία διαβούλευσης, το σχέδιο νόμου εγκρίθηκε από το Υπουργικό Συμβούλιο τον Ιανουάριο του 2018 μαζί με το ΕΣΔ για τις κοινωνικές επιχειρήσεις. </a:t>
            </a:r>
            <a:endParaRPr sz="800" b="0" i="0" u="none" strike="noStrike" cap="none" dirty="0">
              <a:solidFill>
                <a:schemeClr val="lt1"/>
              </a:solidFill>
              <a:latin typeface="Arial"/>
              <a:ea typeface="Arial"/>
              <a:cs typeface="Arial"/>
              <a:sym typeface="Arial"/>
            </a:endParaRPr>
          </a:p>
        </p:txBody>
      </p:sp>
      <p:sp>
        <p:nvSpPr>
          <p:cNvPr id="595" name="Google Shape;595;p31"/>
          <p:cNvSpPr/>
          <p:nvPr/>
        </p:nvSpPr>
        <p:spPr>
          <a:xfrm>
            <a:off x="8044384" y="802866"/>
            <a:ext cx="974100" cy="9885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it" sz="700" b="0" i="0" u="none" strike="noStrike" cap="none" dirty="0">
                <a:solidFill>
                  <a:schemeClr val="lt1"/>
                </a:solidFill>
                <a:latin typeface="Arial"/>
                <a:ea typeface="Arial"/>
                <a:cs typeface="Arial"/>
                <a:sym typeface="Arial"/>
              </a:rPr>
              <a:t>Τον Δεκέμβριο του 2020, το Κοινοβούλιο της Κύπρου ενέκρινε τη νομοθεσία για την ίδρυση κοινωνικών επιχειρήσεων, θεσπίζοντας το νομικό πλαίσιο</a:t>
            </a:r>
            <a:endParaRPr sz="700" b="0" i="0" u="none" strike="noStrike" cap="none" dirty="0">
              <a:solidFill>
                <a:schemeClr val="lt1"/>
              </a:solidFill>
              <a:latin typeface="Arial"/>
              <a:ea typeface="Arial"/>
              <a:cs typeface="Arial"/>
              <a:sym typeface="Arial"/>
            </a:endParaRPr>
          </a:p>
        </p:txBody>
      </p:sp>
      <p:sp>
        <p:nvSpPr>
          <p:cNvPr id="596" name="Google Shape;596;p31"/>
          <p:cNvSpPr/>
          <p:nvPr/>
        </p:nvSpPr>
        <p:spPr>
          <a:xfrm>
            <a:off x="1978972" y="1846117"/>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7" name="Google Shape;597;p31"/>
          <p:cNvSpPr/>
          <p:nvPr/>
        </p:nvSpPr>
        <p:spPr>
          <a:xfrm>
            <a:off x="7594241" y="1846117"/>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31"/>
          <p:cNvSpPr/>
          <p:nvPr/>
        </p:nvSpPr>
        <p:spPr>
          <a:xfrm>
            <a:off x="6607093" y="1837152"/>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9" name="Google Shape;599;p31"/>
          <p:cNvSpPr/>
          <p:nvPr/>
        </p:nvSpPr>
        <p:spPr>
          <a:xfrm>
            <a:off x="5320157" y="1849302"/>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31"/>
          <p:cNvSpPr/>
          <p:nvPr/>
        </p:nvSpPr>
        <p:spPr>
          <a:xfrm>
            <a:off x="7148945" y="4500773"/>
            <a:ext cx="1572929" cy="196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dirty="0">
                <a:solidFill>
                  <a:schemeClr val="lt1"/>
                </a:solidFill>
                <a:latin typeface="Arial"/>
                <a:ea typeface="Arial"/>
                <a:cs typeface="Arial"/>
                <a:sym typeface="Arial"/>
              </a:rPr>
              <a:t>Χρονοδιάγραμμα</a:t>
            </a:r>
            <a:endParaRPr sz="1400" b="0" i="0" u="none" strike="noStrike" cap="none" dirty="0">
              <a:solidFill>
                <a:srgbClr val="000000"/>
              </a:solidFill>
              <a:latin typeface="Arial"/>
              <a:ea typeface="Arial"/>
              <a:cs typeface="Arial"/>
              <a:sym typeface="Arial"/>
            </a:endParaRPr>
          </a:p>
        </p:txBody>
      </p:sp>
      <p:pic>
        <p:nvPicPr>
          <p:cNvPr id="601" name="Google Shape;601;p3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2"/>
          <p:cNvSpPr txBox="1">
            <a:spLocks noGrp="1"/>
          </p:cNvSpPr>
          <p:nvPr>
            <p:ph type="title"/>
          </p:nvPr>
        </p:nvSpPr>
        <p:spPr>
          <a:xfrm>
            <a:off x="2296341" y="311572"/>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rgbClr val="002B4D"/>
                </a:solidFill>
              </a:rPr>
              <a:t>3.5 Μάλτα</a:t>
            </a:r>
            <a:endParaRPr sz="2800" dirty="0">
              <a:solidFill>
                <a:srgbClr val="002B4D"/>
              </a:solidFill>
            </a:endParaRPr>
          </a:p>
        </p:txBody>
      </p:sp>
      <p:sp>
        <p:nvSpPr>
          <p:cNvPr id="607" name="Google Shape;607;p32"/>
          <p:cNvSpPr txBox="1">
            <a:spLocks noGrp="1"/>
          </p:cNvSpPr>
          <p:nvPr>
            <p:ph type="body" idx="1"/>
          </p:nvPr>
        </p:nvSpPr>
        <p:spPr>
          <a:xfrm>
            <a:off x="254215" y="1125159"/>
            <a:ext cx="85191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07000"/>
              </a:lnSpc>
              <a:spcBef>
                <a:spcPts val="0"/>
              </a:spcBef>
              <a:spcAft>
                <a:spcPts val="0"/>
              </a:spcAft>
              <a:buSzPts val="1800"/>
              <a:buNone/>
            </a:pPr>
            <a:r>
              <a:rPr lang="it" sz="1600" dirty="0">
                <a:latin typeface="Lato" panose="020F0502020204030203" pitchFamily="34" charset="0"/>
                <a:ea typeface="Lato" panose="020F0502020204030203" pitchFamily="34" charset="0"/>
                <a:cs typeface="Lato" panose="020F0502020204030203" pitchFamily="34" charset="0"/>
                <a:sym typeface="Calibri"/>
              </a:rPr>
              <a:t>Δεν υπάρχει επίσημος ορισμός των κοινωνικών επιχειρήσεων, αλλά ο ορισμός περιλαμβάνεται στο σχέδιο νόμου για τις κοινωνικές επιχειρήσεις (2015).</a:t>
            </a:r>
            <a:endParaRPr sz="1600" dirty="0">
              <a:latin typeface="Lato" panose="020F0502020204030203" pitchFamily="34" charset="0"/>
              <a:ea typeface="Lato" panose="020F0502020204030203" pitchFamily="34" charset="0"/>
              <a:cs typeface="Lato" panose="020F0502020204030203" pitchFamily="34" charset="0"/>
              <a:sym typeface="Calibri"/>
            </a:endParaRPr>
          </a:p>
          <a:p>
            <a:pPr marL="114300" lvl="0" indent="0" algn="l" rtl="0">
              <a:lnSpc>
                <a:spcPct val="107000"/>
              </a:lnSpc>
              <a:spcBef>
                <a:spcPts val="800"/>
              </a:spcBef>
              <a:spcAft>
                <a:spcPts val="0"/>
              </a:spcAft>
              <a:buSzPts val="1800"/>
              <a:buNone/>
            </a:pPr>
            <a:r>
              <a:rPr lang="it" sz="1600" dirty="0">
                <a:latin typeface="Lato" panose="020F0502020204030203" pitchFamily="34" charset="0"/>
                <a:ea typeface="Lato" panose="020F0502020204030203" pitchFamily="34" charset="0"/>
                <a:cs typeface="Lato" panose="020F0502020204030203" pitchFamily="34" charset="0"/>
                <a:sym typeface="Calibri"/>
              </a:rPr>
              <a:t>Ορίζει δύο τύπους SE: </a:t>
            </a:r>
            <a:endParaRPr sz="1600" dirty="0">
              <a:latin typeface="Lato" panose="020F0502020204030203" pitchFamily="34" charset="0"/>
              <a:ea typeface="Lato" panose="020F0502020204030203" pitchFamily="34" charset="0"/>
              <a:cs typeface="Lato" panose="020F0502020204030203" pitchFamily="34" charset="0"/>
            </a:endParaRPr>
          </a:p>
          <a:p>
            <a:pPr lvl="0" algn="l" rtl="0">
              <a:lnSpc>
                <a:spcPct val="107000"/>
              </a:lnSpc>
              <a:spcBef>
                <a:spcPts val="800"/>
              </a:spcBef>
              <a:spcAft>
                <a:spcPts val="0"/>
              </a:spcAft>
              <a:buSzPts val="1800"/>
              <a:buFont typeface="Arial" panose="020B0604020202020204" pitchFamily="34" charset="0"/>
              <a:buChar char="•"/>
            </a:pPr>
            <a:r>
              <a:rPr lang="it" sz="1600" b="1" dirty="0">
                <a:latin typeface="Lato" panose="020F0502020204030203" pitchFamily="34" charset="0"/>
                <a:ea typeface="Lato" panose="020F0502020204030203" pitchFamily="34" charset="0"/>
                <a:cs typeface="Lato" panose="020F0502020204030203" pitchFamily="34" charset="0"/>
                <a:sym typeface="Calibri"/>
              </a:rPr>
              <a:t>εταιρεία κοινωνικής επιχείρησης </a:t>
            </a:r>
            <a:r>
              <a:rPr lang="it" sz="1600" dirty="0">
                <a:latin typeface="Lato" panose="020F0502020204030203" pitchFamily="34" charset="0"/>
                <a:ea typeface="Lato" panose="020F0502020204030203" pitchFamily="34" charset="0"/>
                <a:cs typeface="Lato" panose="020F0502020204030203" pitchFamily="34" charset="0"/>
                <a:sym typeface="Calibri"/>
              </a:rPr>
              <a:t>(περιορίζεται σε εταιρείες περιορισμένης ευθύνης) και </a:t>
            </a:r>
            <a:endParaRPr sz="1600" dirty="0">
              <a:latin typeface="Lato" panose="020F0502020204030203" pitchFamily="34" charset="0"/>
              <a:ea typeface="Lato" panose="020F0502020204030203" pitchFamily="34" charset="0"/>
              <a:cs typeface="Lato" panose="020F0502020204030203" pitchFamily="34" charset="0"/>
            </a:endParaRPr>
          </a:p>
          <a:p>
            <a:pPr lvl="0" algn="l" rtl="0">
              <a:lnSpc>
                <a:spcPct val="107000"/>
              </a:lnSpc>
              <a:spcBef>
                <a:spcPts val="800"/>
              </a:spcBef>
              <a:spcAft>
                <a:spcPts val="0"/>
              </a:spcAft>
              <a:buSzPts val="1800"/>
              <a:buFont typeface="Arial" panose="020B0604020202020204" pitchFamily="34" charset="0"/>
              <a:buChar char="•"/>
            </a:pPr>
            <a:r>
              <a:rPr lang="it" sz="1600" b="1" dirty="0">
                <a:latin typeface="Lato" panose="020F0502020204030203" pitchFamily="34" charset="0"/>
                <a:ea typeface="Lato" panose="020F0502020204030203" pitchFamily="34" charset="0"/>
                <a:cs typeface="Lato" panose="020F0502020204030203" pitchFamily="34" charset="0"/>
                <a:sym typeface="Calibri"/>
              </a:rPr>
              <a:t>οργάνωση κοινωνικής επιχείρησης </a:t>
            </a:r>
            <a:r>
              <a:rPr lang="it" sz="1600" dirty="0">
                <a:latin typeface="Lato" panose="020F0502020204030203" pitchFamily="34" charset="0"/>
                <a:ea typeface="Lato" panose="020F0502020204030203" pitchFamily="34" charset="0"/>
                <a:cs typeface="Lato" panose="020F0502020204030203" pitchFamily="34" charset="0"/>
                <a:sym typeface="Calibri"/>
              </a:rPr>
              <a:t>(προβλέπεται για όλες τις άλλες νομικές μορφές). </a:t>
            </a:r>
            <a:endParaRPr sz="1600" dirty="0">
              <a:latin typeface="Lato" panose="020F0502020204030203" pitchFamily="34" charset="0"/>
              <a:ea typeface="Lato" panose="020F0502020204030203" pitchFamily="34" charset="0"/>
              <a:cs typeface="Lato" panose="020F0502020204030203" pitchFamily="34" charset="0"/>
            </a:endParaRPr>
          </a:p>
          <a:p>
            <a:pPr marL="114300" lvl="0" indent="0" algn="l" rtl="0">
              <a:lnSpc>
                <a:spcPct val="107000"/>
              </a:lnSpc>
              <a:spcBef>
                <a:spcPts val="800"/>
              </a:spcBef>
              <a:spcAft>
                <a:spcPts val="800"/>
              </a:spcAft>
              <a:buSzPts val="1800"/>
              <a:buNone/>
            </a:pPr>
            <a:r>
              <a:rPr lang="it" sz="1600" dirty="0">
                <a:latin typeface="Lato" panose="020F0502020204030203" pitchFamily="34" charset="0"/>
                <a:ea typeface="Lato" panose="020F0502020204030203" pitchFamily="34" charset="0"/>
                <a:cs typeface="Lato" panose="020F0502020204030203" pitchFamily="34" charset="0"/>
                <a:sym typeface="Calibri"/>
              </a:rPr>
              <a:t>Και οι δύο είναι ευθυγραμμισμένες με τον επιχειρησιακό ορισμό της ΕΕ για τις κοινωνικές επιχειρήσεις, με τη διαφορά ότι δεν υπάρχει αναφορά στη συμμετοχή των ενδιαφερομένων μερών. Οι εταιρείες κοινωνικών επιχειρήσεων συμμορφώνονται με πρόσθετα κριτήρια (π.χ. περιορισμοί σε μισθούς και εθελοντές, ειδικές απαιτήσεις για το καταστατικό).</a:t>
            </a:r>
            <a:endParaRPr sz="1600" dirty="0">
              <a:latin typeface="Lato" panose="020F0502020204030203" pitchFamily="34" charset="0"/>
              <a:ea typeface="Lato" panose="020F0502020204030203" pitchFamily="34" charset="0"/>
              <a:cs typeface="Lato" panose="020F0502020204030203" pitchFamily="34" charset="0"/>
              <a:sym typeface="Calibri"/>
            </a:endParaRPr>
          </a:p>
        </p:txBody>
      </p:sp>
      <p:pic>
        <p:nvPicPr>
          <p:cNvPr id="608" name="Google Shape;608;p3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09" name="Google Shape;609;p32"/>
          <p:cNvPicPr preferRelativeResize="0"/>
          <p:nvPr/>
        </p:nvPicPr>
        <p:blipFill rotWithShape="1">
          <a:blip r:embed="rId4">
            <a:alphaModFix/>
          </a:blip>
          <a:srcRect/>
          <a:stretch/>
        </p:blipFill>
        <p:spPr>
          <a:xfrm>
            <a:off x="920606" y="79785"/>
            <a:ext cx="1006183" cy="1006183"/>
          </a:xfrm>
          <a:prstGeom prst="rect">
            <a:avLst/>
          </a:prstGeom>
          <a:noFill/>
          <a:ln>
            <a:noFill/>
          </a:ln>
        </p:spPr>
      </p:pic>
      <p:pic>
        <p:nvPicPr>
          <p:cNvPr id="610" name="Google Shape;610;p3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3"/>
          <p:cNvSpPr txBox="1">
            <a:spLocks noGrp="1"/>
          </p:cNvSpPr>
          <p:nvPr>
            <p:ph type="title"/>
          </p:nvPr>
        </p:nvSpPr>
        <p:spPr>
          <a:xfrm>
            <a:off x="1763755" y="405621"/>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Μάλτα</a:t>
            </a:r>
            <a:endParaRPr sz="2800" dirty="0"/>
          </a:p>
        </p:txBody>
      </p:sp>
      <p:pic>
        <p:nvPicPr>
          <p:cNvPr id="616" name="Google Shape;616;p3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17" name="Google Shape;617;p33"/>
          <p:cNvSpPr/>
          <p:nvPr/>
        </p:nvSpPr>
        <p:spPr>
          <a:xfrm>
            <a:off x="360217" y="2308821"/>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8" name="Google Shape;618;p33"/>
          <p:cNvSpPr/>
          <p:nvPr/>
        </p:nvSpPr>
        <p:spPr>
          <a:xfrm>
            <a:off x="359138" y="2308819"/>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9" name="Google Shape;619;p33"/>
          <p:cNvSpPr/>
          <p:nvPr/>
        </p:nvSpPr>
        <p:spPr>
          <a:xfrm>
            <a:off x="8562523" y="2308824"/>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0" name="Google Shape;620;p33"/>
          <p:cNvSpPr/>
          <p:nvPr/>
        </p:nvSpPr>
        <p:spPr>
          <a:xfrm>
            <a:off x="3533113" y="2314323"/>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1" name="Google Shape;621;p33"/>
          <p:cNvSpPr/>
          <p:nvPr/>
        </p:nvSpPr>
        <p:spPr>
          <a:xfrm>
            <a:off x="314318" y="3411866"/>
            <a:ext cx="3719700" cy="10338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Πριν από την επικύρωση του νόμου για τους VO το 2007, καμία γενική αρχή δεν ήταν προηγουμένως υπεύθυνη για τις απαιτήσεις των VO ούτε για τις δομές καταχώρισης, παρακολούθησης και εποπτείας τους. Οι οργανισμοί αυτοπροσδιορίζονταν ως VO, μη κυβερνητικές οργανώσεις, φιλανθρωπικά ιδρύματα, ομάδες αποστολής ή, γενικότερα, μη κερδοσκοπικοί οργανισμοί (ΜΚΟ)</a:t>
            </a:r>
            <a:endParaRPr sz="800" b="0" i="0" u="none" strike="noStrike" cap="none">
              <a:solidFill>
                <a:schemeClr val="lt1"/>
              </a:solidFill>
              <a:latin typeface="Arial"/>
              <a:ea typeface="Arial"/>
              <a:cs typeface="Arial"/>
              <a:sym typeface="Arial"/>
            </a:endParaRPr>
          </a:p>
        </p:txBody>
      </p:sp>
      <p:sp>
        <p:nvSpPr>
          <p:cNvPr id="622" name="Google Shape;622;p33"/>
          <p:cNvSpPr/>
          <p:nvPr/>
        </p:nvSpPr>
        <p:spPr>
          <a:xfrm>
            <a:off x="2611383" y="1517514"/>
            <a:ext cx="1843500" cy="6543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Πρωτοβουλία Κοινωνικών Επιχειρήσεων (SBI) του 2011. Περιέχει μια πρώτη περιγραφή μιας κοινωνικής επιχείρησης</a:t>
            </a:r>
            <a:endParaRPr sz="800" b="0" i="0" u="none" strike="noStrike" cap="none">
              <a:solidFill>
                <a:schemeClr val="lt1"/>
              </a:solidFill>
              <a:latin typeface="Arial"/>
              <a:ea typeface="Arial"/>
              <a:cs typeface="Arial"/>
              <a:sym typeface="Arial"/>
            </a:endParaRPr>
          </a:p>
        </p:txBody>
      </p:sp>
      <p:sp>
        <p:nvSpPr>
          <p:cNvPr id="623" name="Google Shape;623;p33"/>
          <p:cNvSpPr/>
          <p:nvPr/>
        </p:nvSpPr>
        <p:spPr>
          <a:xfrm>
            <a:off x="4931558" y="3357759"/>
            <a:ext cx="2132700" cy="1075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Το 2015 εκδόθηκε η Λευκή Βίβλος για τον νόμο περί κοινωνικών επιχειρήσεων, ως ένα πρώτο βήμα προς τη δημιουργία ενός νομικού και κανονιστικού πλαισίου για τις κοινωνικές επιχειρήσεις, το οποίο δίνει έμφαση στον ρόλο των ενδιαφερομένων μερών στη διαδικασία.</a:t>
            </a:r>
            <a:endParaRPr sz="800" b="0" i="0" u="none" strike="noStrike" cap="none">
              <a:solidFill>
                <a:schemeClr val="lt1"/>
              </a:solidFill>
              <a:latin typeface="Arial"/>
              <a:ea typeface="Arial"/>
              <a:cs typeface="Arial"/>
              <a:sym typeface="Arial"/>
            </a:endParaRPr>
          </a:p>
        </p:txBody>
      </p:sp>
      <p:pic>
        <p:nvPicPr>
          <p:cNvPr id="624" name="Google Shape;624;p33"/>
          <p:cNvPicPr preferRelativeResize="0"/>
          <p:nvPr/>
        </p:nvPicPr>
        <p:blipFill rotWithShape="1">
          <a:blip r:embed="rId4">
            <a:alphaModFix/>
          </a:blip>
          <a:srcRect/>
          <a:stretch/>
        </p:blipFill>
        <p:spPr>
          <a:xfrm>
            <a:off x="920606" y="79785"/>
            <a:ext cx="1006183" cy="1006183"/>
          </a:xfrm>
          <a:prstGeom prst="rect">
            <a:avLst/>
          </a:prstGeom>
          <a:noFill/>
          <a:ln>
            <a:noFill/>
          </a:ln>
        </p:spPr>
      </p:pic>
      <p:sp>
        <p:nvSpPr>
          <p:cNvPr id="625" name="Google Shape;625;p33"/>
          <p:cNvSpPr/>
          <p:nvPr/>
        </p:nvSpPr>
        <p:spPr>
          <a:xfrm>
            <a:off x="5910797" y="2314326"/>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6" name="Google Shape;626;p33"/>
          <p:cNvSpPr/>
          <p:nvPr/>
        </p:nvSpPr>
        <p:spPr>
          <a:xfrm>
            <a:off x="5827059" y="770966"/>
            <a:ext cx="2949600" cy="138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Οι οργανισμοί που μπορούν να θεωρηθούν κοινωνικές επιχειρήσεις αποκτούν χρηματοδότηση μέσω αιτήσεων και δωρεών και διεξάγουν δραστηριότητες που παράγουν εισόδημα και συμβάλλουν στην κάλυψη των λειτουργικών τους δαπανών. Οι μικροί οργανισμοί τείνουν να παρέχουν υπηρεσίες δωρεάν ή έναντι επιδοτούμενης αμοιβής, ενώ οι μεγάλοι ΠΟ συνήθως συνάπτουν συμβάσεις παροχής υπηρεσιών με την κυβέρνηση.</a:t>
            </a:r>
            <a:endParaRPr sz="600" b="0" i="0" u="none" strike="noStrike" cap="none">
              <a:solidFill>
                <a:schemeClr val="lt1"/>
              </a:solidFill>
              <a:latin typeface="Arial"/>
              <a:ea typeface="Arial"/>
              <a:cs typeface="Arial"/>
              <a:sym typeface="Arial"/>
            </a:endParaRPr>
          </a:p>
        </p:txBody>
      </p:sp>
      <p:sp>
        <p:nvSpPr>
          <p:cNvPr id="627" name="Google Shape;627;p33"/>
          <p:cNvSpPr/>
          <p:nvPr/>
        </p:nvSpPr>
        <p:spPr>
          <a:xfrm>
            <a:off x="7534849" y="4506747"/>
            <a:ext cx="1187100" cy="190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Χρονοδιάγραμμα</a:t>
            </a:r>
            <a:endParaRPr sz="1400" b="0" i="0" u="none" strike="noStrike" cap="none">
              <a:solidFill>
                <a:srgbClr val="000000"/>
              </a:solidFill>
              <a:latin typeface="Arial"/>
              <a:ea typeface="Arial"/>
              <a:cs typeface="Arial"/>
              <a:sym typeface="Arial"/>
            </a:endParaRPr>
          </a:p>
        </p:txBody>
      </p:sp>
      <p:pic>
        <p:nvPicPr>
          <p:cNvPr id="628" name="Google Shape;628;p33"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4"/>
          <p:cNvSpPr txBox="1">
            <a:spLocks noGrp="1"/>
          </p:cNvSpPr>
          <p:nvPr>
            <p:ph type="title"/>
          </p:nvPr>
        </p:nvSpPr>
        <p:spPr>
          <a:xfrm>
            <a:off x="2400250" y="40647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rgbClr val="002B4D"/>
                </a:solidFill>
              </a:rPr>
              <a:t>3.6 Βέλγιο</a:t>
            </a:r>
            <a:endParaRPr sz="2800" dirty="0">
              <a:solidFill>
                <a:srgbClr val="002B4D"/>
              </a:solidFill>
            </a:endParaRPr>
          </a:p>
        </p:txBody>
      </p:sp>
      <p:sp>
        <p:nvSpPr>
          <p:cNvPr id="634" name="Google Shape;634;p34"/>
          <p:cNvSpPr txBox="1">
            <a:spLocks noGrp="1"/>
          </p:cNvSpPr>
          <p:nvPr>
            <p:ph type="body" idx="1"/>
          </p:nvPr>
        </p:nvSpPr>
        <p:spPr>
          <a:xfrm>
            <a:off x="202750" y="1297725"/>
            <a:ext cx="8519100" cy="3468000"/>
          </a:xfrm>
          <a:prstGeom prst="rect">
            <a:avLst/>
          </a:prstGeom>
          <a:noFill/>
          <a:ln>
            <a:noFill/>
          </a:ln>
        </p:spPr>
        <p:txBody>
          <a:bodyPr spcFirstLastPara="1" wrap="square" lIns="91425" tIns="91425" rIns="91425" bIns="91425" anchor="t" anchorCtr="0">
            <a:noAutofit/>
          </a:bodyPr>
          <a:lstStyle/>
          <a:p>
            <a:pPr marL="114300" lvl="0" indent="0" algn="l" rtl="0">
              <a:lnSpc>
                <a:spcPct val="107000"/>
              </a:lnSpc>
              <a:spcBef>
                <a:spcPts val="0"/>
              </a:spcBef>
              <a:spcAft>
                <a:spcPts val="0"/>
              </a:spcAft>
              <a:buSzPts val="1800"/>
              <a:buNone/>
            </a:pPr>
            <a:r>
              <a:rPr lang="it" sz="1300" dirty="0"/>
              <a:t>Στο Βέλγιο δεν υπάρχει συναίνεση ως προς το τι είναι μια κοινωνική επιχείρηση και, πιο συγκεκριμένα, πού πρέπει να τοποθετηθούν τα όρια γύρω από αυτή την έννοια.</a:t>
            </a:r>
            <a:endParaRPr dirty="0"/>
          </a:p>
          <a:p>
            <a:pPr marL="114300" lvl="0" indent="0" algn="l" rtl="0">
              <a:lnSpc>
                <a:spcPct val="107000"/>
              </a:lnSpc>
              <a:spcBef>
                <a:spcPts val="800"/>
              </a:spcBef>
              <a:spcAft>
                <a:spcPts val="0"/>
              </a:spcAft>
              <a:buSzPts val="1800"/>
              <a:buNone/>
            </a:pPr>
            <a:r>
              <a:rPr lang="it" sz="1300" dirty="0"/>
              <a:t>Οι πολιτικοί και οι δημόσιες αρχές αντιμετωπίζουν τις κοινωνικές επιχειρήσεις σύμφωνα με τις συγκεκριμένες δημόσιες πολιτικές και τις κατηγοριοποιήσεις αρμοδιοτήτων τους.</a:t>
            </a:r>
            <a:endParaRPr dirty="0"/>
          </a:p>
          <a:p>
            <a:pPr lvl="0" algn="l" rtl="0">
              <a:lnSpc>
                <a:spcPct val="107000"/>
              </a:lnSpc>
              <a:spcBef>
                <a:spcPts val="800"/>
              </a:spcBef>
              <a:spcAft>
                <a:spcPts val="0"/>
              </a:spcAft>
              <a:buSzPts val="1800"/>
              <a:buFont typeface="Arial" panose="020B0604020202020204" pitchFamily="34" charset="0"/>
              <a:buChar char="•"/>
            </a:pPr>
            <a:r>
              <a:rPr lang="it" sz="1300" dirty="0"/>
              <a:t>Στη </a:t>
            </a:r>
            <a:r>
              <a:rPr lang="el-GR" sz="1400" b="1" i="0" dirty="0">
                <a:solidFill>
                  <a:srgbClr val="202124"/>
                </a:solidFill>
                <a:effectLst/>
                <a:latin typeface="Google Sans"/>
              </a:rPr>
              <a:t>Βαλλωνική Περιοχή</a:t>
            </a:r>
            <a:r>
              <a:rPr lang="it" sz="1300" b="1" dirty="0"/>
              <a:t> </a:t>
            </a:r>
            <a:r>
              <a:rPr lang="it" sz="1300" dirty="0"/>
              <a:t>και εν μέρει στις</a:t>
            </a:r>
            <a:r>
              <a:rPr lang="it" sz="1300" b="1" dirty="0"/>
              <a:t> Βρυξέλλες</a:t>
            </a:r>
            <a:r>
              <a:rPr lang="it" sz="1300" dirty="0"/>
              <a:t>, η κοινωνική επιχείρηση παρουσιάζεται συνήθως ως το πιο επιχειρηματικό υποσύνολο της κοινωνικής οικονομίας ή ως συνώνυμο της τελευταίας, που ορίζεται ως κάθε οικονομική δραστηριότητα που αναπτύσσεται από ενώσεις, συνεταιρισμούς, αλληλασφαλιστικούς οργανισμούς και ιδρύματα και δεν αποσκοπεί στη μεγιστοποίηση του κέρδους. </a:t>
            </a:r>
            <a:endParaRPr dirty="0"/>
          </a:p>
          <a:p>
            <a:pPr lvl="0" algn="l" rtl="0">
              <a:lnSpc>
                <a:spcPct val="107000"/>
              </a:lnSpc>
              <a:spcBef>
                <a:spcPts val="800"/>
              </a:spcBef>
              <a:spcAft>
                <a:spcPts val="0"/>
              </a:spcAft>
              <a:buSzPts val="1800"/>
              <a:buFont typeface="Arial" panose="020B0604020202020204" pitchFamily="34" charset="0"/>
              <a:buChar char="•"/>
            </a:pPr>
            <a:r>
              <a:rPr lang="it" sz="1300" dirty="0"/>
              <a:t>Στη </a:t>
            </a:r>
            <a:r>
              <a:rPr lang="el-GR" sz="1400" b="1" i="0" dirty="0">
                <a:solidFill>
                  <a:srgbClr val="202124"/>
                </a:solidFill>
                <a:effectLst/>
                <a:latin typeface="Google Sans"/>
              </a:rPr>
              <a:t>Φλαμανδική Περιοχή</a:t>
            </a:r>
            <a:r>
              <a:rPr lang="it" sz="1300" b="1" dirty="0"/>
              <a:t>,</a:t>
            </a:r>
            <a:r>
              <a:rPr lang="it" sz="1300" dirty="0"/>
              <a:t> η "κοινωνική επιχείρηση-κοινωνική επιχειρηματικότητα" και η "κοινωνική οικονομία" δεν χρησιμοποιούνται ως συνώνυμα, αλλά τις τελευταίες δεκαετίες η κοινωνική επιχειρηματικότητα έχει εν μέρει υιοθετηθεί από την κοινωνική οικονομία. Η κοινωνική οικονομία ορίζεται πλέον νομικά (βλ. το Ondersteuningsdecreet στη </a:t>
            </a:r>
            <a:r>
              <a:rPr lang="el-GR" sz="1400" b="0" i="0" dirty="0">
                <a:solidFill>
                  <a:srgbClr val="202124"/>
                </a:solidFill>
                <a:effectLst/>
                <a:latin typeface="Google Sans"/>
              </a:rPr>
              <a:t>Φλαμανδική Περιοχή</a:t>
            </a:r>
            <a:r>
              <a:rPr lang="it" sz="1300" dirty="0"/>
              <a:t>) ως ένα σύνολο "κοινωνικών επιχειρηματικών αξιών" που αναπτύσσονται στο πλαίσιο διαφόρων οργανωτικών μορφών και τομέων δραστηριότητας.</a:t>
            </a:r>
            <a:endParaRPr dirty="0"/>
          </a:p>
          <a:p>
            <a:pPr marL="114300" lvl="0" indent="0" algn="l" rtl="0">
              <a:lnSpc>
                <a:spcPct val="107000"/>
              </a:lnSpc>
              <a:spcBef>
                <a:spcPts val="800"/>
              </a:spcBef>
              <a:spcAft>
                <a:spcPts val="800"/>
              </a:spcAft>
              <a:buSzPts val="1800"/>
              <a:buNone/>
            </a:pPr>
            <a:endParaRPr sz="1300" dirty="0">
              <a:latin typeface="Calibri"/>
              <a:ea typeface="Calibri"/>
              <a:cs typeface="Calibri"/>
              <a:sym typeface="Calibri"/>
            </a:endParaRPr>
          </a:p>
        </p:txBody>
      </p:sp>
      <p:pic>
        <p:nvPicPr>
          <p:cNvPr id="635" name="Google Shape;635;p3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36" name="Google Shape;636;p34"/>
          <p:cNvSpPr/>
          <p:nvPr/>
        </p:nvSpPr>
        <p:spPr>
          <a:xfrm>
            <a:off x="929554" y="79784"/>
            <a:ext cx="1038000" cy="1006200"/>
          </a:xfrm>
          <a:prstGeom prst="ellipse">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7" name="Google Shape;637;p3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txBox="1">
            <a:spLocks noGrp="1"/>
          </p:cNvSpPr>
          <p:nvPr>
            <p:ph type="title"/>
          </p:nvPr>
        </p:nvSpPr>
        <p:spPr>
          <a:xfrm>
            <a:off x="2373665" y="497465"/>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Βέλγιο</a:t>
            </a:r>
            <a:endParaRPr sz="2800" dirty="0"/>
          </a:p>
        </p:txBody>
      </p:sp>
      <p:pic>
        <p:nvPicPr>
          <p:cNvPr id="643" name="Google Shape;643;p3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44" name="Google Shape;644;p35"/>
          <p:cNvSpPr/>
          <p:nvPr/>
        </p:nvSpPr>
        <p:spPr>
          <a:xfrm>
            <a:off x="360217" y="2221505"/>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5" name="Google Shape;645;p35"/>
          <p:cNvSpPr/>
          <p:nvPr/>
        </p:nvSpPr>
        <p:spPr>
          <a:xfrm>
            <a:off x="359137" y="2224967"/>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6" name="Google Shape;646;p35"/>
          <p:cNvSpPr/>
          <p:nvPr/>
        </p:nvSpPr>
        <p:spPr>
          <a:xfrm>
            <a:off x="8499511"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7" name="Google Shape;647;p35"/>
          <p:cNvSpPr/>
          <p:nvPr/>
        </p:nvSpPr>
        <p:spPr>
          <a:xfrm>
            <a:off x="929554" y="79784"/>
            <a:ext cx="1095900" cy="1006200"/>
          </a:xfrm>
          <a:prstGeom prst="ellipse">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35"/>
          <p:cNvSpPr/>
          <p:nvPr/>
        </p:nvSpPr>
        <p:spPr>
          <a:xfrm>
            <a:off x="6183065" y="3380369"/>
            <a:ext cx="25122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Ένα διάταγμα που εκδόθηκε το 2016 και εκτελέστηκε το 2017, αντικαθιστώντας το προηγούμενο από το</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2003, δομεί τις επιχειρήσεις ένταξης στην εργασία (EI, enterprises d'insertion).</a:t>
            </a:r>
            <a:endParaRPr sz="1400" b="0" i="0" u="none" strike="noStrike" cap="none">
              <a:solidFill>
                <a:srgbClr val="000000"/>
              </a:solidFill>
              <a:latin typeface="Arial"/>
              <a:ea typeface="Arial"/>
              <a:cs typeface="Arial"/>
              <a:sym typeface="Arial"/>
            </a:endParaRPr>
          </a:p>
        </p:txBody>
      </p:sp>
      <p:sp>
        <p:nvSpPr>
          <p:cNvPr id="649" name="Google Shape;649;p35"/>
          <p:cNvSpPr/>
          <p:nvPr/>
        </p:nvSpPr>
        <p:spPr>
          <a:xfrm>
            <a:off x="4007772"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35"/>
          <p:cNvSpPr/>
          <p:nvPr/>
        </p:nvSpPr>
        <p:spPr>
          <a:xfrm>
            <a:off x="309186" y="3290455"/>
            <a:ext cx="4837778" cy="140702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Ένα διάταγμα που ρυθμίζει την κοινωνική οικονομία, το οποίο είχε αρχικά εκδοθεί το 1990, επαναπροσδιορίστηκε το 2008 με τους ακόλουθους στόχους:</a:t>
            </a:r>
            <a:endParaRPr sz="800" b="0" i="0" u="none" strike="noStrike" cap="none" dirty="0">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dirty="0">
                <a:solidFill>
                  <a:schemeClr val="lt1"/>
                </a:solidFill>
                <a:latin typeface="Arial"/>
                <a:ea typeface="Arial"/>
                <a:cs typeface="Arial"/>
                <a:sym typeface="Arial"/>
              </a:rPr>
              <a:t>Αναγνώριση της κοινωνικής οικονομίας και ενσωμάτωσή της στη νομοθεσία της Βαλλονίας.</a:t>
            </a:r>
            <a:endParaRPr sz="800" b="0" i="0" u="none" strike="noStrike" cap="none" dirty="0">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dirty="0">
                <a:solidFill>
                  <a:schemeClr val="lt1"/>
                </a:solidFill>
                <a:latin typeface="Arial"/>
                <a:ea typeface="Arial"/>
                <a:cs typeface="Arial"/>
                <a:sym typeface="Arial"/>
              </a:rPr>
              <a:t>Παροχή νομιμότητας στις κοινωνικές επιχειρήσεις, ώστε να μπορούν να λειτουργούν ισότιμα με τους άλλους φορείς της οικονομίας.</a:t>
            </a:r>
            <a:endParaRPr sz="800" b="0" i="0" u="none" strike="noStrike" cap="none" dirty="0">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dirty="0">
                <a:solidFill>
                  <a:schemeClr val="lt1"/>
                </a:solidFill>
                <a:latin typeface="Arial"/>
                <a:ea typeface="Arial"/>
                <a:cs typeface="Arial"/>
                <a:sym typeface="Arial"/>
              </a:rPr>
              <a:t>Καλύτερη διάρθρωση των διαφόρων μηχανισμών και μέσων στήριξης στην περιοχή της Βαλλονίας</a:t>
            </a:r>
            <a:endParaRPr sz="800" b="0" i="0" u="none" strike="noStrike" cap="none" dirty="0">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dirty="0">
                <a:solidFill>
                  <a:schemeClr val="lt1"/>
                </a:solidFill>
                <a:latin typeface="Arial"/>
                <a:ea typeface="Arial"/>
                <a:cs typeface="Arial"/>
                <a:sym typeface="Arial"/>
              </a:rPr>
              <a:t>Καλύτερη οργάνωση της εκπροσώπησης του τομέα και της συνεννόησης με αυτόν μέσω της CWES </a:t>
            </a:r>
            <a:endParaRPr sz="800" b="0" i="0" u="none" strike="noStrike" cap="none" dirty="0">
              <a:solidFill>
                <a:schemeClr val="lt1"/>
              </a:solidFill>
              <a:latin typeface="Arial"/>
              <a:ea typeface="Arial"/>
              <a:cs typeface="Arial"/>
              <a:sym typeface="Arial"/>
            </a:endParaRPr>
          </a:p>
        </p:txBody>
      </p:sp>
      <p:sp>
        <p:nvSpPr>
          <p:cNvPr id="651" name="Google Shape;651;p35"/>
          <p:cNvSpPr/>
          <p:nvPr/>
        </p:nvSpPr>
        <p:spPr>
          <a:xfrm>
            <a:off x="5779702" y="1249100"/>
            <a:ext cx="3079800" cy="8244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Ο νόμος για την εταιρεία κοινωνικού σκοπού καταργήθηκε το 2019. Με τον νέο νόμο, μόνο οι συνεταιρισμοί μπορούν να λάβουν πιστοποίηση "κοινωνικής επιχείρησης".</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Ο νόμος για τις ενώσεις τροποποιήθηκε ουσιαστικά το 2019 για να ενισχυθεί η "επιχειρηματικοποίηση" των ενώσεων. Ο νόμος περί σωματείων έχει πλέον ενσωματωθεί στον κώδικα εταιρειών.</a:t>
            </a:r>
            <a:endParaRPr sz="1400" b="0" i="0" u="none" strike="noStrike" cap="none">
              <a:solidFill>
                <a:srgbClr val="000000"/>
              </a:solidFill>
              <a:latin typeface="Arial"/>
              <a:ea typeface="Arial"/>
              <a:cs typeface="Arial"/>
              <a:sym typeface="Arial"/>
            </a:endParaRPr>
          </a:p>
        </p:txBody>
      </p:sp>
      <p:sp>
        <p:nvSpPr>
          <p:cNvPr id="652" name="Google Shape;652;p35"/>
          <p:cNvSpPr/>
          <p:nvPr/>
        </p:nvSpPr>
        <p:spPr>
          <a:xfrm>
            <a:off x="2847109" y="1349564"/>
            <a:ext cx="2527949" cy="723935"/>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dirty="0">
                <a:solidFill>
                  <a:schemeClr val="lt1"/>
                </a:solidFill>
                <a:latin typeface="Arial"/>
                <a:ea typeface="Arial"/>
                <a:cs typeface="Arial"/>
                <a:sym typeface="Arial"/>
              </a:rPr>
              <a:t>Το Εργοστάσιο Κοινωνικής Καινοτομίας (Sociale InnovatieFabriek) δημιουργήθηκε το 2013. "Προωθεί, καθοδηγεί και υποστηρίζει την κοινωνική επιχειρηματικότητα και την κοινωνική καινοτομία για την αντιμετώπιση των κοινωνικών προκλήσεων".</a:t>
            </a:r>
            <a:endParaRPr sz="1400" b="0" i="0" u="none" strike="noStrike" cap="none" dirty="0">
              <a:solidFill>
                <a:srgbClr val="000000"/>
              </a:solidFill>
              <a:latin typeface="Arial"/>
              <a:ea typeface="Arial"/>
              <a:cs typeface="Arial"/>
              <a:sym typeface="Arial"/>
            </a:endParaRPr>
          </a:p>
        </p:txBody>
      </p:sp>
      <p:sp>
        <p:nvSpPr>
          <p:cNvPr id="653" name="Google Shape;653;p35"/>
          <p:cNvSpPr/>
          <p:nvPr/>
        </p:nvSpPr>
        <p:spPr>
          <a:xfrm>
            <a:off x="6012748"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4" name="Google Shape;654;p35"/>
          <p:cNvSpPr/>
          <p:nvPr/>
        </p:nvSpPr>
        <p:spPr>
          <a:xfrm>
            <a:off x="7549000" y="4527975"/>
            <a:ext cx="1172700" cy="169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 sz="1300" b="0" i="0" u="none" strike="noStrike" cap="none">
                <a:solidFill>
                  <a:schemeClr val="lt1"/>
                </a:solidFill>
                <a:latin typeface="Arial"/>
                <a:ea typeface="Arial"/>
                <a:cs typeface="Arial"/>
                <a:sym typeface="Arial"/>
              </a:rPr>
              <a:t>Χρονοδιάγραμμα</a:t>
            </a:r>
            <a:endParaRPr sz="1300" b="0" i="0" u="none" strike="noStrike" cap="none">
              <a:solidFill>
                <a:srgbClr val="000000"/>
              </a:solidFill>
              <a:latin typeface="Arial"/>
              <a:ea typeface="Arial"/>
              <a:cs typeface="Arial"/>
              <a:sym typeface="Arial"/>
            </a:endParaRPr>
          </a:p>
        </p:txBody>
      </p:sp>
      <p:pic>
        <p:nvPicPr>
          <p:cNvPr id="655" name="Google Shape;655;p3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title"/>
          </p:nvPr>
        </p:nvSpPr>
        <p:spPr>
          <a:xfrm>
            <a:off x="1287750" y="459835"/>
            <a:ext cx="6568500" cy="43958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dirty="0"/>
              <a:t>Μεθοδολογία - EQF Μονάδα εργασίας 1</a:t>
            </a:r>
            <a:endParaRPr sz="2000" dirty="0"/>
          </a:p>
          <a:p>
            <a:pPr marL="0" lvl="0" indent="0" algn="ctr" rtl="0">
              <a:lnSpc>
                <a:spcPct val="100000"/>
              </a:lnSpc>
              <a:spcBef>
                <a:spcPts val="0"/>
              </a:spcBef>
              <a:spcAft>
                <a:spcPts val="0"/>
              </a:spcAft>
              <a:buSzPts val="3000"/>
              <a:buNone/>
            </a:pPr>
            <a:endParaRPr sz="2000" dirty="0"/>
          </a:p>
        </p:txBody>
      </p:sp>
      <p:pic>
        <p:nvPicPr>
          <p:cNvPr id="267" name="Google Shape;267;p3"/>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68" name="Google Shape;268;p3"/>
          <p:cNvGraphicFramePr/>
          <p:nvPr>
            <p:extLst>
              <p:ext uri="{D42A27DB-BD31-4B8C-83A1-F6EECF244321}">
                <p14:modId xmlns:p14="http://schemas.microsoft.com/office/powerpoint/2010/main" val="1433764567"/>
              </p:ext>
            </p:extLst>
          </p:nvPr>
        </p:nvGraphicFramePr>
        <p:xfrm>
          <a:off x="1124344" y="899415"/>
          <a:ext cx="7361565" cy="3709324"/>
        </p:xfrm>
        <a:graphic>
          <a:graphicData uri="http://schemas.openxmlformats.org/drawingml/2006/table">
            <a:tbl>
              <a:tblPr>
                <a:noFill/>
                <a:tableStyleId>{E1C2DE85-201B-4791-996C-00BAC24C5B42}</a:tableStyleId>
              </a:tblPr>
              <a:tblGrid>
                <a:gridCol w="2453855">
                  <a:extLst>
                    <a:ext uri="{9D8B030D-6E8A-4147-A177-3AD203B41FA5}">
                      <a16:colId xmlns:a16="http://schemas.microsoft.com/office/drawing/2014/main" val="20000"/>
                    </a:ext>
                  </a:extLst>
                </a:gridCol>
                <a:gridCol w="2594001">
                  <a:extLst>
                    <a:ext uri="{9D8B030D-6E8A-4147-A177-3AD203B41FA5}">
                      <a16:colId xmlns:a16="http://schemas.microsoft.com/office/drawing/2014/main" val="20001"/>
                    </a:ext>
                  </a:extLst>
                </a:gridCol>
                <a:gridCol w="2313709">
                  <a:extLst>
                    <a:ext uri="{9D8B030D-6E8A-4147-A177-3AD203B41FA5}">
                      <a16:colId xmlns:a16="http://schemas.microsoft.com/office/drawing/2014/main" val="20002"/>
                    </a:ext>
                  </a:extLst>
                </a:gridCol>
              </a:tblGrid>
              <a:tr h="486933">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Γνώση:</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Δεξιότητες:</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Ικανότητες:</a:t>
                      </a:r>
                      <a:endParaRPr sz="1200" u="none" strike="noStrike" cap="none" dirty="0"/>
                    </a:p>
                  </a:txBody>
                  <a:tcPr marL="91425" marR="91425" marT="91425" marB="91425"/>
                </a:tc>
                <a:extLst>
                  <a:ext uri="{0D108BD9-81ED-4DB2-BD59-A6C34878D82A}">
                    <a16:rowId xmlns:a16="http://schemas.microsoft.com/office/drawing/2014/main" val="10000"/>
                  </a:ext>
                </a:extLst>
              </a:tr>
              <a:tr h="3206434">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Γνώση για:</a:t>
                      </a:r>
                      <a:endParaRPr sz="1400" b="0" i="0" u="none" strike="noStrike" cap="none" dirty="0">
                        <a:solidFill>
                          <a:schemeClr val="dk2"/>
                        </a:solidFill>
                        <a:latin typeface="Lato"/>
                        <a:ea typeface="Lato"/>
                        <a:cs typeface="Lato"/>
                        <a:sym typeface="Lato"/>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pt-PT" sz="1400" b="0" i="0" u="none" strike="noStrike" cap="none" dirty="0">
                          <a:solidFill>
                            <a:schemeClr val="dk2"/>
                          </a:solidFill>
                          <a:latin typeface="Lato"/>
                          <a:ea typeface="Lato"/>
                          <a:cs typeface="Lato"/>
                          <a:sym typeface="Arial"/>
                        </a:rPr>
                        <a:t>Σύνδεση ατόμων και οργανισμών από διαφορετικές κοινότητες και κοινωνικές επιχειρήσεις </a:t>
                      </a:r>
                      <a:endParaRPr lang="en-GB" sz="1400" b="0" i="0" u="none" strike="noStrike" cap="none" dirty="0">
                        <a:solidFill>
                          <a:schemeClr val="dk2"/>
                        </a:solidFill>
                        <a:latin typeface="Lato"/>
                        <a:ea typeface="Lato"/>
                        <a:cs typeface="Lato"/>
                        <a:sym typeface="Arial"/>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pt-PT" sz="1400" b="0" i="0" u="none" strike="noStrike" cap="none" dirty="0">
                          <a:solidFill>
                            <a:schemeClr val="dk2"/>
                          </a:solidFill>
                          <a:latin typeface="Lato"/>
                          <a:ea typeface="Lato"/>
                          <a:cs typeface="Lato"/>
                          <a:sym typeface="Arial"/>
                        </a:rPr>
                        <a:t>Εύρεση της σωστής ισορροπίας μεταξύ κοινωνικής και οικονομικής διάστασης στις κοινωνικές επιχειρήσεις</a:t>
                      </a:r>
                      <a:endParaRPr lang="en-GB" sz="1400" b="0" i="0" u="none" strike="noStrike" cap="none" dirty="0">
                        <a:solidFill>
                          <a:schemeClr val="dk2"/>
                        </a:solidFill>
                        <a:latin typeface="Lato"/>
                        <a:ea typeface="Lato"/>
                        <a:cs typeface="Lato"/>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Τεχνικές και ειδικές δεξιότητες για:</a:t>
                      </a:r>
                      <a:endParaRPr sz="1400" dirty="0"/>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it" sz="1400" b="0" i="0" u="none" strike="noStrike" cap="none" dirty="0">
                          <a:solidFill>
                            <a:schemeClr val="dk2"/>
                          </a:solidFill>
                          <a:latin typeface="Lato"/>
                          <a:ea typeface="Lato"/>
                          <a:cs typeface="Lato"/>
                          <a:sym typeface="Lato"/>
                        </a:rPr>
                        <a:t>Η δυνατότητα απόκτησης πιστοποιητικού B.Corp.</a:t>
                      </a:r>
                      <a:endParaRPr sz="1400" dirty="0"/>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Βασικές γνώσεις</a:t>
                      </a:r>
                      <a:r>
                        <a:rPr lang="pt-PT" sz="1400" b="0" i="0" u="none" strike="noStrike" cap="none" dirty="0">
                          <a:solidFill>
                            <a:schemeClr val="dk2"/>
                          </a:solidFill>
                          <a:latin typeface="Lato"/>
                          <a:ea typeface="Lato"/>
                          <a:cs typeface="Lato"/>
                          <a:sym typeface="Arial"/>
                        </a:rPr>
                        <a:t> για τη δημιουργία της κοινωνικής και οικονομικής διάστασης</a:t>
                      </a:r>
                      <a:endParaRPr lang="en-GB" sz="1400" b="0" i="0" u="none" strike="noStrike" cap="none" dirty="0">
                        <a:solidFill>
                          <a:schemeClr val="dk2"/>
                        </a:solidFill>
                        <a:latin typeface="Lato"/>
                        <a:ea typeface="Lato"/>
                        <a:cs typeface="Lato"/>
                        <a:sym typeface="Arial"/>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Γνώσεις για τη δημιουργία ενός συστήματος πολλαπλών εμπλεκόμενων μερών </a:t>
                      </a:r>
                      <a:endParaRPr lang="en-GB" sz="1400" b="0" i="0" u="none" strike="noStrike" cap="none" dirty="0">
                        <a:solidFill>
                          <a:schemeClr val="dk2"/>
                        </a:solidFill>
                        <a:latin typeface="Lato"/>
                        <a:ea typeface="Lato"/>
                        <a:cs typeface="Lato"/>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Ικανότητες για:</a:t>
                      </a:r>
                      <a:endParaRPr sz="1400" b="0" i="0" u="none" strike="noStrike" cap="none" dirty="0">
                        <a:solidFill>
                          <a:schemeClr val="dk2"/>
                        </a:solidFill>
                        <a:latin typeface="Lato"/>
                        <a:ea typeface="Lato"/>
                        <a:cs typeface="Lato"/>
                        <a:sym typeface="Lato"/>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pt-PT" sz="1400" b="0" i="0" u="none" strike="noStrike" cap="none" dirty="0">
                          <a:solidFill>
                            <a:schemeClr val="dk2"/>
                          </a:solidFill>
                          <a:latin typeface="Lato"/>
                          <a:ea typeface="Lato"/>
                          <a:cs typeface="Lato"/>
                          <a:sym typeface="Arial"/>
                        </a:rPr>
                        <a:t>Εύρεση της κατάλληλης νομοθεσίας σε μια συγκεκριμένη χώρα για τον ορισμό της κοινωνικής σας επιχείρησης </a:t>
                      </a:r>
                      <a:endParaRPr lang="en-GB" sz="1400" b="0" i="0" u="none" strike="noStrike" cap="none" dirty="0">
                        <a:solidFill>
                          <a:schemeClr val="dk2"/>
                        </a:solidFill>
                        <a:latin typeface="Lato"/>
                        <a:ea typeface="Lato"/>
                        <a:cs typeface="Lato"/>
                        <a:sym typeface="Arial"/>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pt-PT" sz="1400" b="0" i="0" u="none" strike="noStrike" cap="none" dirty="0">
                          <a:solidFill>
                            <a:schemeClr val="dk2"/>
                          </a:solidFill>
                          <a:latin typeface="Lato"/>
                          <a:ea typeface="Lato"/>
                          <a:cs typeface="Lato"/>
                          <a:sym typeface="Arial"/>
                        </a:rPr>
                        <a:t>Δημιουργία δικτύου και αλληλεπίδραση με τους ε</a:t>
                      </a:r>
                      <a:r>
                        <a:rPr lang="el-GR" sz="1400" b="0" i="0" u="none" strike="noStrike" cap="none" dirty="0">
                          <a:solidFill>
                            <a:schemeClr val="dk2"/>
                          </a:solidFill>
                          <a:latin typeface="Lato"/>
                          <a:ea typeface="Lato"/>
                          <a:cs typeface="Lato"/>
                          <a:sym typeface="Arial"/>
                        </a:rPr>
                        <a:t>εμπλεκόμενους </a:t>
                      </a:r>
                      <a:r>
                        <a:rPr lang="pt-PT" sz="1400" b="0" i="0" u="none" strike="noStrike" cap="none" dirty="0">
                          <a:solidFill>
                            <a:schemeClr val="dk2"/>
                          </a:solidFill>
                          <a:latin typeface="Lato"/>
                          <a:ea typeface="Lato"/>
                          <a:cs typeface="Lato"/>
                          <a:sym typeface="Arial"/>
                        </a:rPr>
                        <a:t>φορείς</a:t>
                      </a:r>
                      <a:endParaRPr lang="en-GB" sz="1400" b="0" i="0" u="none" strike="noStrike" cap="none" dirty="0">
                        <a:solidFill>
                          <a:schemeClr val="dk2"/>
                        </a:solidFill>
                        <a:latin typeface="Lato"/>
                        <a:ea typeface="Lato"/>
                        <a:cs typeface="Lato"/>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chemeClr val="dk2"/>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pic>
        <p:nvPicPr>
          <p:cNvPr id="269" name="Google Shape;269;p3" descr="Graphical user interface, application&#10;&#10;Description automatically generated with medium confidence"/>
          <p:cNvPicPr preferRelativeResize="0"/>
          <p:nvPr/>
        </p:nvPicPr>
        <p:blipFill rotWithShape="1">
          <a:blip r:embed="rId4">
            <a:alphaModFix/>
          </a:blip>
          <a:srcRect/>
          <a:stretch/>
        </p:blipFill>
        <p:spPr>
          <a:xfrm>
            <a:off x="34350" y="4758650"/>
            <a:ext cx="1593173" cy="33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6"/>
          <p:cNvSpPr txBox="1"/>
          <p:nvPr/>
        </p:nvSpPr>
        <p:spPr>
          <a:xfrm>
            <a:off x="1697183" y="250061"/>
            <a:ext cx="7105810" cy="21903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AutoNum type="arabicPeriod"/>
            </a:pPr>
            <a:r>
              <a:rPr lang="en-GB" sz="3200" b="1" dirty="0">
                <a:solidFill>
                  <a:schemeClr val="dk1"/>
                </a:solidFill>
              </a:rPr>
              <a:t>4. </a:t>
            </a:r>
            <a:r>
              <a:rPr lang="el-GR" sz="3200" b="1" dirty="0">
                <a:solidFill>
                  <a:schemeClr val="dk1"/>
                </a:solidFill>
              </a:rPr>
              <a:t>Πώς να δημιουργήσετε ή να αποκτήσετε πρόσβαση σε ένα δίκτυο και να αλληλοεπιδράσετε με τους εμπλεκόμενους φορείς</a:t>
            </a:r>
          </a:p>
        </p:txBody>
      </p:sp>
      <p:sp>
        <p:nvSpPr>
          <p:cNvPr id="661" name="Google Shape;661;p36"/>
          <p:cNvSpPr txBox="1"/>
          <p:nvPr/>
        </p:nvSpPr>
        <p:spPr>
          <a:xfrm>
            <a:off x="2471492" y="3526675"/>
            <a:ext cx="6331500" cy="1241700"/>
          </a:xfrm>
          <a:prstGeom prst="rect">
            <a:avLst/>
          </a:prstGeom>
          <a:solidFill>
            <a:srgbClr val="F4652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FFFF"/>
                </a:solidFill>
                <a:latin typeface="Lato"/>
                <a:ea typeface="Lato"/>
                <a:cs typeface="Lato"/>
                <a:sym typeface="Lato"/>
              </a:rPr>
              <a:t>ΜΑΛΤΈΖΙΚΟ ΙΤΑΛΙΚΌ ΕΜΠΟΡΙΚΌ ΕΠΙΜΕΛΗΤΉΡΙΟ - MICC </a:t>
            </a:r>
            <a:endParaRPr sz="1800" b="0" i="0" u="none" strike="noStrike" cap="none">
              <a:solidFill>
                <a:srgbClr val="FFFFFF"/>
              </a:solidFill>
              <a:latin typeface="Lato"/>
              <a:ea typeface="Lato"/>
              <a:cs typeface="Lato"/>
              <a:sym typeface="Lato"/>
            </a:endParaRPr>
          </a:p>
        </p:txBody>
      </p:sp>
      <p:pic>
        <p:nvPicPr>
          <p:cNvPr id="662" name="Google Shape;662;p36"/>
          <p:cNvPicPr preferRelativeResize="0"/>
          <p:nvPr/>
        </p:nvPicPr>
        <p:blipFill rotWithShape="1">
          <a:blip r:embed="rId3">
            <a:alphaModFix/>
          </a:blip>
          <a:srcRect r="17460"/>
          <a:stretch/>
        </p:blipFill>
        <p:spPr>
          <a:xfrm>
            <a:off x="114157" y="165402"/>
            <a:ext cx="1479643" cy="1696175"/>
          </a:xfrm>
          <a:prstGeom prst="rect">
            <a:avLst/>
          </a:prstGeom>
          <a:noFill/>
          <a:ln>
            <a:noFill/>
          </a:ln>
        </p:spPr>
      </p:pic>
      <p:pic>
        <p:nvPicPr>
          <p:cNvPr id="663" name="Google Shape;663;p36"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1d0e18fce4a_5_0"/>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669" name="Google Shape;669;g1d0e18fce4a_5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670" name="Google Shape;670;g1d0e18fce4a_5_0"/>
          <p:cNvPicPr preferRelativeResize="0"/>
          <p:nvPr/>
        </p:nvPicPr>
        <p:blipFill>
          <a:blip r:embed="rId5">
            <a:alphaModFix/>
          </a:blip>
          <a:stretch>
            <a:fillRect/>
          </a:stretch>
        </p:blipFill>
        <p:spPr>
          <a:xfrm>
            <a:off x="1751600" y="676175"/>
            <a:ext cx="7136426" cy="37911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3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76" name="Google Shape;676;p37"/>
          <p:cNvSpPr txBox="1"/>
          <p:nvPr/>
        </p:nvSpPr>
        <p:spPr>
          <a:xfrm>
            <a:off x="0" y="3341127"/>
            <a:ext cx="4572000" cy="1237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1100"/>
              <a:buFont typeface="Arial"/>
              <a:buNone/>
            </a:pPr>
            <a:r>
              <a:rPr lang="it" sz="1600" b="1" i="0" u="none" strike="noStrike" cap="none" dirty="0">
                <a:solidFill>
                  <a:srgbClr val="122D4A"/>
                </a:solidFill>
                <a:latin typeface="Lato" panose="020F0502020204030203" pitchFamily="34" charset="0"/>
                <a:ea typeface="Lato" panose="020F0502020204030203" pitchFamily="34" charset="0"/>
                <a:cs typeface="Lato" panose="020F0502020204030203" pitchFamily="34" charset="0"/>
                <a:sym typeface="Arial"/>
              </a:rPr>
              <a:t>4.1 </a:t>
            </a:r>
            <a:r>
              <a:rPr lang="it-IT" sz="18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Γιατί είναι σημαντική η δικτύωση των κοινωνικών επιχειρήσεων;</a:t>
            </a:r>
            <a:endParaRPr dirty="0">
              <a:latin typeface="Lato" panose="020F0502020204030203" pitchFamily="34" charset="0"/>
              <a:ea typeface="Lato" panose="020F0502020204030203" pitchFamily="34" charset="0"/>
              <a:cs typeface="Lato" panose="020F0502020204030203" pitchFamily="34" charset="0"/>
            </a:endParaRPr>
          </a:p>
        </p:txBody>
      </p:sp>
      <p:sp>
        <p:nvSpPr>
          <p:cNvPr id="677" name="Google Shape;677;p37"/>
          <p:cNvSpPr txBox="1"/>
          <p:nvPr/>
        </p:nvSpPr>
        <p:spPr>
          <a:xfrm>
            <a:off x="50" y="1334050"/>
            <a:ext cx="4572000" cy="2400627"/>
          </a:xfrm>
          <a:prstGeom prst="rect">
            <a:avLst/>
          </a:prstGeom>
          <a:noFill/>
          <a:ln>
            <a:noFill/>
          </a:ln>
        </p:spPr>
        <p:txBody>
          <a:bodyPr spcFirstLastPara="1" wrap="square" lIns="91425" tIns="91425" rIns="91425" bIns="91425" anchor="t" anchorCtr="0">
            <a:spAutoFit/>
          </a:bodyPr>
          <a:lstStyle/>
          <a:p>
            <a:pPr algn="ctr">
              <a:buSzPts val="2500"/>
            </a:pPr>
            <a:r>
              <a:rPr lang="it" sz="2400" b="1" i="0" u="none" strike="noStrike" cap="none" dirty="0">
                <a:solidFill>
                  <a:schemeClr val="dk1"/>
                </a:solidFill>
                <a:latin typeface="Raleway"/>
                <a:ea typeface="Raleway"/>
                <a:cs typeface="Raleway"/>
                <a:sym typeface="Raleway"/>
              </a:rPr>
              <a:t>4. </a:t>
            </a:r>
            <a:r>
              <a:rPr lang="el-GR" sz="2400" b="1" dirty="0">
                <a:solidFill>
                  <a:schemeClr val="dk1"/>
                </a:solidFill>
              </a:rPr>
              <a:t>Πώς να δημιουργήσετε ή να αποκτήσετε πρόσβαση σε ένα δίκτυο και να </a:t>
            </a:r>
            <a:r>
              <a:rPr lang="el-GR" sz="2400" b="1" dirty="0" err="1">
                <a:solidFill>
                  <a:schemeClr val="dk1"/>
                </a:solidFill>
              </a:rPr>
              <a:t>αλληλεπιδράσετε</a:t>
            </a:r>
            <a:r>
              <a:rPr lang="el-GR" sz="2400" b="1" dirty="0">
                <a:solidFill>
                  <a:schemeClr val="dk1"/>
                </a:solidFill>
              </a:rPr>
              <a:t> με τους εμπλεκόμενους φορείς</a:t>
            </a:r>
          </a:p>
          <a:p>
            <a:pPr marL="0" marR="0" lvl="0" indent="0" algn="ctr" rtl="0">
              <a:lnSpc>
                <a:spcPct val="100000"/>
              </a:lnSpc>
              <a:spcBef>
                <a:spcPts val="0"/>
              </a:spcBef>
              <a:spcAft>
                <a:spcPts val="0"/>
              </a:spcAft>
              <a:buClr>
                <a:srgbClr val="000000"/>
              </a:buClr>
              <a:buSzPts val="2500"/>
              <a:buFont typeface="Arial"/>
              <a:buNone/>
            </a:pPr>
            <a:endParaRPr sz="2400" b="1" i="0" u="none" strike="noStrike" cap="none" dirty="0">
              <a:solidFill>
                <a:schemeClr val="dk1"/>
              </a:solidFill>
              <a:latin typeface="Raleway"/>
              <a:ea typeface="Raleway"/>
              <a:cs typeface="Raleway"/>
              <a:sym typeface="Raleway"/>
            </a:endParaRPr>
          </a:p>
        </p:txBody>
      </p:sp>
      <p:sp>
        <p:nvSpPr>
          <p:cNvPr id="678" name="Google Shape;678;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r>
              <a:rPr lang="it" sz="1800">
                <a:solidFill>
                  <a:srgbClr val="000000"/>
                </a:solidFill>
                <a:latin typeface="Calibri"/>
                <a:ea typeface="Calibri"/>
                <a:cs typeface="Calibri"/>
                <a:sym typeface="Calibri"/>
              </a:rPr>
              <a:t>Οι κοινωνικές επιχειρήσεις έχουν ως κύριο στόχο τη </a:t>
            </a:r>
            <a:r>
              <a:rPr lang="it" sz="1800" b="1">
                <a:solidFill>
                  <a:srgbClr val="000000"/>
                </a:solidFill>
                <a:latin typeface="Calibri"/>
                <a:ea typeface="Calibri"/>
                <a:cs typeface="Calibri"/>
                <a:sym typeface="Calibri"/>
              </a:rPr>
              <a:t>δημιουργία κοινωνικής αξίας </a:t>
            </a:r>
            <a:r>
              <a:rPr lang="it" sz="1800">
                <a:solidFill>
                  <a:srgbClr val="000000"/>
                </a:solidFill>
                <a:latin typeface="Calibri"/>
                <a:ea typeface="Calibri"/>
                <a:cs typeface="Calibri"/>
                <a:sym typeface="Calibri"/>
              </a:rPr>
              <a:t>εκτός από την </a:t>
            </a:r>
            <a:r>
              <a:rPr lang="it" sz="1800" b="1">
                <a:solidFill>
                  <a:srgbClr val="000000"/>
                </a:solidFill>
                <a:latin typeface="Calibri"/>
                <a:ea typeface="Calibri"/>
                <a:cs typeface="Calibri"/>
                <a:sym typeface="Calibri"/>
              </a:rPr>
              <a:t>οικονομική αξία</a:t>
            </a:r>
            <a:r>
              <a:rPr lang="it" sz="1800">
                <a:solidFill>
                  <a:srgbClr val="000000"/>
                </a:solidFill>
                <a:latin typeface="Calibri"/>
                <a:ea typeface="Calibri"/>
                <a:cs typeface="Calibri"/>
                <a:sym typeface="Calibri"/>
              </a:rPr>
              <a:t>.</a:t>
            </a:r>
            <a:endParaRPr>
              <a:solidFill>
                <a:srgbClr val="000000"/>
              </a:solidFill>
            </a:endParaRPr>
          </a:p>
        </p:txBody>
      </p:sp>
      <p:pic>
        <p:nvPicPr>
          <p:cNvPr id="679" name="Google Shape;679;p3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8"/>
          <p:cNvSpPr txBox="1">
            <a:spLocks noGrp="1"/>
          </p:cNvSpPr>
          <p:nvPr>
            <p:ph type="title"/>
          </p:nvPr>
        </p:nvSpPr>
        <p:spPr>
          <a:xfrm>
            <a:off x="631325" y="504500"/>
            <a:ext cx="82089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3000"/>
              <a:buNone/>
            </a:pPr>
            <a:r>
              <a:rPr lang="it" sz="2300" dirty="0">
                <a:solidFill>
                  <a:schemeClr val="dk1"/>
                </a:solidFill>
              </a:rPr>
              <a:t>Γιατί η δικτύωση κοινωνικών επιχειρήσεων είναι σημαντική;</a:t>
            </a:r>
            <a:endParaRPr sz="2300" dirty="0">
              <a:solidFill>
                <a:schemeClr val="dk1"/>
              </a:solidFill>
            </a:endParaRPr>
          </a:p>
        </p:txBody>
      </p:sp>
      <p:sp>
        <p:nvSpPr>
          <p:cNvPr id="685" name="Google Shape;685;p38"/>
          <p:cNvSpPr txBox="1">
            <a:spLocks noGrp="1"/>
          </p:cNvSpPr>
          <p:nvPr>
            <p:ph type="body" idx="1"/>
          </p:nvPr>
        </p:nvSpPr>
        <p:spPr>
          <a:xfrm>
            <a:off x="425225" y="1418817"/>
            <a:ext cx="8415000" cy="1023600"/>
          </a:xfrm>
          <a:prstGeom prst="rect">
            <a:avLst/>
          </a:prstGeom>
          <a:noFill/>
          <a:ln>
            <a:noFill/>
          </a:ln>
        </p:spPr>
        <p:txBody>
          <a:bodyPr spcFirstLastPara="1" wrap="square" lIns="91425" tIns="91425" rIns="91425" bIns="91425" anchor="t" anchorCtr="0">
            <a:noAutofit/>
          </a:bodyPr>
          <a:lstStyle/>
          <a:p>
            <a:pPr marL="114300" indent="0" algn="just">
              <a:buNone/>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Οι κοινωνικές επιχειρήσεις έχουν ως κύριο στόχο, πέρα από την δημιουργία οικονομικής αξίας, και της κοινωνικής. Αυτός ο διπλός σκοπός περιορίζει την πρόσβαση σε πόρους, επειδή οι κοινωνικές επιχειρήσεις είναι λιγότερο ελκυστικές για τους εξωτερικούς επενδυτές.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86" name="Google Shape;686;p3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87" name="Google Shape;687;p38"/>
          <p:cNvSpPr/>
          <p:nvPr/>
        </p:nvSpPr>
        <p:spPr>
          <a:xfrm>
            <a:off x="1423150" y="277070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8"/>
          <p:cNvSpPr/>
          <p:nvPr/>
        </p:nvSpPr>
        <p:spPr>
          <a:xfrm>
            <a:off x="5091428"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8"/>
          <p:cNvSpPr/>
          <p:nvPr/>
        </p:nvSpPr>
        <p:spPr>
          <a:xfrm>
            <a:off x="7196400"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8"/>
          <p:cNvSpPr/>
          <p:nvPr/>
        </p:nvSpPr>
        <p:spPr>
          <a:xfrm>
            <a:off x="6143929"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8"/>
          <p:cNvSpPr/>
          <p:nvPr/>
        </p:nvSpPr>
        <p:spPr>
          <a:xfrm>
            <a:off x="3961400"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8"/>
          <p:cNvSpPr/>
          <p:nvPr/>
        </p:nvSpPr>
        <p:spPr>
          <a:xfrm>
            <a:off x="2742704"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8"/>
          <p:cNvSpPr txBox="1"/>
          <p:nvPr/>
        </p:nvSpPr>
        <p:spPr>
          <a:xfrm>
            <a:off x="1176550" y="3323663"/>
            <a:ext cx="113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Lato"/>
                <a:ea typeface="Lato"/>
                <a:cs typeface="Lato"/>
                <a:sym typeface="Lato"/>
              </a:rPr>
              <a:t>ηγεσία</a:t>
            </a:r>
            <a:endParaRPr sz="1400" b="0" i="0" u="none" strike="noStrike" cap="none">
              <a:solidFill>
                <a:srgbClr val="000000"/>
              </a:solidFill>
              <a:latin typeface="Lato"/>
              <a:ea typeface="Lato"/>
              <a:cs typeface="Lato"/>
              <a:sym typeface="Lato"/>
            </a:endParaRPr>
          </a:p>
        </p:txBody>
      </p:sp>
      <p:sp>
        <p:nvSpPr>
          <p:cNvPr id="694" name="Google Shape;694;p38"/>
          <p:cNvSpPr txBox="1"/>
          <p:nvPr/>
        </p:nvSpPr>
        <p:spPr>
          <a:xfrm>
            <a:off x="2442875" y="3214450"/>
            <a:ext cx="88515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rgbClr val="000000"/>
                </a:solidFill>
                <a:latin typeface="Lato"/>
                <a:ea typeface="Lato"/>
                <a:cs typeface="Lato"/>
                <a:sym typeface="Lato"/>
              </a:rPr>
              <a:t>     νέ</a:t>
            </a:r>
            <a:r>
              <a:rPr lang="el-GR" sz="1400" b="0" i="0" u="none" strike="noStrike" cap="none" dirty="0">
                <a:solidFill>
                  <a:srgbClr val="000000"/>
                </a:solidFill>
                <a:latin typeface="Lato"/>
                <a:ea typeface="Lato"/>
                <a:cs typeface="Lato"/>
                <a:sym typeface="Lato"/>
              </a:rPr>
              <a:t>α</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rgbClr val="000000"/>
                </a:solidFill>
                <a:latin typeface="Lato"/>
                <a:ea typeface="Lato"/>
                <a:cs typeface="Lato"/>
                <a:sym typeface="Lato"/>
              </a:rPr>
              <a:t>γνώση</a:t>
            </a:r>
            <a:endParaRPr sz="1400" b="0" i="0" u="none" strike="noStrike" cap="none" dirty="0">
              <a:solidFill>
                <a:srgbClr val="000000"/>
              </a:solidFill>
              <a:latin typeface="Lato"/>
              <a:ea typeface="Lato"/>
              <a:cs typeface="Lato"/>
              <a:sym typeface="Lato"/>
            </a:endParaRPr>
          </a:p>
        </p:txBody>
      </p:sp>
      <p:sp>
        <p:nvSpPr>
          <p:cNvPr id="695" name="Google Shape;695;p38"/>
          <p:cNvSpPr txBox="1"/>
          <p:nvPr/>
        </p:nvSpPr>
        <p:spPr>
          <a:xfrm>
            <a:off x="3432965" y="3322150"/>
            <a:ext cx="1527311"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dk2"/>
                </a:solidFill>
                <a:latin typeface="Lato"/>
                <a:ea typeface="Lato"/>
                <a:cs typeface="Lato"/>
                <a:sym typeface="Lato"/>
              </a:rPr>
              <a:t>χρηματοδότηση</a:t>
            </a:r>
            <a:endParaRPr sz="1400" b="0" i="0" u="none" strike="noStrike" cap="none" dirty="0">
              <a:solidFill>
                <a:schemeClr val="dk2"/>
              </a:solidFill>
              <a:latin typeface="Lato"/>
              <a:ea typeface="Lato"/>
              <a:cs typeface="Lato"/>
              <a:sym typeface="Lato"/>
            </a:endParaRPr>
          </a:p>
        </p:txBody>
      </p:sp>
      <p:sp>
        <p:nvSpPr>
          <p:cNvPr id="696" name="Google Shape;696;p38"/>
          <p:cNvSpPr txBox="1"/>
          <p:nvPr/>
        </p:nvSpPr>
        <p:spPr>
          <a:xfrm>
            <a:off x="4951275" y="3322150"/>
            <a:ext cx="85378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dk2"/>
                </a:solidFill>
                <a:latin typeface="Lato"/>
                <a:ea typeface="Lato"/>
                <a:cs typeface="Lato"/>
                <a:sym typeface="Lato"/>
              </a:rPr>
              <a:t>ταλέντο</a:t>
            </a:r>
            <a:endParaRPr sz="1400" b="0" i="0" u="none" strike="noStrike" cap="none" dirty="0">
              <a:solidFill>
                <a:schemeClr val="dk2"/>
              </a:solidFill>
              <a:latin typeface="Lato"/>
              <a:ea typeface="Lato"/>
              <a:cs typeface="Lato"/>
              <a:sym typeface="Lato"/>
            </a:endParaRPr>
          </a:p>
        </p:txBody>
      </p:sp>
      <p:sp>
        <p:nvSpPr>
          <p:cNvPr id="697" name="Google Shape;697;p38"/>
          <p:cNvSpPr txBox="1"/>
          <p:nvPr/>
        </p:nvSpPr>
        <p:spPr>
          <a:xfrm>
            <a:off x="5920391" y="3214450"/>
            <a:ext cx="1114054"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dk2"/>
                </a:solidFill>
                <a:latin typeface="Lato"/>
                <a:ea typeface="Lato"/>
                <a:cs typeface="Lato"/>
                <a:sym typeface="Lato"/>
              </a:rPr>
              <a:t>υποστήριξη</a:t>
            </a:r>
            <a:endParaRPr sz="1400" b="0" i="0" u="none" strike="noStrike" cap="none"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dk2"/>
                </a:solidFill>
                <a:latin typeface="Lato"/>
                <a:ea typeface="Lato"/>
                <a:cs typeface="Lato"/>
                <a:sym typeface="Lato"/>
              </a:rPr>
              <a:t>υπηρεσίες</a:t>
            </a:r>
            <a:endParaRPr sz="1400" b="0" i="0" u="none" strike="noStrike" cap="none" dirty="0">
              <a:solidFill>
                <a:schemeClr val="dk2"/>
              </a:solidFill>
              <a:latin typeface="Lato"/>
              <a:ea typeface="Lato"/>
              <a:cs typeface="Lato"/>
              <a:sym typeface="Lato"/>
            </a:endParaRPr>
          </a:p>
        </p:txBody>
      </p:sp>
      <p:sp>
        <p:nvSpPr>
          <p:cNvPr id="698" name="Google Shape;698;p38"/>
          <p:cNvSpPr txBox="1"/>
          <p:nvPr/>
        </p:nvSpPr>
        <p:spPr>
          <a:xfrm>
            <a:off x="7059304" y="3322150"/>
            <a:ext cx="145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dirty="0">
                <a:solidFill>
                  <a:schemeClr val="dk2"/>
                </a:solidFill>
                <a:latin typeface="Lato"/>
                <a:ea typeface="Lato"/>
                <a:cs typeface="Lato"/>
                <a:sym typeface="Lato"/>
              </a:rPr>
              <a:t>δικτύωση</a:t>
            </a:r>
            <a:endParaRPr sz="1400" b="0" i="0" u="none" strike="noStrike" cap="none" dirty="0">
              <a:solidFill>
                <a:schemeClr val="dk2"/>
              </a:solidFill>
              <a:latin typeface="Lato"/>
              <a:ea typeface="Lato"/>
              <a:cs typeface="Lato"/>
              <a:sym typeface="Lato"/>
            </a:endParaRPr>
          </a:p>
        </p:txBody>
      </p:sp>
      <p:pic>
        <p:nvPicPr>
          <p:cNvPr id="699" name="Google Shape;699;p38"/>
          <p:cNvPicPr preferRelativeResize="0"/>
          <p:nvPr/>
        </p:nvPicPr>
        <p:blipFill rotWithShape="1">
          <a:blip r:embed="rId4">
            <a:alphaModFix/>
          </a:blip>
          <a:srcRect l="-6727" t="-6727" r="-6727" b="-6727"/>
          <a:stretch/>
        </p:blipFill>
        <p:spPr>
          <a:xfrm>
            <a:off x="1430000" y="2793950"/>
            <a:ext cx="400200" cy="400200"/>
          </a:xfrm>
          <a:prstGeom prst="rect">
            <a:avLst/>
          </a:prstGeom>
          <a:noFill/>
          <a:ln>
            <a:noFill/>
          </a:ln>
        </p:spPr>
      </p:pic>
      <p:pic>
        <p:nvPicPr>
          <p:cNvPr id="700" name="Google Shape;700;p38"/>
          <p:cNvPicPr preferRelativeResize="0"/>
          <p:nvPr/>
        </p:nvPicPr>
        <p:blipFill rotWithShape="1">
          <a:blip r:embed="rId5">
            <a:alphaModFix/>
          </a:blip>
          <a:srcRect l="-15528" t="-31044" r="-15514"/>
          <a:stretch/>
        </p:blipFill>
        <p:spPr>
          <a:xfrm>
            <a:off x="2742671" y="2719550"/>
            <a:ext cx="448200" cy="448200"/>
          </a:xfrm>
          <a:prstGeom prst="rect">
            <a:avLst/>
          </a:prstGeom>
          <a:noFill/>
          <a:ln>
            <a:noFill/>
          </a:ln>
        </p:spPr>
      </p:pic>
      <p:pic>
        <p:nvPicPr>
          <p:cNvPr id="701" name="Google Shape;701;p38"/>
          <p:cNvPicPr preferRelativeResize="0"/>
          <p:nvPr/>
        </p:nvPicPr>
        <p:blipFill rotWithShape="1">
          <a:blip r:embed="rId6">
            <a:alphaModFix/>
          </a:blip>
          <a:srcRect/>
          <a:stretch/>
        </p:blipFill>
        <p:spPr>
          <a:xfrm>
            <a:off x="7196425" y="2769950"/>
            <a:ext cx="448200" cy="448200"/>
          </a:xfrm>
          <a:prstGeom prst="rect">
            <a:avLst/>
          </a:prstGeom>
          <a:noFill/>
          <a:ln>
            <a:noFill/>
          </a:ln>
        </p:spPr>
      </p:pic>
      <p:pic>
        <p:nvPicPr>
          <p:cNvPr id="702" name="Google Shape;702;p38"/>
          <p:cNvPicPr preferRelativeResize="0"/>
          <p:nvPr/>
        </p:nvPicPr>
        <p:blipFill rotWithShape="1">
          <a:blip r:embed="rId7">
            <a:alphaModFix/>
          </a:blip>
          <a:srcRect/>
          <a:stretch/>
        </p:blipFill>
        <p:spPr>
          <a:xfrm>
            <a:off x="6185050" y="2820350"/>
            <a:ext cx="347400" cy="347400"/>
          </a:xfrm>
          <a:prstGeom prst="rect">
            <a:avLst/>
          </a:prstGeom>
          <a:noFill/>
          <a:ln>
            <a:noFill/>
          </a:ln>
        </p:spPr>
      </p:pic>
      <p:pic>
        <p:nvPicPr>
          <p:cNvPr id="703" name="Google Shape;703;p38"/>
          <p:cNvPicPr preferRelativeResize="0"/>
          <p:nvPr/>
        </p:nvPicPr>
        <p:blipFill rotWithShape="1">
          <a:blip r:embed="rId8">
            <a:alphaModFix/>
          </a:blip>
          <a:srcRect/>
          <a:stretch/>
        </p:blipFill>
        <p:spPr>
          <a:xfrm>
            <a:off x="4002550" y="2820350"/>
            <a:ext cx="347400" cy="347400"/>
          </a:xfrm>
          <a:prstGeom prst="rect">
            <a:avLst/>
          </a:prstGeom>
          <a:noFill/>
          <a:ln>
            <a:noFill/>
          </a:ln>
        </p:spPr>
      </p:pic>
      <p:pic>
        <p:nvPicPr>
          <p:cNvPr id="704" name="Google Shape;704;p38"/>
          <p:cNvPicPr preferRelativeResize="0"/>
          <p:nvPr/>
        </p:nvPicPr>
        <p:blipFill rotWithShape="1">
          <a:blip r:embed="rId9">
            <a:alphaModFix/>
          </a:blip>
          <a:srcRect/>
          <a:stretch/>
        </p:blipFill>
        <p:spPr>
          <a:xfrm>
            <a:off x="5095125" y="2783810"/>
            <a:ext cx="400200" cy="405011"/>
          </a:xfrm>
          <a:prstGeom prst="rect">
            <a:avLst/>
          </a:prstGeom>
          <a:noFill/>
          <a:ln>
            <a:noFill/>
          </a:ln>
        </p:spPr>
      </p:pic>
      <p:pic>
        <p:nvPicPr>
          <p:cNvPr id="705" name="Google Shape;705;p38" descr="Graphical user interface, application&#10;&#10;Description automatically generated with medium confidence"/>
          <p:cNvPicPr preferRelativeResize="0"/>
          <p:nvPr/>
        </p:nvPicPr>
        <p:blipFill rotWithShape="1">
          <a:blip r:embed="rId10">
            <a:alphaModFix/>
          </a:blip>
          <a:srcRect/>
          <a:stretch/>
        </p:blipFill>
        <p:spPr>
          <a:xfrm>
            <a:off x="34350" y="4765725"/>
            <a:ext cx="1559450" cy="3271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3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11" name="Google Shape;711;p39"/>
          <p:cNvSpPr txBox="1">
            <a:spLocks noGrp="1"/>
          </p:cNvSpPr>
          <p:nvPr>
            <p:ph type="title"/>
          </p:nvPr>
        </p:nvSpPr>
        <p:spPr>
          <a:xfrm>
            <a:off x="450008" y="50880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300">
                <a:solidFill>
                  <a:srgbClr val="002B4D"/>
                </a:solidFill>
              </a:rPr>
              <a:t>4.2 Πώς να δημιουργήσετε ένα δίκτυο</a:t>
            </a:r>
            <a:endParaRPr sz="2300">
              <a:solidFill>
                <a:srgbClr val="002B4D"/>
              </a:solidFill>
            </a:endParaRPr>
          </a:p>
        </p:txBody>
      </p:sp>
      <p:sp>
        <p:nvSpPr>
          <p:cNvPr id="712" name="Google Shape;712;p39"/>
          <p:cNvSpPr txBox="1">
            <a:spLocks noGrp="1"/>
          </p:cNvSpPr>
          <p:nvPr>
            <p:ph type="body" idx="1"/>
          </p:nvPr>
        </p:nvSpPr>
        <p:spPr>
          <a:xfrm>
            <a:off x="731250" y="1184138"/>
            <a:ext cx="7681500" cy="12213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it" sz="1700">
                <a:latin typeface="Calibri"/>
                <a:ea typeface="Calibri"/>
                <a:cs typeface="Calibri"/>
                <a:sym typeface="Calibri"/>
              </a:rPr>
              <a:t>Τα δίκτυα κοινωνικών επιχειρήσεων μπορούν να συνδέσουν </a:t>
            </a:r>
            <a:r>
              <a:rPr lang="it" sz="1700" b="1">
                <a:latin typeface="Calibri"/>
                <a:ea typeface="Calibri"/>
                <a:cs typeface="Calibri"/>
                <a:sym typeface="Calibri"/>
              </a:rPr>
              <a:t>άτομα και οργανώσεις </a:t>
            </a:r>
            <a:r>
              <a:rPr lang="it" sz="1700">
                <a:latin typeface="Calibri"/>
                <a:ea typeface="Calibri"/>
                <a:cs typeface="Calibri"/>
                <a:sym typeface="Calibri"/>
              </a:rPr>
              <a:t>από διαφορετικές κοινότητες, </a:t>
            </a:r>
            <a:r>
              <a:rPr lang="it" sz="1700" b="1">
                <a:latin typeface="Calibri"/>
                <a:ea typeface="Calibri"/>
                <a:cs typeface="Calibri"/>
                <a:sym typeface="Calibri"/>
              </a:rPr>
              <a:t>κοινωνικές επιχειρήσεις </a:t>
            </a:r>
            <a:r>
              <a:rPr lang="it" sz="1700">
                <a:latin typeface="Calibri"/>
                <a:ea typeface="Calibri"/>
                <a:cs typeface="Calibri"/>
                <a:sym typeface="Calibri"/>
              </a:rPr>
              <a:t>και τοποθεσίες σε υποστηρικτικά δίκτυα.</a:t>
            </a:r>
            <a:endParaRPr sz="170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700">
                <a:latin typeface="Calibri"/>
                <a:ea typeface="Calibri"/>
                <a:cs typeface="Calibri"/>
                <a:sym typeface="Calibri"/>
              </a:rPr>
              <a:t>Για να γίνετε μέλος ενός δικτύου, πρέπει να:</a:t>
            </a:r>
            <a:endParaRPr sz="1700">
              <a:solidFill>
                <a:srgbClr val="000000"/>
              </a:solidFill>
              <a:latin typeface="Calibri"/>
              <a:ea typeface="Calibri"/>
              <a:cs typeface="Calibri"/>
              <a:sym typeface="Calibri"/>
            </a:endParaRPr>
          </a:p>
        </p:txBody>
      </p:sp>
      <p:grpSp>
        <p:nvGrpSpPr>
          <p:cNvPr id="713" name="Google Shape;713;p39"/>
          <p:cNvGrpSpPr/>
          <p:nvPr/>
        </p:nvGrpSpPr>
        <p:grpSpPr>
          <a:xfrm>
            <a:off x="4478636" y="2492858"/>
            <a:ext cx="1921264" cy="1414124"/>
            <a:chOff x="4572009" y="1146343"/>
            <a:chExt cx="1827900" cy="2399700"/>
          </a:xfrm>
        </p:grpSpPr>
        <p:sp>
          <p:nvSpPr>
            <p:cNvPr id="714" name="Google Shape;714;p39"/>
            <p:cNvSpPr/>
            <p:nvPr/>
          </p:nvSpPr>
          <p:spPr>
            <a:xfrm rot="-5400000">
              <a:off x="4286109" y="1432243"/>
              <a:ext cx="2399700" cy="1827900"/>
            </a:xfrm>
            <a:prstGeom prst="rightArrowCallout">
              <a:avLst>
                <a:gd name="adj1" fmla="val 9283"/>
                <a:gd name="adj2" fmla="val 13570"/>
                <a:gd name="adj3" fmla="val 16082"/>
                <a:gd name="adj4" fmla="val 81236"/>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9"/>
            <p:cNvSpPr/>
            <p:nvPr/>
          </p:nvSpPr>
          <p:spPr>
            <a:xfrm flipH="1">
              <a:off x="4660584" y="1746165"/>
              <a:ext cx="1649400" cy="16353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9"/>
            <p:cNvSpPr txBox="1"/>
            <p:nvPr/>
          </p:nvSpPr>
          <p:spPr>
            <a:xfrm>
              <a:off x="4794459" y="1965201"/>
              <a:ext cx="1383000" cy="137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100"/>
                <a:buFont typeface="Arial"/>
                <a:buNone/>
              </a:pPr>
              <a:r>
                <a:rPr lang="el-GR" sz="1200" b="1" dirty="0">
                  <a:solidFill>
                    <a:schemeClr val="lt1"/>
                  </a:solidFill>
                  <a:latin typeface="Roboto"/>
                  <a:ea typeface="Roboto"/>
                  <a:cs typeface="Roboto"/>
                </a:rPr>
                <a:t>παρέχουν αμοιβαία υποστήριξη</a:t>
              </a:r>
              <a:endParaRPr sz="1200" b="1" dirty="0">
                <a:solidFill>
                  <a:schemeClr val="lt1"/>
                </a:solidFill>
                <a:latin typeface="Roboto"/>
                <a:ea typeface="Roboto"/>
                <a:cs typeface="Roboto"/>
                <a:sym typeface="Roboto"/>
              </a:endParaRPr>
            </a:p>
          </p:txBody>
        </p:sp>
      </p:grpSp>
      <p:grpSp>
        <p:nvGrpSpPr>
          <p:cNvPr id="717" name="Google Shape;717;p39"/>
          <p:cNvGrpSpPr/>
          <p:nvPr/>
        </p:nvGrpSpPr>
        <p:grpSpPr>
          <a:xfrm>
            <a:off x="6300876" y="2756727"/>
            <a:ext cx="1926924" cy="1414124"/>
            <a:chOff x="6400059" y="1597469"/>
            <a:chExt cx="1827900" cy="2399700"/>
          </a:xfrm>
        </p:grpSpPr>
        <p:sp>
          <p:nvSpPr>
            <p:cNvPr id="718" name="Google Shape;718;p39"/>
            <p:cNvSpPr/>
            <p:nvPr/>
          </p:nvSpPr>
          <p:spPr>
            <a:xfrm rot="5400000">
              <a:off x="6114159"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9"/>
            <p:cNvSpPr/>
            <p:nvPr/>
          </p:nvSpPr>
          <p:spPr>
            <a:xfrm rot="10800000" flipH="1">
              <a:off x="6489984" y="1774622"/>
              <a:ext cx="1649400" cy="16143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9"/>
            <p:cNvSpPr txBox="1"/>
            <p:nvPr/>
          </p:nvSpPr>
          <p:spPr>
            <a:xfrm>
              <a:off x="6617223" y="1687295"/>
              <a:ext cx="1516800" cy="147599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2"/>
                </a:buClr>
                <a:buSzPts val="1100"/>
                <a:buFont typeface="Arial"/>
                <a:buNone/>
              </a:pPr>
              <a:r>
                <a:rPr lang="it" sz="1200" b="1" i="0" u="none" strike="noStrike" cap="none" dirty="0">
                  <a:solidFill>
                    <a:schemeClr val="lt1"/>
                  </a:solidFill>
                  <a:latin typeface="Roboto"/>
                  <a:ea typeface="Roboto"/>
                  <a:cs typeface="Roboto"/>
                  <a:sym typeface="Roboto"/>
                </a:rPr>
                <a:t>Προώθηση επιχειρηματικών ευκαιριών</a:t>
              </a:r>
              <a:r>
                <a:rPr lang="el-GR" sz="1200" b="1" dirty="0">
                  <a:solidFill>
                    <a:schemeClr val="lt1"/>
                  </a:solidFill>
                  <a:latin typeface="Roboto"/>
                  <a:ea typeface="Roboto"/>
                  <a:cs typeface="Roboto"/>
                  <a:sym typeface="Roboto"/>
                </a:rPr>
                <a:t> που</a:t>
              </a:r>
              <a:r>
                <a:rPr lang="it" sz="1200" b="1" i="0" u="none" strike="noStrike" cap="none" dirty="0">
                  <a:solidFill>
                    <a:schemeClr val="lt1"/>
                  </a:solidFill>
                  <a:latin typeface="Roboto"/>
                  <a:ea typeface="Roboto"/>
                  <a:cs typeface="Roboto"/>
                  <a:sym typeface="Roboto"/>
                </a:rPr>
                <a:t> </a:t>
              </a:r>
              <a:r>
                <a:rPr lang="el-GR" sz="1200" b="1" dirty="0">
                  <a:solidFill>
                    <a:schemeClr val="lt1"/>
                  </a:solidFill>
                  <a:latin typeface="Roboto"/>
                  <a:ea typeface="Roboto"/>
                  <a:cs typeface="Roboto"/>
                </a:rPr>
                <a:t>ωφελούν και τους δύο</a:t>
              </a:r>
              <a:endParaRPr sz="1200" b="1" dirty="0">
                <a:solidFill>
                  <a:schemeClr val="lt1"/>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1100"/>
                <a:buFont typeface="Arial"/>
                <a:buNone/>
              </a:pPr>
              <a:endParaRPr sz="1100" b="1" i="0" u="none" strike="noStrike" cap="none" dirty="0">
                <a:solidFill>
                  <a:srgbClr val="FFFFFF"/>
                </a:solidFill>
                <a:latin typeface="Roboto"/>
                <a:ea typeface="Roboto"/>
                <a:cs typeface="Roboto"/>
                <a:sym typeface="Roboto"/>
              </a:endParaRPr>
            </a:p>
          </p:txBody>
        </p:sp>
      </p:grpSp>
      <p:grpSp>
        <p:nvGrpSpPr>
          <p:cNvPr id="721" name="Google Shape;721;p39"/>
          <p:cNvGrpSpPr/>
          <p:nvPr/>
        </p:nvGrpSpPr>
        <p:grpSpPr>
          <a:xfrm>
            <a:off x="731250" y="2492856"/>
            <a:ext cx="2012850" cy="1414125"/>
            <a:chOff x="916059" y="1146343"/>
            <a:chExt cx="1827900" cy="2399700"/>
          </a:xfrm>
        </p:grpSpPr>
        <p:sp>
          <p:nvSpPr>
            <p:cNvPr id="722" name="Google Shape;722;p39"/>
            <p:cNvSpPr/>
            <p:nvPr/>
          </p:nvSpPr>
          <p:spPr>
            <a:xfrm rot="-5400000">
              <a:off x="630159" y="1432243"/>
              <a:ext cx="2399700" cy="1827900"/>
            </a:xfrm>
            <a:prstGeom prst="rightArrowCallout">
              <a:avLst>
                <a:gd name="adj1" fmla="val 9283"/>
                <a:gd name="adj2" fmla="val 13570"/>
                <a:gd name="adj3" fmla="val 16082"/>
                <a:gd name="adj4" fmla="val 81236"/>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9"/>
            <p:cNvSpPr/>
            <p:nvPr/>
          </p:nvSpPr>
          <p:spPr>
            <a:xfrm flipH="1">
              <a:off x="1004634" y="1795557"/>
              <a:ext cx="1649400" cy="15855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9"/>
            <p:cNvSpPr txBox="1"/>
            <p:nvPr/>
          </p:nvSpPr>
          <p:spPr>
            <a:xfrm>
              <a:off x="1138485" y="1795536"/>
              <a:ext cx="15156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100"/>
                <a:buFont typeface="Arial"/>
                <a:buNone/>
              </a:pPr>
              <a:r>
                <a:rPr lang="it" sz="1200" b="1" i="0" u="none" strike="noStrike" cap="none" dirty="0">
                  <a:solidFill>
                    <a:schemeClr val="lt1"/>
                  </a:solidFill>
                  <a:latin typeface="Roboto"/>
                  <a:ea typeface="Roboto"/>
                  <a:cs typeface="Roboto"/>
                  <a:sym typeface="Roboto"/>
                </a:rPr>
                <a:t>Βρείτε εταίρους που μοιράζονται τις ίδιες ιδρυτικές αξίες</a:t>
              </a:r>
              <a:endParaRPr sz="1200" b="1" i="0" u="none" strike="noStrike" cap="none" dirty="0">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dirty="0">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endParaRPr sz="800" b="0" i="0" u="none" strike="noStrike" cap="none" dirty="0">
                <a:solidFill>
                  <a:srgbClr val="FFFFFF"/>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800"/>
                <a:buFont typeface="Arial"/>
                <a:buNone/>
              </a:pPr>
              <a:endParaRPr sz="800" b="0" i="0" u="none" strike="noStrike" cap="none" dirty="0">
                <a:solidFill>
                  <a:srgbClr val="FFFFFF"/>
                </a:solidFill>
                <a:latin typeface="Arial"/>
                <a:ea typeface="Arial"/>
                <a:cs typeface="Arial"/>
                <a:sym typeface="Arial"/>
              </a:endParaRPr>
            </a:p>
          </p:txBody>
        </p:sp>
      </p:grpSp>
      <p:grpSp>
        <p:nvGrpSpPr>
          <p:cNvPr id="725" name="Google Shape;725;p39"/>
          <p:cNvGrpSpPr/>
          <p:nvPr/>
        </p:nvGrpSpPr>
        <p:grpSpPr>
          <a:xfrm>
            <a:off x="2645076" y="2756659"/>
            <a:ext cx="1926924" cy="1414126"/>
            <a:chOff x="2744109" y="1597469"/>
            <a:chExt cx="1827900" cy="2399700"/>
          </a:xfrm>
        </p:grpSpPr>
        <p:sp>
          <p:nvSpPr>
            <p:cNvPr id="726" name="Google Shape;726;p39"/>
            <p:cNvSpPr/>
            <p:nvPr/>
          </p:nvSpPr>
          <p:spPr>
            <a:xfrm rot="10800000" flipH="1">
              <a:off x="2834043" y="1687411"/>
              <a:ext cx="1649400" cy="17697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chemeClr val="lt1"/>
                  </a:solidFill>
                  <a:latin typeface="Roboto"/>
                  <a:ea typeface="Roboto"/>
                  <a:cs typeface="Roboto"/>
                  <a:sym typeface="Roboto"/>
                </a:rPr>
                <a:t>Μερίδιο πληροφοριών</a:t>
              </a:r>
              <a:endParaRPr sz="1200" b="1"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sp>
          <p:nvSpPr>
            <p:cNvPr id="728" name="Google Shape;728;p39"/>
            <p:cNvSpPr/>
            <p:nvPr/>
          </p:nvSpPr>
          <p:spPr>
            <a:xfrm rot="5400000">
              <a:off x="2458209"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9" name="Google Shape;729;p39"/>
          <p:cNvSpPr/>
          <p:nvPr/>
        </p:nvSpPr>
        <p:spPr>
          <a:xfrm flipH="1">
            <a:off x="2833350" y="2813462"/>
            <a:ext cx="1649400" cy="9060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2"/>
              </a:buClr>
              <a:buSzPts val="1100"/>
              <a:buFont typeface="Arial"/>
              <a:buNone/>
            </a:pPr>
            <a:r>
              <a:rPr lang="el-GR" sz="1200" b="1" i="0" u="none" strike="noStrike" cap="none" dirty="0">
                <a:solidFill>
                  <a:schemeClr val="lt1"/>
                </a:solidFill>
                <a:latin typeface="Roboto"/>
                <a:ea typeface="Roboto"/>
                <a:cs typeface="Roboto"/>
                <a:sym typeface="Roboto"/>
              </a:rPr>
              <a:t>Μοιραστείτε πληροφορίες</a:t>
            </a:r>
          </a:p>
        </p:txBody>
      </p:sp>
      <p:pic>
        <p:nvPicPr>
          <p:cNvPr id="730" name="Google Shape;730;p3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0"/>
          <p:cNvSpPr txBox="1">
            <a:spLocks noGrp="1"/>
          </p:cNvSpPr>
          <p:nvPr>
            <p:ph type="body" idx="1"/>
          </p:nvPr>
        </p:nvSpPr>
        <p:spPr>
          <a:xfrm>
            <a:off x="389700" y="1451400"/>
            <a:ext cx="8364600" cy="3002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it" sz="1600" dirty="0">
                <a:latin typeface="Calibri"/>
                <a:ea typeface="Calibri"/>
                <a:cs typeface="Calibri"/>
                <a:sym typeface="Calibri"/>
              </a:rPr>
              <a:t>Η κοινωνική επιχείρηση θεωρείται συνήθως ως ένας </a:t>
            </a:r>
            <a:r>
              <a:rPr lang="it" sz="1600" b="1" dirty="0">
                <a:latin typeface="Calibri"/>
                <a:ea typeface="Calibri"/>
                <a:cs typeface="Calibri"/>
                <a:sym typeface="Calibri"/>
              </a:rPr>
              <a:t>οργανισμός με πολλούς εμπλεκόμενους φορείς</a:t>
            </a:r>
            <a:r>
              <a:rPr lang="it" sz="1600" dirty="0">
                <a:latin typeface="Calibri"/>
                <a:ea typeface="Calibri"/>
                <a:cs typeface="Calibri"/>
                <a:sym typeface="Calibri"/>
              </a:rPr>
              <a:t>, με συμμετοχική διακυβέρνηση, η οποία προβλέπει την άμεση συμμετοχή της διοίκησης, προκειμένου να διασφαλίζεται ο διαμοιρασμός και η διαφάνεια των αποφάσεων.</a:t>
            </a:r>
            <a:endParaRPr sz="1600" dirty="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600" dirty="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dirty="0">
                <a:latin typeface="Calibri"/>
                <a:ea typeface="Calibri"/>
                <a:cs typeface="Calibri"/>
                <a:sym typeface="Calibri"/>
              </a:rPr>
              <a:t>Η σχέση με τα ενδιαφερόμενα μέρη μπορεί να λάβει διάφορες μορφές: </a:t>
            </a:r>
            <a:endParaRPr sz="1600" dirty="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b="1" dirty="0">
                <a:latin typeface="Calibri"/>
                <a:ea typeface="Calibri"/>
                <a:cs typeface="Calibri"/>
                <a:sym typeface="Calibri"/>
              </a:rPr>
              <a:t>ακρόαση</a:t>
            </a:r>
            <a:r>
              <a:rPr lang="it" sz="1600" dirty="0">
                <a:latin typeface="Calibri"/>
                <a:ea typeface="Calibri"/>
                <a:cs typeface="Calibri"/>
                <a:sym typeface="Calibri"/>
              </a:rPr>
              <a:t>, </a:t>
            </a:r>
            <a:r>
              <a:rPr lang="it" sz="1600" b="1" dirty="0">
                <a:latin typeface="Calibri"/>
                <a:ea typeface="Calibri"/>
                <a:cs typeface="Calibri"/>
                <a:sym typeface="Calibri"/>
              </a:rPr>
              <a:t>διαβούλευση</a:t>
            </a:r>
            <a:r>
              <a:rPr lang="it" sz="1600" dirty="0">
                <a:latin typeface="Calibri"/>
                <a:ea typeface="Calibri"/>
                <a:cs typeface="Calibri"/>
                <a:sym typeface="Calibri"/>
              </a:rPr>
              <a:t>, </a:t>
            </a:r>
            <a:r>
              <a:rPr lang="it" sz="1600" b="1" dirty="0">
                <a:latin typeface="Calibri"/>
                <a:ea typeface="Calibri"/>
                <a:cs typeface="Calibri"/>
                <a:sym typeface="Calibri"/>
              </a:rPr>
              <a:t>συν-σχεδιασμός</a:t>
            </a:r>
            <a:r>
              <a:rPr lang="it" sz="1600" dirty="0">
                <a:latin typeface="Calibri"/>
                <a:ea typeface="Calibri"/>
                <a:cs typeface="Calibri"/>
                <a:sym typeface="Calibri"/>
              </a:rPr>
              <a:t>, </a:t>
            </a:r>
            <a:r>
              <a:rPr lang="it" sz="1600" b="1" dirty="0">
                <a:latin typeface="Calibri"/>
                <a:ea typeface="Calibri"/>
                <a:cs typeface="Calibri"/>
                <a:sym typeface="Calibri"/>
              </a:rPr>
              <a:t>άμεση </a:t>
            </a:r>
            <a:r>
              <a:rPr lang="it" sz="1600" dirty="0">
                <a:latin typeface="Calibri"/>
                <a:ea typeface="Calibri"/>
                <a:cs typeface="Calibri"/>
                <a:sym typeface="Calibri"/>
              </a:rPr>
              <a:t>συμμετοχή </a:t>
            </a:r>
            <a:endParaRPr sz="1600" dirty="0">
              <a:latin typeface="Calibri"/>
              <a:ea typeface="Calibri"/>
              <a:cs typeface="Calibri"/>
              <a:sym typeface="Calibri"/>
            </a:endParaRPr>
          </a:p>
          <a:p>
            <a:pPr marL="0" lvl="0" indent="0" algn="just" rtl="0">
              <a:lnSpc>
                <a:spcPct val="100000"/>
              </a:lnSpc>
              <a:spcBef>
                <a:spcPts val="0"/>
              </a:spcBef>
              <a:spcAft>
                <a:spcPts val="0"/>
              </a:spcAft>
              <a:buSzPts val="1100"/>
              <a:buNone/>
            </a:pPr>
            <a:endParaRPr sz="1600" dirty="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dirty="0">
                <a:latin typeface="Calibri"/>
                <a:ea typeface="Calibri"/>
                <a:cs typeface="Calibri"/>
                <a:sym typeface="Calibri"/>
              </a:rPr>
              <a:t>Η </a:t>
            </a:r>
            <a:r>
              <a:rPr lang="it" sz="1600" b="1" dirty="0">
                <a:latin typeface="Calibri"/>
                <a:ea typeface="Calibri"/>
                <a:cs typeface="Calibri"/>
                <a:sym typeface="Calibri"/>
              </a:rPr>
              <a:t>συμμετοχή των </a:t>
            </a:r>
            <a:r>
              <a:rPr lang="it" sz="1600" dirty="0">
                <a:latin typeface="Calibri"/>
                <a:ea typeface="Calibri"/>
                <a:cs typeface="Calibri"/>
                <a:sym typeface="Calibri"/>
              </a:rPr>
              <a:t>ενδιαφερομένων ορίζεται ως ο μηχανισμός διαβούλευσης ή συμμετοχής μέσω του οποίου οι εργαζόμενοι, οι χρήστες και άλλα πρόσωπα που ενδιαφέρονται άμεσα για τις δραστηριότητες είναι σε θέση να ασκήσουν επιρροή στις αποφάσεις της κοινωνικής επιχείρησης.</a:t>
            </a:r>
            <a:endParaRPr sz="1600" dirty="0">
              <a:latin typeface="Calibri"/>
              <a:ea typeface="Calibri"/>
              <a:cs typeface="Calibri"/>
              <a:sym typeface="Calibri"/>
            </a:endParaRPr>
          </a:p>
          <a:p>
            <a:pPr marL="0" lvl="0" indent="0" algn="just" rtl="0">
              <a:lnSpc>
                <a:spcPct val="100000"/>
              </a:lnSpc>
              <a:spcBef>
                <a:spcPts val="0"/>
              </a:spcBef>
              <a:spcAft>
                <a:spcPts val="0"/>
              </a:spcAft>
              <a:buSzPts val="1100"/>
              <a:buNone/>
            </a:pPr>
            <a:endParaRPr sz="1400" dirty="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400" dirty="0">
              <a:latin typeface="Calibri"/>
              <a:ea typeface="Calibri"/>
              <a:cs typeface="Calibri"/>
              <a:sym typeface="Calibri"/>
            </a:endParaRPr>
          </a:p>
        </p:txBody>
      </p:sp>
      <p:pic>
        <p:nvPicPr>
          <p:cNvPr id="736" name="Google Shape;736;p4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37" name="Google Shape;737;p40"/>
          <p:cNvSpPr txBox="1">
            <a:spLocks noGrp="1"/>
          </p:cNvSpPr>
          <p:nvPr>
            <p:ph type="title"/>
          </p:nvPr>
        </p:nvSpPr>
        <p:spPr>
          <a:xfrm>
            <a:off x="1982550" y="544550"/>
            <a:ext cx="59103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200" dirty="0">
                <a:solidFill>
                  <a:srgbClr val="002B4D"/>
                </a:solidFill>
              </a:rPr>
              <a:t>4.3 </a:t>
            </a:r>
            <a:r>
              <a:rPr lang="it-IT" sz="2200" dirty="0">
                <a:solidFill>
                  <a:srgbClr val="002B4D"/>
                </a:solidFill>
              </a:rPr>
              <a:t>Πώς να αλληλεπιδράσετε με τους </a:t>
            </a:r>
            <a:r>
              <a:rPr lang="el-GR" sz="2200" dirty="0">
                <a:solidFill>
                  <a:srgbClr val="002B4D"/>
                </a:solidFill>
              </a:rPr>
              <a:t>υπόλοιπους εμπλεκόμενους φορείς </a:t>
            </a:r>
            <a:endParaRPr sz="2200" dirty="0">
              <a:solidFill>
                <a:srgbClr val="002B4D"/>
              </a:solidFill>
            </a:endParaRPr>
          </a:p>
        </p:txBody>
      </p:sp>
      <p:pic>
        <p:nvPicPr>
          <p:cNvPr id="738" name="Google Shape;738;p4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1"/>
          <p:cNvSpPr txBox="1">
            <a:spLocks noGrp="1"/>
          </p:cNvSpPr>
          <p:nvPr>
            <p:ph type="body" idx="1"/>
          </p:nvPr>
        </p:nvSpPr>
        <p:spPr>
          <a:xfrm>
            <a:off x="337050" y="1708662"/>
            <a:ext cx="2704023" cy="77692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1700" b="1" dirty="0">
                <a:latin typeface="Calibri"/>
                <a:ea typeface="Calibri"/>
                <a:cs typeface="Calibri"/>
                <a:sym typeface="Calibri"/>
              </a:rPr>
              <a:t>Οργάνωση πολλών ενδιαφερομένων μερών</a:t>
            </a:r>
            <a:endParaRPr sz="1700" dirty="0">
              <a:latin typeface="Calibri"/>
              <a:ea typeface="Calibri"/>
              <a:cs typeface="Calibri"/>
              <a:sym typeface="Calibri"/>
            </a:endParaRPr>
          </a:p>
          <a:p>
            <a:pPr marL="0" lvl="0" indent="0" algn="just"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200" dirty="0">
              <a:latin typeface="Calibri"/>
              <a:ea typeface="Calibri"/>
              <a:cs typeface="Calibri"/>
              <a:sym typeface="Calibri"/>
            </a:endParaRPr>
          </a:p>
        </p:txBody>
      </p:sp>
      <p:pic>
        <p:nvPicPr>
          <p:cNvPr id="744" name="Google Shape;744;p4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45" name="Google Shape;745;p41"/>
          <p:cNvSpPr txBox="1">
            <a:spLocks noGrp="1"/>
          </p:cNvSpPr>
          <p:nvPr>
            <p:ph type="title"/>
          </p:nvPr>
        </p:nvSpPr>
        <p:spPr>
          <a:xfrm>
            <a:off x="1162068" y="442420"/>
            <a:ext cx="7368464"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000" dirty="0">
                <a:solidFill>
                  <a:schemeClr val="dk1"/>
                </a:solidFill>
              </a:rPr>
              <a:t>Πώς να αλληλεπιδράσετε με τον ενδιαφερόμενο φορέα σας</a:t>
            </a:r>
            <a:endParaRPr sz="2000" dirty="0"/>
          </a:p>
        </p:txBody>
      </p:sp>
      <p:sp>
        <p:nvSpPr>
          <p:cNvPr id="746" name="Google Shape;746;p41"/>
          <p:cNvSpPr/>
          <p:nvPr/>
        </p:nvSpPr>
        <p:spPr>
          <a:xfrm>
            <a:off x="5423006" y="2675817"/>
            <a:ext cx="1024997" cy="352452"/>
          </a:xfrm>
          <a:prstGeom prst="rect">
            <a:avLst/>
          </a:prstGeom>
          <a:solidFill>
            <a:srgbClr val="CC412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 sz="1150" b="1" i="0" u="none" strike="noStrike" cap="none" dirty="0">
                <a:solidFill>
                  <a:schemeClr val="lt1"/>
                </a:solidFill>
                <a:latin typeface="Arial"/>
                <a:ea typeface="Arial"/>
                <a:cs typeface="Arial"/>
                <a:sym typeface="Arial"/>
              </a:rPr>
              <a:t>Επιχείρηση</a:t>
            </a:r>
            <a:endParaRPr sz="1150" b="1" i="0" u="none" strike="noStrike" cap="none" dirty="0">
              <a:solidFill>
                <a:schemeClr val="lt1"/>
              </a:solidFill>
              <a:latin typeface="Arial"/>
              <a:ea typeface="Arial"/>
              <a:cs typeface="Arial"/>
              <a:sym typeface="Arial"/>
            </a:endParaRPr>
          </a:p>
        </p:txBody>
      </p:sp>
      <p:sp>
        <p:nvSpPr>
          <p:cNvPr id="747" name="Google Shape;747;p41"/>
          <p:cNvSpPr/>
          <p:nvPr/>
        </p:nvSpPr>
        <p:spPr>
          <a:xfrm>
            <a:off x="3919825" y="190207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it" sz="800" i="0" u="none" strike="noStrike" cap="none">
                <a:solidFill>
                  <a:schemeClr val="lt1"/>
                </a:solidFill>
                <a:latin typeface="Calibri"/>
                <a:ea typeface="Calibri"/>
                <a:cs typeface="Calibri"/>
                <a:sym typeface="Calibri"/>
              </a:rPr>
              <a:t>Κυβέρνηση</a:t>
            </a:r>
            <a:endParaRPr sz="800" i="0" u="none" strike="noStrike" cap="none">
              <a:solidFill>
                <a:schemeClr val="lt1"/>
              </a:solidFill>
              <a:latin typeface="Calibri"/>
              <a:ea typeface="Calibri"/>
              <a:cs typeface="Calibri"/>
              <a:sym typeface="Calibri"/>
            </a:endParaRPr>
          </a:p>
        </p:txBody>
      </p:sp>
      <p:sp>
        <p:nvSpPr>
          <p:cNvPr id="748" name="Google Shape;748;p41"/>
          <p:cNvSpPr/>
          <p:nvPr/>
        </p:nvSpPr>
        <p:spPr>
          <a:xfrm>
            <a:off x="5896113" y="1804188"/>
            <a:ext cx="89100" cy="7422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41"/>
          <p:cNvSpPr/>
          <p:nvPr/>
        </p:nvSpPr>
        <p:spPr>
          <a:xfrm rot="1889619">
            <a:off x="6372234" y="1859941"/>
            <a:ext cx="89012" cy="742201"/>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41"/>
          <p:cNvSpPr/>
          <p:nvPr/>
        </p:nvSpPr>
        <p:spPr>
          <a:xfrm rot="10788425">
            <a:off x="5905149" y="3210445"/>
            <a:ext cx="89101" cy="74220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1"/>
          <p:cNvSpPr/>
          <p:nvPr/>
        </p:nvSpPr>
        <p:spPr>
          <a:xfrm rot="1889619">
            <a:off x="5419922" y="3107503"/>
            <a:ext cx="89012" cy="742201"/>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1"/>
          <p:cNvSpPr/>
          <p:nvPr/>
        </p:nvSpPr>
        <p:spPr>
          <a:xfrm rot="8518366">
            <a:off x="5388207" y="1885525"/>
            <a:ext cx="89118" cy="741943"/>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41"/>
          <p:cNvSpPr/>
          <p:nvPr/>
        </p:nvSpPr>
        <p:spPr>
          <a:xfrm rot="8518366">
            <a:off x="6422232" y="3093175"/>
            <a:ext cx="89118" cy="741943"/>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41"/>
          <p:cNvSpPr/>
          <p:nvPr/>
        </p:nvSpPr>
        <p:spPr>
          <a:xfrm rot="5400000">
            <a:off x="6734500" y="2578275"/>
            <a:ext cx="103500" cy="5586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1"/>
          <p:cNvSpPr/>
          <p:nvPr/>
        </p:nvSpPr>
        <p:spPr>
          <a:xfrm rot="5400000">
            <a:off x="5073850" y="2568300"/>
            <a:ext cx="103500" cy="5586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41"/>
          <p:cNvSpPr/>
          <p:nvPr/>
        </p:nvSpPr>
        <p:spPr>
          <a:xfrm rot="7302336">
            <a:off x="5149977" y="2231275"/>
            <a:ext cx="103319" cy="558577"/>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1"/>
          <p:cNvSpPr/>
          <p:nvPr/>
        </p:nvSpPr>
        <p:spPr>
          <a:xfrm rot="7302336">
            <a:off x="6734584" y="3015652"/>
            <a:ext cx="103319" cy="558636"/>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1"/>
          <p:cNvSpPr/>
          <p:nvPr/>
        </p:nvSpPr>
        <p:spPr>
          <a:xfrm rot="3578144">
            <a:off x="6663444" y="2244024"/>
            <a:ext cx="103265" cy="55856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41"/>
          <p:cNvSpPr/>
          <p:nvPr/>
        </p:nvSpPr>
        <p:spPr>
          <a:xfrm rot="3578144">
            <a:off x="5143044" y="2977849"/>
            <a:ext cx="103265" cy="55856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0" name="Google Shape;760;p41"/>
          <p:cNvPicPr preferRelativeResize="0"/>
          <p:nvPr/>
        </p:nvPicPr>
        <p:blipFill rotWithShape="1">
          <a:blip r:embed="rId4">
            <a:alphaModFix/>
          </a:blip>
          <a:srcRect t="22749"/>
          <a:stretch/>
        </p:blipFill>
        <p:spPr>
          <a:xfrm>
            <a:off x="570261" y="2570728"/>
            <a:ext cx="2263800" cy="1748821"/>
          </a:xfrm>
          <a:prstGeom prst="rect">
            <a:avLst/>
          </a:prstGeom>
          <a:noFill/>
          <a:ln>
            <a:noFill/>
          </a:ln>
        </p:spPr>
      </p:pic>
      <p:pic>
        <p:nvPicPr>
          <p:cNvPr id="761" name="Google Shape;761;p4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
        <p:nvSpPr>
          <p:cNvPr id="762" name="Google Shape;762;p41"/>
          <p:cNvSpPr/>
          <p:nvPr/>
        </p:nvSpPr>
        <p:spPr>
          <a:xfrm>
            <a:off x="3708117" y="2602488"/>
            <a:ext cx="1062157" cy="585162"/>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dirty="0">
                <a:solidFill>
                  <a:schemeClr val="lt1"/>
                </a:solidFill>
                <a:latin typeface="Calibri"/>
                <a:ea typeface="Calibri"/>
                <a:cs typeface="Calibri"/>
                <a:sym typeface="Calibri"/>
              </a:rPr>
              <a:t>Προμηθευτές</a:t>
            </a:r>
            <a:endParaRPr sz="800" i="0" u="none" strike="noStrike" cap="none" dirty="0">
              <a:solidFill>
                <a:schemeClr val="lt1"/>
              </a:solidFill>
              <a:latin typeface="Calibri"/>
              <a:ea typeface="Calibri"/>
              <a:cs typeface="Calibri"/>
              <a:sym typeface="Calibri"/>
            </a:endParaRPr>
          </a:p>
        </p:txBody>
      </p:sp>
      <p:sp>
        <p:nvSpPr>
          <p:cNvPr id="763" name="Google Shape;763;p41"/>
          <p:cNvSpPr/>
          <p:nvPr/>
        </p:nvSpPr>
        <p:spPr>
          <a:xfrm>
            <a:off x="3708117" y="3302925"/>
            <a:ext cx="1138183" cy="585162"/>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Ανταγωνιστές</a:t>
            </a:r>
            <a:endParaRPr sz="800" i="0" u="none" strike="noStrike" cap="none">
              <a:solidFill>
                <a:schemeClr val="lt1"/>
              </a:solidFill>
              <a:latin typeface="Calibri"/>
              <a:ea typeface="Calibri"/>
              <a:cs typeface="Calibri"/>
              <a:sym typeface="Calibri"/>
            </a:endParaRPr>
          </a:p>
        </p:txBody>
      </p:sp>
      <p:sp>
        <p:nvSpPr>
          <p:cNvPr id="764" name="Google Shape;764;p41"/>
          <p:cNvSpPr/>
          <p:nvPr/>
        </p:nvSpPr>
        <p:spPr>
          <a:xfrm>
            <a:off x="7065550" y="1898788"/>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Ομάδα ακτιβιστών</a:t>
            </a:r>
            <a:endParaRPr sz="800" i="0" u="none" strike="noStrike" cap="none">
              <a:solidFill>
                <a:schemeClr val="lt1"/>
              </a:solidFill>
              <a:latin typeface="Calibri"/>
              <a:ea typeface="Calibri"/>
              <a:cs typeface="Calibri"/>
              <a:sym typeface="Calibri"/>
            </a:endParaRPr>
          </a:p>
        </p:txBody>
      </p:sp>
      <p:sp>
        <p:nvSpPr>
          <p:cNvPr id="765" name="Google Shape;765;p41"/>
          <p:cNvSpPr/>
          <p:nvPr/>
        </p:nvSpPr>
        <p:spPr>
          <a:xfrm>
            <a:off x="7140325" y="260085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Πελάτες</a:t>
            </a:r>
            <a:endParaRPr sz="800" i="0" u="none" strike="noStrike" cap="none">
              <a:solidFill>
                <a:schemeClr val="lt1"/>
              </a:solidFill>
              <a:latin typeface="Calibri"/>
              <a:ea typeface="Calibri"/>
              <a:cs typeface="Calibri"/>
              <a:sym typeface="Calibri"/>
            </a:endParaRPr>
          </a:p>
        </p:txBody>
      </p:sp>
      <p:sp>
        <p:nvSpPr>
          <p:cNvPr id="766" name="Google Shape;766;p41"/>
          <p:cNvSpPr/>
          <p:nvPr/>
        </p:nvSpPr>
        <p:spPr>
          <a:xfrm>
            <a:off x="7043200" y="330292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Διευθυντές</a:t>
            </a:r>
            <a:endParaRPr sz="800" i="0" u="none" strike="noStrike" cap="none">
              <a:solidFill>
                <a:schemeClr val="lt1"/>
              </a:solidFill>
              <a:latin typeface="Calibri"/>
              <a:ea typeface="Calibri"/>
              <a:cs typeface="Calibri"/>
              <a:sym typeface="Calibri"/>
            </a:endParaRPr>
          </a:p>
        </p:txBody>
      </p:sp>
      <p:sp>
        <p:nvSpPr>
          <p:cNvPr id="767" name="Google Shape;767;p41"/>
          <p:cNvSpPr/>
          <p:nvPr/>
        </p:nvSpPr>
        <p:spPr>
          <a:xfrm>
            <a:off x="6555850" y="1269013"/>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endParaRPr sz="900">
              <a:solidFill>
                <a:schemeClr val="lt1"/>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it" sz="900">
                <a:solidFill>
                  <a:schemeClr val="lt1"/>
                </a:solidFill>
                <a:latin typeface="Calibri"/>
                <a:ea typeface="Calibri"/>
                <a:cs typeface="Calibri"/>
                <a:sym typeface="Calibri"/>
              </a:rPr>
              <a:t>Οικονομική Κοινότητα</a:t>
            </a:r>
            <a:endParaRPr sz="9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800">
              <a:solidFill>
                <a:schemeClr val="lt1"/>
              </a:solidFill>
              <a:latin typeface="Calibri"/>
              <a:ea typeface="Calibri"/>
              <a:cs typeface="Calibri"/>
              <a:sym typeface="Calibri"/>
            </a:endParaRPr>
          </a:p>
        </p:txBody>
      </p:sp>
      <p:sp>
        <p:nvSpPr>
          <p:cNvPr id="768" name="Google Shape;768;p41"/>
          <p:cNvSpPr/>
          <p:nvPr/>
        </p:nvSpPr>
        <p:spPr>
          <a:xfrm>
            <a:off x="5481925" y="106945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Ιδιοκτήτες</a:t>
            </a:r>
            <a:endParaRPr sz="800" i="0" u="none" strike="noStrike" cap="none">
              <a:solidFill>
                <a:schemeClr val="lt1"/>
              </a:solidFill>
              <a:latin typeface="Calibri"/>
              <a:ea typeface="Calibri"/>
              <a:cs typeface="Calibri"/>
              <a:sym typeface="Calibri"/>
            </a:endParaRPr>
          </a:p>
        </p:txBody>
      </p:sp>
      <p:sp>
        <p:nvSpPr>
          <p:cNvPr id="769" name="Google Shape;769;p41"/>
          <p:cNvSpPr/>
          <p:nvPr/>
        </p:nvSpPr>
        <p:spPr>
          <a:xfrm>
            <a:off x="4408000" y="12954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Πολιτικές ομάδες</a:t>
            </a:r>
            <a:endParaRPr sz="800" b="0" i="0" u="none" strike="noStrike" cap="none">
              <a:solidFill>
                <a:schemeClr val="lt1"/>
              </a:solidFill>
              <a:latin typeface="Calibri"/>
              <a:ea typeface="Calibri"/>
              <a:cs typeface="Calibri"/>
              <a:sym typeface="Calibri"/>
            </a:endParaRPr>
          </a:p>
        </p:txBody>
      </p:sp>
      <p:sp>
        <p:nvSpPr>
          <p:cNvPr id="770" name="Google Shape;770;p41"/>
          <p:cNvSpPr/>
          <p:nvPr/>
        </p:nvSpPr>
        <p:spPr>
          <a:xfrm>
            <a:off x="6555850" y="393337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Συνδικάτα</a:t>
            </a:r>
            <a:endParaRPr sz="800" i="0" u="none" strike="noStrike" cap="none">
              <a:solidFill>
                <a:schemeClr val="lt1"/>
              </a:solidFill>
              <a:latin typeface="Calibri"/>
              <a:ea typeface="Calibri"/>
              <a:cs typeface="Calibri"/>
              <a:sym typeface="Calibri"/>
            </a:endParaRPr>
          </a:p>
        </p:txBody>
      </p:sp>
      <p:sp>
        <p:nvSpPr>
          <p:cNvPr id="771" name="Google Shape;771;p41"/>
          <p:cNvSpPr/>
          <p:nvPr/>
        </p:nvSpPr>
        <p:spPr>
          <a:xfrm>
            <a:off x="5481925" y="40589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Εργαζόμενοι</a:t>
            </a:r>
            <a:endParaRPr sz="800" i="0" u="none" strike="noStrike" cap="none">
              <a:solidFill>
                <a:schemeClr val="lt1"/>
              </a:solidFill>
              <a:latin typeface="Calibri"/>
              <a:ea typeface="Calibri"/>
              <a:cs typeface="Calibri"/>
              <a:sym typeface="Calibri"/>
            </a:endParaRPr>
          </a:p>
        </p:txBody>
      </p:sp>
      <p:sp>
        <p:nvSpPr>
          <p:cNvPr id="772" name="Google Shape;772;p41"/>
          <p:cNvSpPr/>
          <p:nvPr/>
        </p:nvSpPr>
        <p:spPr>
          <a:xfrm>
            <a:off x="4379500" y="39096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Εμπορικός Σύνδεσμος</a:t>
            </a:r>
            <a:endParaRPr sz="800" i="0" u="none" strike="noStrike" cap="non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4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78" name="Google Shape;778;p42"/>
          <p:cNvSpPr txBox="1">
            <a:spLocks noGrp="1"/>
          </p:cNvSpPr>
          <p:nvPr>
            <p:ph type="title"/>
          </p:nvPr>
        </p:nvSpPr>
        <p:spPr>
          <a:xfrm>
            <a:off x="491700" y="459950"/>
            <a:ext cx="8160600" cy="635400"/>
          </a:xfrm>
          <a:prstGeom prst="rect">
            <a:avLst/>
          </a:prstGeom>
          <a:noFill/>
          <a:ln>
            <a:noFill/>
          </a:ln>
        </p:spPr>
        <p:txBody>
          <a:bodyPr spcFirstLastPara="1" wrap="square" lIns="91425" tIns="91425" rIns="91425" bIns="91425" anchor="t" anchorCtr="0">
            <a:noAutofit/>
          </a:bodyPr>
          <a:lstStyle/>
          <a:p>
            <a:pPr algn="ctr">
              <a:buSzPts val="1100"/>
            </a:pPr>
            <a:r>
              <a:rPr lang="it" sz="2100" dirty="0">
                <a:solidFill>
                  <a:srgbClr val="002B4D"/>
                </a:solidFill>
              </a:rPr>
              <a:t>4</a:t>
            </a:r>
            <a:r>
              <a:rPr lang="el-GR" sz="2100" dirty="0">
                <a:solidFill>
                  <a:srgbClr val="002B4D"/>
                </a:solidFill>
              </a:rPr>
              <a:t>.</a:t>
            </a:r>
            <a:r>
              <a:rPr lang="it" sz="2100" dirty="0">
                <a:solidFill>
                  <a:srgbClr val="002B4D"/>
                </a:solidFill>
              </a:rPr>
              <a:t>4 </a:t>
            </a:r>
            <a:r>
              <a:rPr lang="it-IT" sz="2100" dirty="0">
                <a:solidFill>
                  <a:srgbClr val="002B4D"/>
                </a:solidFill>
              </a:rPr>
              <a:t>Πλεονεκτήματα ενός συστήματος πολλαπλών ενδιαφερομένων μερών</a:t>
            </a:r>
            <a:br>
              <a:rPr lang="en-GB" sz="1800" dirty="0">
                <a:effectLst/>
              </a:rPr>
            </a:br>
            <a:endParaRPr sz="2100" dirty="0">
              <a:solidFill>
                <a:srgbClr val="002B4D"/>
              </a:solidFill>
            </a:endParaRPr>
          </a:p>
        </p:txBody>
      </p:sp>
      <p:sp>
        <p:nvSpPr>
          <p:cNvPr id="779" name="Google Shape;779;p42"/>
          <p:cNvSpPr txBox="1">
            <a:spLocks noGrp="1"/>
          </p:cNvSpPr>
          <p:nvPr>
            <p:ph type="body" idx="1"/>
          </p:nvPr>
        </p:nvSpPr>
        <p:spPr>
          <a:xfrm>
            <a:off x="369900" y="1555300"/>
            <a:ext cx="1933452" cy="45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000" b="1" dirty="0">
                <a:latin typeface="Calibri"/>
                <a:ea typeface="Calibri"/>
                <a:cs typeface="Calibri"/>
                <a:sym typeface="Calibri"/>
              </a:rPr>
              <a:t>Πλεονεκτήματα</a:t>
            </a:r>
            <a:r>
              <a:rPr lang="it" sz="2000" dirty="0">
                <a:latin typeface="Calibri"/>
                <a:ea typeface="Calibri"/>
                <a:cs typeface="Calibri"/>
                <a:sym typeface="Calibri"/>
              </a:rPr>
              <a:t>:</a:t>
            </a:r>
            <a:endParaRPr sz="2000" dirty="0">
              <a:latin typeface="Calibri"/>
              <a:ea typeface="Calibri"/>
              <a:cs typeface="Calibri"/>
              <a:sym typeface="Calibri"/>
            </a:endParaRPr>
          </a:p>
          <a:p>
            <a:pPr marL="114300" lvl="0" indent="0" algn="l" rtl="0">
              <a:lnSpc>
                <a:spcPct val="115000"/>
              </a:lnSpc>
              <a:spcBef>
                <a:spcPts val="800"/>
              </a:spcBef>
              <a:spcAft>
                <a:spcPts val="0"/>
              </a:spcAft>
              <a:buSzPts val="1800"/>
              <a:buNone/>
            </a:pPr>
            <a:endParaRPr sz="2500" b="0" dirty="0"/>
          </a:p>
          <a:p>
            <a:pPr marL="114300" lvl="0" indent="0" algn="l" rtl="0">
              <a:lnSpc>
                <a:spcPct val="115000"/>
              </a:lnSpc>
              <a:spcBef>
                <a:spcPts val="800"/>
              </a:spcBef>
              <a:spcAft>
                <a:spcPts val="0"/>
              </a:spcAft>
              <a:buSzPts val="1800"/>
              <a:buNone/>
            </a:pPr>
            <a:br>
              <a:rPr lang="it" sz="2400" dirty="0"/>
            </a:br>
            <a:endParaRPr sz="2100" b="1" dirty="0">
              <a:solidFill>
                <a:schemeClr val="dk1"/>
              </a:solidFill>
            </a:endParaRPr>
          </a:p>
        </p:txBody>
      </p:sp>
      <p:sp>
        <p:nvSpPr>
          <p:cNvPr id="780" name="Google Shape;780;p42"/>
          <p:cNvSpPr txBox="1"/>
          <p:nvPr/>
        </p:nvSpPr>
        <p:spPr>
          <a:xfrm>
            <a:off x="3234001" y="1419168"/>
            <a:ext cx="5540100" cy="2893069"/>
          </a:xfrm>
          <a:prstGeom prst="rect">
            <a:avLst/>
          </a:prstGeom>
          <a:noFill/>
          <a:ln>
            <a:noFill/>
          </a:ln>
        </p:spPr>
        <p:txBody>
          <a:bodyPr spcFirstLastPara="1" wrap="square" lIns="91425" tIns="91425" rIns="91425" bIns="91425" anchor="t" anchorCtr="0">
            <a:spAutoFit/>
          </a:bodyPr>
          <a:lstStyle/>
          <a:p>
            <a:pPr marL="342900" lvl="0" indent="-342900" algn="just">
              <a:buFont typeface="Arial" panose="020B0604020202020204" pitchFamily="34" charset="0"/>
              <a:buChar char="•"/>
            </a:pPr>
            <a:r>
              <a:rPr lang="el-GR" sz="16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μείωση των κενών πληροφόρησης </a:t>
            </a: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μεταξύ του φορέα παραγωγής και των χρηστών των υπηρεσιών</a:t>
            </a:r>
            <a:endParaRPr lang="en-GB" sz="16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αύξηση της </a:t>
            </a:r>
            <a:r>
              <a:rPr lang="el-GR" sz="16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αποδοτικότητας και της αποτελεσματικότητας </a:t>
            </a: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της παραγωγής</a:t>
            </a:r>
            <a:endParaRPr lang="en-GB" sz="16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αύξηση της </a:t>
            </a:r>
            <a:r>
              <a:rPr lang="el-GR" sz="16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ικανότητας ελέγχου</a:t>
            </a: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 σε τομείς όπου είναι δύσκολο να ανατεθεί η ευθύνη σε εξωτερικούς φορείς</a:t>
            </a:r>
            <a:endParaRPr lang="en-GB" sz="16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l-GR" sz="16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τόνωση της μάθησης</a:t>
            </a: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 χάρη σε διάφορες απόψεις, με μεγαλύτερη ικανότητα καινοτομίας και προβληματισμού,</a:t>
            </a:r>
            <a:endParaRPr lang="en-GB" sz="16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ικανότητα </a:t>
            </a:r>
            <a:r>
              <a:rPr lang="el-GR" sz="16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δημιουργίας πρόσθετων πόρων εκτός </a:t>
            </a:r>
            <a:r>
              <a:rPr lang="el-GR" sz="1600" u="none" strike="noStrike" dirty="0">
                <a:effectLst/>
                <a:latin typeface="Calibri" panose="020F0502020204030204" pitchFamily="34" charset="0"/>
                <a:ea typeface="Times New Roman" panose="02020603050405020304" pitchFamily="18" charset="0"/>
                <a:cs typeface="Times New Roman" panose="02020603050405020304" pitchFamily="18" charset="0"/>
              </a:rPr>
              <a:t>του οργανισμού, μέσω μεγαλύτερων ανταλλαγών με το περιβάλλον</a:t>
            </a:r>
            <a:endParaRPr lang="en-GB" sz="1600" u="none" strike="noStrike"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781" name="Google Shape;781;p42"/>
          <p:cNvCxnSpPr/>
          <p:nvPr/>
        </p:nvCxnSpPr>
        <p:spPr>
          <a:xfrm>
            <a:off x="3081625" y="1326250"/>
            <a:ext cx="11100" cy="2924700"/>
          </a:xfrm>
          <a:prstGeom prst="straightConnector1">
            <a:avLst/>
          </a:prstGeom>
          <a:noFill/>
          <a:ln w="9525" cap="flat" cmpd="sng">
            <a:solidFill>
              <a:schemeClr val="dk1"/>
            </a:solidFill>
            <a:prstDash val="solid"/>
            <a:round/>
            <a:headEnd type="none" w="sm" len="sm"/>
            <a:tailEnd type="none" w="sm" len="sm"/>
          </a:ln>
        </p:spPr>
      </p:cxnSp>
      <p:pic>
        <p:nvPicPr>
          <p:cNvPr id="782" name="Google Shape;782;p42"/>
          <p:cNvPicPr preferRelativeResize="0"/>
          <p:nvPr/>
        </p:nvPicPr>
        <p:blipFill rotWithShape="1">
          <a:blip r:embed="rId4">
            <a:alphaModFix/>
          </a:blip>
          <a:srcRect t="26998"/>
          <a:stretch/>
        </p:blipFill>
        <p:spPr>
          <a:xfrm>
            <a:off x="261125" y="2660072"/>
            <a:ext cx="2679224" cy="1955901"/>
          </a:xfrm>
          <a:prstGeom prst="rect">
            <a:avLst/>
          </a:prstGeom>
          <a:noFill/>
          <a:ln>
            <a:noFill/>
          </a:ln>
        </p:spPr>
      </p:pic>
      <p:pic>
        <p:nvPicPr>
          <p:cNvPr id="783" name="Google Shape;783;p4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4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89" name="Google Shape;789;p43"/>
          <p:cNvSpPr txBox="1"/>
          <p:nvPr/>
        </p:nvSpPr>
        <p:spPr>
          <a:xfrm>
            <a:off x="0" y="848232"/>
            <a:ext cx="4572000" cy="2492960"/>
          </a:xfrm>
          <a:prstGeom prst="rect">
            <a:avLst/>
          </a:prstGeom>
          <a:noFill/>
          <a:ln>
            <a:noFill/>
          </a:ln>
        </p:spPr>
        <p:txBody>
          <a:bodyPr spcFirstLastPara="1" wrap="square" lIns="91425" tIns="91425" rIns="91425" bIns="91425" anchor="t" anchorCtr="0">
            <a:spAutoFit/>
          </a:bodyPr>
          <a:lstStyle/>
          <a:p>
            <a:pPr marL="457200" marR="0" indent="-301752" algn="l" rtl="0">
              <a:spcBef>
                <a:spcPts val="0"/>
              </a:spcBef>
              <a:spcAft>
                <a:spcPts val="0"/>
              </a:spcAft>
              <a:buClr>
                <a:schemeClr val="lt1"/>
              </a:buClr>
              <a:buSzPts val="1200"/>
              <a:buFont typeface="Lato" panose="020F0502020204030203" pitchFamily="34" charset="0"/>
              <a:buAutoNum type="arabicPeriod"/>
            </a:pPr>
            <a:r>
              <a:rPr lang="it" sz="2500" b="1" i="0" u="none" strike="noStrike" cap="none" dirty="0">
                <a:solidFill>
                  <a:schemeClr val="dk1"/>
                </a:solidFill>
                <a:latin typeface="Raleway"/>
                <a:ea typeface="Raleway"/>
                <a:cs typeface="Raleway"/>
                <a:sym typeface="Raleway"/>
              </a:rPr>
              <a:t>5.</a:t>
            </a:r>
            <a:r>
              <a:rPr lang="it-IT" sz="2500" b="1" dirty="0">
                <a:solidFill>
                  <a:schemeClr val="dk1"/>
                </a:solidFill>
                <a:latin typeface="Raleway"/>
              </a:rPr>
              <a:t> Συνέργεια και ισορροπία μεταξύ κοινωνικών και οικονομικών στόχων - Πώς να διαθέσετε το προϊόν σας στην αγορά</a:t>
            </a:r>
            <a:endParaRPr lang="en-GB" sz="2500" b="1" dirty="0">
              <a:solidFill>
                <a:schemeClr val="dk1"/>
              </a:solidFill>
              <a:latin typeface="Raleway"/>
            </a:endParaRPr>
          </a:p>
        </p:txBody>
      </p:sp>
      <p:sp>
        <p:nvSpPr>
          <p:cNvPr id="790" name="Google Shape;790;p43"/>
          <p:cNvSpPr txBox="1">
            <a:spLocks noGrp="1"/>
          </p:cNvSpPr>
          <p:nvPr>
            <p:ph type="title"/>
          </p:nvPr>
        </p:nvSpPr>
        <p:spPr>
          <a:xfrm>
            <a:off x="50" y="3239250"/>
            <a:ext cx="4572000" cy="1353532"/>
          </a:xfrm>
          <a:prstGeom prst="rect">
            <a:avLst/>
          </a:prstGeom>
          <a:noFill/>
          <a:ln>
            <a:noFill/>
          </a:ln>
        </p:spPr>
        <p:txBody>
          <a:bodyPr spcFirstLastPara="1" wrap="square" lIns="91425" tIns="91425" rIns="91425" bIns="91425" anchor="ctr" anchorCtr="0">
            <a:noAutofit/>
          </a:bodyPr>
          <a:lstStyle/>
          <a:p>
            <a:pPr>
              <a:lnSpc>
                <a:spcPct val="115000"/>
              </a:lnSpc>
              <a:buClr>
                <a:schemeClr val="dk2"/>
              </a:buClr>
              <a:buSzPts val="1100"/>
            </a:pPr>
            <a:r>
              <a:rPr lang="it" sz="1600" dirty="0">
                <a:solidFill>
                  <a:srgbClr val="122D4A"/>
                </a:solidFill>
                <a:latin typeface="Arial"/>
                <a:ea typeface="Arial"/>
                <a:cs typeface="Arial"/>
                <a:sym typeface="Arial"/>
              </a:rPr>
              <a:t>5.1 </a:t>
            </a:r>
            <a:r>
              <a:rPr lang="it-IT" sz="1600" dirty="0">
                <a:solidFill>
                  <a:srgbClr val="122D4A"/>
                </a:solidFill>
                <a:latin typeface="Arial"/>
                <a:cs typeface="Arial"/>
              </a:rPr>
              <a:t>Οικονομικός και κοινωνικός δυϊσμός</a:t>
            </a:r>
            <a:endParaRPr dirty="0"/>
          </a:p>
        </p:txBody>
      </p:sp>
      <p:sp>
        <p:nvSpPr>
          <p:cNvPr id="791" name="Google Shape;791;p4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r>
              <a:rPr lang="it" dirty="0">
                <a:solidFill>
                  <a:srgbClr val="000000"/>
                </a:solidFill>
              </a:rPr>
              <a:t>Οι κοινωνικές επιχειρήσεις αποτελούν μια αναδυόμενη απάντηση στα οικονομικά και κοινωνικά προβλήματα, καθώς γίνονται φορείς προώθησης της αλλαγής.</a:t>
            </a:r>
            <a:endParaRPr dirty="0">
              <a:solidFill>
                <a:srgbClr val="000000"/>
              </a:solidFill>
            </a:endParaRPr>
          </a:p>
        </p:txBody>
      </p:sp>
      <p:pic>
        <p:nvPicPr>
          <p:cNvPr id="792" name="Google Shape;792;p4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44"/>
          <p:cNvPicPr preferRelativeResize="0"/>
          <p:nvPr/>
        </p:nvPicPr>
        <p:blipFill rotWithShape="1">
          <a:blip r:embed="rId3">
            <a:alphaModFix/>
          </a:blip>
          <a:srcRect t="-1926" r="-3231"/>
          <a:stretch/>
        </p:blipFill>
        <p:spPr>
          <a:xfrm>
            <a:off x="6414050" y="2530025"/>
            <a:ext cx="2554100" cy="2206249"/>
          </a:xfrm>
          <a:prstGeom prst="rect">
            <a:avLst/>
          </a:prstGeom>
          <a:noFill/>
          <a:ln>
            <a:noFill/>
          </a:ln>
        </p:spPr>
      </p:pic>
      <p:sp>
        <p:nvSpPr>
          <p:cNvPr id="798" name="Google Shape;798;p44"/>
          <p:cNvSpPr txBox="1">
            <a:spLocks noGrp="1"/>
          </p:cNvSpPr>
          <p:nvPr>
            <p:ph type="title"/>
          </p:nvPr>
        </p:nvSpPr>
        <p:spPr>
          <a:xfrm>
            <a:off x="652471" y="234191"/>
            <a:ext cx="8160600" cy="50556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dirty="0">
                <a:solidFill>
                  <a:schemeClr val="dk1"/>
                </a:solidFill>
              </a:rPr>
              <a:t>Οικονομικός και κοινωνικός δυϊσμός</a:t>
            </a:r>
            <a:endParaRPr sz="2300" dirty="0">
              <a:solidFill>
                <a:schemeClr val="dk1"/>
              </a:solidFill>
            </a:endParaRPr>
          </a:p>
          <a:p>
            <a:pPr marL="0" lvl="0" indent="0" algn="ctr" rtl="0">
              <a:lnSpc>
                <a:spcPct val="100000"/>
              </a:lnSpc>
              <a:spcBef>
                <a:spcPts val="0"/>
              </a:spcBef>
              <a:spcAft>
                <a:spcPts val="0"/>
              </a:spcAft>
              <a:buClr>
                <a:schemeClr val="dk2"/>
              </a:buClr>
              <a:buSzPts val="1100"/>
              <a:buFont typeface="Arial"/>
              <a:buNone/>
            </a:pPr>
            <a:endParaRPr sz="2400" dirty="0">
              <a:solidFill>
                <a:schemeClr val="accent5"/>
              </a:solidFill>
            </a:endParaRPr>
          </a:p>
        </p:txBody>
      </p:sp>
      <p:sp>
        <p:nvSpPr>
          <p:cNvPr id="799" name="Google Shape;799;p44"/>
          <p:cNvSpPr txBox="1">
            <a:spLocks noGrp="1"/>
          </p:cNvSpPr>
          <p:nvPr>
            <p:ph type="body" idx="1"/>
          </p:nvPr>
        </p:nvSpPr>
        <p:spPr>
          <a:xfrm>
            <a:off x="496550" y="2914250"/>
            <a:ext cx="6603300" cy="161830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it" sz="1400" b="1" dirty="0">
                <a:latin typeface="Calibri"/>
                <a:ea typeface="Calibri"/>
                <a:cs typeface="Calibri"/>
                <a:sym typeface="Calibri"/>
              </a:rPr>
              <a:t>Οι κοινωνικές επιχειρήσεις </a:t>
            </a:r>
            <a:r>
              <a:rPr lang="it" sz="1400" dirty="0">
                <a:latin typeface="Calibri"/>
                <a:ea typeface="Calibri"/>
                <a:cs typeface="Calibri"/>
                <a:sym typeface="Calibri"/>
              </a:rPr>
              <a:t>αποτελούν μια αναδυόμενη απάντηση στα οικονομικά και κοινωνικά προβλήματα, καθώς γίνονται φορείς προώθησης της αλλαγής. Είναι σε θέση να δώσουν λύσεις στις νέες ανάγκες των ανθρώπων και των κοινοτήτων. Μπορούν να σχεδιάζουν, να αναπτύσσουν και να εισάγουν μετασχηματισμούς στις σχέσεις μεταξύ ατόμων και θεσμών και, με τον τρόπο αυτό, να επαναπροσδιορίζουν τους στόχους και τις προτεραιότητες της </a:t>
            </a:r>
            <a:r>
              <a:rPr lang="it" sz="1400" b="1" dirty="0">
                <a:latin typeface="Calibri"/>
                <a:ea typeface="Calibri"/>
                <a:cs typeface="Calibri"/>
                <a:sym typeface="Calibri"/>
              </a:rPr>
              <a:t>κοινωνικοοικονομικής ανάπτυξης</a:t>
            </a:r>
            <a:r>
              <a:rPr lang="it" sz="1400" dirty="0">
                <a:latin typeface="Calibri"/>
                <a:ea typeface="Calibri"/>
                <a:cs typeface="Calibri"/>
                <a:sym typeface="Calibri"/>
              </a:rPr>
              <a:t>.</a:t>
            </a:r>
            <a:endParaRPr sz="1400" dirty="0">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1400" dirty="0">
              <a:latin typeface="Arial"/>
              <a:ea typeface="Arial"/>
              <a:cs typeface="Arial"/>
              <a:sym typeface="Arial"/>
            </a:endParaRPr>
          </a:p>
          <a:p>
            <a:pPr marL="0" lvl="0" indent="0" algn="l" rtl="0">
              <a:lnSpc>
                <a:spcPct val="115000"/>
              </a:lnSpc>
              <a:spcBef>
                <a:spcPts val="1000"/>
              </a:spcBef>
              <a:spcAft>
                <a:spcPts val="0"/>
              </a:spcAft>
              <a:buSzPts val="1800"/>
              <a:buNone/>
            </a:pP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endParaRPr sz="1400" dirty="0"/>
          </a:p>
        </p:txBody>
      </p:sp>
      <p:pic>
        <p:nvPicPr>
          <p:cNvPr id="800" name="Google Shape;800;p44"/>
          <p:cNvPicPr preferRelativeResize="0"/>
          <p:nvPr/>
        </p:nvPicPr>
        <p:blipFill rotWithShape="1">
          <a:blip r:embed="rId4">
            <a:alphaModFix/>
          </a:blip>
          <a:srcRect/>
          <a:stretch/>
        </p:blipFill>
        <p:spPr>
          <a:xfrm>
            <a:off x="0" y="0"/>
            <a:ext cx="718275" cy="679625"/>
          </a:xfrm>
          <a:prstGeom prst="rect">
            <a:avLst/>
          </a:prstGeom>
          <a:noFill/>
          <a:ln>
            <a:noFill/>
          </a:ln>
        </p:spPr>
      </p:pic>
      <p:cxnSp>
        <p:nvCxnSpPr>
          <p:cNvPr id="801" name="Google Shape;801;p44"/>
          <p:cNvCxnSpPr/>
          <p:nvPr/>
        </p:nvCxnSpPr>
        <p:spPr>
          <a:xfrm>
            <a:off x="409126" y="1348824"/>
            <a:ext cx="4200" cy="702300"/>
          </a:xfrm>
          <a:prstGeom prst="straightConnector1">
            <a:avLst/>
          </a:prstGeom>
          <a:noFill/>
          <a:ln w="28575" cap="flat" cmpd="sng">
            <a:solidFill>
              <a:srgbClr val="FF6B26"/>
            </a:solidFill>
            <a:prstDash val="solid"/>
            <a:round/>
            <a:headEnd type="none" w="sm" len="sm"/>
            <a:tailEnd type="none" w="sm" len="sm"/>
          </a:ln>
        </p:spPr>
      </p:cxnSp>
      <p:cxnSp>
        <p:nvCxnSpPr>
          <p:cNvPr id="802" name="Google Shape;802;p44"/>
          <p:cNvCxnSpPr/>
          <p:nvPr/>
        </p:nvCxnSpPr>
        <p:spPr>
          <a:xfrm>
            <a:off x="407625" y="2234250"/>
            <a:ext cx="7200" cy="675000"/>
          </a:xfrm>
          <a:prstGeom prst="straightConnector1">
            <a:avLst/>
          </a:prstGeom>
          <a:noFill/>
          <a:ln w="28575" cap="flat" cmpd="sng">
            <a:solidFill>
              <a:srgbClr val="F8A17A"/>
            </a:solidFill>
            <a:prstDash val="solid"/>
            <a:round/>
            <a:headEnd type="none" w="sm" len="sm"/>
            <a:tailEnd type="none" w="sm" len="sm"/>
          </a:ln>
        </p:spPr>
      </p:cxnSp>
      <p:cxnSp>
        <p:nvCxnSpPr>
          <p:cNvPr id="803" name="Google Shape;803;p44"/>
          <p:cNvCxnSpPr/>
          <p:nvPr/>
        </p:nvCxnSpPr>
        <p:spPr>
          <a:xfrm flipH="1">
            <a:off x="404925" y="3092375"/>
            <a:ext cx="10800" cy="1105800"/>
          </a:xfrm>
          <a:prstGeom prst="straightConnector1">
            <a:avLst/>
          </a:prstGeom>
          <a:noFill/>
          <a:ln w="28575" cap="flat" cmpd="sng">
            <a:solidFill>
              <a:srgbClr val="FFD197"/>
            </a:solidFill>
            <a:prstDash val="solid"/>
            <a:round/>
            <a:headEnd type="none" w="sm" len="sm"/>
            <a:tailEnd type="none" w="sm" len="sm"/>
          </a:ln>
        </p:spPr>
      </p:cxnSp>
      <p:sp>
        <p:nvSpPr>
          <p:cNvPr id="804" name="Google Shape;804;p44"/>
          <p:cNvSpPr txBox="1"/>
          <p:nvPr/>
        </p:nvSpPr>
        <p:spPr>
          <a:xfrm>
            <a:off x="496550" y="1045380"/>
            <a:ext cx="80370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2"/>
              </a:buClr>
              <a:buSzPts val="1100"/>
              <a:buFont typeface="Arial"/>
              <a:buNone/>
            </a:pPr>
            <a:r>
              <a:rPr lang="it" sz="1400" b="0" i="0" u="none" strike="noStrike" cap="none" dirty="0">
                <a:solidFill>
                  <a:schemeClr val="dk2"/>
                </a:solidFill>
                <a:latin typeface="Calibri"/>
                <a:ea typeface="Calibri"/>
                <a:cs typeface="Calibri"/>
                <a:sym typeface="Calibri"/>
              </a:rPr>
              <a:t>Ο οικονομικοκοινωνικός δυϊσμός μπορεί να προκαλέσει εντάσεις στη διαχείριση των </a:t>
            </a:r>
            <a:r>
              <a:rPr lang="it" sz="1400" b="1" i="0" u="none" strike="noStrike" cap="none" dirty="0">
                <a:solidFill>
                  <a:schemeClr val="dk2"/>
                </a:solidFill>
                <a:latin typeface="Calibri"/>
                <a:ea typeface="Calibri"/>
                <a:cs typeface="Calibri"/>
                <a:sym typeface="Calibri"/>
              </a:rPr>
              <a:t>κοινωνικών και οικονομικών στόχων, </a:t>
            </a:r>
            <a:r>
              <a:rPr lang="it" sz="1400" b="0" i="0" u="none" strike="noStrike" cap="none" dirty="0">
                <a:solidFill>
                  <a:schemeClr val="dk2"/>
                </a:solidFill>
                <a:latin typeface="Calibri"/>
                <a:ea typeface="Calibri"/>
                <a:cs typeface="Calibri"/>
                <a:sym typeface="Calibri"/>
              </a:rPr>
              <a:t>με αποτέλεσμα να δημιουργούνται προβλήματα στο εσωτερικό του οργανισμού. Αυτές οι πηγές έντασης μπορούν να προέρχονται τόσο από εσωτερικές υποομάδες όσο και από εξωτερικούς </a:t>
            </a:r>
            <a:r>
              <a:rPr lang="it" sz="1400" b="1" i="0" u="none" strike="noStrike" cap="none" dirty="0">
                <a:solidFill>
                  <a:schemeClr val="dk2"/>
                </a:solidFill>
                <a:latin typeface="Calibri"/>
                <a:ea typeface="Calibri"/>
                <a:cs typeface="Calibri"/>
                <a:sym typeface="Calibri"/>
              </a:rPr>
              <a:t>ενδιαφερόμενους</a:t>
            </a:r>
            <a:r>
              <a:rPr lang="it" sz="1400" b="0"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Lato"/>
              <a:ea typeface="Lato"/>
              <a:cs typeface="Lato"/>
              <a:sym typeface="Lato"/>
            </a:endParaRPr>
          </a:p>
        </p:txBody>
      </p:sp>
      <p:sp>
        <p:nvSpPr>
          <p:cNvPr id="805" name="Google Shape;805;p44"/>
          <p:cNvSpPr txBox="1"/>
          <p:nvPr/>
        </p:nvSpPr>
        <p:spPr>
          <a:xfrm>
            <a:off x="541625" y="2123850"/>
            <a:ext cx="79920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2"/>
              </a:buClr>
              <a:buSzPts val="1100"/>
              <a:buFont typeface="Arial"/>
              <a:buNone/>
            </a:pPr>
            <a:r>
              <a:rPr lang="it" sz="1400" b="0" i="0" u="none" strike="noStrike" cap="none" dirty="0">
                <a:solidFill>
                  <a:schemeClr val="dk2"/>
                </a:solidFill>
                <a:latin typeface="Calibri"/>
                <a:ea typeface="Calibri"/>
                <a:cs typeface="Calibri"/>
                <a:sym typeface="Calibri"/>
              </a:rPr>
              <a:t>Η υπερβολική προσοχή στους οικονομικούς στόχους μπορεί να απομακρύνει τον οργανισμό από τους κοινωνικούς του στόχους, ενώ η υπερβολική εστίαση στους κοινωνικούς στόχους μπορεί τελικά να επηρεάσει την οικονομική βιωσιμότητα του οργανισμού.</a:t>
            </a:r>
            <a:endParaRPr sz="1400" b="0" i="0" u="none" strike="noStrike" cap="none" dirty="0">
              <a:solidFill>
                <a:srgbClr val="000000"/>
              </a:solidFill>
              <a:latin typeface="Lato"/>
              <a:ea typeface="Lato"/>
              <a:cs typeface="Lato"/>
              <a:sym typeface="Lato"/>
            </a:endParaRPr>
          </a:p>
        </p:txBody>
      </p:sp>
      <p:pic>
        <p:nvPicPr>
          <p:cNvPr id="806" name="Google Shape;806;p4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45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
          <p:cNvSpPr txBox="1">
            <a:spLocks noGrp="1"/>
          </p:cNvSpPr>
          <p:nvPr>
            <p:ph type="title"/>
          </p:nvPr>
        </p:nvSpPr>
        <p:spPr>
          <a:xfrm>
            <a:off x="1287750" y="564875"/>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a:t>Μεθοδολογία - EQF Μονάδα εργασίας 1</a:t>
            </a:r>
            <a:endParaRPr sz="2000"/>
          </a:p>
          <a:p>
            <a:pPr marL="0" lvl="0" indent="0" algn="ctr" rtl="0">
              <a:lnSpc>
                <a:spcPct val="100000"/>
              </a:lnSpc>
              <a:spcBef>
                <a:spcPts val="0"/>
              </a:spcBef>
              <a:spcAft>
                <a:spcPts val="0"/>
              </a:spcAft>
              <a:buSzPts val="3000"/>
              <a:buNone/>
            </a:pPr>
            <a:endParaRPr sz="2000"/>
          </a:p>
        </p:txBody>
      </p:sp>
      <p:pic>
        <p:nvPicPr>
          <p:cNvPr id="275" name="Google Shape;275;p4"/>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76" name="Google Shape;276;p4"/>
          <p:cNvGraphicFramePr/>
          <p:nvPr>
            <p:extLst>
              <p:ext uri="{D42A27DB-BD31-4B8C-83A1-F6EECF244321}">
                <p14:modId xmlns:p14="http://schemas.microsoft.com/office/powerpoint/2010/main" val="3132054379"/>
              </p:ext>
            </p:extLst>
          </p:nvPr>
        </p:nvGraphicFramePr>
        <p:xfrm>
          <a:off x="1068925" y="1096819"/>
          <a:ext cx="7250025" cy="3262062"/>
        </p:xfrm>
        <a:graphic>
          <a:graphicData uri="http://schemas.openxmlformats.org/drawingml/2006/table">
            <a:tbl>
              <a:tblPr>
                <a:noFill/>
                <a:tableStyleId>{E1C2DE85-201B-4791-996C-00BAC24C5B42}</a:tableStyleId>
              </a:tblPr>
              <a:tblGrid>
                <a:gridCol w="2416675">
                  <a:extLst>
                    <a:ext uri="{9D8B030D-6E8A-4147-A177-3AD203B41FA5}">
                      <a16:colId xmlns:a16="http://schemas.microsoft.com/office/drawing/2014/main" val="20000"/>
                    </a:ext>
                  </a:extLst>
                </a:gridCol>
                <a:gridCol w="2430291">
                  <a:extLst>
                    <a:ext uri="{9D8B030D-6E8A-4147-A177-3AD203B41FA5}">
                      <a16:colId xmlns:a16="http://schemas.microsoft.com/office/drawing/2014/main" val="20001"/>
                    </a:ext>
                  </a:extLst>
                </a:gridCol>
                <a:gridCol w="2403059">
                  <a:extLst>
                    <a:ext uri="{9D8B030D-6E8A-4147-A177-3AD203B41FA5}">
                      <a16:colId xmlns:a16="http://schemas.microsoft.com/office/drawing/2014/main" val="20002"/>
                    </a:ext>
                  </a:extLst>
                </a:gridCol>
              </a:tblGrid>
              <a:tr h="443075">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Γνώση:</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Δεξιότητες:</a:t>
                      </a:r>
                      <a:endParaRPr sz="12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000" b="1" u="none" strike="noStrike" cap="none" dirty="0">
                          <a:solidFill>
                            <a:srgbClr val="F46524"/>
                          </a:solidFill>
                          <a:latin typeface="Lato"/>
                          <a:ea typeface="Lato"/>
                          <a:cs typeface="Lato"/>
                          <a:sym typeface="Lato"/>
                        </a:rPr>
                        <a:t>Ικανότητες</a:t>
                      </a:r>
                      <a:r>
                        <a:rPr lang="it" sz="2100" b="1" u="none" strike="noStrike" cap="none" dirty="0">
                          <a:solidFill>
                            <a:srgbClr val="F46524"/>
                          </a:solidFill>
                          <a:latin typeface="Lato"/>
                          <a:ea typeface="Lato"/>
                          <a:cs typeface="Lato"/>
                          <a:sym typeface="Lato"/>
                        </a:rPr>
                        <a:t>:</a:t>
                      </a:r>
                      <a:endParaRPr sz="1400" u="none" strike="noStrike" cap="none" dirty="0"/>
                    </a:p>
                  </a:txBody>
                  <a:tcPr marL="91425" marR="91425" marT="91425" marB="91425"/>
                </a:tc>
                <a:extLst>
                  <a:ext uri="{0D108BD9-81ED-4DB2-BD59-A6C34878D82A}">
                    <a16:rowId xmlns:a16="http://schemas.microsoft.com/office/drawing/2014/main" val="10000"/>
                  </a:ext>
                </a:extLst>
              </a:tr>
              <a:tr h="2654725">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Γνώση για:</a:t>
                      </a:r>
                      <a:endParaRPr sz="1400" b="0" i="0" u="none" strike="noStrike" cap="none" dirty="0">
                        <a:solidFill>
                          <a:schemeClr val="dk2"/>
                        </a:solidFill>
                        <a:latin typeface="Lato"/>
                        <a:ea typeface="Lato"/>
                        <a:cs typeface="Lato"/>
                        <a:sym typeface="Lato"/>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Βασικές γνώσεις για την αξιολόγηση του</a:t>
                      </a:r>
                      <a:r>
                        <a:rPr lang="pt-PT" sz="1400" b="0" i="0" u="none" strike="noStrike" cap="none" dirty="0">
                          <a:solidFill>
                            <a:schemeClr val="dk2"/>
                          </a:solidFill>
                          <a:latin typeface="Lato"/>
                          <a:ea typeface="Lato"/>
                          <a:cs typeface="Lato"/>
                          <a:sym typeface="Arial"/>
                        </a:rPr>
                        <a:t> κοινωνικ</a:t>
                      </a:r>
                      <a:r>
                        <a:rPr lang="el-GR" sz="1400" b="0" i="0" u="none" strike="noStrike" cap="none" dirty="0" err="1">
                          <a:solidFill>
                            <a:schemeClr val="dk2"/>
                          </a:solidFill>
                          <a:latin typeface="Lato"/>
                          <a:ea typeface="Lato"/>
                          <a:cs typeface="Lato"/>
                          <a:sym typeface="Arial"/>
                        </a:rPr>
                        <a:t>ού</a:t>
                      </a:r>
                      <a:r>
                        <a:rPr lang="el-GR" sz="1400" b="0" i="0" u="none" strike="noStrike" cap="none" dirty="0">
                          <a:solidFill>
                            <a:schemeClr val="dk2"/>
                          </a:solidFill>
                          <a:latin typeface="Lato"/>
                          <a:ea typeface="Lato"/>
                          <a:cs typeface="Lato"/>
                          <a:sym typeface="Arial"/>
                        </a:rPr>
                        <a:t> </a:t>
                      </a:r>
                      <a:r>
                        <a:rPr lang="pt-PT" sz="1400" b="0" i="0" u="none" strike="noStrike" cap="none" dirty="0">
                          <a:solidFill>
                            <a:schemeClr val="dk2"/>
                          </a:solidFill>
                          <a:latin typeface="Lato"/>
                          <a:ea typeface="Lato"/>
                          <a:cs typeface="Lato"/>
                          <a:sym typeface="Arial"/>
                        </a:rPr>
                        <a:t>αντίκτυπο</a:t>
                      </a:r>
                      <a:r>
                        <a:rPr lang="el-GR" sz="1400" b="0" i="0" u="none" strike="noStrike" cap="none" dirty="0">
                          <a:solidFill>
                            <a:schemeClr val="dk2"/>
                          </a:solidFill>
                          <a:latin typeface="Lato"/>
                          <a:ea typeface="Lato"/>
                          <a:cs typeface="Lato"/>
                          <a:sym typeface="Arial"/>
                        </a:rPr>
                        <a:t>υ</a:t>
                      </a:r>
                      <a:endParaRPr lang="en-GB" sz="1400" b="0" i="0" u="none" strike="noStrike" cap="none" dirty="0">
                        <a:solidFill>
                          <a:schemeClr val="dk2"/>
                        </a:solidFill>
                        <a:latin typeface="Lato"/>
                        <a:ea typeface="Lato"/>
                        <a:cs typeface="Lato"/>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Τεχνικές και ειδικές δεξιότητες για:</a:t>
                      </a:r>
                      <a:endParaRPr sz="1400" dirty="0"/>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Γνώσεις σχετικά με την χαρτογράφηση</a:t>
                      </a:r>
                      <a:r>
                        <a:rPr lang="pt-PT" sz="1400" b="0" i="0" u="none" strike="noStrike" cap="none" dirty="0">
                          <a:solidFill>
                            <a:schemeClr val="dk2"/>
                          </a:solidFill>
                          <a:latin typeface="Lato"/>
                          <a:ea typeface="Lato"/>
                          <a:cs typeface="Lato"/>
                          <a:sym typeface="Arial"/>
                        </a:rPr>
                        <a:t> το</a:t>
                      </a:r>
                      <a:r>
                        <a:rPr lang="el-GR" sz="1400" b="0" i="0" u="none" strike="noStrike" cap="none" dirty="0">
                          <a:solidFill>
                            <a:schemeClr val="dk2"/>
                          </a:solidFill>
                          <a:latin typeface="Lato"/>
                          <a:ea typeface="Lato"/>
                          <a:cs typeface="Lato"/>
                          <a:sym typeface="Arial"/>
                        </a:rPr>
                        <a:t>υ</a:t>
                      </a:r>
                      <a:r>
                        <a:rPr lang="pt-PT" sz="1400" b="0" i="0" u="none" strike="noStrike" cap="none" dirty="0">
                          <a:solidFill>
                            <a:schemeClr val="dk2"/>
                          </a:solidFill>
                          <a:latin typeface="Lato"/>
                          <a:ea typeface="Lato"/>
                          <a:cs typeface="Lato"/>
                          <a:sym typeface="Arial"/>
                        </a:rPr>
                        <a:t> ευρωπαϊκό</a:t>
                      </a:r>
                      <a:r>
                        <a:rPr lang="el-GR" sz="1400" b="0" i="0" u="none" strike="noStrike" cap="none" dirty="0">
                          <a:solidFill>
                            <a:schemeClr val="dk2"/>
                          </a:solidFill>
                          <a:latin typeface="Lato"/>
                          <a:ea typeface="Lato"/>
                          <a:cs typeface="Lato"/>
                          <a:sym typeface="Arial"/>
                        </a:rPr>
                        <a:t>υ</a:t>
                      </a:r>
                      <a:r>
                        <a:rPr lang="pt-PT" sz="1400" b="0" i="0" u="none" strike="noStrike" cap="none" dirty="0">
                          <a:solidFill>
                            <a:schemeClr val="dk2"/>
                          </a:solidFill>
                          <a:latin typeface="Lato"/>
                          <a:ea typeface="Lato"/>
                          <a:cs typeface="Lato"/>
                          <a:sym typeface="Arial"/>
                        </a:rPr>
                        <a:t> νομοθετικ</a:t>
                      </a:r>
                      <a:r>
                        <a:rPr lang="el-GR" sz="1400" b="0" i="0" u="none" strike="noStrike" cap="none" dirty="0" err="1">
                          <a:solidFill>
                            <a:schemeClr val="dk2"/>
                          </a:solidFill>
                          <a:latin typeface="Lato"/>
                          <a:ea typeface="Lato"/>
                          <a:cs typeface="Lato"/>
                          <a:sym typeface="Arial"/>
                        </a:rPr>
                        <a:t>ού</a:t>
                      </a:r>
                      <a:r>
                        <a:rPr lang="el-GR" sz="1400" b="0" i="0" u="none" strike="noStrike" cap="none" dirty="0">
                          <a:solidFill>
                            <a:schemeClr val="dk2"/>
                          </a:solidFill>
                          <a:latin typeface="Lato"/>
                          <a:ea typeface="Lato"/>
                          <a:cs typeface="Lato"/>
                          <a:sym typeface="Arial"/>
                        </a:rPr>
                        <a:t> συ</a:t>
                      </a:r>
                      <a:r>
                        <a:rPr lang="pt-PT" sz="1400" b="0" i="0" u="none" strike="noStrike" cap="none" dirty="0">
                          <a:solidFill>
                            <a:schemeClr val="dk2"/>
                          </a:solidFill>
                          <a:latin typeface="Lato"/>
                          <a:ea typeface="Lato"/>
                          <a:cs typeface="Lato"/>
                          <a:sym typeface="Arial"/>
                        </a:rPr>
                        <a:t>σ</a:t>
                      </a:r>
                      <a:r>
                        <a:rPr lang="el-GR" sz="1400" b="0" i="0" u="none" strike="noStrike" cap="none" dirty="0" err="1">
                          <a:solidFill>
                            <a:schemeClr val="dk2"/>
                          </a:solidFill>
                          <a:latin typeface="Lato"/>
                          <a:ea typeface="Lato"/>
                          <a:cs typeface="Lato"/>
                          <a:sym typeface="Arial"/>
                        </a:rPr>
                        <a:t>τήματος</a:t>
                      </a:r>
                      <a:r>
                        <a:rPr lang="pt-PT" sz="1400" b="0" i="0" u="none" strike="noStrike" cap="none" dirty="0">
                          <a:solidFill>
                            <a:schemeClr val="dk2"/>
                          </a:solidFill>
                          <a:latin typeface="Lato"/>
                          <a:ea typeface="Lato"/>
                          <a:cs typeface="Lato"/>
                          <a:sym typeface="Arial"/>
                        </a:rPr>
                        <a:t> των κοινωνικών επιχειρήσεων</a:t>
                      </a:r>
                      <a:endParaRPr lang="en-GB" sz="1400" b="0" i="0" u="none" strike="noStrike" cap="none" dirty="0">
                        <a:solidFill>
                          <a:schemeClr val="dk2"/>
                        </a:solidFill>
                        <a:latin typeface="Lato"/>
                        <a:ea typeface="Lato"/>
                        <a:cs typeface="Lato"/>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dirty="0">
                        <a:solidFill>
                          <a:schemeClr val="dk2"/>
                        </a:solidFill>
                        <a:latin typeface="Lato"/>
                        <a:ea typeface="Lato"/>
                        <a:cs typeface="Lato"/>
                        <a:sym typeface="La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400" b="0" i="0" u="none" strike="noStrike" cap="none" dirty="0">
                          <a:solidFill>
                            <a:schemeClr val="dk2"/>
                          </a:solidFill>
                          <a:latin typeface="Lato"/>
                          <a:ea typeface="Lato"/>
                          <a:cs typeface="Lato"/>
                          <a:sym typeface="Lato"/>
                        </a:rPr>
                        <a:t>Ικανότητες για:</a:t>
                      </a:r>
                      <a:endParaRPr sz="1400" b="0" i="0" u="none" strike="noStrike" cap="none" dirty="0">
                        <a:solidFill>
                          <a:schemeClr val="dk2"/>
                        </a:solidFill>
                        <a:latin typeface="Lato"/>
                        <a:ea typeface="Lato"/>
                        <a:cs typeface="Lato"/>
                        <a:sym typeface="Lato"/>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Γνώσεις για την αντιμετώπιση του</a:t>
                      </a:r>
                      <a:r>
                        <a:rPr lang="pt-PT" sz="1400" b="0" i="0" u="none" strike="noStrike" cap="none" dirty="0">
                          <a:solidFill>
                            <a:schemeClr val="dk2"/>
                          </a:solidFill>
                          <a:latin typeface="Lato"/>
                          <a:ea typeface="Lato"/>
                          <a:cs typeface="Lato"/>
                          <a:sym typeface="Arial"/>
                        </a:rPr>
                        <a:t> κοινωνικ</a:t>
                      </a:r>
                      <a:r>
                        <a:rPr lang="el-GR" sz="1400" b="0" i="0" u="none" strike="noStrike" cap="none" dirty="0">
                          <a:solidFill>
                            <a:schemeClr val="dk2"/>
                          </a:solidFill>
                          <a:latin typeface="Lato"/>
                          <a:ea typeface="Lato"/>
                          <a:cs typeface="Lato"/>
                          <a:sym typeface="Arial"/>
                        </a:rPr>
                        <a:t>ου</a:t>
                      </a:r>
                      <a:r>
                        <a:rPr lang="pt-PT" sz="1400" b="0" i="0" u="none" strike="noStrike" cap="none" dirty="0">
                          <a:solidFill>
                            <a:schemeClr val="dk2"/>
                          </a:solidFill>
                          <a:latin typeface="Lato"/>
                          <a:ea typeface="Lato"/>
                          <a:cs typeface="Lato"/>
                          <a:sym typeface="Arial"/>
                        </a:rPr>
                        <a:t> και οικονομικ</a:t>
                      </a:r>
                      <a:r>
                        <a:rPr lang="el-GR" sz="1400" b="0" i="0" u="none" strike="noStrike" cap="none" dirty="0" err="1">
                          <a:solidFill>
                            <a:schemeClr val="dk2"/>
                          </a:solidFill>
                          <a:latin typeface="Lato"/>
                          <a:ea typeface="Lato"/>
                          <a:cs typeface="Lato"/>
                          <a:sym typeface="Arial"/>
                        </a:rPr>
                        <a:t>ού</a:t>
                      </a:r>
                      <a:r>
                        <a:rPr lang="el-GR" sz="1400" b="0" i="0" u="none" strike="noStrike" cap="none" dirty="0">
                          <a:solidFill>
                            <a:schemeClr val="dk2"/>
                          </a:solidFill>
                          <a:latin typeface="Lato"/>
                          <a:ea typeface="Lato"/>
                          <a:cs typeface="Lato"/>
                          <a:sym typeface="Arial"/>
                        </a:rPr>
                        <a:t> </a:t>
                      </a:r>
                      <a:r>
                        <a:rPr lang="pt-PT" sz="1400" b="0" i="0" u="none" strike="noStrike" cap="none" dirty="0">
                          <a:solidFill>
                            <a:schemeClr val="dk2"/>
                          </a:solidFill>
                          <a:latin typeface="Lato"/>
                          <a:ea typeface="Lato"/>
                          <a:cs typeface="Lato"/>
                          <a:sym typeface="Arial"/>
                        </a:rPr>
                        <a:t>δυαδισμ</a:t>
                      </a:r>
                      <a:r>
                        <a:rPr lang="el-GR" sz="1400" b="0" i="0" u="none" strike="noStrike" cap="none" dirty="0" err="1">
                          <a:solidFill>
                            <a:schemeClr val="dk2"/>
                          </a:solidFill>
                          <a:latin typeface="Lato"/>
                          <a:ea typeface="Lato"/>
                          <a:cs typeface="Lato"/>
                          <a:sym typeface="Arial"/>
                        </a:rPr>
                        <a:t>ού</a:t>
                      </a:r>
                      <a:endParaRPr lang="en-GB" sz="1400" b="0" i="0" u="none" strike="noStrike" cap="none" dirty="0">
                        <a:solidFill>
                          <a:schemeClr val="dk2"/>
                        </a:solidFill>
                        <a:latin typeface="Lato"/>
                        <a:ea typeface="Lato"/>
                        <a:cs typeface="Lato"/>
                        <a:sym typeface="Arial"/>
                      </a:endParaRPr>
                    </a:p>
                    <a:p>
                      <a:pPr marL="292100" marR="0" lvl="0" indent="-285750" algn="l" rtl="0">
                        <a:lnSpc>
                          <a:spcPct val="100000"/>
                        </a:lnSpc>
                        <a:spcBef>
                          <a:spcPts val="0"/>
                        </a:spcBef>
                        <a:spcAft>
                          <a:spcPts val="0"/>
                        </a:spcAft>
                        <a:buClr>
                          <a:srgbClr val="000000"/>
                        </a:buClr>
                        <a:buSzPts val="1000"/>
                        <a:buFont typeface="Arial" panose="020B0604020202020204" pitchFamily="34" charset="0"/>
                        <a:buChar char="•"/>
                      </a:pPr>
                      <a:r>
                        <a:rPr lang="el-GR" sz="1400" b="0" i="0" u="none" strike="noStrike" cap="none" dirty="0">
                          <a:solidFill>
                            <a:schemeClr val="dk2"/>
                          </a:solidFill>
                          <a:latin typeface="Lato"/>
                          <a:ea typeface="Lato"/>
                          <a:cs typeface="Lato"/>
                          <a:sym typeface="Arial"/>
                        </a:rPr>
                        <a:t>Κατανόηση</a:t>
                      </a:r>
                      <a:r>
                        <a:rPr lang="pt-PT" sz="1400" b="0" i="0" u="none" strike="noStrike" cap="none" dirty="0">
                          <a:solidFill>
                            <a:schemeClr val="dk2"/>
                          </a:solidFill>
                          <a:latin typeface="Lato"/>
                          <a:ea typeface="Lato"/>
                          <a:cs typeface="Lato"/>
                          <a:sym typeface="Arial"/>
                        </a:rPr>
                        <a:t> τ</a:t>
                      </a:r>
                      <a:r>
                        <a:rPr lang="el-GR" sz="1400" b="0" i="0" u="none" strike="noStrike" cap="none" dirty="0">
                          <a:solidFill>
                            <a:schemeClr val="dk2"/>
                          </a:solidFill>
                          <a:latin typeface="Lato"/>
                          <a:ea typeface="Lato"/>
                          <a:cs typeface="Lato"/>
                          <a:sym typeface="Arial"/>
                        </a:rPr>
                        <a:t>ου </a:t>
                      </a:r>
                      <a:r>
                        <a:rPr lang="pt-PT" sz="1400" b="0" i="0" u="none" strike="noStrike" cap="none" dirty="0">
                          <a:solidFill>
                            <a:schemeClr val="dk2"/>
                          </a:solidFill>
                          <a:latin typeface="Lato"/>
                          <a:ea typeface="Lato"/>
                          <a:cs typeface="Lato"/>
                          <a:sym typeface="Arial"/>
                        </a:rPr>
                        <a:t>ρόλο</a:t>
                      </a:r>
                      <a:r>
                        <a:rPr lang="el-GR" sz="1400" b="0" i="0" u="none" strike="noStrike" cap="none" dirty="0">
                          <a:solidFill>
                            <a:schemeClr val="dk2"/>
                          </a:solidFill>
                          <a:latin typeface="Lato"/>
                          <a:ea typeface="Lato"/>
                          <a:cs typeface="Lato"/>
                          <a:sym typeface="Arial"/>
                        </a:rPr>
                        <a:t>υ</a:t>
                      </a:r>
                      <a:r>
                        <a:rPr lang="pt-PT" sz="1400" b="0" i="0" u="none" strike="noStrike" cap="none" dirty="0">
                          <a:solidFill>
                            <a:schemeClr val="dk2"/>
                          </a:solidFill>
                          <a:latin typeface="Lato"/>
                          <a:ea typeface="Lato"/>
                          <a:cs typeface="Lato"/>
                          <a:sym typeface="Arial"/>
                        </a:rPr>
                        <a:t> των </a:t>
                      </a:r>
                      <a:r>
                        <a:rPr lang="el-GR" sz="1400" b="0" i="0" u="none" strike="noStrike" cap="none" dirty="0">
                          <a:solidFill>
                            <a:schemeClr val="dk2"/>
                          </a:solidFill>
                          <a:latin typeface="Lato"/>
                          <a:ea typeface="Lato"/>
                          <a:cs typeface="Lato"/>
                          <a:sym typeface="Arial"/>
                        </a:rPr>
                        <a:t>εμπλεκόμενων</a:t>
                      </a:r>
                      <a:r>
                        <a:rPr lang="pt-PT" sz="1400" b="0" i="0" u="none" strike="noStrike" cap="none" dirty="0">
                          <a:solidFill>
                            <a:schemeClr val="dk2"/>
                          </a:solidFill>
                          <a:latin typeface="Lato"/>
                          <a:ea typeface="Lato"/>
                          <a:cs typeface="Lato"/>
                          <a:sym typeface="Arial"/>
                        </a:rPr>
                        <a:t> μερών και πώς </a:t>
                      </a:r>
                      <a:r>
                        <a:rPr lang="el-GR" sz="1400" b="0" i="0" u="none" strike="noStrike" cap="none" dirty="0">
                          <a:solidFill>
                            <a:schemeClr val="dk2"/>
                          </a:solidFill>
                          <a:latin typeface="Lato"/>
                          <a:ea typeface="Lato"/>
                          <a:cs typeface="Lato"/>
                          <a:sym typeface="Arial"/>
                        </a:rPr>
                        <a:t>μπορούν </a:t>
                      </a:r>
                      <a:r>
                        <a:rPr lang="pt-PT" sz="1400" b="0" i="0" u="none" strike="noStrike" cap="none" dirty="0">
                          <a:solidFill>
                            <a:schemeClr val="dk2"/>
                          </a:solidFill>
                          <a:latin typeface="Lato"/>
                          <a:ea typeface="Lato"/>
                          <a:cs typeface="Lato"/>
                          <a:sym typeface="Arial"/>
                        </a:rPr>
                        <a:t>δημιουργήσουν μια επιχείρηση κοινωνικά πολύτιμη.</a:t>
                      </a:r>
                      <a:endParaRPr lang="en-GB" sz="1400" b="0" i="0" u="none" strike="noStrike" cap="none" dirty="0">
                        <a:solidFill>
                          <a:schemeClr val="dk2"/>
                        </a:solidFill>
                        <a:latin typeface="Lato"/>
                        <a:ea typeface="Lato"/>
                        <a:cs typeface="Lato"/>
                        <a:sym typeface="Arial"/>
                      </a:endParaRPr>
                    </a:p>
                  </a:txBody>
                  <a:tcPr marL="91425" marR="91425" marT="91425" marB="91425"/>
                </a:tc>
                <a:extLst>
                  <a:ext uri="{0D108BD9-81ED-4DB2-BD59-A6C34878D82A}">
                    <a16:rowId xmlns:a16="http://schemas.microsoft.com/office/drawing/2014/main" val="10001"/>
                  </a:ext>
                </a:extLst>
              </a:tr>
            </a:tbl>
          </a:graphicData>
        </a:graphic>
      </p:graphicFrame>
      <p:pic>
        <p:nvPicPr>
          <p:cNvPr id="277" name="Google Shape;277;p4" descr="Graphical user interface, application&#10;&#10;Description automatically generated with medium confidence"/>
          <p:cNvPicPr preferRelativeResize="0"/>
          <p:nvPr/>
        </p:nvPicPr>
        <p:blipFill rotWithShape="1">
          <a:blip r:embed="rId4">
            <a:alphaModFix/>
          </a:blip>
          <a:srcRect/>
          <a:stretch/>
        </p:blipFill>
        <p:spPr>
          <a:xfrm>
            <a:off x="34350" y="4646550"/>
            <a:ext cx="2127548" cy="446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5"/>
          <p:cNvSpPr txBox="1">
            <a:spLocks noGrp="1"/>
          </p:cNvSpPr>
          <p:nvPr>
            <p:ph type="title"/>
          </p:nvPr>
        </p:nvSpPr>
        <p:spPr>
          <a:xfrm>
            <a:off x="507145" y="345823"/>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dirty="0">
                <a:solidFill>
                  <a:srgbClr val="002B4D"/>
                </a:solidFill>
              </a:rPr>
              <a:t>5.2 Οικονομική διάσταση</a:t>
            </a:r>
            <a:endParaRPr sz="2300" dirty="0">
              <a:solidFill>
                <a:srgbClr val="002B4D"/>
              </a:solidFill>
            </a:endParaRPr>
          </a:p>
          <a:p>
            <a:pPr marL="0" lvl="0" indent="0" algn="ctr" rtl="0">
              <a:lnSpc>
                <a:spcPct val="115000"/>
              </a:lnSpc>
              <a:spcBef>
                <a:spcPts val="1200"/>
              </a:spcBef>
              <a:spcAft>
                <a:spcPts val="0"/>
              </a:spcAft>
              <a:buClr>
                <a:schemeClr val="dk2"/>
              </a:buClr>
              <a:buSzPts val="1100"/>
              <a:buFont typeface="Arial"/>
              <a:buNone/>
            </a:pPr>
            <a:endParaRPr sz="3100" b="0"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2"/>
              </a:buClr>
              <a:buSzPts val="1100"/>
              <a:buFont typeface="Arial"/>
              <a:buNone/>
            </a:pPr>
            <a:endParaRPr sz="2400" dirty="0">
              <a:solidFill>
                <a:schemeClr val="dk1"/>
              </a:solidFill>
            </a:endParaRPr>
          </a:p>
        </p:txBody>
      </p:sp>
      <p:pic>
        <p:nvPicPr>
          <p:cNvPr id="812" name="Google Shape;812;p4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813" name="Google Shape;813;p45" descr="Lente di ingrandimento con riempimento a tinta unita"/>
          <p:cNvPicPr preferRelativeResize="0"/>
          <p:nvPr/>
        </p:nvPicPr>
        <p:blipFill rotWithShape="1">
          <a:blip r:embed="rId4">
            <a:alphaModFix/>
          </a:blip>
          <a:srcRect/>
          <a:stretch/>
        </p:blipFill>
        <p:spPr>
          <a:xfrm>
            <a:off x="3165930" y="1354039"/>
            <a:ext cx="409135" cy="409135"/>
          </a:xfrm>
          <a:prstGeom prst="rect">
            <a:avLst/>
          </a:prstGeom>
          <a:noFill/>
          <a:ln>
            <a:noFill/>
          </a:ln>
        </p:spPr>
      </p:pic>
      <p:sp>
        <p:nvSpPr>
          <p:cNvPr id="814" name="Google Shape;814;p45"/>
          <p:cNvSpPr txBox="1"/>
          <p:nvPr/>
        </p:nvSpPr>
        <p:spPr>
          <a:xfrm>
            <a:off x="570375" y="1156075"/>
            <a:ext cx="8244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100"/>
              <a:buFont typeface="Arial"/>
              <a:buNone/>
            </a:pPr>
            <a:r>
              <a:rPr lang="it" sz="1400" b="0" i="0" u="none" strike="noStrike" cap="none">
                <a:solidFill>
                  <a:schemeClr val="dk2"/>
                </a:solidFill>
                <a:latin typeface="Calibri"/>
                <a:ea typeface="Calibri"/>
                <a:cs typeface="Calibri"/>
                <a:sym typeface="Calibri"/>
              </a:rPr>
              <a:t>Η </a:t>
            </a:r>
            <a:r>
              <a:rPr lang="it" sz="1400" b="1" i="0" u="none" strike="noStrike" cap="none">
                <a:solidFill>
                  <a:schemeClr val="dk2"/>
                </a:solidFill>
                <a:latin typeface="Calibri"/>
                <a:ea typeface="Calibri"/>
                <a:cs typeface="Calibri"/>
                <a:sym typeface="Calibri"/>
              </a:rPr>
              <a:t>οικονομική διάσταση </a:t>
            </a:r>
            <a:r>
              <a:rPr lang="it" sz="1400" b="0" i="0" u="none" strike="noStrike" cap="none">
                <a:solidFill>
                  <a:schemeClr val="dk2"/>
                </a:solidFill>
                <a:latin typeface="Calibri"/>
                <a:ea typeface="Calibri"/>
                <a:cs typeface="Calibri"/>
                <a:sym typeface="Calibri"/>
              </a:rPr>
              <a:t>προσδιορίζει μια επιχείρηση ως κοινωνική είναι οι στόχοι και ο τρόπος με τον οποίο διεξάγεται η παραγωγή. Ο ορισμός αρθρώνεται σε δύο διαστάσεις: την οικονομική-επιχειρηματική και την κοινωνική.  Η οικονομική-επιχειρηματική διάσταση απαιτεί την ύπαρξη </a:t>
            </a:r>
            <a:r>
              <a:rPr lang="it" sz="1400" b="1" i="0" u="none" strike="noStrike" cap="none">
                <a:solidFill>
                  <a:schemeClr val="dk2"/>
                </a:solidFill>
                <a:latin typeface="Calibri"/>
                <a:ea typeface="Calibri"/>
                <a:cs typeface="Calibri"/>
                <a:sym typeface="Calibri"/>
              </a:rPr>
              <a:t>τεσσάρων προϋποθέσεων: </a:t>
            </a:r>
            <a:endParaRPr sz="1400" b="0" i="0" u="none" strike="noStrike" cap="none">
              <a:solidFill>
                <a:schemeClr val="dk2"/>
              </a:solidFill>
              <a:latin typeface="Calibri"/>
              <a:ea typeface="Calibri"/>
              <a:cs typeface="Calibri"/>
              <a:sym typeface="Calibri"/>
            </a:endParaRPr>
          </a:p>
        </p:txBody>
      </p:sp>
      <p:grpSp>
        <p:nvGrpSpPr>
          <p:cNvPr id="815" name="Google Shape;815;p45"/>
          <p:cNvGrpSpPr/>
          <p:nvPr/>
        </p:nvGrpSpPr>
        <p:grpSpPr>
          <a:xfrm>
            <a:off x="5950374" y="2369261"/>
            <a:ext cx="1697522" cy="1793003"/>
            <a:chOff x="6077707" y="1644751"/>
            <a:chExt cx="1854000" cy="1854000"/>
          </a:xfrm>
        </p:grpSpPr>
        <p:sp>
          <p:nvSpPr>
            <p:cNvPr id="816" name="Google Shape;816;p45"/>
            <p:cNvSpPr/>
            <p:nvPr/>
          </p:nvSpPr>
          <p:spPr>
            <a:xfrm>
              <a:off x="6077707" y="1644751"/>
              <a:ext cx="1854000" cy="1854000"/>
            </a:xfrm>
            <a:prstGeom prst="ellipse">
              <a:avLst/>
            </a:prstGeom>
            <a:solidFill>
              <a:schemeClr val="dk1"/>
            </a:solidFill>
            <a:ln w="28575"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5"/>
            <p:cNvSpPr txBox="1"/>
            <p:nvPr/>
          </p:nvSpPr>
          <p:spPr>
            <a:xfrm>
              <a:off x="6455809" y="2074954"/>
              <a:ext cx="1418400" cy="993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dirty="0">
                  <a:solidFill>
                    <a:schemeClr val="lt1"/>
                  </a:solidFill>
                  <a:latin typeface="Calibri"/>
                  <a:ea typeface="Calibri"/>
                  <a:cs typeface="Calibri"/>
                  <a:sym typeface="Calibri"/>
                </a:rPr>
                <a:t>παρουσία ορισμένου αριθμού μισθωτών εργαζομένων</a:t>
              </a:r>
              <a:endParaRPr sz="900" b="0" i="0" u="none" strike="noStrike" cap="none" dirty="0">
                <a:solidFill>
                  <a:schemeClr val="lt1"/>
                </a:solidFill>
                <a:latin typeface="Roboto"/>
                <a:ea typeface="Roboto"/>
                <a:cs typeface="Roboto"/>
                <a:sym typeface="Roboto"/>
              </a:endParaRPr>
            </a:p>
          </p:txBody>
        </p:sp>
      </p:grpSp>
      <p:grpSp>
        <p:nvGrpSpPr>
          <p:cNvPr id="818" name="Google Shape;818;p45"/>
          <p:cNvGrpSpPr/>
          <p:nvPr/>
        </p:nvGrpSpPr>
        <p:grpSpPr>
          <a:xfrm>
            <a:off x="4521365" y="2369274"/>
            <a:ext cx="1697522" cy="1793003"/>
            <a:chOff x="4614148" y="1699022"/>
            <a:chExt cx="1854000" cy="1854000"/>
          </a:xfrm>
        </p:grpSpPr>
        <p:sp>
          <p:nvSpPr>
            <p:cNvPr id="819" name="Google Shape;819;p45"/>
            <p:cNvSpPr/>
            <p:nvPr/>
          </p:nvSpPr>
          <p:spPr>
            <a:xfrm>
              <a:off x="4614148" y="1699022"/>
              <a:ext cx="1854000" cy="1854000"/>
            </a:xfrm>
            <a:prstGeom prst="ellipse">
              <a:avLst/>
            </a:prstGeom>
            <a:solidFill>
              <a:schemeClr val="dk1"/>
            </a:solidFill>
            <a:ln w="2857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5"/>
            <p:cNvSpPr txBox="1"/>
            <p:nvPr/>
          </p:nvSpPr>
          <p:spPr>
            <a:xfrm>
              <a:off x="4891089" y="2215291"/>
              <a:ext cx="1440600" cy="934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dirty="0">
                  <a:solidFill>
                    <a:schemeClr val="lt1"/>
                  </a:solidFill>
                  <a:latin typeface="Calibri"/>
                  <a:ea typeface="Calibri"/>
                  <a:cs typeface="Calibri"/>
                  <a:sym typeface="Calibri"/>
                </a:rPr>
                <a:t>ανάληψη από τους ιδρυτές και τους ιδιοκτήτες σημαντικού επιπέδου οικονομικού κινδύνου</a:t>
              </a:r>
              <a:endParaRPr sz="900" b="0" i="0" u="none" strike="noStrike" cap="none" dirty="0">
                <a:solidFill>
                  <a:schemeClr val="lt1"/>
                </a:solidFill>
                <a:latin typeface="Roboto"/>
                <a:ea typeface="Roboto"/>
                <a:cs typeface="Roboto"/>
                <a:sym typeface="Roboto"/>
              </a:endParaRPr>
            </a:p>
          </p:txBody>
        </p:sp>
      </p:grpSp>
      <p:grpSp>
        <p:nvGrpSpPr>
          <p:cNvPr id="821" name="Google Shape;821;p45"/>
          <p:cNvGrpSpPr/>
          <p:nvPr/>
        </p:nvGrpSpPr>
        <p:grpSpPr>
          <a:xfrm>
            <a:off x="2980530" y="2369271"/>
            <a:ext cx="1697522" cy="1793003"/>
            <a:chOff x="2834102" y="1644762"/>
            <a:chExt cx="1854000" cy="1854000"/>
          </a:xfrm>
        </p:grpSpPr>
        <p:sp>
          <p:nvSpPr>
            <p:cNvPr id="822" name="Google Shape;822;p45"/>
            <p:cNvSpPr/>
            <p:nvPr/>
          </p:nvSpPr>
          <p:spPr>
            <a:xfrm>
              <a:off x="2834102" y="1644762"/>
              <a:ext cx="1854000" cy="1854000"/>
            </a:xfrm>
            <a:prstGeom prst="ellipse">
              <a:avLst/>
            </a:prstGeom>
            <a:solidFill>
              <a:schemeClr val="dk1"/>
            </a:solidFill>
            <a:ln w="2857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5"/>
            <p:cNvSpPr txBox="1"/>
            <p:nvPr/>
          </p:nvSpPr>
          <p:spPr>
            <a:xfrm>
              <a:off x="3129287" y="1823418"/>
              <a:ext cx="1505400" cy="1496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dirty="0">
                  <a:solidFill>
                    <a:schemeClr val="lt1"/>
                  </a:solidFill>
                  <a:latin typeface="Calibri"/>
                  <a:ea typeface="Calibri"/>
                  <a:cs typeface="Calibri"/>
                  <a:sym typeface="Calibri"/>
                </a:rPr>
                <a:t>υψηλός βαθμός αυτονομίας στη σύσταση και διαχείριση της εταιρείας</a:t>
              </a:r>
              <a:endParaRPr sz="1100" b="0" i="0" u="none" strike="noStrike" cap="none" dirty="0">
                <a:solidFill>
                  <a:schemeClr val="lt1"/>
                </a:solidFill>
                <a:latin typeface="Roboto"/>
                <a:ea typeface="Roboto"/>
                <a:cs typeface="Roboto"/>
                <a:sym typeface="Roboto"/>
              </a:endParaRPr>
            </a:p>
          </p:txBody>
        </p:sp>
      </p:grpSp>
      <p:grpSp>
        <p:nvGrpSpPr>
          <p:cNvPr id="824" name="Google Shape;824;p45"/>
          <p:cNvGrpSpPr/>
          <p:nvPr/>
        </p:nvGrpSpPr>
        <p:grpSpPr>
          <a:xfrm>
            <a:off x="1496111" y="2369271"/>
            <a:ext cx="1697522" cy="1793003"/>
            <a:chOff x="1212300" y="1644762"/>
            <a:chExt cx="1854000" cy="1854000"/>
          </a:xfrm>
        </p:grpSpPr>
        <p:sp>
          <p:nvSpPr>
            <p:cNvPr id="825" name="Google Shape;825;p45"/>
            <p:cNvSpPr/>
            <p:nvPr/>
          </p:nvSpPr>
          <p:spPr>
            <a:xfrm>
              <a:off x="1212300" y="1644762"/>
              <a:ext cx="1854000" cy="1854000"/>
            </a:xfrm>
            <a:prstGeom prst="ellipse">
              <a:avLst/>
            </a:prstGeom>
            <a:solidFill>
              <a:schemeClr val="dk1"/>
            </a:solidFill>
            <a:ln w="28575" cap="flat" cmpd="sng">
              <a:solidFill>
                <a:srgbClr val="BE2F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5"/>
            <p:cNvSpPr txBox="1"/>
            <p:nvPr/>
          </p:nvSpPr>
          <p:spPr>
            <a:xfrm>
              <a:off x="1407869" y="1988344"/>
              <a:ext cx="1658400" cy="1029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dirty="0">
                  <a:solidFill>
                    <a:schemeClr val="lt1"/>
                  </a:solidFill>
                  <a:latin typeface="Calibri"/>
                  <a:ea typeface="Calibri"/>
                  <a:cs typeface="Calibri"/>
                  <a:sym typeface="Calibri"/>
                </a:rPr>
                <a:t>παραγωγή αγαθών ή/και υπηρεσιών σε συνεχή και επαγγελματική </a:t>
              </a:r>
              <a:r>
                <a:rPr lang="it" sz="1100" b="0" i="0" u="none" strike="noStrike" cap="none" dirty="0">
                  <a:solidFill>
                    <a:schemeClr val="lt1"/>
                  </a:solidFill>
                  <a:latin typeface="Roboto"/>
                  <a:ea typeface="Roboto"/>
                  <a:cs typeface="Roboto"/>
                  <a:sym typeface="Roboto"/>
                </a:rPr>
                <a:t>μορφή </a:t>
              </a:r>
              <a:endParaRPr sz="1100" b="0" i="0" u="none" strike="noStrike" cap="none" dirty="0">
                <a:solidFill>
                  <a:schemeClr val="lt1"/>
                </a:solidFill>
                <a:latin typeface="Roboto"/>
                <a:ea typeface="Roboto"/>
                <a:cs typeface="Roboto"/>
                <a:sym typeface="Roboto"/>
              </a:endParaRPr>
            </a:p>
          </p:txBody>
        </p:sp>
      </p:grpSp>
      <p:pic>
        <p:nvPicPr>
          <p:cNvPr id="827" name="Google Shape;827;p4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p4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33" name="Google Shape;833;p46"/>
          <p:cNvSpPr txBox="1"/>
          <p:nvPr/>
        </p:nvSpPr>
        <p:spPr>
          <a:xfrm>
            <a:off x="3828875" y="1426825"/>
            <a:ext cx="5142300" cy="3395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200"/>
              <a:buFont typeface="Arial"/>
              <a:buNone/>
            </a:pPr>
            <a:endParaRPr sz="1200" b="1" i="0" u="none" strike="noStrike" cap="none" dirty="0">
              <a:solidFill>
                <a:schemeClr val="dk2"/>
              </a:solidFill>
              <a:latin typeface="Calibri"/>
              <a:ea typeface="Calibri"/>
              <a:cs typeface="Calibri"/>
              <a:sym typeface="Calibri"/>
            </a:endParaRPr>
          </a:p>
          <a:p>
            <a:pPr marL="457200" marR="0" lvl="0" indent="-317500" algn="l" rtl="0">
              <a:spcBef>
                <a:spcPts val="0"/>
              </a:spcBef>
              <a:spcAft>
                <a:spcPts val="0"/>
              </a:spcAft>
              <a:buClr>
                <a:schemeClr val="dk2"/>
              </a:buClr>
              <a:buSzPts val="1400"/>
              <a:buFont typeface="Calibri"/>
              <a:buChar char="●"/>
            </a:pPr>
            <a:r>
              <a:rPr lang="el-GR" sz="1400" b="0" i="0" u="none" strike="noStrike" cap="none" dirty="0">
                <a:solidFill>
                  <a:schemeClr val="dk2"/>
                </a:solidFill>
                <a:latin typeface="Calibri"/>
                <a:ea typeface="Calibri"/>
                <a:cs typeface="Calibri"/>
                <a:sym typeface="Calibri"/>
              </a:rPr>
              <a:t>που έχουν ως </a:t>
            </a:r>
            <a:r>
              <a:rPr lang="el-GR" sz="1400" b="1" i="0" u="none" strike="noStrike" cap="none" dirty="0">
                <a:solidFill>
                  <a:schemeClr val="dk2"/>
                </a:solidFill>
                <a:latin typeface="Calibri"/>
                <a:ea typeface="Calibri"/>
                <a:cs typeface="Calibri"/>
                <a:sym typeface="Calibri"/>
              </a:rPr>
              <a:t>ρητό στόχο </a:t>
            </a:r>
            <a:r>
              <a:rPr lang="el-GR" sz="1400" b="0" i="0" u="none" strike="noStrike" cap="none" dirty="0">
                <a:solidFill>
                  <a:schemeClr val="dk2"/>
                </a:solidFill>
                <a:latin typeface="Calibri"/>
                <a:ea typeface="Calibri"/>
                <a:cs typeface="Calibri"/>
                <a:sym typeface="Calibri"/>
              </a:rPr>
              <a:t>να παράγουν οφέλη για το σύνολο της κοινότητας ή για μειονεκτούσες ομάδες</a:t>
            </a:r>
          </a:p>
          <a:p>
            <a:pPr marL="457200" marR="0" lvl="0" indent="-317500" algn="l" rtl="0">
              <a:spcBef>
                <a:spcPts val="0"/>
              </a:spcBef>
              <a:spcAft>
                <a:spcPts val="0"/>
              </a:spcAft>
              <a:buClr>
                <a:schemeClr val="dk2"/>
              </a:buClr>
              <a:buSzPts val="1400"/>
              <a:buFont typeface="Calibri"/>
              <a:buChar char="●"/>
            </a:pPr>
            <a:r>
              <a:rPr lang="el-GR" sz="1400" b="0" i="0" u="none" strike="noStrike" cap="none" dirty="0">
                <a:solidFill>
                  <a:schemeClr val="dk2"/>
                </a:solidFill>
                <a:latin typeface="Calibri"/>
                <a:ea typeface="Calibri"/>
                <a:cs typeface="Calibri"/>
                <a:sym typeface="Calibri"/>
              </a:rPr>
              <a:t>να είναι </a:t>
            </a:r>
            <a:r>
              <a:rPr lang="el-GR" sz="1400" b="1" i="0" u="none" strike="noStrike" cap="none" dirty="0">
                <a:solidFill>
                  <a:schemeClr val="dk2"/>
                </a:solidFill>
                <a:latin typeface="Calibri"/>
                <a:ea typeface="Calibri"/>
                <a:cs typeface="Calibri"/>
                <a:sym typeface="Calibri"/>
              </a:rPr>
              <a:t>συλλογική </a:t>
            </a:r>
            <a:r>
              <a:rPr lang="el-GR" sz="1400" b="0" i="0" u="none" strike="noStrike" cap="none" dirty="0">
                <a:solidFill>
                  <a:schemeClr val="dk2"/>
                </a:solidFill>
                <a:latin typeface="Calibri"/>
                <a:ea typeface="Calibri"/>
                <a:cs typeface="Calibri"/>
                <a:sym typeface="Calibri"/>
              </a:rPr>
              <a:t>πρωτοβουλία, προωθούμενη από ομάδα πολιτών</a:t>
            </a:r>
          </a:p>
          <a:p>
            <a:pPr marL="457200" marR="0" lvl="0" indent="-317500" algn="l" rtl="0">
              <a:spcBef>
                <a:spcPts val="0"/>
              </a:spcBef>
              <a:spcAft>
                <a:spcPts val="0"/>
              </a:spcAft>
              <a:buClr>
                <a:schemeClr val="dk2"/>
              </a:buClr>
              <a:buSzPts val="1400"/>
              <a:buFont typeface="Calibri"/>
              <a:buChar char="●"/>
            </a:pPr>
            <a:r>
              <a:rPr lang="el-GR" sz="1400" b="0" i="0" u="none" strike="noStrike" cap="none" dirty="0">
                <a:solidFill>
                  <a:schemeClr val="dk2"/>
                </a:solidFill>
                <a:latin typeface="Calibri"/>
                <a:ea typeface="Calibri"/>
                <a:cs typeface="Calibri"/>
                <a:sym typeface="Calibri"/>
              </a:rPr>
              <a:t>να έχουν </a:t>
            </a:r>
            <a:r>
              <a:rPr lang="el-GR" sz="1400" b="1" i="0" u="none" strike="noStrike" cap="none" dirty="0">
                <a:solidFill>
                  <a:schemeClr val="dk2"/>
                </a:solidFill>
                <a:latin typeface="Calibri"/>
                <a:ea typeface="Calibri"/>
                <a:cs typeface="Calibri"/>
                <a:sym typeface="Calibri"/>
              </a:rPr>
              <a:t>αναθέσει τη </a:t>
            </a:r>
            <a:r>
              <a:rPr lang="el-GR" sz="1400" b="0" i="0" u="none" strike="noStrike" cap="none" dirty="0">
                <a:solidFill>
                  <a:schemeClr val="dk2"/>
                </a:solidFill>
                <a:latin typeface="Calibri"/>
                <a:ea typeface="Calibri"/>
                <a:cs typeface="Calibri"/>
                <a:sym typeface="Calibri"/>
              </a:rPr>
              <a:t>διακυβέρνηση αποκλειστικά ή κατά κύριο λόγο σε άλλους ενδιαφερόμενους εκτός από τους ιδιοκτήτες του κεφαλαίου</a:t>
            </a:r>
          </a:p>
          <a:p>
            <a:pPr marL="457200" marR="0" lvl="0" indent="-317500" algn="l" rtl="0">
              <a:spcBef>
                <a:spcPts val="0"/>
              </a:spcBef>
              <a:spcAft>
                <a:spcPts val="0"/>
              </a:spcAft>
              <a:buClr>
                <a:schemeClr val="dk2"/>
              </a:buClr>
              <a:buSzPts val="1400"/>
              <a:buFont typeface="Calibri"/>
              <a:buChar char="●"/>
            </a:pPr>
            <a:r>
              <a:rPr lang="el-GR" sz="1400" b="0" i="0" u="none" strike="noStrike" cap="none" dirty="0">
                <a:solidFill>
                  <a:schemeClr val="dk2"/>
                </a:solidFill>
                <a:latin typeface="Calibri"/>
                <a:ea typeface="Calibri"/>
                <a:cs typeface="Calibri"/>
                <a:sym typeface="Calibri"/>
              </a:rPr>
              <a:t>εξασφαλίζουν </a:t>
            </a:r>
            <a:r>
              <a:rPr lang="el-GR" sz="1400" b="1" i="0" u="none" strike="noStrike" cap="none" dirty="0">
                <a:solidFill>
                  <a:schemeClr val="dk2"/>
                </a:solidFill>
                <a:latin typeface="Calibri"/>
                <a:ea typeface="Calibri"/>
                <a:cs typeface="Calibri"/>
                <a:sym typeface="Calibri"/>
              </a:rPr>
              <a:t>ευρεία συμμετοχή </a:t>
            </a:r>
            <a:r>
              <a:rPr lang="el-GR" sz="1400" b="0" i="0" u="none" strike="noStrike" cap="none" dirty="0">
                <a:solidFill>
                  <a:schemeClr val="dk2"/>
                </a:solidFill>
                <a:latin typeface="Calibri"/>
                <a:ea typeface="Calibri"/>
                <a:cs typeface="Calibri"/>
                <a:sym typeface="Calibri"/>
              </a:rPr>
              <a:t>στις διαδικασίες λήψης αποφάσεων, ικανή να εμπλέκει όλες ή σχεδόν όλες τις ομάδες που ενδιαφέρονται για τη δραστηριότητα </a:t>
            </a:r>
            <a:endParaRPr lang="el-GR" sz="1400" b="0" i="0" u="none" strike="noStrike" cap="none" dirty="0">
              <a:solidFill>
                <a:srgbClr val="000000"/>
              </a:solidFill>
              <a:latin typeface="Calibri"/>
              <a:ea typeface="Calibri"/>
              <a:cs typeface="Calibri"/>
              <a:sym typeface="Calibri"/>
            </a:endParaRPr>
          </a:p>
          <a:p>
            <a:pPr marL="457200" marR="0" lvl="0" indent="-317500" algn="l" rtl="0">
              <a:spcBef>
                <a:spcPts val="0"/>
              </a:spcBef>
              <a:spcAft>
                <a:spcPts val="0"/>
              </a:spcAft>
              <a:buClr>
                <a:schemeClr val="dk2"/>
              </a:buClr>
              <a:buSzPts val="1400"/>
              <a:buFont typeface="Calibri"/>
              <a:buChar char="●"/>
            </a:pPr>
            <a:r>
              <a:rPr lang="el-GR" sz="1400" b="1" i="0" u="none" strike="noStrike" cap="none" dirty="0">
                <a:solidFill>
                  <a:schemeClr val="dk2"/>
                </a:solidFill>
                <a:latin typeface="Calibri"/>
                <a:ea typeface="Calibri"/>
                <a:cs typeface="Calibri"/>
                <a:sym typeface="Calibri"/>
              </a:rPr>
              <a:t>δεν προβλέπουν τη </a:t>
            </a:r>
            <a:r>
              <a:rPr lang="el-GR" sz="1400" b="1" i="0" u="none" strike="noStrike" cap="none" dirty="0" err="1">
                <a:solidFill>
                  <a:schemeClr val="dk2"/>
                </a:solidFill>
                <a:latin typeface="Calibri"/>
                <a:ea typeface="Calibri"/>
                <a:cs typeface="Calibri"/>
                <a:sym typeface="Calibri"/>
              </a:rPr>
              <a:t>διανοµή</a:t>
            </a:r>
            <a:r>
              <a:rPr lang="el-GR" sz="1400" b="1" i="0" u="none" strike="noStrike" cap="none" dirty="0">
                <a:solidFill>
                  <a:schemeClr val="dk2"/>
                </a:solidFill>
                <a:latin typeface="Calibri"/>
                <a:ea typeface="Calibri"/>
                <a:cs typeface="Calibri"/>
                <a:sym typeface="Calibri"/>
              </a:rPr>
              <a:t> κερδών</a:t>
            </a:r>
            <a:r>
              <a:rPr lang="el-GR" sz="1400" b="0" i="0" u="none" strike="noStrike" cap="none" dirty="0">
                <a:solidFill>
                  <a:schemeClr val="dk2"/>
                </a:solidFill>
                <a:latin typeface="Calibri"/>
                <a:ea typeface="Calibri"/>
                <a:cs typeface="Calibri"/>
                <a:sym typeface="Calibri"/>
              </a:rPr>
              <a:t>, έστω και έµµ</a:t>
            </a:r>
            <a:r>
              <a:rPr lang="el-GR" sz="1400" b="0" i="0" u="none" strike="noStrike" cap="none" dirty="0" err="1">
                <a:solidFill>
                  <a:schemeClr val="dk2"/>
                </a:solidFill>
                <a:latin typeface="Calibri"/>
                <a:ea typeface="Calibri"/>
                <a:cs typeface="Calibri"/>
                <a:sym typeface="Calibri"/>
              </a:rPr>
              <a:t>εσα</a:t>
            </a:r>
            <a:r>
              <a:rPr lang="el-GR" sz="1400" b="0" i="0" u="none" strike="noStrike" cap="none" dirty="0">
                <a:solidFill>
                  <a:schemeClr val="dk2"/>
                </a:solidFill>
                <a:latin typeface="Calibri"/>
                <a:ea typeface="Calibri"/>
                <a:cs typeface="Calibri"/>
                <a:sym typeface="Calibri"/>
              </a:rPr>
              <a:t>, ή το πολύ </a:t>
            </a:r>
            <a:r>
              <a:rPr lang="el-GR" sz="1400" b="0" i="0" u="none" strike="noStrike" cap="none" dirty="0" err="1">
                <a:solidFill>
                  <a:schemeClr val="dk2"/>
                </a:solidFill>
                <a:latin typeface="Calibri"/>
                <a:ea typeface="Calibri"/>
                <a:cs typeface="Calibri"/>
                <a:sym typeface="Calibri"/>
              </a:rPr>
              <a:t>περιορισµένη</a:t>
            </a:r>
            <a:r>
              <a:rPr lang="el-GR" sz="1400" b="0" i="0" u="none" strike="noStrike" cap="none" dirty="0">
                <a:solidFill>
                  <a:schemeClr val="dk2"/>
                </a:solidFill>
                <a:latin typeface="Calibri"/>
                <a:ea typeface="Calibri"/>
                <a:cs typeface="Calibri"/>
                <a:sym typeface="Calibri"/>
              </a:rPr>
              <a:t> </a:t>
            </a:r>
            <a:r>
              <a:rPr lang="el-GR" sz="1400" b="0" i="0" u="none" strike="noStrike" cap="none" dirty="0" err="1">
                <a:solidFill>
                  <a:schemeClr val="dk2"/>
                </a:solidFill>
                <a:latin typeface="Calibri"/>
                <a:ea typeface="Calibri"/>
                <a:cs typeface="Calibri"/>
                <a:sym typeface="Calibri"/>
              </a:rPr>
              <a:t>διανοµή</a:t>
            </a:r>
            <a:r>
              <a:rPr lang="el-GR" sz="1400" b="0" i="0" u="none" strike="noStrike" cap="none" dirty="0">
                <a:solidFill>
                  <a:schemeClr val="dk2"/>
                </a:solidFill>
                <a:latin typeface="Calibri"/>
                <a:ea typeface="Calibri"/>
                <a:cs typeface="Calibri"/>
                <a:sym typeface="Calibri"/>
              </a:rPr>
              <a:t>.</a:t>
            </a:r>
          </a:p>
          <a:p>
            <a:pPr marL="0" marR="0" lvl="0" indent="0" algn="l" rtl="0">
              <a:spcBef>
                <a:spcPts val="2200"/>
              </a:spcBef>
              <a:spcAft>
                <a:spcPts val="0"/>
              </a:spcAft>
              <a:buClr>
                <a:srgbClr val="000000"/>
              </a:buClr>
              <a:buSzPts val="1200"/>
              <a:buFont typeface="Arial"/>
              <a:buNone/>
            </a:pPr>
            <a:endParaRPr sz="1200" b="0" i="0" u="none" strike="noStrike" cap="none" dirty="0">
              <a:solidFill>
                <a:schemeClr val="dk2"/>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834" name="Google Shape;834;p46"/>
          <p:cNvSpPr txBox="1"/>
          <p:nvPr/>
        </p:nvSpPr>
        <p:spPr>
          <a:xfrm>
            <a:off x="2664725" y="2641275"/>
            <a:ext cx="16524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chemeClr val="dk2"/>
              </a:buClr>
              <a:buSzPts val="1100"/>
              <a:buFont typeface="Arial"/>
              <a:buNone/>
            </a:pPr>
            <a:endParaRPr sz="11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35" name="Google Shape;835;p46"/>
          <p:cNvSpPr txBox="1">
            <a:spLocks noGrp="1"/>
          </p:cNvSpPr>
          <p:nvPr>
            <p:ph type="title"/>
          </p:nvPr>
        </p:nvSpPr>
        <p:spPr>
          <a:xfrm>
            <a:off x="602038" y="196625"/>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dirty="0">
                <a:solidFill>
                  <a:srgbClr val="002B4D"/>
                </a:solidFill>
              </a:rPr>
              <a:t>5.3 Κοινωνική διάσταση</a:t>
            </a:r>
            <a:endParaRPr sz="2400" dirty="0">
              <a:solidFill>
                <a:srgbClr val="002B4D"/>
              </a:solidFill>
            </a:endParaRPr>
          </a:p>
        </p:txBody>
      </p:sp>
      <p:pic>
        <p:nvPicPr>
          <p:cNvPr id="836" name="Google Shape;836;p46"/>
          <p:cNvPicPr preferRelativeResize="0"/>
          <p:nvPr/>
        </p:nvPicPr>
        <p:blipFill rotWithShape="1">
          <a:blip r:embed="rId4">
            <a:alphaModFix/>
          </a:blip>
          <a:srcRect/>
          <a:stretch/>
        </p:blipFill>
        <p:spPr>
          <a:xfrm>
            <a:off x="880475" y="2029400"/>
            <a:ext cx="2531149" cy="2648349"/>
          </a:xfrm>
          <a:prstGeom prst="rect">
            <a:avLst/>
          </a:prstGeom>
          <a:noFill/>
          <a:ln>
            <a:noFill/>
          </a:ln>
        </p:spPr>
      </p:pic>
      <p:sp>
        <p:nvSpPr>
          <p:cNvPr id="837" name="Google Shape;837;p46"/>
          <p:cNvSpPr txBox="1"/>
          <p:nvPr/>
        </p:nvSpPr>
        <p:spPr>
          <a:xfrm>
            <a:off x="516300" y="1243650"/>
            <a:ext cx="3259500" cy="99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000"/>
              </a:spcAft>
              <a:buClr>
                <a:schemeClr val="dk2"/>
              </a:buClr>
              <a:buSzPts val="1100"/>
              <a:buFont typeface="Arial"/>
              <a:buNone/>
            </a:pPr>
            <a:r>
              <a:rPr lang="it" sz="1600" b="1" i="0" u="none" strike="noStrike" cap="none">
                <a:solidFill>
                  <a:schemeClr val="dk2"/>
                </a:solidFill>
                <a:latin typeface="Calibri"/>
                <a:ea typeface="Calibri"/>
                <a:cs typeface="Calibri"/>
                <a:sym typeface="Calibri"/>
              </a:rPr>
              <a:t>Η κοινωνική διάσταση απαιτεί την κατοχή των ακόλουθων χαρακτηριστικών:</a:t>
            </a:r>
            <a:endParaRPr sz="1600" b="1" i="0" u="none" strike="noStrike" cap="none">
              <a:solidFill>
                <a:schemeClr val="dk2"/>
              </a:solidFill>
              <a:latin typeface="Calibri"/>
              <a:ea typeface="Calibri"/>
              <a:cs typeface="Calibri"/>
              <a:sym typeface="Calibri"/>
            </a:endParaRPr>
          </a:p>
        </p:txBody>
      </p:sp>
      <p:sp>
        <p:nvSpPr>
          <p:cNvPr id="838" name="Google Shape;838;p46"/>
          <p:cNvSpPr txBox="1"/>
          <p:nvPr/>
        </p:nvSpPr>
        <p:spPr>
          <a:xfrm>
            <a:off x="152400" y="152400"/>
            <a:ext cx="30000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000"/>
              </a:spcAft>
              <a:buClr>
                <a:srgbClr val="000000"/>
              </a:buClr>
              <a:buSzPts val="1200"/>
              <a:buFont typeface="Arial"/>
              <a:buNone/>
            </a:pPr>
            <a:r>
              <a:rPr lang="it" sz="1200" b="0" i="0" u="none" strike="noStrike" cap="none">
                <a:solidFill>
                  <a:schemeClr val="lt1"/>
                </a:solidFill>
                <a:latin typeface="Calibri"/>
                <a:ea typeface="Calibri"/>
                <a:cs typeface="Calibri"/>
                <a:sym typeface="Calibri"/>
              </a:rPr>
              <a:t>Η κοινωνική διάσταση απαιτεί την κατοχή των ακόλουθων χαρακτηριστικών:</a:t>
            </a:r>
            <a:endParaRPr sz="1400" b="0" i="0" u="none" strike="noStrike" cap="none">
              <a:solidFill>
                <a:schemeClr val="dk2"/>
              </a:solidFill>
              <a:latin typeface="Arial"/>
              <a:ea typeface="Arial"/>
              <a:cs typeface="Arial"/>
              <a:sym typeface="Arial"/>
            </a:endParaRPr>
          </a:p>
        </p:txBody>
      </p:sp>
      <p:pic>
        <p:nvPicPr>
          <p:cNvPr id="839" name="Google Shape;839;p4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4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45" name="Google Shape;845;p47"/>
          <p:cNvSpPr txBox="1">
            <a:spLocks noGrp="1"/>
          </p:cNvSpPr>
          <p:nvPr>
            <p:ph type="body" idx="1"/>
          </p:nvPr>
        </p:nvSpPr>
        <p:spPr>
          <a:xfrm>
            <a:off x="628855" y="849359"/>
            <a:ext cx="8003700" cy="114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800"/>
              <a:buNone/>
            </a:pPr>
            <a:r>
              <a:rPr lang="it" sz="1400" dirty="0">
                <a:latin typeface="Calibri"/>
                <a:ea typeface="Calibri"/>
                <a:cs typeface="Calibri"/>
                <a:sym typeface="Calibri"/>
              </a:rPr>
              <a:t>Προκειμένου να επιτύχουν οικονομική επιτυχία, οι </a:t>
            </a:r>
            <a:r>
              <a:rPr lang="it" sz="1400" b="1" dirty="0">
                <a:latin typeface="Calibri"/>
                <a:ea typeface="Calibri"/>
                <a:cs typeface="Calibri"/>
                <a:sym typeface="Calibri"/>
              </a:rPr>
              <a:t>κοινωνικές επιχειρήσεις </a:t>
            </a:r>
            <a:r>
              <a:rPr lang="it" sz="1400" dirty="0">
                <a:latin typeface="Calibri"/>
                <a:ea typeface="Calibri"/>
                <a:cs typeface="Calibri"/>
                <a:sym typeface="Calibri"/>
              </a:rPr>
              <a:t>πρέπει να βασίζονται στην </a:t>
            </a:r>
            <a:r>
              <a:rPr lang="it" sz="1400" b="1" dirty="0">
                <a:latin typeface="Calibri"/>
                <a:ea typeface="Calibri"/>
                <a:cs typeface="Calibri"/>
                <a:sym typeface="Calibri"/>
              </a:rPr>
              <a:t>επικοινωνία</a:t>
            </a:r>
            <a:r>
              <a:rPr lang="it" sz="1400" dirty="0">
                <a:latin typeface="Calibri"/>
                <a:ea typeface="Calibri"/>
                <a:cs typeface="Calibri"/>
                <a:sym typeface="Calibri"/>
              </a:rPr>
              <a:t>, ιδίως στο </a:t>
            </a:r>
            <a:r>
              <a:rPr lang="it" sz="1400" b="1" dirty="0">
                <a:latin typeface="Calibri"/>
                <a:ea typeface="Calibri"/>
                <a:cs typeface="Calibri"/>
                <a:sym typeface="Calibri"/>
              </a:rPr>
              <a:t>μάρκετινγκ</a:t>
            </a:r>
            <a:r>
              <a:rPr lang="it" sz="1400" dirty="0">
                <a:latin typeface="Calibri"/>
                <a:ea typeface="Calibri"/>
                <a:cs typeface="Calibri"/>
                <a:sym typeface="Calibri"/>
              </a:rPr>
              <a:t>, για να διαδώσουν και να προβάλουν το μήνυμά τους και την αποστολή τους στην κοινωνία, σε τέτοιο βαθμό που σε αυτές τις περιπτώσεις μιλάμε για κοινωνικό μάρκετινγκ.</a:t>
            </a:r>
            <a:br>
              <a:rPr lang="it" sz="1400" dirty="0">
                <a:latin typeface="Calibri"/>
                <a:ea typeface="Calibri"/>
                <a:cs typeface="Calibri"/>
                <a:sym typeface="Calibri"/>
              </a:rPr>
            </a:br>
            <a:r>
              <a:rPr lang="it" sz="1400" dirty="0">
                <a:latin typeface="Calibri"/>
                <a:ea typeface="Calibri"/>
                <a:cs typeface="Calibri"/>
                <a:sym typeface="Calibri"/>
              </a:rPr>
              <a:t>Τα ακόλουθα κριτήρια αποτελούν τα σημεία αναφοράς για την αναγνώριση των προσεγγίσεων μάρκετινγκ που μπορούν νομίμως να εμπίπτουν στην ετικέτα του </a:t>
            </a:r>
            <a:r>
              <a:rPr lang="it" sz="1400" b="1" dirty="0">
                <a:latin typeface="Calibri"/>
                <a:ea typeface="Calibri"/>
                <a:cs typeface="Calibri"/>
                <a:sym typeface="Calibri"/>
              </a:rPr>
              <a:t>κοινωνικού μάρκετινγκ</a:t>
            </a:r>
            <a:r>
              <a:rPr lang="it" sz="1400" dirty="0">
                <a:latin typeface="Calibri"/>
                <a:ea typeface="Calibri"/>
                <a:cs typeface="Calibri"/>
                <a:sym typeface="Calibri"/>
              </a:rPr>
              <a:t>:</a:t>
            </a:r>
            <a:endParaRPr sz="1400" dirty="0">
              <a:solidFill>
                <a:srgbClr val="365F91"/>
              </a:solidFill>
              <a:latin typeface="Calibri"/>
              <a:ea typeface="Calibri"/>
              <a:cs typeface="Calibri"/>
              <a:sym typeface="Calibri"/>
            </a:endParaRPr>
          </a:p>
        </p:txBody>
      </p:sp>
      <p:sp>
        <p:nvSpPr>
          <p:cNvPr id="846" name="Google Shape;846;p47"/>
          <p:cNvSpPr txBox="1"/>
          <p:nvPr/>
        </p:nvSpPr>
        <p:spPr>
          <a:xfrm>
            <a:off x="0" y="2495800"/>
            <a:ext cx="2124000" cy="1289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sp>
        <p:nvSpPr>
          <p:cNvPr id="847" name="Google Shape;847;p47"/>
          <p:cNvSpPr txBox="1"/>
          <p:nvPr/>
        </p:nvSpPr>
        <p:spPr>
          <a:xfrm>
            <a:off x="6544300" y="3698469"/>
            <a:ext cx="2223300" cy="93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it" sz="1300" b="1" i="0" u="none" strike="noStrike" cap="none" dirty="0">
                <a:solidFill>
                  <a:schemeClr val="dk2"/>
                </a:solidFill>
                <a:latin typeface="Calibri"/>
                <a:ea typeface="Calibri"/>
                <a:cs typeface="Calibri"/>
                <a:sym typeface="Calibri"/>
              </a:rPr>
              <a:t>ο στόχος του προγράμματος μάρκετινγκ πρέπει να είναι η "εθελοντική αλλαγή συμπεριφοράς"</a:t>
            </a:r>
            <a:endParaRPr sz="1300" b="1" i="0" u="none" strike="noStrike" cap="none" dirty="0">
              <a:solidFill>
                <a:srgbClr val="000000"/>
              </a:solidFill>
              <a:latin typeface="Calibri"/>
              <a:ea typeface="Calibri"/>
              <a:cs typeface="Calibri"/>
              <a:sym typeface="Calibri"/>
            </a:endParaRPr>
          </a:p>
        </p:txBody>
      </p:sp>
      <p:sp>
        <p:nvSpPr>
          <p:cNvPr id="848" name="Google Shape;848;p47"/>
          <p:cNvSpPr txBox="1"/>
          <p:nvPr/>
        </p:nvSpPr>
        <p:spPr>
          <a:xfrm>
            <a:off x="718275" y="2992819"/>
            <a:ext cx="1878900" cy="137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it" sz="1300" b="1" i="0" u="none" strike="noStrike" cap="none">
                <a:solidFill>
                  <a:schemeClr val="dk2"/>
                </a:solidFill>
                <a:latin typeface="Calibri"/>
                <a:ea typeface="Calibri"/>
                <a:cs typeface="Calibri"/>
                <a:sym typeface="Calibri"/>
              </a:rPr>
              <a:t>τα σχέδια μάρκετινγκ πρέπει να κάνουν συνεπή χρήση της "έρευνας κοινού"</a:t>
            </a:r>
            <a:endParaRPr sz="1300" b="1" i="0" u="none" strike="noStrike" cap="none">
              <a:solidFill>
                <a:schemeClr val="dk2"/>
              </a:solidFill>
              <a:latin typeface="Calibri"/>
              <a:ea typeface="Calibri"/>
              <a:cs typeface="Calibri"/>
              <a:sym typeface="Calibri"/>
            </a:endParaRPr>
          </a:p>
          <a:p>
            <a:pPr marL="0" marR="0" lvl="0" indent="0" algn="l" rtl="0">
              <a:lnSpc>
                <a:spcPct val="100000"/>
              </a:lnSpc>
              <a:spcBef>
                <a:spcPts val="220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49" name="Google Shape;849;p47"/>
          <p:cNvSpPr txBox="1"/>
          <p:nvPr/>
        </p:nvSpPr>
        <p:spPr>
          <a:xfrm>
            <a:off x="6544300" y="2479681"/>
            <a:ext cx="21651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it" sz="1300" b="1" i="0" u="none" strike="noStrike" cap="none" dirty="0">
                <a:solidFill>
                  <a:schemeClr val="dk2"/>
                </a:solidFill>
                <a:latin typeface="Calibri"/>
                <a:ea typeface="Calibri"/>
                <a:cs typeface="Calibri"/>
                <a:sym typeface="Calibri"/>
              </a:rPr>
              <a:t>το πρόγραμμα προχωρά με προσεκτική τμηματοποίηση του </a:t>
            </a:r>
            <a:r>
              <a:rPr lang="it" sz="1300" b="0" i="0" u="none" strike="noStrike" cap="none" dirty="0">
                <a:solidFill>
                  <a:schemeClr val="dk2"/>
                </a:solidFill>
                <a:latin typeface="Calibri"/>
                <a:ea typeface="Calibri"/>
                <a:cs typeface="Calibri"/>
                <a:sym typeface="Calibri"/>
              </a:rPr>
              <a:t>κοινού-στόχου</a:t>
            </a:r>
            <a:endParaRPr sz="1300" b="0" i="0" u="none" strike="noStrike" cap="none" dirty="0">
              <a:solidFill>
                <a:srgbClr val="000000"/>
              </a:solidFill>
              <a:latin typeface="Calibri"/>
              <a:ea typeface="Calibri"/>
              <a:cs typeface="Calibri"/>
              <a:sym typeface="Calibri"/>
            </a:endParaRPr>
          </a:p>
        </p:txBody>
      </p:sp>
      <p:grpSp>
        <p:nvGrpSpPr>
          <p:cNvPr id="850" name="Google Shape;850;p47"/>
          <p:cNvGrpSpPr/>
          <p:nvPr/>
        </p:nvGrpSpPr>
        <p:grpSpPr>
          <a:xfrm>
            <a:off x="3111329" y="2114591"/>
            <a:ext cx="3068540" cy="2944706"/>
            <a:chOff x="2675581" y="676586"/>
            <a:chExt cx="3793942" cy="3790328"/>
          </a:xfrm>
        </p:grpSpPr>
        <p:sp>
          <p:nvSpPr>
            <p:cNvPr id="851" name="Google Shape;851;p47"/>
            <p:cNvSpPr/>
            <p:nvPr/>
          </p:nvSpPr>
          <p:spPr>
            <a:xfrm rot="-7199815">
              <a:off x="3183352" y="1184485"/>
              <a:ext cx="2774659" cy="2774659"/>
            </a:xfrm>
            <a:prstGeom prst="blockArc">
              <a:avLst>
                <a:gd name="adj1" fmla="val 12622480"/>
                <a:gd name="adj2" fmla="val 18176457"/>
                <a:gd name="adj3" fmla="val 20786"/>
              </a:avLst>
            </a:prstGeom>
            <a:solidFill>
              <a:srgbClr val="B02C20"/>
            </a:solidFill>
            <a:ln w="9525" cap="flat" cmpd="sng">
              <a:solidFill>
                <a:srgbClr val="FB8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7"/>
            <p:cNvSpPr/>
            <p:nvPr/>
          </p:nvSpPr>
          <p:spPr>
            <a:xfrm rot="-1799815">
              <a:off x="3183352" y="1184357"/>
              <a:ext cx="2774659" cy="2774659"/>
            </a:xfrm>
            <a:prstGeom prst="blockArc">
              <a:avLst>
                <a:gd name="adj1" fmla="val 12622480"/>
                <a:gd name="adj2" fmla="val 18176457"/>
                <a:gd name="adj3" fmla="val 20786"/>
              </a:avLst>
            </a:prstGeom>
            <a:solidFill>
              <a:srgbClr val="F46524"/>
            </a:solidFill>
            <a:ln w="952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7"/>
            <p:cNvSpPr/>
            <p:nvPr/>
          </p:nvSpPr>
          <p:spPr>
            <a:xfrm rot="3600185">
              <a:off x="3187094" y="1184439"/>
              <a:ext cx="2774659" cy="2774659"/>
            </a:xfrm>
            <a:prstGeom prst="blockArc">
              <a:avLst>
                <a:gd name="adj1" fmla="val 12564381"/>
                <a:gd name="adj2" fmla="val 18346131"/>
                <a:gd name="adj3" fmla="val 20844"/>
              </a:avLst>
            </a:prstGeom>
            <a:solidFill>
              <a:srgbClr val="802017"/>
            </a:solidFill>
            <a:ln w="9525" cap="flat" cmpd="sng">
              <a:solidFill>
                <a:srgbClr val="FB8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7"/>
            <p:cNvSpPr/>
            <p:nvPr/>
          </p:nvSpPr>
          <p:spPr>
            <a:xfrm rot="9000185">
              <a:off x="3185977" y="1184485"/>
              <a:ext cx="2774659" cy="2774659"/>
            </a:xfrm>
            <a:prstGeom prst="blockArc">
              <a:avLst>
                <a:gd name="adj1" fmla="val 12622480"/>
                <a:gd name="adj2" fmla="val 18081133"/>
                <a:gd name="adj3" fmla="val 20809"/>
              </a:avLst>
            </a:prstGeom>
            <a:solidFill>
              <a:schemeClr val="dk1"/>
            </a:solidFill>
            <a:ln w="952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5" name="Google Shape;855;p47"/>
            <p:cNvGrpSpPr/>
            <p:nvPr/>
          </p:nvGrpSpPr>
          <p:grpSpPr>
            <a:xfrm rot="5400000">
              <a:off x="5379664" y="2278951"/>
              <a:ext cx="585000" cy="585471"/>
              <a:chOff x="1967628" y="812211"/>
              <a:chExt cx="587999" cy="587999"/>
            </a:xfrm>
          </p:grpSpPr>
          <p:sp>
            <p:nvSpPr>
              <p:cNvPr id="856" name="Google Shape;856;p47"/>
              <p:cNvSpPr/>
              <p:nvPr/>
            </p:nvSpPr>
            <p:spPr>
              <a:xfrm rot="39023">
                <a:off x="1970909" y="815492"/>
                <a:ext cx="581437" cy="581437"/>
              </a:xfrm>
              <a:prstGeom prst="pie">
                <a:avLst>
                  <a:gd name="adj1" fmla="val 6190354"/>
                  <a:gd name="adj2" fmla="val 14996165"/>
                </a:avLst>
              </a:prstGeom>
              <a:solidFill>
                <a:srgbClr val="A72A1E"/>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47"/>
              <p:cNvSpPr/>
              <p:nvPr/>
            </p:nvSpPr>
            <p:spPr>
              <a:xfrm rot="10800000">
                <a:off x="1970875" y="815525"/>
                <a:ext cx="581400" cy="581400"/>
              </a:xfrm>
              <a:prstGeom prst="pie">
                <a:avLst>
                  <a:gd name="adj1" fmla="val 4028252"/>
                  <a:gd name="adj2" fmla="val 17183677"/>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8" name="Google Shape;858;p47"/>
            <p:cNvGrpSpPr/>
            <p:nvPr/>
          </p:nvGrpSpPr>
          <p:grpSpPr>
            <a:xfrm rot="10800000">
              <a:off x="4280710" y="3378530"/>
              <a:ext cx="585000" cy="585471"/>
              <a:chOff x="1967628" y="812211"/>
              <a:chExt cx="587999" cy="587999"/>
            </a:xfrm>
          </p:grpSpPr>
          <p:sp>
            <p:nvSpPr>
              <p:cNvPr id="859" name="Google Shape;859;p47"/>
              <p:cNvSpPr/>
              <p:nvPr/>
            </p:nvSpPr>
            <p:spPr>
              <a:xfrm rot="39023">
                <a:off x="1970909" y="815492"/>
                <a:ext cx="581437" cy="581437"/>
              </a:xfrm>
              <a:prstGeom prst="pie">
                <a:avLst>
                  <a:gd name="adj1" fmla="val 6190354"/>
                  <a:gd name="adj2" fmla="val 14996165"/>
                </a:avLst>
              </a:prstGeom>
              <a:solidFill>
                <a:srgbClr val="B02C20"/>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47"/>
              <p:cNvSpPr/>
              <p:nvPr/>
            </p:nvSpPr>
            <p:spPr>
              <a:xfrm rot="10800000">
                <a:off x="1970875" y="815525"/>
                <a:ext cx="581400" cy="581400"/>
              </a:xfrm>
              <a:prstGeom prst="pie">
                <a:avLst>
                  <a:gd name="adj1" fmla="val 4028252"/>
                  <a:gd name="adj2" fmla="val 17183677"/>
                </a:avLst>
              </a:prstGeom>
              <a:solidFill>
                <a:srgbClr val="B02C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1" name="Google Shape;861;p47"/>
            <p:cNvGrpSpPr/>
            <p:nvPr/>
          </p:nvGrpSpPr>
          <p:grpSpPr>
            <a:xfrm rot="-5400000">
              <a:off x="3179922" y="2281479"/>
              <a:ext cx="585000" cy="585471"/>
              <a:chOff x="1967628" y="812211"/>
              <a:chExt cx="587999" cy="587999"/>
            </a:xfrm>
          </p:grpSpPr>
          <p:sp>
            <p:nvSpPr>
              <p:cNvPr id="862" name="Google Shape;862;p47"/>
              <p:cNvSpPr/>
              <p:nvPr/>
            </p:nvSpPr>
            <p:spPr>
              <a:xfrm rot="39023">
                <a:off x="1970909" y="815492"/>
                <a:ext cx="581437" cy="581437"/>
              </a:xfrm>
              <a:prstGeom prst="pie">
                <a:avLst>
                  <a:gd name="adj1" fmla="val 6190354"/>
                  <a:gd name="adj2" fmla="val 14996165"/>
                </a:avLst>
              </a:prstGeom>
              <a:solidFill>
                <a:srgbClr val="BE2F22"/>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47"/>
              <p:cNvSpPr/>
              <p:nvPr/>
            </p:nvSpPr>
            <p:spPr>
              <a:xfrm rot="10800000">
                <a:off x="1970875" y="815525"/>
                <a:ext cx="581400" cy="581400"/>
              </a:xfrm>
              <a:prstGeom prst="pie">
                <a:avLst>
                  <a:gd name="adj1" fmla="val 4028252"/>
                  <a:gd name="adj2" fmla="val 17183677"/>
                </a:avLst>
              </a:prstGeom>
              <a:solidFill>
                <a:srgbClr val="BE2F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4" name="Google Shape;864;p47"/>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5" name="Google Shape;865;p47"/>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6" name="Google Shape;866;p47"/>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7" name="Google Shape;867;p47"/>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grpSp>
          <p:nvGrpSpPr>
            <p:cNvPr id="868" name="Google Shape;868;p47"/>
            <p:cNvGrpSpPr/>
            <p:nvPr/>
          </p:nvGrpSpPr>
          <p:grpSpPr>
            <a:xfrm>
              <a:off x="4261689" y="1180926"/>
              <a:ext cx="585000" cy="585529"/>
              <a:chOff x="1967628" y="812211"/>
              <a:chExt cx="587999" cy="587999"/>
            </a:xfrm>
          </p:grpSpPr>
          <p:sp>
            <p:nvSpPr>
              <p:cNvPr id="869" name="Google Shape;869;p47"/>
              <p:cNvSpPr/>
              <p:nvPr/>
            </p:nvSpPr>
            <p:spPr>
              <a:xfrm rot="39023">
                <a:off x="1970909" y="815492"/>
                <a:ext cx="581437" cy="581437"/>
              </a:xfrm>
              <a:prstGeom prst="pie">
                <a:avLst>
                  <a:gd name="adj1" fmla="val 6190354"/>
                  <a:gd name="adj2" fmla="val 14996165"/>
                </a:avLst>
              </a:prstGeom>
              <a:solidFill>
                <a:srgbClr val="802017"/>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7"/>
              <p:cNvSpPr/>
              <p:nvPr/>
            </p:nvSpPr>
            <p:spPr>
              <a:xfrm rot="10800000">
                <a:off x="1970875" y="815525"/>
                <a:ext cx="581400" cy="581400"/>
              </a:xfrm>
              <a:prstGeom prst="pie">
                <a:avLst>
                  <a:gd name="adj1" fmla="val 4028252"/>
                  <a:gd name="adj2" fmla="val 17183677"/>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1" name="Google Shape;871;p47"/>
          <p:cNvSpPr txBox="1">
            <a:spLocks noGrp="1"/>
          </p:cNvSpPr>
          <p:nvPr>
            <p:ph type="title"/>
          </p:nvPr>
        </p:nvSpPr>
        <p:spPr>
          <a:xfrm>
            <a:off x="537468" y="158027"/>
            <a:ext cx="8244000" cy="56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dirty="0">
                <a:solidFill>
                  <a:srgbClr val="002B4D"/>
                </a:solidFill>
              </a:rPr>
              <a:t>5.4 Κοινωνικό μάρκετινγκ</a:t>
            </a:r>
            <a:endParaRPr sz="2400" dirty="0">
              <a:solidFill>
                <a:srgbClr val="002B4D"/>
              </a:solidFill>
            </a:endParaRPr>
          </a:p>
        </p:txBody>
      </p:sp>
      <p:cxnSp>
        <p:nvCxnSpPr>
          <p:cNvPr id="872" name="Google Shape;872;p47"/>
          <p:cNvCxnSpPr/>
          <p:nvPr/>
        </p:nvCxnSpPr>
        <p:spPr>
          <a:xfrm flipH="1">
            <a:off x="2570585" y="3434440"/>
            <a:ext cx="789000" cy="3300"/>
          </a:xfrm>
          <a:prstGeom prst="straightConnector1">
            <a:avLst/>
          </a:prstGeom>
          <a:noFill/>
          <a:ln w="9525" cap="flat" cmpd="sng">
            <a:solidFill>
              <a:srgbClr val="A72A1E"/>
            </a:solidFill>
            <a:prstDash val="solid"/>
            <a:round/>
            <a:headEnd type="none" w="sm" len="sm"/>
            <a:tailEnd type="oval" w="med" len="med"/>
          </a:ln>
        </p:spPr>
      </p:cxnSp>
      <p:cxnSp>
        <p:nvCxnSpPr>
          <p:cNvPr id="873" name="Google Shape;873;p47"/>
          <p:cNvCxnSpPr/>
          <p:nvPr/>
        </p:nvCxnSpPr>
        <p:spPr>
          <a:xfrm>
            <a:off x="5576535" y="2769765"/>
            <a:ext cx="899400" cy="0"/>
          </a:xfrm>
          <a:prstGeom prst="straightConnector1">
            <a:avLst/>
          </a:prstGeom>
          <a:noFill/>
          <a:ln w="9525" cap="flat" cmpd="sng">
            <a:solidFill>
              <a:srgbClr val="A72A1E"/>
            </a:solidFill>
            <a:prstDash val="solid"/>
            <a:round/>
            <a:headEnd type="none" w="sm" len="sm"/>
            <a:tailEnd type="oval" w="med" len="med"/>
          </a:ln>
        </p:spPr>
      </p:cxnSp>
      <p:cxnSp>
        <p:nvCxnSpPr>
          <p:cNvPr id="874" name="Google Shape;874;p47"/>
          <p:cNvCxnSpPr/>
          <p:nvPr/>
        </p:nvCxnSpPr>
        <p:spPr>
          <a:xfrm>
            <a:off x="5644910" y="4186590"/>
            <a:ext cx="899400" cy="0"/>
          </a:xfrm>
          <a:prstGeom prst="straightConnector1">
            <a:avLst/>
          </a:prstGeom>
          <a:noFill/>
          <a:ln w="9525" cap="flat" cmpd="sng">
            <a:solidFill>
              <a:srgbClr val="A72A1E"/>
            </a:solidFill>
            <a:prstDash val="solid"/>
            <a:round/>
            <a:headEnd type="none" w="sm" len="sm"/>
            <a:tailEnd type="oval" w="med" len="med"/>
          </a:ln>
        </p:spPr>
      </p:cxnSp>
      <p:pic>
        <p:nvPicPr>
          <p:cNvPr id="875" name="Google Shape;875;p4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p4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81" name="Google Shape;881;p4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indent="0">
              <a:spcAft>
                <a:spcPts val="800"/>
              </a:spcAft>
              <a:buNone/>
            </a:pPr>
            <a:r>
              <a:rPr lang="el-GR" sz="1800" dirty="0">
                <a:solidFill>
                  <a:schemeClr val="bg2"/>
                </a:solidFill>
                <a:effectLst/>
                <a:latin typeface="Lato" panose="020F0502020204030203" pitchFamily="34" charset="0"/>
                <a:ea typeface="Lato" panose="020F0502020204030203" pitchFamily="34" charset="0"/>
                <a:cs typeface="Lato" panose="020F0502020204030203" pitchFamily="34" charset="0"/>
              </a:rPr>
              <a:t>Η διαδικασία μέτρησης του κοινωνικού αντίκτυπου μιας επιχείρησης είναι απαραίτητη για την ανάλυση και τον επαναπροσδιορισμό των επιχειρηματικών στόχων και στρατηγικών από τους ενδιαφερόμενους φορείς, οι οποίοι με αυτόν τον τρόπο μπορούν να έχουν πλήρη εικόνα της προόδου του έργου.</a:t>
            </a:r>
            <a:endParaRPr lang="en-GB" sz="1800" dirty="0">
              <a:solidFill>
                <a:schemeClr val="bg2"/>
              </a:solidFill>
              <a:effectLst/>
              <a:latin typeface="Lato" panose="020F0502020204030203" pitchFamily="34" charset="0"/>
              <a:ea typeface="Lato" panose="020F0502020204030203" pitchFamily="34" charset="0"/>
              <a:cs typeface="Lato" panose="020F0502020204030203" pitchFamily="34" charset="0"/>
            </a:endParaRPr>
          </a:p>
          <a:p>
            <a:pPr marL="114300" lvl="0" indent="0" algn="l" rtl="0">
              <a:lnSpc>
                <a:spcPct val="115000"/>
              </a:lnSpc>
              <a:spcBef>
                <a:spcPts val="0"/>
              </a:spcBef>
              <a:spcAft>
                <a:spcPts val="0"/>
              </a:spcAft>
              <a:buSzPts val="1800"/>
              <a:buNone/>
            </a:pPr>
            <a:endParaRPr lang="en-GB" dirty="0"/>
          </a:p>
        </p:txBody>
      </p:sp>
      <p:sp>
        <p:nvSpPr>
          <p:cNvPr id="882" name="Google Shape;882;p48"/>
          <p:cNvSpPr txBox="1"/>
          <p:nvPr/>
        </p:nvSpPr>
        <p:spPr>
          <a:xfrm>
            <a:off x="50" y="1650007"/>
            <a:ext cx="4572000" cy="1338798"/>
          </a:xfrm>
          <a:prstGeom prst="rect">
            <a:avLst/>
          </a:prstGeom>
          <a:noFill/>
          <a:ln>
            <a:noFill/>
          </a:ln>
        </p:spPr>
        <p:txBody>
          <a:bodyPr spcFirstLastPara="1" wrap="square" lIns="91425" tIns="91425" rIns="91425" bIns="91425" anchor="t" anchorCtr="0">
            <a:spAutoFit/>
          </a:bodyPr>
          <a:lstStyle/>
          <a:p>
            <a:pPr algn="ctr">
              <a:buSzPts val="2500"/>
            </a:pPr>
            <a:r>
              <a:rPr lang="it" sz="2500" b="1" i="0" u="none" strike="noStrike" cap="none" dirty="0">
                <a:solidFill>
                  <a:schemeClr val="dk1"/>
                </a:solidFill>
                <a:latin typeface="Raleway"/>
                <a:ea typeface="Raleway"/>
                <a:cs typeface="Raleway"/>
                <a:sym typeface="Raleway"/>
              </a:rPr>
              <a:t>6. </a:t>
            </a:r>
            <a:r>
              <a:rPr lang="it-IT" sz="2500" b="1" dirty="0">
                <a:solidFill>
                  <a:schemeClr val="dk1"/>
                </a:solidFill>
                <a:latin typeface="Raleway"/>
              </a:rPr>
              <a:t>Πώς να μετρήσετε τον κοινωνικό αντίκτυπο</a:t>
            </a:r>
            <a:endParaRPr lang="en-GB" sz="2500" b="1" dirty="0">
              <a:solidFill>
                <a:schemeClr val="dk1"/>
              </a:solidFill>
              <a:latin typeface="Raleway"/>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dirty="0">
              <a:solidFill>
                <a:schemeClr val="dk1"/>
              </a:solidFill>
              <a:latin typeface="Raleway"/>
              <a:ea typeface="Raleway"/>
              <a:cs typeface="Raleway"/>
              <a:sym typeface="Raleway"/>
            </a:endParaRPr>
          </a:p>
        </p:txBody>
      </p:sp>
      <p:sp>
        <p:nvSpPr>
          <p:cNvPr id="883" name="Google Shape;883;p48"/>
          <p:cNvSpPr txBox="1">
            <a:spLocks noGrp="1"/>
          </p:cNvSpPr>
          <p:nvPr>
            <p:ph type="title"/>
          </p:nvPr>
        </p:nvSpPr>
        <p:spPr>
          <a:xfrm>
            <a:off x="0" y="2988805"/>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el-GR" sz="1600" dirty="0">
                <a:solidFill>
                  <a:srgbClr val="122D4A"/>
                </a:solidFill>
                <a:latin typeface="Arial"/>
                <a:ea typeface="Arial"/>
                <a:cs typeface="Arial"/>
                <a:sym typeface="Arial"/>
              </a:rPr>
              <a:t>6.1 Σκοπός της μέτρησης</a:t>
            </a:r>
            <a:endParaRPr lang="el-GR" dirty="0"/>
          </a:p>
        </p:txBody>
      </p:sp>
      <p:pic>
        <p:nvPicPr>
          <p:cNvPr id="884" name="Google Shape;884;p48"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9"/>
          <p:cNvSpPr txBox="1">
            <a:spLocks noGrp="1"/>
          </p:cNvSpPr>
          <p:nvPr>
            <p:ph type="title"/>
          </p:nvPr>
        </p:nvSpPr>
        <p:spPr>
          <a:xfrm>
            <a:off x="496560" y="658794"/>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chemeClr val="dk1"/>
                </a:solidFill>
              </a:rPr>
              <a:t>Πώς να μετρήσετε τον κοινωνικό αντίκτυπο</a:t>
            </a:r>
            <a:endParaRPr sz="2400"/>
          </a:p>
        </p:txBody>
      </p:sp>
      <p:sp>
        <p:nvSpPr>
          <p:cNvPr id="890" name="Google Shape;890;p49"/>
          <p:cNvSpPr txBox="1">
            <a:spLocks noGrp="1"/>
          </p:cNvSpPr>
          <p:nvPr>
            <p:ph type="body" idx="1"/>
          </p:nvPr>
        </p:nvSpPr>
        <p:spPr>
          <a:xfrm>
            <a:off x="622582" y="1246342"/>
            <a:ext cx="8170500" cy="30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6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r>
              <a:rPr lang="it" sz="1600" b="0" i="0" u="none" strike="noStrike">
                <a:solidFill>
                  <a:srgbClr val="000000"/>
                </a:solidFill>
                <a:latin typeface="Calibri"/>
                <a:ea typeface="Calibri"/>
                <a:cs typeface="Calibri"/>
                <a:sym typeface="Calibri"/>
              </a:rPr>
              <a:t>Η διαδικασία μέτρησης έχει δύο σκοπούς:</a:t>
            </a:r>
            <a:endParaRPr sz="2400"/>
          </a:p>
        </p:txBody>
      </p:sp>
      <p:pic>
        <p:nvPicPr>
          <p:cNvPr id="891" name="Google Shape;891;p49"/>
          <p:cNvPicPr preferRelativeResize="0"/>
          <p:nvPr/>
        </p:nvPicPr>
        <p:blipFill rotWithShape="1">
          <a:blip r:embed="rId3">
            <a:alphaModFix/>
          </a:blip>
          <a:srcRect/>
          <a:stretch/>
        </p:blipFill>
        <p:spPr>
          <a:xfrm>
            <a:off x="0" y="0"/>
            <a:ext cx="718275" cy="679625"/>
          </a:xfrm>
          <a:prstGeom prst="rect">
            <a:avLst/>
          </a:prstGeom>
          <a:noFill/>
          <a:ln>
            <a:noFill/>
          </a:ln>
        </p:spPr>
      </p:pic>
      <p:grpSp>
        <p:nvGrpSpPr>
          <p:cNvPr id="892" name="Google Shape;892;p49"/>
          <p:cNvGrpSpPr/>
          <p:nvPr/>
        </p:nvGrpSpPr>
        <p:grpSpPr>
          <a:xfrm>
            <a:off x="761999" y="2176332"/>
            <a:ext cx="7620000" cy="2238241"/>
            <a:chOff x="0" y="33789"/>
            <a:chExt cx="7620000" cy="1938624"/>
          </a:xfrm>
        </p:grpSpPr>
        <p:sp>
          <p:nvSpPr>
            <p:cNvPr id="893" name="Google Shape;893;p49"/>
            <p:cNvSpPr/>
            <p:nvPr/>
          </p:nvSpPr>
          <p:spPr>
            <a:xfrm>
              <a:off x="0" y="240429"/>
              <a:ext cx="7620000" cy="646174"/>
            </a:xfrm>
            <a:prstGeom prst="rect">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9"/>
            <p:cNvSpPr txBox="1"/>
            <p:nvPr/>
          </p:nvSpPr>
          <p:spPr>
            <a:xfrm>
              <a:off x="0" y="240429"/>
              <a:ext cx="7620000" cy="646174"/>
            </a:xfrm>
            <a:prstGeom prst="rect">
              <a:avLst/>
            </a:prstGeom>
            <a:noFill/>
            <a:ln>
              <a:noFill/>
            </a:ln>
          </p:spPr>
          <p:txBody>
            <a:bodyPr spcFirstLastPara="1" wrap="square" lIns="591375" tIns="291575" rIns="5913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l-GR" dirty="0">
                  <a:latin typeface="Calibri"/>
                  <a:ea typeface="Calibri"/>
                  <a:cs typeface="Calibri"/>
                </a:rPr>
                <a:t>επιτρέπει τον προσδιορισμό αποτελεσματικότερων στρατηγικών για τα έργα που προτίθεται να αναπτύξει η εταιρεία</a:t>
              </a:r>
              <a:endParaRPr dirty="0">
                <a:latin typeface="Calibri"/>
                <a:ea typeface="Calibri"/>
                <a:cs typeface="Calibri"/>
              </a:endParaRPr>
            </a:p>
          </p:txBody>
        </p:sp>
        <p:sp>
          <p:nvSpPr>
            <p:cNvPr id="895" name="Google Shape;895;p49"/>
            <p:cNvSpPr/>
            <p:nvPr/>
          </p:nvSpPr>
          <p:spPr>
            <a:xfrm>
              <a:off x="381000" y="33789"/>
              <a:ext cx="5334000" cy="413400"/>
            </a:xfrm>
            <a:prstGeom prst="roundRect">
              <a:avLst>
                <a:gd name="adj" fmla="val 16667"/>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9"/>
            <p:cNvSpPr txBox="1"/>
            <p:nvPr/>
          </p:nvSpPr>
          <p:spPr>
            <a:xfrm>
              <a:off x="401175" y="53964"/>
              <a:ext cx="5293800" cy="372900"/>
            </a:xfrm>
            <a:prstGeom prst="rect">
              <a:avLst/>
            </a:prstGeom>
            <a:noFill/>
            <a:ln>
              <a:noFill/>
            </a:ln>
          </p:spPr>
          <p:txBody>
            <a:bodyPr spcFirstLastPara="1" wrap="square" lIns="201600" tIns="0" rIns="2016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l-GR" dirty="0">
                  <a:solidFill>
                    <a:schemeClr val="lt1"/>
                  </a:solidFill>
                </a:rPr>
                <a:t>εσωτερική</a:t>
              </a:r>
              <a:endParaRPr dirty="0">
                <a:solidFill>
                  <a:schemeClr val="lt1"/>
                </a:solidFill>
              </a:endParaRPr>
            </a:p>
          </p:txBody>
        </p:sp>
        <p:sp>
          <p:nvSpPr>
            <p:cNvPr id="897" name="Google Shape;897;p49"/>
            <p:cNvSpPr/>
            <p:nvPr/>
          </p:nvSpPr>
          <p:spPr>
            <a:xfrm>
              <a:off x="0" y="1316470"/>
              <a:ext cx="7620000" cy="595200"/>
            </a:xfrm>
            <a:prstGeom prst="rect">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9"/>
            <p:cNvSpPr txBox="1"/>
            <p:nvPr/>
          </p:nvSpPr>
          <p:spPr>
            <a:xfrm>
              <a:off x="0" y="1255725"/>
              <a:ext cx="7620000" cy="716688"/>
            </a:xfrm>
            <a:prstGeom prst="rect">
              <a:avLst/>
            </a:prstGeom>
            <a:noFill/>
            <a:ln>
              <a:noFill/>
            </a:ln>
          </p:spPr>
          <p:txBody>
            <a:bodyPr spcFirstLastPara="1" wrap="square" lIns="591375" tIns="291575" rIns="591375" bIns="99550" anchor="t" anchorCtr="0">
              <a:noAutofit/>
            </a:bodyPr>
            <a:lstStyle/>
            <a:p>
              <a:pPr marL="285750" lvl="0" indent="-285750">
                <a:spcAft>
                  <a:spcPts val="800"/>
                </a:spcAft>
                <a:buFont typeface="Arial" panose="020B0604020202020204" pitchFamily="34" charset="0"/>
                <a:buChar char="•"/>
              </a:pPr>
              <a:r>
                <a:rPr lang="el-GR" dirty="0">
                  <a:latin typeface="Calibri"/>
                  <a:ea typeface="Calibri"/>
                  <a:cs typeface="Calibri"/>
                </a:rPr>
                <a:t>επιτρέπει να ενημερώνετε τα ενδιαφερόμενα μέρη σχετικά με την αποτελεσματικότητα των παρεμβάσεών σας</a:t>
              </a:r>
              <a:endParaRPr lang="en-GB" dirty="0">
                <a:latin typeface="Calibri"/>
                <a:ea typeface="Calibri"/>
                <a:cs typeface="Calibri"/>
              </a:endParaRPr>
            </a:p>
          </p:txBody>
        </p:sp>
        <p:sp>
          <p:nvSpPr>
            <p:cNvPr id="899" name="Google Shape;899;p49"/>
            <p:cNvSpPr/>
            <p:nvPr/>
          </p:nvSpPr>
          <p:spPr>
            <a:xfrm>
              <a:off x="381000" y="1109829"/>
              <a:ext cx="5334000" cy="413400"/>
            </a:xfrm>
            <a:prstGeom prst="roundRect">
              <a:avLst>
                <a:gd name="adj" fmla="val 16667"/>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9"/>
            <p:cNvSpPr txBox="1"/>
            <p:nvPr/>
          </p:nvSpPr>
          <p:spPr>
            <a:xfrm>
              <a:off x="401175" y="1130004"/>
              <a:ext cx="5293800" cy="372900"/>
            </a:xfrm>
            <a:prstGeom prst="rect">
              <a:avLst/>
            </a:prstGeom>
            <a:noFill/>
            <a:ln>
              <a:noFill/>
            </a:ln>
          </p:spPr>
          <p:txBody>
            <a:bodyPr spcFirstLastPara="1" wrap="square" lIns="201600" tIns="0" rIns="2016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l-GR" dirty="0">
                  <a:solidFill>
                    <a:schemeClr val="lt1"/>
                  </a:solidFill>
                </a:rPr>
                <a:t>εξωτερική</a:t>
              </a:r>
              <a:endParaRPr dirty="0">
                <a:solidFill>
                  <a:schemeClr val="lt1"/>
                </a:solidFill>
              </a:endParaRPr>
            </a:p>
          </p:txBody>
        </p:sp>
      </p:grpSp>
      <p:pic>
        <p:nvPicPr>
          <p:cNvPr id="901" name="Google Shape;901;p4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50"/>
          <p:cNvSpPr txBox="1">
            <a:spLocks noGrp="1"/>
          </p:cNvSpPr>
          <p:nvPr>
            <p:ph type="title"/>
          </p:nvPr>
        </p:nvSpPr>
        <p:spPr>
          <a:xfrm>
            <a:off x="477983" y="57595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chemeClr val="dk1"/>
                </a:solidFill>
              </a:rPr>
              <a:t>Πώς να μετρήσετε τον κοινωνικό αντίκτυπο</a:t>
            </a:r>
            <a:endParaRPr sz="2400"/>
          </a:p>
        </p:txBody>
      </p:sp>
      <p:pic>
        <p:nvPicPr>
          <p:cNvPr id="907" name="Google Shape;907;p5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08" name="Google Shape;908;p50"/>
          <p:cNvSpPr txBox="1"/>
          <p:nvPr/>
        </p:nvSpPr>
        <p:spPr>
          <a:xfrm>
            <a:off x="4726995" y="1300314"/>
            <a:ext cx="3827903" cy="3149540"/>
          </a:xfrm>
          <a:prstGeom prst="rect">
            <a:avLst/>
          </a:prstGeom>
          <a:noFill/>
          <a:ln>
            <a:noFill/>
          </a:ln>
        </p:spPr>
        <p:txBody>
          <a:bodyPr spcFirstLastPara="1" wrap="square" lIns="91425" tIns="45700" rIns="91425" bIns="45700" anchor="t" anchorCtr="0">
            <a:spAutoFit/>
          </a:bodyPr>
          <a:lstStyle/>
          <a:p>
            <a:pPr marL="342900" lvl="0" indent="-342900">
              <a:lnSpc>
                <a:spcPct val="150000"/>
              </a:lnSpc>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καθορισμός του πεδίου ανάλυσης</a:t>
            </a:r>
            <a:endParaRPr lang="en-GB" sz="1600"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50000"/>
              </a:lnSpc>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δέσμευση και συμμετοχή των εμπλεκόμενων μερών</a:t>
            </a:r>
            <a:endParaRPr lang="en-GB" sz="1600"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50000"/>
              </a:lnSpc>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κατανόηση της διαδικασίας αλλαγής</a:t>
            </a:r>
            <a:endParaRPr lang="en-GB" sz="1600"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50000"/>
              </a:lnSpc>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μέτρηση και επιλογή των δεικτών</a:t>
            </a:r>
            <a:endParaRPr lang="en-GB" sz="1600"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50000"/>
              </a:lnSpc>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εκτίμηση επιπτώσεων</a:t>
            </a:r>
            <a:endParaRPr lang="en-GB" sz="1600"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50000"/>
              </a:lnSpc>
              <a:spcAft>
                <a:spcPts val="800"/>
              </a:spcAft>
              <a:buFont typeface="Arial" panose="020B0604020202020204" pitchFamily="34" charset="0"/>
              <a:buChar char="•"/>
            </a:pPr>
            <a:r>
              <a:rPr lang="el-GR" sz="1600" dirty="0">
                <a:effectLst/>
                <a:latin typeface="Lato" panose="020F0502020204030203" pitchFamily="34" charset="0"/>
                <a:ea typeface="Lato" panose="020F0502020204030203" pitchFamily="34" charset="0"/>
                <a:cs typeface="Lato" panose="020F0502020204030203" pitchFamily="34" charset="0"/>
              </a:rPr>
              <a:t>κοινοποίηση των αποτελεσμάτων</a:t>
            </a:r>
            <a:endParaRPr lang="en-GB" sz="1600" dirty="0">
              <a:effectLst/>
              <a:latin typeface="Lato" panose="020F0502020204030203" pitchFamily="34" charset="0"/>
              <a:ea typeface="Lato" panose="020F0502020204030203" pitchFamily="34" charset="0"/>
              <a:cs typeface="Lato" panose="020F0502020204030203" pitchFamily="34" charset="0"/>
            </a:endParaRPr>
          </a:p>
        </p:txBody>
      </p:sp>
      <p:cxnSp>
        <p:nvCxnSpPr>
          <p:cNvPr id="909" name="Google Shape;909;p50"/>
          <p:cNvCxnSpPr>
            <a:cxnSpLocks/>
          </p:cNvCxnSpPr>
          <p:nvPr/>
        </p:nvCxnSpPr>
        <p:spPr>
          <a:xfrm>
            <a:off x="8633638" y="1211350"/>
            <a:ext cx="0" cy="439500"/>
          </a:xfrm>
          <a:prstGeom prst="straightConnector1">
            <a:avLst/>
          </a:prstGeom>
          <a:noFill/>
          <a:ln w="22225" cap="flat" cmpd="sng">
            <a:solidFill>
              <a:srgbClr val="C33E00"/>
            </a:solidFill>
            <a:prstDash val="solid"/>
            <a:round/>
            <a:headEnd type="none" w="sm" len="sm"/>
            <a:tailEnd type="none" w="sm" len="sm"/>
          </a:ln>
        </p:spPr>
      </p:cxnSp>
      <p:cxnSp>
        <p:nvCxnSpPr>
          <p:cNvPr id="910" name="Google Shape;910;p50"/>
          <p:cNvCxnSpPr>
            <a:cxnSpLocks/>
          </p:cNvCxnSpPr>
          <p:nvPr/>
        </p:nvCxnSpPr>
        <p:spPr>
          <a:xfrm>
            <a:off x="8633638" y="1763174"/>
            <a:ext cx="0" cy="439500"/>
          </a:xfrm>
          <a:prstGeom prst="straightConnector1">
            <a:avLst/>
          </a:prstGeom>
          <a:noFill/>
          <a:ln w="19050" cap="flat" cmpd="sng">
            <a:solidFill>
              <a:srgbClr val="FF6B26"/>
            </a:solidFill>
            <a:prstDash val="solid"/>
            <a:round/>
            <a:headEnd type="none" w="sm" len="sm"/>
            <a:tailEnd type="none" w="sm" len="sm"/>
          </a:ln>
        </p:spPr>
      </p:cxnSp>
      <p:cxnSp>
        <p:nvCxnSpPr>
          <p:cNvPr id="911" name="Google Shape;911;p50"/>
          <p:cNvCxnSpPr>
            <a:cxnSpLocks/>
          </p:cNvCxnSpPr>
          <p:nvPr/>
        </p:nvCxnSpPr>
        <p:spPr>
          <a:xfrm>
            <a:off x="8633638" y="2351948"/>
            <a:ext cx="0" cy="439500"/>
          </a:xfrm>
          <a:prstGeom prst="straightConnector1">
            <a:avLst/>
          </a:prstGeom>
          <a:noFill/>
          <a:ln w="19050" cap="flat" cmpd="sng">
            <a:solidFill>
              <a:srgbClr val="F8A17A"/>
            </a:solidFill>
            <a:prstDash val="solid"/>
            <a:round/>
            <a:headEnd type="none" w="sm" len="sm"/>
            <a:tailEnd type="none" w="sm" len="sm"/>
          </a:ln>
        </p:spPr>
      </p:cxnSp>
      <p:cxnSp>
        <p:nvCxnSpPr>
          <p:cNvPr id="912" name="Google Shape;912;p50"/>
          <p:cNvCxnSpPr>
            <a:cxnSpLocks/>
          </p:cNvCxnSpPr>
          <p:nvPr/>
        </p:nvCxnSpPr>
        <p:spPr>
          <a:xfrm>
            <a:off x="8640727" y="2910143"/>
            <a:ext cx="0" cy="439500"/>
          </a:xfrm>
          <a:prstGeom prst="straightConnector1">
            <a:avLst/>
          </a:prstGeom>
          <a:noFill/>
          <a:ln w="19050" cap="flat" cmpd="sng">
            <a:solidFill>
              <a:srgbClr val="FFBA63"/>
            </a:solidFill>
            <a:prstDash val="solid"/>
            <a:round/>
            <a:headEnd type="none" w="sm" len="sm"/>
            <a:tailEnd type="none" w="sm" len="sm"/>
          </a:ln>
        </p:spPr>
      </p:cxnSp>
      <p:cxnSp>
        <p:nvCxnSpPr>
          <p:cNvPr id="913" name="Google Shape;913;p50"/>
          <p:cNvCxnSpPr>
            <a:cxnSpLocks/>
          </p:cNvCxnSpPr>
          <p:nvPr/>
        </p:nvCxnSpPr>
        <p:spPr>
          <a:xfrm>
            <a:off x="8640727" y="3495173"/>
            <a:ext cx="0" cy="439500"/>
          </a:xfrm>
          <a:prstGeom prst="straightConnector1">
            <a:avLst/>
          </a:prstGeom>
          <a:noFill/>
          <a:ln w="19050" cap="flat" cmpd="sng">
            <a:solidFill>
              <a:srgbClr val="FFD197"/>
            </a:solidFill>
            <a:prstDash val="solid"/>
            <a:round/>
            <a:headEnd type="none" w="sm" len="sm"/>
            <a:tailEnd type="none" w="sm" len="sm"/>
          </a:ln>
        </p:spPr>
      </p:cxnSp>
      <p:cxnSp>
        <p:nvCxnSpPr>
          <p:cNvPr id="914" name="Google Shape;914;p50"/>
          <p:cNvCxnSpPr/>
          <p:nvPr/>
        </p:nvCxnSpPr>
        <p:spPr>
          <a:xfrm>
            <a:off x="8640727" y="4106939"/>
            <a:ext cx="0" cy="439500"/>
          </a:xfrm>
          <a:prstGeom prst="straightConnector1">
            <a:avLst/>
          </a:prstGeom>
          <a:noFill/>
          <a:ln w="19050" cap="flat" cmpd="sng">
            <a:solidFill>
              <a:srgbClr val="FFE8CB"/>
            </a:solidFill>
            <a:prstDash val="solid"/>
            <a:round/>
            <a:headEnd type="none" w="sm" len="sm"/>
            <a:tailEnd type="none" w="sm" len="sm"/>
          </a:ln>
        </p:spPr>
      </p:cxnSp>
      <p:sp>
        <p:nvSpPr>
          <p:cNvPr id="915" name="Google Shape;915;p50"/>
          <p:cNvSpPr txBox="1"/>
          <p:nvPr/>
        </p:nvSpPr>
        <p:spPr>
          <a:xfrm>
            <a:off x="1252142" y="2425047"/>
            <a:ext cx="2118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it" sz="1600" b="0" i="0" u="none" strike="noStrike" cap="none" dirty="0">
                <a:solidFill>
                  <a:schemeClr val="dk2"/>
                </a:solidFill>
                <a:latin typeface="Arial"/>
                <a:ea typeface="Arial"/>
                <a:cs typeface="Arial"/>
                <a:sym typeface="Arial"/>
              </a:rPr>
              <a:t>Η διαδικασία μέτρησης μπορεί να χωριστεί σε έξι φάσεις</a:t>
            </a:r>
            <a:endParaRPr sz="1400" b="0" i="0" u="none" strike="noStrike" cap="none" dirty="0">
              <a:solidFill>
                <a:srgbClr val="000000"/>
              </a:solidFill>
              <a:latin typeface="Arial"/>
              <a:ea typeface="Arial"/>
              <a:cs typeface="Arial"/>
              <a:sym typeface="Arial"/>
            </a:endParaRPr>
          </a:p>
        </p:txBody>
      </p:sp>
      <p:sp>
        <p:nvSpPr>
          <p:cNvPr id="916" name="Google Shape;916;p50"/>
          <p:cNvSpPr/>
          <p:nvPr/>
        </p:nvSpPr>
        <p:spPr>
          <a:xfrm>
            <a:off x="510361" y="1255575"/>
            <a:ext cx="3615000" cy="30900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7" name="Google Shape;917;p50"/>
          <p:cNvSpPr/>
          <p:nvPr/>
        </p:nvSpPr>
        <p:spPr>
          <a:xfrm>
            <a:off x="3051521" y="1255575"/>
            <a:ext cx="638100" cy="636900"/>
          </a:xfrm>
          <a:prstGeom prst="ellipse">
            <a:avLst/>
          </a:prstGeom>
          <a:solidFill>
            <a:srgbClr val="C33E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8" name="Google Shape;918;p50"/>
          <p:cNvSpPr/>
          <p:nvPr/>
        </p:nvSpPr>
        <p:spPr>
          <a:xfrm>
            <a:off x="3701659" y="2071489"/>
            <a:ext cx="638100" cy="636900"/>
          </a:xfrm>
          <a:prstGeom prst="ellipse">
            <a:avLst/>
          </a:prstGeom>
          <a:solidFill>
            <a:srgbClr val="2AA1FE"/>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9" name="Google Shape;919;p50"/>
          <p:cNvSpPr/>
          <p:nvPr/>
        </p:nvSpPr>
        <p:spPr>
          <a:xfrm>
            <a:off x="3701659" y="3153827"/>
            <a:ext cx="638100" cy="636900"/>
          </a:xfrm>
          <a:prstGeom prst="ellipse">
            <a:avLst/>
          </a:prstGeom>
          <a:solidFill>
            <a:srgbClr val="FFFF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0" name="Google Shape;920;p50"/>
          <p:cNvSpPr/>
          <p:nvPr/>
        </p:nvSpPr>
        <p:spPr>
          <a:xfrm>
            <a:off x="2906232" y="3860918"/>
            <a:ext cx="638100" cy="636900"/>
          </a:xfrm>
          <a:prstGeom prst="ellipse">
            <a:avLst/>
          </a:prstGeom>
          <a:solidFill>
            <a:schemeClr val="accent4"/>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1" name="Google Shape;921;p50" descr="Lente di ingrandimento con riempimento a tinta unita"/>
          <p:cNvPicPr preferRelativeResize="0"/>
          <p:nvPr/>
        </p:nvPicPr>
        <p:blipFill rotWithShape="1">
          <a:blip r:embed="rId4">
            <a:alphaModFix/>
          </a:blip>
          <a:srcRect/>
          <a:stretch/>
        </p:blipFill>
        <p:spPr>
          <a:xfrm>
            <a:off x="3165930" y="1354039"/>
            <a:ext cx="409135" cy="409135"/>
          </a:xfrm>
          <a:prstGeom prst="rect">
            <a:avLst/>
          </a:prstGeom>
          <a:noFill/>
          <a:ln>
            <a:noFill/>
          </a:ln>
        </p:spPr>
      </p:pic>
      <p:pic>
        <p:nvPicPr>
          <p:cNvPr id="922" name="Google Shape;922;p50" descr="Grafico logaritmico con riempimento a tinta unita"/>
          <p:cNvPicPr preferRelativeResize="0"/>
          <p:nvPr/>
        </p:nvPicPr>
        <p:blipFill rotWithShape="1">
          <a:blip r:embed="rId5">
            <a:alphaModFix/>
          </a:blip>
          <a:srcRect/>
          <a:stretch/>
        </p:blipFill>
        <p:spPr>
          <a:xfrm>
            <a:off x="3843574" y="2219868"/>
            <a:ext cx="410357" cy="410357"/>
          </a:xfrm>
          <a:prstGeom prst="rect">
            <a:avLst/>
          </a:prstGeom>
          <a:noFill/>
          <a:ln>
            <a:noFill/>
          </a:ln>
        </p:spPr>
      </p:pic>
      <p:pic>
        <p:nvPicPr>
          <p:cNvPr id="923" name="Google Shape;923;p50" descr="Persona che mangia con riempimento a tinta unita"/>
          <p:cNvPicPr preferRelativeResize="0"/>
          <p:nvPr/>
        </p:nvPicPr>
        <p:blipFill rotWithShape="1">
          <a:blip r:embed="rId6">
            <a:alphaModFix/>
          </a:blip>
          <a:srcRect/>
          <a:stretch/>
        </p:blipFill>
        <p:spPr>
          <a:xfrm>
            <a:off x="3797919" y="3260846"/>
            <a:ext cx="494280" cy="494280"/>
          </a:xfrm>
          <a:prstGeom prst="rect">
            <a:avLst/>
          </a:prstGeom>
          <a:noFill/>
          <a:ln>
            <a:noFill/>
          </a:ln>
        </p:spPr>
      </p:pic>
      <p:pic>
        <p:nvPicPr>
          <p:cNvPr id="924" name="Google Shape;924;p50" descr="Ingranaggi con riempimento a tinta unita"/>
          <p:cNvPicPr preferRelativeResize="0"/>
          <p:nvPr/>
        </p:nvPicPr>
        <p:blipFill rotWithShape="1">
          <a:blip r:embed="rId7">
            <a:alphaModFix/>
          </a:blip>
          <a:srcRect/>
          <a:stretch/>
        </p:blipFill>
        <p:spPr>
          <a:xfrm>
            <a:off x="2989762" y="3961377"/>
            <a:ext cx="470894" cy="470894"/>
          </a:xfrm>
          <a:prstGeom prst="rect">
            <a:avLst/>
          </a:prstGeom>
          <a:noFill/>
          <a:ln>
            <a:noFill/>
          </a:ln>
        </p:spPr>
      </p:pic>
      <p:pic>
        <p:nvPicPr>
          <p:cNvPr id="925" name="Google Shape;925;p50" descr="Graphical user interface, application&#10;&#10;Description automatically generated with medium confidence"/>
          <p:cNvPicPr preferRelativeResize="0"/>
          <p:nvPr/>
        </p:nvPicPr>
        <p:blipFill rotWithShape="1">
          <a:blip r:embed="rId8">
            <a:alphaModFix/>
          </a:blip>
          <a:srcRect/>
          <a:stretch/>
        </p:blipFill>
        <p:spPr>
          <a:xfrm>
            <a:off x="34350" y="4765725"/>
            <a:ext cx="1559450" cy="3271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0" name="Google Shape;930;p5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31" name="Google Shape;931;p51"/>
          <p:cNvSpPr txBox="1">
            <a:spLocks noGrp="1"/>
          </p:cNvSpPr>
          <p:nvPr>
            <p:ph type="title"/>
          </p:nvPr>
        </p:nvSpPr>
        <p:spPr>
          <a:xfrm>
            <a:off x="3206675" y="679625"/>
            <a:ext cx="3912300" cy="55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400" dirty="0">
                <a:solidFill>
                  <a:schemeClr val="dk1"/>
                </a:solidFill>
              </a:rPr>
              <a:t>Σκοπός της μέτρησης</a:t>
            </a:r>
            <a:endParaRPr sz="2400" dirty="0"/>
          </a:p>
        </p:txBody>
      </p:sp>
      <p:sp>
        <p:nvSpPr>
          <p:cNvPr id="932" name="Google Shape;932;p51"/>
          <p:cNvSpPr txBox="1"/>
          <p:nvPr/>
        </p:nvSpPr>
        <p:spPr>
          <a:xfrm>
            <a:off x="835925" y="1791450"/>
            <a:ext cx="3399900" cy="780300"/>
          </a:xfrm>
          <a:prstGeom prst="rect">
            <a:avLst/>
          </a:prstGeom>
          <a:noFill/>
          <a:ln>
            <a:noFill/>
          </a:ln>
        </p:spPr>
        <p:txBody>
          <a:bodyPr spcFirstLastPara="1" wrap="square" lIns="91425" tIns="91425" rIns="91425" bIns="91425" anchor="t" anchorCtr="0">
            <a:spAutoFit/>
          </a:bodyPr>
          <a:lstStyle/>
          <a:p>
            <a:pPr marL="114300" marR="0" lvl="0" indent="0" algn="l" rtl="0">
              <a:lnSpc>
                <a:spcPct val="115000"/>
              </a:lnSpc>
              <a:spcBef>
                <a:spcPts val="0"/>
              </a:spcBef>
              <a:spcAft>
                <a:spcPts val="0"/>
              </a:spcAft>
              <a:buClr>
                <a:srgbClr val="000000"/>
              </a:buClr>
              <a:buSzPts val="1800"/>
              <a:buFont typeface="Arial"/>
              <a:buNone/>
            </a:pPr>
            <a:r>
              <a:rPr lang="it" sz="1800" b="1" i="0" u="none" strike="noStrike" cap="none">
                <a:solidFill>
                  <a:schemeClr val="dk2"/>
                </a:solidFill>
                <a:latin typeface="Calibri"/>
                <a:ea typeface="Calibri"/>
                <a:cs typeface="Calibri"/>
                <a:sym typeface="Calibri"/>
              </a:rPr>
              <a:t>Ο σκοπός της μέτρησης έχει επίσης 3 σκοπούς:</a:t>
            </a:r>
            <a:endParaRPr sz="1800" b="1" i="0" u="none" strike="noStrike" cap="none">
              <a:solidFill>
                <a:schemeClr val="dk2"/>
              </a:solidFill>
              <a:latin typeface="Lato"/>
              <a:ea typeface="Lato"/>
              <a:cs typeface="Lato"/>
              <a:sym typeface="Lato"/>
            </a:endParaRPr>
          </a:p>
        </p:txBody>
      </p:sp>
      <p:grpSp>
        <p:nvGrpSpPr>
          <p:cNvPr id="933" name="Google Shape;933;p51"/>
          <p:cNvGrpSpPr/>
          <p:nvPr/>
        </p:nvGrpSpPr>
        <p:grpSpPr>
          <a:xfrm>
            <a:off x="5552415" y="2640224"/>
            <a:ext cx="1854000" cy="1854000"/>
            <a:chOff x="4303290" y="2158374"/>
            <a:chExt cx="1854000" cy="1854000"/>
          </a:xfrm>
        </p:grpSpPr>
        <p:sp>
          <p:nvSpPr>
            <p:cNvPr id="934" name="Google Shape;934;p51"/>
            <p:cNvSpPr/>
            <p:nvPr/>
          </p:nvSpPr>
          <p:spPr>
            <a:xfrm>
              <a:off x="4303290" y="2158374"/>
              <a:ext cx="1854000" cy="1854000"/>
            </a:xfrm>
            <a:prstGeom prst="ellipse">
              <a:avLst/>
            </a:prstGeom>
            <a:solidFill>
              <a:schemeClr val="accent5"/>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51"/>
            <p:cNvSpPr txBox="1"/>
            <p:nvPr/>
          </p:nvSpPr>
          <p:spPr>
            <a:xfrm>
              <a:off x="5010351" y="2937027"/>
              <a:ext cx="1075200" cy="521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rgbClr val="FFFFFF"/>
                  </a:solidFill>
                  <a:latin typeface="Roboto"/>
                  <a:ea typeface="Roboto"/>
                  <a:cs typeface="Roboto"/>
                  <a:sym typeface="Roboto"/>
                </a:rPr>
                <a:t>ΕΝΗΜΕΡΩΣΗ</a:t>
              </a:r>
              <a:endParaRPr sz="1100" b="0" i="0" u="none" strike="noStrike" cap="none">
                <a:solidFill>
                  <a:srgbClr val="FFFFFF"/>
                </a:solidFill>
                <a:latin typeface="Roboto"/>
                <a:ea typeface="Roboto"/>
                <a:cs typeface="Roboto"/>
                <a:sym typeface="Roboto"/>
              </a:endParaRPr>
            </a:p>
          </p:txBody>
        </p:sp>
      </p:grpSp>
      <p:grpSp>
        <p:nvGrpSpPr>
          <p:cNvPr id="936" name="Google Shape;936;p51"/>
          <p:cNvGrpSpPr/>
          <p:nvPr/>
        </p:nvGrpSpPr>
        <p:grpSpPr>
          <a:xfrm>
            <a:off x="4235837" y="2640224"/>
            <a:ext cx="1854000" cy="1854000"/>
            <a:chOff x="2986712" y="2158374"/>
            <a:chExt cx="1854000" cy="1854000"/>
          </a:xfrm>
        </p:grpSpPr>
        <p:sp>
          <p:nvSpPr>
            <p:cNvPr id="937" name="Google Shape;937;p51"/>
            <p:cNvSpPr/>
            <p:nvPr/>
          </p:nvSpPr>
          <p:spPr>
            <a:xfrm>
              <a:off x="2986712" y="2158374"/>
              <a:ext cx="1854000" cy="1854000"/>
            </a:xfrm>
            <a:prstGeom prst="ellipse">
              <a:avLst/>
            </a:prstGeom>
            <a:solidFill>
              <a:srgbClr val="F8A17A"/>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51"/>
            <p:cNvSpPr txBox="1"/>
            <p:nvPr/>
          </p:nvSpPr>
          <p:spPr>
            <a:xfrm>
              <a:off x="3134188" y="2937027"/>
              <a:ext cx="1075200" cy="521400"/>
            </a:xfrm>
            <a:prstGeom prst="rect">
              <a:avLst/>
            </a:prstGeom>
            <a:solidFill>
              <a:srgbClr val="F8A17A"/>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rgbClr val="FFFFFF"/>
                  </a:solidFill>
                  <a:latin typeface="Roboto"/>
                  <a:ea typeface="Roboto"/>
                  <a:cs typeface="Roboto"/>
                  <a:sym typeface="Roboto"/>
                </a:rPr>
                <a:t>ΜΑΘΗΣΗ</a:t>
              </a:r>
              <a:endParaRPr sz="1100" b="0" i="0" u="none" strike="noStrike" cap="none">
                <a:solidFill>
                  <a:srgbClr val="FFFFFF"/>
                </a:solidFill>
                <a:latin typeface="Roboto"/>
                <a:ea typeface="Roboto"/>
                <a:cs typeface="Roboto"/>
                <a:sym typeface="Roboto"/>
              </a:endParaRPr>
            </a:p>
          </p:txBody>
        </p:sp>
      </p:grpSp>
      <p:grpSp>
        <p:nvGrpSpPr>
          <p:cNvPr id="939" name="Google Shape;939;p51"/>
          <p:cNvGrpSpPr/>
          <p:nvPr/>
        </p:nvGrpSpPr>
        <p:grpSpPr>
          <a:xfrm>
            <a:off x="4905969" y="1612989"/>
            <a:ext cx="1854000" cy="1854000"/>
            <a:chOff x="3656844" y="1131139"/>
            <a:chExt cx="1854000" cy="1854000"/>
          </a:xfrm>
        </p:grpSpPr>
        <p:sp>
          <p:nvSpPr>
            <p:cNvPr id="940" name="Google Shape;940;p51"/>
            <p:cNvSpPr/>
            <p:nvPr/>
          </p:nvSpPr>
          <p:spPr>
            <a:xfrm>
              <a:off x="3656844" y="1131139"/>
              <a:ext cx="1854000" cy="1854000"/>
            </a:xfrm>
            <a:prstGeom prst="ellipse">
              <a:avLst/>
            </a:prstGeom>
            <a:solidFill>
              <a:schemeClr val="dk1"/>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51"/>
            <p:cNvSpPr txBox="1"/>
            <p:nvPr/>
          </p:nvSpPr>
          <p:spPr>
            <a:xfrm>
              <a:off x="3938537" y="1507884"/>
              <a:ext cx="1290600" cy="521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it" sz="1200" b="0" i="0" u="none" strike="noStrike" cap="none" dirty="0">
                  <a:solidFill>
                    <a:schemeClr val="lt1"/>
                  </a:solidFill>
                  <a:latin typeface="Roboto"/>
                  <a:ea typeface="Roboto"/>
                  <a:cs typeface="Roboto"/>
                  <a:sym typeface="Roboto"/>
                </a:rPr>
                <a:t>Λ</a:t>
              </a:r>
              <a:r>
                <a:rPr lang="el-GR" sz="1200" b="0" i="0" u="none" strike="noStrike" cap="none" dirty="0">
                  <a:solidFill>
                    <a:schemeClr val="lt1"/>
                  </a:solidFill>
                  <a:latin typeface="Roboto"/>
                  <a:ea typeface="Roboto"/>
                  <a:cs typeface="Roboto"/>
                  <a:sym typeface="Roboto"/>
                </a:rPr>
                <a:t>Η</a:t>
              </a:r>
              <a:r>
                <a:rPr lang="it" sz="1200" b="0" i="0" u="none" strike="noStrike" cap="none" dirty="0">
                  <a:solidFill>
                    <a:schemeClr val="lt1"/>
                  </a:solidFill>
                  <a:latin typeface="Roboto"/>
                  <a:ea typeface="Roboto"/>
                  <a:cs typeface="Roboto"/>
                  <a:sym typeface="Roboto"/>
                </a:rPr>
                <a:t>ΨΗ ΑΠΟΦ</a:t>
              </a:r>
              <a:r>
                <a:rPr lang="el-GR" sz="1200" b="0" i="0" u="none" strike="noStrike" cap="none" dirty="0">
                  <a:solidFill>
                    <a:schemeClr val="lt1"/>
                  </a:solidFill>
                  <a:latin typeface="Roboto"/>
                  <a:ea typeface="Roboto"/>
                  <a:cs typeface="Roboto"/>
                  <a:sym typeface="Roboto"/>
                </a:rPr>
                <a:t>Α</a:t>
              </a:r>
              <a:r>
                <a:rPr lang="it" sz="1200" b="0" i="0" u="none" strike="noStrike" cap="none" dirty="0">
                  <a:solidFill>
                    <a:schemeClr val="lt1"/>
                  </a:solidFill>
                  <a:latin typeface="Roboto"/>
                  <a:ea typeface="Roboto"/>
                  <a:cs typeface="Roboto"/>
                  <a:sym typeface="Roboto"/>
                </a:rPr>
                <a:t>ΣΕΩΝ</a:t>
              </a:r>
              <a:endParaRPr sz="1200" b="0" i="0" u="none" strike="noStrike" cap="none" dirty="0">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FFFFFF"/>
                </a:solidFill>
                <a:latin typeface="Roboto"/>
                <a:ea typeface="Roboto"/>
                <a:cs typeface="Roboto"/>
                <a:sym typeface="Roboto"/>
              </a:endParaRPr>
            </a:p>
          </p:txBody>
        </p:sp>
      </p:grpSp>
      <p:pic>
        <p:nvPicPr>
          <p:cNvPr id="942" name="Google Shape;942;p51"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48" name="Google Shape;948;p52"/>
          <p:cNvSpPr txBox="1">
            <a:spLocks noGrp="1"/>
          </p:cNvSpPr>
          <p:nvPr>
            <p:ph type="title"/>
          </p:nvPr>
        </p:nvSpPr>
        <p:spPr>
          <a:xfrm>
            <a:off x="639834" y="56740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dirty="0">
                <a:solidFill>
                  <a:srgbClr val="002B4D"/>
                </a:solidFill>
              </a:rPr>
              <a:t>6.2 Ενδιαφερόμενα μέρη</a:t>
            </a:r>
            <a:endParaRPr sz="2400" dirty="0">
              <a:solidFill>
                <a:srgbClr val="002B4D"/>
              </a:solidFill>
            </a:endParaRPr>
          </a:p>
        </p:txBody>
      </p:sp>
      <p:sp>
        <p:nvSpPr>
          <p:cNvPr id="949" name="Google Shape;949;p52"/>
          <p:cNvSpPr txBox="1">
            <a:spLocks noGrp="1"/>
          </p:cNvSpPr>
          <p:nvPr>
            <p:ph type="body" idx="1"/>
          </p:nvPr>
        </p:nvSpPr>
        <p:spPr>
          <a:xfrm>
            <a:off x="718275" y="1289796"/>
            <a:ext cx="8003700" cy="458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l-GR" sz="1600" dirty="0">
                <a:solidFill>
                  <a:srgbClr val="000000"/>
                </a:solidFill>
                <a:latin typeface="Calibri"/>
                <a:ea typeface="Calibri"/>
                <a:cs typeface="Calibri"/>
              </a:rPr>
              <a:t>Τα εμπλεκόμενα μέρη είναι τα υποκείμενα στα οποία οι δραστηριότητες της εταιρείας έχουν </a:t>
            </a:r>
            <a:r>
              <a:rPr lang="el-GR" sz="1600" b="1" dirty="0">
                <a:solidFill>
                  <a:srgbClr val="000000"/>
                </a:solidFill>
                <a:latin typeface="Calibri"/>
                <a:ea typeface="Calibri"/>
                <a:cs typeface="Calibri"/>
              </a:rPr>
              <a:t>αντίκτυπο και επιρροή </a:t>
            </a:r>
            <a:r>
              <a:rPr lang="el-GR" sz="1600" dirty="0">
                <a:solidFill>
                  <a:srgbClr val="000000"/>
                </a:solidFill>
                <a:latin typeface="Calibri"/>
                <a:ea typeface="Calibri"/>
                <a:cs typeface="Calibri"/>
              </a:rPr>
              <a:t>στην ίδια την εταιρεία. </a:t>
            </a:r>
            <a:br>
              <a:rPr lang="el-GR" sz="1800" dirty="0">
                <a:effectLst/>
                <a:latin typeface="Calibri" panose="020F0502020204030204" pitchFamily="34" charset="0"/>
                <a:ea typeface="Times New Roman" panose="02020603050405020304" pitchFamily="18" charset="0"/>
                <a:cs typeface="Times New Roman" panose="02020603050405020304" pitchFamily="18" charset="0"/>
              </a:rPr>
            </a:br>
            <a:r>
              <a:rPr lang="it" sz="1600" b="0" i="0" u="none" strike="noStrike" dirty="0">
                <a:solidFill>
                  <a:srgbClr val="000000"/>
                </a:solidFill>
                <a:latin typeface="Calibri"/>
                <a:ea typeface="Calibri"/>
                <a:cs typeface="Calibri"/>
                <a:sym typeface="Calibri"/>
              </a:rPr>
              <a:t>Η εμπλοκή των ενδιαφερόμενων μερών είναι μια </a:t>
            </a:r>
            <a:r>
              <a:rPr lang="it" sz="1600" b="1" i="0" u="none" strike="noStrike" dirty="0">
                <a:solidFill>
                  <a:srgbClr val="000000"/>
                </a:solidFill>
                <a:latin typeface="Calibri"/>
                <a:ea typeface="Calibri"/>
                <a:cs typeface="Calibri"/>
                <a:sym typeface="Calibri"/>
              </a:rPr>
              <a:t>εγκάρσια δραστηριότητα </a:t>
            </a:r>
            <a:r>
              <a:rPr lang="it" sz="1600" b="0" i="0" u="none" strike="noStrike" dirty="0">
                <a:solidFill>
                  <a:srgbClr val="000000"/>
                </a:solidFill>
                <a:latin typeface="Calibri"/>
                <a:ea typeface="Calibri"/>
                <a:cs typeface="Calibri"/>
                <a:sym typeface="Calibri"/>
              </a:rPr>
              <a:t>που ακολουθεί ολόκληρη την πορεία της διαδικασίας μέτρησης:</a:t>
            </a:r>
            <a:endParaRPr sz="1600" b="0" dirty="0"/>
          </a:p>
          <a:p>
            <a:pPr marL="114300" lvl="0" indent="0" algn="l" rtl="0">
              <a:lnSpc>
                <a:spcPct val="115000"/>
              </a:lnSpc>
              <a:spcBef>
                <a:spcPts val="800"/>
              </a:spcBef>
              <a:spcAft>
                <a:spcPts val="0"/>
              </a:spcAft>
              <a:buSzPts val="1800"/>
              <a:buNone/>
            </a:pPr>
            <a:br>
              <a:rPr lang="it" sz="2400" dirty="0"/>
            </a:br>
            <a:endParaRPr sz="2100" b="1" dirty="0">
              <a:solidFill>
                <a:schemeClr val="dk1"/>
              </a:solidFill>
            </a:endParaRPr>
          </a:p>
        </p:txBody>
      </p:sp>
      <p:grpSp>
        <p:nvGrpSpPr>
          <p:cNvPr id="950" name="Google Shape;950;p52"/>
          <p:cNvGrpSpPr/>
          <p:nvPr/>
        </p:nvGrpSpPr>
        <p:grpSpPr>
          <a:xfrm>
            <a:off x="3413935" y="3199780"/>
            <a:ext cx="2304084" cy="955929"/>
            <a:chOff x="1083025" y="2306625"/>
            <a:chExt cx="1834900" cy="834800"/>
          </a:xfrm>
        </p:grpSpPr>
        <p:sp>
          <p:nvSpPr>
            <p:cNvPr id="951" name="Google Shape;951;p52"/>
            <p:cNvSpPr txBox="1"/>
            <p:nvPr/>
          </p:nvSpPr>
          <p:spPr>
            <a:xfrm>
              <a:off x="1235825" y="2695025"/>
              <a:ext cx="1505100" cy="446400"/>
            </a:xfrm>
            <a:prstGeom prst="rect">
              <a:avLst/>
            </a:prstGeom>
            <a:solidFill>
              <a:schemeClr val="lt1"/>
            </a:solid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chemeClr val="dk1"/>
                  </a:solidFill>
                  <a:latin typeface="Roboto"/>
                  <a:ea typeface="Roboto"/>
                  <a:cs typeface="Roboto"/>
                  <a:sym typeface="Roboto"/>
                </a:rPr>
                <a:t>Κατά τη διάρκεια του έργου</a:t>
              </a:r>
              <a:endParaRPr sz="1200" b="1" i="0" u="none" strike="noStrike" cap="none">
                <a:solidFill>
                  <a:schemeClr val="dk1"/>
                </a:solidFill>
                <a:latin typeface="Roboto"/>
                <a:ea typeface="Roboto"/>
                <a:cs typeface="Roboto"/>
                <a:sym typeface="Roboto"/>
              </a:endParaRPr>
            </a:p>
          </p:txBody>
        </p:sp>
        <p:sp>
          <p:nvSpPr>
            <p:cNvPr id="952" name="Google Shape;952;p52"/>
            <p:cNvSpPr/>
            <p:nvPr/>
          </p:nvSpPr>
          <p:spPr>
            <a:xfrm flipH="1">
              <a:off x="1083025" y="2306625"/>
              <a:ext cx="1834800" cy="143400"/>
            </a:xfrm>
            <a:prstGeom prst="parallelogram">
              <a:avLst>
                <a:gd name="adj" fmla="val 96952"/>
              </a:avLst>
            </a:prstGeom>
            <a:solidFill>
              <a:srgbClr val="F8A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53" name="Google Shape;953;p52"/>
            <p:cNvSpPr/>
            <p:nvPr/>
          </p:nvSpPr>
          <p:spPr>
            <a:xfrm>
              <a:off x="1083125" y="2460449"/>
              <a:ext cx="1834800" cy="143400"/>
            </a:xfrm>
            <a:prstGeom prst="parallelogram">
              <a:avLst>
                <a:gd name="adj" fmla="val 96952"/>
              </a:avLst>
            </a:prstGeom>
            <a:solidFill>
              <a:srgbClr val="F465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grpSp>
        <p:nvGrpSpPr>
          <p:cNvPr id="954" name="Google Shape;954;p52"/>
          <p:cNvGrpSpPr/>
          <p:nvPr/>
        </p:nvGrpSpPr>
        <p:grpSpPr>
          <a:xfrm>
            <a:off x="5567745" y="3199767"/>
            <a:ext cx="2304084" cy="955929"/>
            <a:chOff x="1083025" y="2306625"/>
            <a:chExt cx="1834900" cy="834800"/>
          </a:xfrm>
        </p:grpSpPr>
        <p:sp>
          <p:nvSpPr>
            <p:cNvPr id="955" name="Google Shape;955;p52"/>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rgbClr val="858585"/>
                  </a:solidFill>
                  <a:latin typeface="Roboto"/>
                  <a:ea typeface="Roboto"/>
                  <a:cs typeface="Roboto"/>
                  <a:sym typeface="Roboto"/>
                </a:rPr>
                <a:t>Στη φάση της διαδοχικής αξιολόγησης</a:t>
              </a:r>
              <a:endParaRPr sz="1200" b="1" i="0" u="none" strike="noStrike" cap="none">
                <a:solidFill>
                  <a:srgbClr val="858585"/>
                </a:solidFill>
                <a:latin typeface="Roboto"/>
                <a:ea typeface="Roboto"/>
                <a:cs typeface="Roboto"/>
                <a:sym typeface="Roboto"/>
              </a:endParaRPr>
            </a:p>
          </p:txBody>
        </p:sp>
        <p:sp>
          <p:nvSpPr>
            <p:cNvPr id="956" name="Google Shape;956;p52"/>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57" name="Google Shape;957;p52"/>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grpSp>
        <p:nvGrpSpPr>
          <p:cNvPr id="958" name="Google Shape;958;p52"/>
          <p:cNvGrpSpPr/>
          <p:nvPr/>
        </p:nvGrpSpPr>
        <p:grpSpPr>
          <a:xfrm>
            <a:off x="1272176" y="2360880"/>
            <a:ext cx="2304084" cy="1933522"/>
            <a:chOff x="1083025" y="1574025"/>
            <a:chExt cx="1834900" cy="1688518"/>
          </a:xfrm>
        </p:grpSpPr>
        <p:sp>
          <p:nvSpPr>
            <p:cNvPr id="959" name="Google Shape;959;p52"/>
            <p:cNvSpPr txBox="1"/>
            <p:nvPr/>
          </p:nvSpPr>
          <p:spPr>
            <a:xfrm>
              <a:off x="1226228" y="2816143"/>
              <a:ext cx="1505100" cy="446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dirty="0">
                  <a:solidFill>
                    <a:schemeClr val="dk1"/>
                  </a:solidFill>
                  <a:latin typeface="Roboto"/>
                  <a:ea typeface="Roboto"/>
                  <a:cs typeface="Roboto"/>
                  <a:sym typeface="Roboto"/>
                </a:rPr>
                <a:t>Στη φάση σχεδιασμού ενός προγράμματος ή έργου</a:t>
              </a:r>
              <a:endParaRPr sz="1200" b="1" i="0" u="none" strike="noStrike" cap="none" dirty="0">
                <a:solidFill>
                  <a:schemeClr val="dk1"/>
                </a:solidFill>
                <a:latin typeface="Roboto"/>
                <a:ea typeface="Roboto"/>
                <a:cs typeface="Roboto"/>
                <a:sym typeface="Roboto"/>
              </a:endParaRPr>
            </a:p>
          </p:txBody>
        </p:sp>
        <p:sp>
          <p:nvSpPr>
            <p:cNvPr id="960" name="Google Shape;960;p52"/>
            <p:cNvSpPr/>
            <p:nvPr/>
          </p:nvSpPr>
          <p:spPr>
            <a:xfrm flipH="1">
              <a:off x="1083025" y="2306625"/>
              <a:ext cx="1834800" cy="143400"/>
            </a:xfrm>
            <a:prstGeom prst="parallelogram">
              <a:avLst>
                <a:gd name="adj" fmla="val 96952"/>
              </a:avLst>
            </a:prstGeom>
            <a:solidFill>
              <a:srgbClr val="F8A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61" name="Google Shape;961;p52"/>
            <p:cNvSpPr/>
            <p:nvPr/>
          </p:nvSpPr>
          <p:spPr>
            <a:xfrm>
              <a:off x="1083125" y="2460449"/>
              <a:ext cx="1834800" cy="143400"/>
            </a:xfrm>
            <a:prstGeom prst="parallelogram">
              <a:avLst>
                <a:gd name="adj" fmla="val 96952"/>
              </a:avLst>
            </a:prstGeom>
            <a:solidFill>
              <a:srgbClr val="F465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962" name="Google Shape;962;p52"/>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000"/>
                <a:buFont typeface="Arial"/>
                <a:buNone/>
              </a:pPr>
              <a:endParaRPr sz="1000" b="0" i="0" u="none" strike="noStrike" cap="none">
                <a:solidFill>
                  <a:srgbClr val="A72A1E"/>
                </a:solidFill>
                <a:latin typeface="Roboto"/>
                <a:ea typeface="Roboto"/>
                <a:cs typeface="Roboto"/>
                <a:sym typeface="Roboto"/>
              </a:endParaRPr>
            </a:p>
          </p:txBody>
        </p:sp>
      </p:grpSp>
      <p:pic>
        <p:nvPicPr>
          <p:cNvPr id="963" name="Google Shape;963;p5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53"/>
          <p:cNvSpPr txBox="1">
            <a:spLocks noGrp="1"/>
          </p:cNvSpPr>
          <p:nvPr>
            <p:ph type="title"/>
          </p:nvPr>
        </p:nvSpPr>
        <p:spPr>
          <a:xfrm>
            <a:off x="467591" y="575950"/>
            <a:ext cx="85101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dirty="0">
                <a:solidFill>
                  <a:srgbClr val="002B4D"/>
                </a:solidFill>
              </a:rPr>
              <a:t>6.3 Αλυσίδα αξίας επιπτώσεων</a:t>
            </a:r>
            <a:endParaRPr sz="2400" dirty="0">
              <a:solidFill>
                <a:srgbClr val="002B4D"/>
              </a:solidFill>
            </a:endParaRPr>
          </a:p>
        </p:txBody>
      </p:sp>
      <p:pic>
        <p:nvPicPr>
          <p:cNvPr id="969" name="Google Shape;969;p5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70" name="Google Shape;970;p5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
        <p:nvSpPr>
          <p:cNvPr id="971" name="Google Shape;971;p53"/>
          <p:cNvSpPr txBox="1"/>
          <p:nvPr/>
        </p:nvSpPr>
        <p:spPr>
          <a:xfrm>
            <a:off x="634400" y="1211350"/>
            <a:ext cx="8176500" cy="33957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it" sz="1600" dirty="0">
                <a:solidFill>
                  <a:schemeClr val="dk2"/>
                </a:solidFill>
                <a:latin typeface="Calibri"/>
                <a:ea typeface="Calibri"/>
                <a:cs typeface="Calibri"/>
                <a:sym typeface="Calibri"/>
              </a:rPr>
              <a:t>Για τη μέτρηση είναι ζωτικής σημασίας να κατανοήσουμε τι πρέπει να συμπεριλάβουμε στην περίμετρο μέτρησης, διεξάγοντας μια ανάλυση ουσιαστικότητας, προκειμένου να κατανοήσουμε τι είναι σημαντικό τόσο για τον οργανισμό όσο και για τα ενδιαφερόμενα μέρη.</a:t>
            </a:r>
            <a:endParaRPr sz="1600" dirty="0">
              <a:solidFill>
                <a:schemeClr val="dk2"/>
              </a:solidFill>
              <a:latin typeface="Calibri"/>
              <a:ea typeface="Calibri"/>
              <a:cs typeface="Calibri"/>
              <a:sym typeface="Calibri"/>
            </a:endParaRPr>
          </a:p>
          <a:p>
            <a:pPr marL="0" lvl="0" indent="0" algn="l" rtl="0">
              <a:spcBef>
                <a:spcPts val="800"/>
              </a:spcBef>
              <a:spcAft>
                <a:spcPts val="0"/>
              </a:spcAft>
              <a:buClr>
                <a:schemeClr val="dk2"/>
              </a:buClr>
              <a:buSzPts val="1100"/>
              <a:buFont typeface="Arial"/>
              <a:buNone/>
            </a:pPr>
            <a:r>
              <a:rPr lang="it" sz="1600" dirty="0">
                <a:solidFill>
                  <a:schemeClr val="dk2"/>
                </a:solidFill>
                <a:latin typeface="Calibri"/>
                <a:ea typeface="Calibri"/>
                <a:cs typeface="Calibri"/>
                <a:sym typeface="Calibri"/>
              </a:rPr>
              <a:t>Αφού εντοπιστούν τα ενδιαφερόμενα μέρη και καθοριστούν οι αλλαγές, είναι σκόπιμο να διατυπωθεί μια λογική ανάλυση. </a:t>
            </a:r>
            <a:endParaRPr sz="1600" dirty="0">
              <a:solidFill>
                <a:schemeClr val="dk2"/>
              </a:solidFill>
              <a:latin typeface="Calibri"/>
              <a:ea typeface="Calibri"/>
              <a:cs typeface="Calibri"/>
              <a:sym typeface="Calibri"/>
            </a:endParaRPr>
          </a:p>
          <a:p>
            <a:pPr marL="0" lvl="0" indent="0" algn="l" rtl="0">
              <a:spcBef>
                <a:spcPts val="800"/>
              </a:spcBef>
              <a:spcAft>
                <a:spcPts val="0"/>
              </a:spcAft>
              <a:buClr>
                <a:schemeClr val="dk2"/>
              </a:buClr>
              <a:buSzPts val="1100"/>
              <a:buFont typeface="Arial"/>
              <a:buNone/>
            </a:pPr>
            <a:r>
              <a:rPr lang="it" sz="1600" dirty="0">
                <a:solidFill>
                  <a:schemeClr val="dk2"/>
                </a:solidFill>
                <a:latin typeface="Calibri"/>
                <a:ea typeface="Calibri"/>
                <a:cs typeface="Calibri"/>
                <a:sym typeface="Calibri"/>
              </a:rPr>
              <a:t>Αυτή η μεθοδολογία ονομάζεται αλυσίδα αξίας αντίκτυπου, η οποία μας επιτρέπει να κατανοήσουμε τα διάφορα στάδια με τα οποία ένα έργο δημιουργεί μια αλλαγή στη ζωή των ανθρώπων.</a:t>
            </a:r>
            <a:endParaRPr sz="1600" dirty="0">
              <a:solidFill>
                <a:schemeClr val="dk2"/>
              </a:solidFill>
              <a:latin typeface="Calibri"/>
              <a:ea typeface="Calibri"/>
              <a:cs typeface="Calibri"/>
              <a:sym typeface="Calibri"/>
            </a:endParaRPr>
          </a:p>
          <a:p>
            <a:pPr marL="0" lvl="0" indent="0" algn="l" rtl="0">
              <a:spcBef>
                <a:spcPts val="800"/>
              </a:spcBef>
              <a:spcAft>
                <a:spcPts val="800"/>
              </a:spcAft>
              <a:buClr>
                <a:schemeClr val="dk2"/>
              </a:buClr>
              <a:buSzPts val="1100"/>
              <a:buFont typeface="Arial"/>
              <a:buNone/>
            </a:pPr>
            <a:r>
              <a:rPr lang="el-GR" sz="1600" dirty="0">
                <a:solidFill>
                  <a:schemeClr val="dk2"/>
                </a:solidFill>
                <a:latin typeface="Calibri"/>
                <a:ea typeface="Calibri"/>
                <a:cs typeface="Calibri"/>
              </a:rPr>
              <a:t>Η αλυσίδα αξίας είναι χρήσιμη για τον προσδιορισμό του κοινωνικού αντίκτυπου που παράγει μια παρέμβαση και για την κατανόηση των λόγων για τους οποίους επήλθε ή όχι μια αλλαγή και, τέλος, για τον προσδιορισμό του τι μπορεί να μετρηθεί. </a:t>
            </a:r>
            <a:endParaRPr sz="1600" dirty="0">
              <a:solidFill>
                <a:schemeClr val="dk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g20615ffc65b_0_1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77" name="Google Shape;977;g20615ffc65b_0_1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grpSp>
        <p:nvGrpSpPr>
          <p:cNvPr id="978" name="Google Shape;978;g20615ffc65b_0_10"/>
          <p:cNvGrpSpPr/>
          <p:nvPr/>
        </p:nvGrpSpPr>
        <p:grpSpPr>
          <a:xfrm>
            <a:off x="4765050" y="961918"/>
            <a:ext cx="3175200" cy="3175200"/>
            <a:chOff x="2820225" y="891450"/>
            <a:chExt cx="3175200" cy="3175200"/>
          </a:xfrm>
        </p:grpSpPr>
        <p:sp>
          <p:nvSpPr>
            <p:cNvPr id="979" name="Google Shape;979;g20615ffc65b_0_10"/>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80" name="Google Shape;980;g20615ffc65b_0_10"/>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981" name="Google Shape;981;g20615ffc65b_0_10"/>
          <p:cNvGrpSpPr/>
          <p:nvPr/>
        </p:nvGrpSpPr>
        <p:grpSpPr>
          <a:xfrm>
            <a:off x="5630099" y="846000"/>
            <a:ext cx="1445101" cy="1017436"/>
            <a:chOff x="3798075" y="775532"/>
            <a:chExt cx="1332300" cy="914700"/>
          </a:xfrm>
        </p:grpSpPr>
        <p:sp>
          <p:nvSpPr>
            <p:cNvPr id="982" name="Google Shape;982;g20615ffc65b_0_10"/>
            <p:cNvSpPr/>
            <p:nvPr/>
          </p:nvSpPr>
          <p:spPr>
            <a:xfrm>
              <a:off x="3798075" y="1060532"/>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Ποιοι πόροι χρησιμοποιήθηκαν;</a:t>
              </a:r>
              <a:endParaRPr sz="1600">
                <a:solidFill>
                  <a:srgbClr val="FFFFFF"/>
                </a:solidFill>
              </a:endParaRPr>
            </a:p>
          </p:txBody>
        </p:sp>
        <p:sp>
          <p:nvSpPr>
            <p:cNvPr id="983" name="Google Shape;983;g20615ffc65b_0_10"/>
            <p:cNvSpPr/>
            <p:nvPr/>
          </p:nvSpPr>
          <p:spPr>
            <a:xfrm>
              <a:off x="3798075" y="775532"/>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ΕΙΣΟΔΟΣ</a:t>
              </a:r>
              <a:endParaRPr sz="1000" b="1">
                <a:solidFill>
                  <a:srgbClr val="FFFFFF"/>
                </a:solidFill>
              </a:endParaRPr>
            </a:p>
          </p:txBody>
        </p:sp>
      </p:grpSp>
      <p:grpSp>
        <p:nvGrpSpPr>
          <p:cNvPr id="984" name="Google Shape;984;g20615ffc65b_0_10"/>
          <p:cNvGrpSpPr/>
          <p:nvPr/>
        </p:nvGrpSpPr>
        <p:grpSpPr>
          <a:xfrm>
            <a:off x="4221599" y="2141944"/>
            <a:ext cx="1445101" cy="1080473"/>
            <a:chOff x="2389575" y="2071477"/>
            <a:chExt cx="1332300" cy="914700"/>
          </a:xfrm>
        </p:grpSpPr>
        <p:sp>
          <p:nvSpPr>
            <p:cNvPr id="985" name="Google Shape;985;g20615ffc65b_0_10"/>
            <p:cNvSpPr/>
            <p:nvPr/>
          </p:nvSpPr>
          <p:spPr>
            <a:xfrm>
              <a:off x="2389575" y="23564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dirty="0">
                  <a:solidFill>
                    <a:srgbClr val="FFFFFF"/>
                  </a:solidFill>
                  <a:latin typeface="Roboto"/>
                  <a:ea typeface="Roboto"/>
                  <a:cs typeface="Roboto"/>
                  <a:sym typeface="Roboto"/>
                </a:rPr>
                <a:t>Ποια είναι η αξία της αλλαγής που προκαλείται από την επίπτωση;</a:t>
              </a:r>
              <a:endParaRPr sz="1600" dirty="0">
                <a:solidFill>
                  <a:srgbClr val="FFFFFF"/>
                </a:solidFill>
              </a:endParaRPr>
            </a:p>
          </p:txBody>
        </p:sp>
        <p:sp>
          <p:nvSpPr>
            <p:cNvPr id="986" name="Google Shape;986;g20615ffc65b_0_10"/>
            <p:cNvSpPr/>
            <p:nvPr/>
          </p:nvSpPr>
          <p:spPr>
            <a:xfrm>
              <a:off x="2389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dirty="0">
                  <a:solidFill>
                    <a:srgbClr val="FFFFFF"/>
                  </a:solidFill>
                  <a:latin typeface="Roboto"/>
                  <a:ea typeface="Roboto"/>
                  <a:cs typeface="Roboto"/>
                  <a:sym typeface="Roboto"/>
                </a:rPr>
                <a:t>ΚΟΙΝΩΝΙΚ</a:t>
              </a:r>
              <a:r>
                <a:rPr lang="el-GR" sz="1000" b="1" dirty="0">
                  <a:solidFill>
                    <a:srgbClr val="FFFFFF"/>
                  </a:solidFill>
                  <a:latin typeface="Roboto"/>
                  <a:ea typeface="Roboto"/>
                  <a:cs typeface="Roboto"/>
                  <a:sym typeface="Roboto"/>
                </a:rPr>
                <a:t>Ε</a:t>
              </a:r>
              <a:r>
                <a:rPr lang="it" sz="1000" b="1" dirty="0">
                  <a:solidFill>
                    <a:srgbClr val="FFFFFF"/>
                  </a:solidFill>
                  <a:latin typeface="Roboto"/>
                  <a:ea typeface="Roboto"/>
                  <a:cs typeface="Roboto"/>
                  <a:sym typeface="Roboto"/>
                </a:rPr>
                <a:t>Σ ΠΑΡΟΧ</a:t>
              </a:r>
              <a:r>
                <a:rPr lang="el-GR" sz="1000" b="1" dirty="0">
                  <a:solidFill>
                    <a:srgbClr val="FFFFFF"/>
                  </a:solidFill>
                  <a:latin typeface="Roboto"/>
                  <a:ea typeface="Roboto"/>
                  <a:cs typeface="Roboto"/>
                  <a:sym typeface="Roboto"/>
                </a:rPr>
                <a:t>Ε</a:t>
              </a:r>
              <a:r>
                <a:rPr lang="it" sz="1000" b="1" dirty="0">
                  <a:solidFill>
                    <a:srgbClr val="FFFFFF"/>
                  </a:solidFill>
                  <a:latin typeface="Roboto"/>
                  <a:ea typeface="Roboto"/>
                  <a:cs typeface="Roboto"/>
                  <a:sym typeface="Roboto"/>
                </a:rPr>
                <a:t>Σ</a:t>
              </a:r>
              <a:endParaRPr sz="1000" b="1" dirty="0">
                <a:solidFill>
                  <a:srgbClr val="FFFFFF"/>
                </a:solidFill>
              </a:endParaRPr>
            </a:p>
          </p:txBody>
        </p:sp>
      </p:grpSp>
      <p:grpSp>
        <p:nvGrpSpPr>
          <p:cNvPr id="987" name="Google Shape;987;g20615ffc65b_0_10"/>
          <p:cNvGrpSpPr/>
          <p:nvPr/>
        </p:nvGrpSpPr>
        <p:grpSpPr>
          <a:xfrm>
            <a:off x="6675900" y="3437895"/>
            <a:ext cx="1445100" cy="1035874"/>
            <a:chOff x="4731075" y="3367427"/>
            <a:chExt cx="1332300" cy="914450"/>
          </a:xfrm>
        </p:grpSpPr>
        <p:sp>
          <p:nvSpPr>
            <p:cNvPr id="988" name="Google Shape;988;g20615ffc65b_0_10"/>
            <p:cNvSpPr/>
            <p:nvPr/>
          </p:nvSpPr>
          <p:spPr>
            <a:xfrm>
              <a:off x="4731075" y="36521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Τι έχει αλλάξει μετά από αυτές τις δραστηριότητες;</a:t>
              </a:r>
              <a:endParaRPr sz="1600">
                <a:solidFill>
                  <a:srgbClr val="FFFFFF"/>
                </a:solidFill>
              </a:endParaRPr>
            </a:p>
          </p:txBody>
        </p:sp>
        <p:sp>
          <p:nvSpPr>
            <p:cNvPr id="989" name="Google Shape;989;g20615ffc65b_0_10"/>
            <p:cNvSpPr/>
            <p:nvPr/>
          </p:nvSpPr>
          <p:spPr>
            <a:xfrm>
              <a:off x="4731075" y="336742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ΑΠΟΤΕΛΕΣΜΑΤΑ</a:t>
              </a:r>
              <a:endParaRPr sz="1000" b="1">
                <a:solidFill>
                  <a:srgbClr val="FFFFFF"/>
                </a:solidFill>
              </a:endParaRPr>
            </a:p>
          </p:txBody>
        </p:sp>
      </p:grpSp>
      <p:grpSp>
        <p:nvGrpSpPr>
          <p:cNvPr id="990" name="Google Shape;990;g20615ffc65b_0_10"/>
          <p:cNvGrpSpPr/>
          <p:nvPr/>
        </p:nvGrpSpPr>
        <p:grpSpPr>
          <a:xfrm>
            <a:off x="4566199" y="3437644"/>
            <a:ext cx="1445101" cy="1036125"/>
            <a:chOff x="2734175" y="3367176"/>
            <a:chExt cx="1332300" cy="914701"/>
          </a:xfrm>
        </p:grpSpPr>
        <p:sp>
          <p:nvSpPr>
            <p:cNvPr id="991" name="Google Shape;991;g20615ffc65b_0_10"/>
            <p:cNvSpPr/>
            <p:nvPr/>
          </p:nvSpPr>
          <p:spPr>
            <a:xfrm>
              <a:off x="2734175" y="36521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dirty="0">
                  <a:solidFill>
                    <a:srgbClr val="FFFFFF"/>
                  </a:solidFill>
                  <a:latin typeface="Roboto"/>
                  <a:ea typeface="Roboto"/>
                  <a:cs typeface="Roboto"/>
                  <a:sym typeface="Roboto"/>
                </a:rPr>
                <a:t>Ποιος είναι ο αντίκτυπος αυτών των δραστηριοτήτων;</a:t>
              </a:r>
              <a:endParaRPr sz="1600" dirty="0">
                <a:solidFill>
                  <a:srgbClr val="FFFFFF"/>
                </a:solidFill>
              </a:endParaRPr>
            </a:p>
          </p:txBody>
        </p:sp>
        <p:sp>
          <p:nvSpPr>
            <p:cNvPr id="992" name="Google Shape;992;g20615ffc65b_0_10"/>
            <p:cNvSpPr/>
            <p:nvPr/>
          </p:nvSpPr>
          <p:spPr>
            <a:xfrm>
              <a:off x="2734175" y="3367176"/>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000" b="1" dirty="0">
                  <a:solidFill>
                    <a:srgbClr val="FFFFFF"/>
                  </a:solidFill>
                  <a:latin typeface="Roboto"/>
                  <a:ea typeface="Roboto"/>
                  <a:cs typeface="Roboto"/>
                  <a:sym typeface="Roboto"/>
                </a:rPr>
                <a:t>ΑΝΤΙΚΤΥΠΟΣ</a:t>
              </a:r>
              <a:endParaRPr sz="1000" b="1" dirty="0">
                <a:solidFill>
                  <a:srgbClr val="FFFFFF"/>
                </a:solidFill>
              </a:endParaRPr>
            </a:p>
          </p:txBody>
        </p:sp>
      </p:grpSp>
      <p:grpSp>
        <p:nvGrpSpPr>
          <p:cNvPr id="993" name="Google Shape;993;g20615ffc65b_0_10"/>
          <p:cNvGrpSpPr/>
          <p:nvPr/>
        </p:nvGrpSpPr>
        <p:grpSpPr>
          <a:xfrm>
            <a:off x="7151400" y="2141945"/>
            <a:ext cx="1445100" cy="1080472"/>
            <a:chOff x="5206575" y="2071477"/>
            <a:chExt cx="1332300" cy="914700"/>
          </a:xfrm>
        </p:grpSpPr>
        <p:sp>
          <p:nvSpPr>
            <p:cNvPr id="994" name="Google Shape;994;g20615ffc65b_0_10"/>
            <p:cNvSpPr/>
            <p:nvPr/>
          </p:nvSpPr>
          <p:spPr>
            <a:xfrm>
              <a:off x="5206575" y="23564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Ποιες δραστηριότητες έχουν πραγματοποιηθεί;</a:t>
              </a:r>
              <a:endParaRPr sz="1600">
                <a:solidFill>
                  <a:srgbClr val="FFFFFF"/>
                </a:solidFill>
              </a:endParaRPr>
            </a:p>
          </p:txBody>
        </p:sp>
        <p:sp>
          <p:nvSpPr>
            <p:cNvPr id="995" name="Google Shape;995;g20615ffc65b_0_10"/>
            <p:cNvSpPr/>
            <p:nvPr/>
          </p:nvSpPr>
          <p:spPr>
            <a:xfrm>
              <a:off x="5206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ΕΞΟΔΟΣ</a:t>
              </a:r>
              <a:endParaRPr sz="1000" b="1">
                <a:solidFill>
                  <a:srgbClr val="FFFFFF"/>
                </a:solidFill>
              </a:endParaRPr>
            </a:p>
          </p:txBody>
        </p:sp>
      </p:grpSp>
      <p:sp>
        <p:nvSpPr>
          <p:cNvPr id="996" name="Google Shape;996;g20615ffc65b_0_10"/>
          <p:cNvSpPr txBox="1"/>
          <p:nvPr/>
        </p:nvSpPr>
        <p:spPr>
          <a:xfrm>
            <a:off x="718275" y="984450"/>
            <a:ext cx="3000000" cy="158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2100"/>
              </a:spcAft>
              <a:buNone/>
            </a:pPr>
            <a:r>
              <a:rPr lang="it" sz="1350">
                <a:solidFill>
                  <a:srgbClr val="111111"/>
                </a:solidFill>
              </a:rPr>
              <a:t>Η </a:t>
            </a:r>
            <a:r>
              <a:rPr lang="it" sz="1350" b="1">
                <a:solidFill>
                  <a:srgbClr val="111111"/>
                </a:solidFill>
              </a:rPr>
              <a:t>αλυσίδα αξίας αντίκτυπου </a:t>
            </a:r>
            <a:r>
              <a:rPr lang="it" sz="1350">
                <a:solidFill>
                  <a:srgbClr val="111111"/>
                </a:solidFill>
              </a:rPr>
              <a:t>είναι ένα βήμα προς βήμα επιχειρηματικό μοντέλο που προσδιορίζει όλες τις δραστηριότητες που εμπλέκονται στη δημιουργία και την επίτευξη θετικού κοινωνικού ή περιβαλλοντικού αντίκτυπου. Η αλυσίδα έχει ως εξής:</a:t>
            </a:r>
            <a:endParaRPr sz="1350">
              <a:solidFill>
                <a:srgbClr val="11111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
          <p:cNvSpPr txBox="1">
            <a:spLocks noGrp="1"/>
          </p:cNvSpPr>
          <p:nvPr>
            <p:ph type="title"/>
          </p:nvPr>
        </p:nvSpPr>
        <p:spPr>
          <a:xfrm>
            <a:off x="1925500" y="648650"/>
            <a:ext cx="6321600" cy="6354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Clr>
                <a:schemeClr val="dk2"/>
              </a:buClr>
              <a:buSzPts val="1100"/>
              <a:buFont typeface="Arial"/>
              <a:buNone/>
            </a:pPr>
            <a:r>
              <a:rPr lang="it" sz="1400" b="1" i="0" u="none" strike="noStrike" cap="none">
                <a:solidFill>
                  <a:srgbClr val="000000"/>
                </a:solidFill>
                <a:latin typeface="Raleway"/>
                <a:ea typeface="Raleway"/>
                <a:cs typeface="Raleway"/>
                <a:sym typeface="Raleway"/>
              </a:rPr>
              <a:t>Κοινωνικές επιχειρήσεις, διαχείριση και λειτουργία</a:t>
            </a:r>
            <a:endParaRPr sz="2600"/>
          </a:p>
        </p:txBody>
      </p:sp>
      <p:pic>
        <p:nvPicPr>
          <p:cNvPr id="283" name="Google Shape;283;p5"/>
          <p:cNvPicPr preferRelativeResize="0"/>
          <p:nvPr/>
        </p:nvPicPr>
        <p:blipFill rotWithShape="1">
          <a:blip r:embed="rId3">
            <a:alphaModFix/>
          </a:blip>
          <a:srcRect/>
          <a:stretch/>
        </p:blipFill>
        <p:spPr>
          <a:xfrm>
            <a:off x="0" y="447300"/>
            <a:ext cx="1097150" cy="1038100"/>
          </a:xfrm>
          <a:prstGeom prst="rect">
            <a:avLst/>
          </a:prstGeom>
          <a:noFill/>
          <a:ln>
            <a:noFill/>
          </a:ln>
        </p:spPr>
      </p:pic>
      <p:sp>
        <p:nvSpPr>
          <p:cNvPr id="284" name="Google Shape;284;p5"/>
          <p:cNvSpPr txBox="1"/>
          <p:nvPr/>
        </p:nvSpPr>
        <p:spPr>
          <a:xfrm>
            <a:off x="456075" y="2317800"/>
            <a:ext cx="2087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2100"/>
              <a:buFont typeface="Arial"/>
              <a:buNone/>
            </a:pPr>
            <a:r>
              <a:rPr lang="it" sz="2100" b="1" i="0" u="none" strike="noStrike" cap="none">
                <a:solidFill>
                  <a:schemeClr val="dk1"/>
                </a:solidFill>
                <a:latin typeface="Lato"/>
                <a:ea typeface="Lato"/>
                <a:cs typeface="Lato"/>
                <a:sym typeface="Lato"/>
              </a:rPr>
              <a:t>Ευρετήριο</a:t>
            </a:r>
            <a:endParaRPr sz="1400" b="0" i="0" u="none" strike="noStrike" cap="none">
              <a:solidFill>
                <a:srgbClr val="000000"/>
              </a:solidFill>
              <a:latin typeface="Arial"/>
              <a:ea typeface="Arial"/>
              <a:cs typeface="Arial"/>
              <a:sym typeface="Arial"/>
            </a:endParaRPr>
          </a:p>
        </p:txBody>
      </p:sp>
      <p:sp>
        <p:nvSpPr>
          <p:cNvPr id="285" name="Google Shape;285;p5"/>
          <p:cNvSpPr txBox="1">
            <a:spLocks noGrp="1"/>
          </p:cNvSpPr>
          <p:nvPr>
            <p:ph type="body" idx="1"/>
          </p:nvPr>
        </p:nvSpPr>
        <p:spPr>
          <a:xfrm>
            <a:off x="1900600" y="987819"/>
            <a:ext cx="6371400" cy="36678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Font typeface="Lato"/>
              <a:buAutoNum type="arabicPeriod"/>
            </a:pPr>
            <a:r>
              <a:rPr lang="it" sz="1300" b="1" dirty="0">
                <a:solidFill>
                  <a:schemeClr val="dk1"/>
                </a:solidFill>
              </a:rPr>
              <a:t>1. Τι είναι μια κοινωνική επιχείρηση;</a:t>
            </a:r>
            <a:endParaRPr dirty="0"/>
          </a:p>
          <a:p>
            <a:pPr marL="457200" lvl="0" indent="-228600" algn="l" rtl="0">
              <a:lnSpc>
                <a:spcPct val="100000"/>
              </a:lnSpc>
              <a:spcBef>
                <a:spcPts val="0"/>
              </a:spcBef>
              <a:spcAft>
                <a:spcPts val="0"/>
              </a:spcAft>
              <a:buClr>
                <a:schemeClr val="lt1"/>
              </a:buClr>
              <a:buSzPts val="1300"/>
              <a:buFont typeface="Lato"/>
              <a:buNone/>
            </a:pPr>
            <a:endParaRPr sz="800" b="1" dirty="0">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1.1. Ορισμός </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1.2. Πλαίσιο και ιστορικό</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1.3. Κοινωνικές επιχειρήσεις σήμερα </a:t>
            </a:r>
            <a:endParaRPr dirty="0"/>
          </a:p>
          <a:p>
            <a:pPr marL="457200" lvl="0" indent="-228600" algn="l" rtl="0">
              <a:lnSpc>
                <a:spcPct val="100000"/>
              </a:lnSpc>
              <a:spcBef>
                <a:spcPts val="0"/>
              </a:spcBef>
              <a:spcAft>
                <a:spcPts val="0"/>
              </a:spcAft>
              <a:buClr>
                <a:schemeClr val="lt1"/>
              </a:buClr>
              <a:buSzPts val="1300"/>
              <a:buFont typeface="Lato"/>
              <a:buNone/>
            </a:pPr>
            <a:endParaRPr sz="800" b="1" dirty="0">
              <a:solidFill>
                <a:schemeClr val="dk2"/>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300" b="1" dirty="0">
                <a:solidFill>
                  <a:schemeClr val="dk1"/>
                </a:solidFill>
              </a:rPr>
              <a:t>2. B-Corp και πώς να αποκτήσετε πιστοποίηση</a:t>
            </a:r>
            <a:endParaRPr dirty="0"/>
          </a:p>
          <a:p>
            <a:pPr marL="457200" lvl="0" indent="-228600" algn="l" rtl="0">
              <a:lnSpc>
                <a:spcPct val="100000"/>
              </a:lnSpc>
              <a:spcBef>
                <a:spcPts val="0"/>
              </a:spcBef>
              <a:spcAft>
                <a:spcPts val="0"/>
              </a:spcAft>
              <a:buClr>
                <a:schemeClr val="lt1"/>
              </a:buClr>
              <a:buSzPts val="1300"/>
              <a:buFont typeface="Lato"/>
              <a:buNone/>
            </a:pPr>
            <a:endParaRPr sz="800" b="1" dirty="0">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2.1. Τι είναι οι </a:t>
            </a:r>
            <a:r>
              <a:rPr lang="en-GB" sz="1100" b="1" dirty="0"/>
              <a:t>Benefit Corporations</a:t>
            </a:r>
            <a:r>
              <a:rPr lang="it" sz="1100" b="1" dirty="0">
                <a:solidFill>
                  <a:schemeClr val="dk2"/>
                </a:solidFill>
              </a:rPr>
              <a:t>;</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2.2. Τι είναι οι B-Corps;</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2.3. Οι </a:t>
            </a:r>
            <a:r>
              <a:rPr lang="en-GB" sz="1100" b="1" dirty="0"/>
              <a:t>Benefit Corporations </a:t>
            </a:r>
            <a:r>
              <a:rPr lang="it" sz="1100" b="1" dirty="0">
                <a:solidFill>
                  <a:schemeClr val="dk2"/>
                </a:solidFill>
              </a:rPr>
              <a:t>ως νομικά πρόσωπα</a:t>
            </a:r>
            <a:endParaRPr dirty="0"/>
          </a:p>
          <a:p>
            <a:pPr marL="457200" lvl="0" indent="-228600" algn="l" rtl="0">
              <a:lnSpc>
                <a:spcPct val="100000"/>
              </a:lnSpc>
              <a:spcBef>
                <a:spcPts val="0"/>
              </a:spcBef>
              <a:spcAft>
                <a:spcPts val="0"/>
              </a:spcAft>
              <a:buClr>
                <a:schemeClr val="lt1"/>
              </a:buClr>
              <a:buSzPts val="1300"/>
              <a:buFont typeface="Lato"/>
              <a:buNone/>
            </a:pPr>
            <a:endParaRPr sz="800" b="1" dirty="0">
              <a:solidFill>
                <a:schemeClr val="dk2"/>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300" b="1" dirty="0">
                <a:solidFill>
                  <a:schemeClr val="dk1"/>
                </a:solidFill>
              </a:rPr>
              <a:t>3. Χαρτογράφηση της νομοθεσίας σε διάφορες χώρες για τις κοινωνικές επιχειρήσεις</a:t>
            </a:r>
            <a:endParaRPr dirty="0"/>
          </a:p>
          <a:p>
            <a:pPr marL="457200" lvl="0" indent="-228600" algn="l" rtl="0">
              <a:lnSpc>
                <a:spcPct val="100000"/>
              </a:lnSpc>
              <a:spcBef>
                <a:spcPts val="0"/>
              </a:spcBef>
              <a:spcAft>
                <a:spcPts val="0"/>
              </a:spcAft>
              <a:buClr>
                <a:schemeClr val="lt1"/>
              </a:buClr>
              <a:buSzPts val="1300"/>
              <a:buFont typeface="Lato"/>
              <a:buNone/>
            </a:pPr>
            <a:endParaRPr sz="800" b="1" dirty="0">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3.1. Ισπανία</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3.2. Ιταλία</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3.3. Γερμανία</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3.4. Κύπρος </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3.5. Μάλτα</a:t>
            </a:r>
            <a:endParaRPr dirty="0"/>
          </a:p>
          <a:p>
            <a:pPr marL="457200" lvl="0" indent="-311150" algn="l" rtl="0">
              <a:lnSpc>
                <a:spcPct val="100000"/>
              </a:lnSpc>
              <a:spcBef>
                <a:spcPts val="0"/>
              </a:spcBef>
              <a:spcAft>
                <a:spcPts val="0"/>
              </a:spcAft>
              <a:buClr>
                <a:schemeClr val="lt1"/>
              </a:buClr>
              <a:buSzPts val="1300"/>
              <a:buFont typeface="Lato"/>
              <a:buAutoNum type="arabicPeriod"/>
            </a:pPr>
            <a:r>
              <a:rPr lang="it" sz="1100" b="1" dirty="0">
                <a:solidFill>
                  <a:schemeClr val="dk2"/>
                </a:solidFill>
              </a:rPr>
              <a:t>3.6. Βέλγιο</a:t>
            </a:r>
            <a:endParaRPr dirty="0"/>
          </a:p>
          <a:p>
            <a:pPr marL="146050" lvl="0" indent="0" algn="l" rtl="0">
              <a:lnSpc>
                <a:spcPct val="100000"/>
              </a:lnSpc>
              <a:spcBef>
                <a:spcPts val="0"/>
              </a:spcBef>
              <a:spcAft>
                <a:spcPts val="0"/>
              </a:spcAft>
              <a:buClr>
                <a:schemeClr val="dk1"/>
              </a:buClr>
              <a:buSzPts val="1300"/>
              <a:buNone/>
            </a:pPr>
            <a:endParaRPr sz="1300" b="1" dirty="0">
              <a:solidFill>
                <a:schemeClr val="dk1"/>
              </a:solidFill>
            </a:endParaRPr>
          </a:p>
        </p:txBody>
      </p:sp>
      <p:pic>
        <p:nvPicPr>
          <p:cNvPr id="286" name="Google Shape;286;p5"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Google Shape;1001;g20615ffc65b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02" name="Google Shape;1002;g20615ffc65b_0_0"/>
          <p:cNvPicPr preferRelativeResize="0"/>
          <p:nvPr/>
        </p:nvPicPr>
        <p:blipFill rotWithShape="1">
          <a:blip r:embed="rId4">
            <a:alphaModFix/>
          </a:blip>
          <a:srcRect/>
          <a:stretch/>
        </p:blipFill>
        <p:spPr>
          <a:xfrm>
            <a:off x="6482350" y="1479175"/>
            <a:ext cx="2661649" cy="2661649"/>
          </a:xfrm>
          <a:prstGeom prst="rect">
            <a:avLst/>
          </a:prstGeom>
          <a:noFill/>
          <a:ln>
            <a:noFill/>
          </a:ln>
        </p:spPr>
      </p:pic>
      <p:sp>
        <p:nvSpPr>
          <p:cNvPr id="1003" name="Google Shape;1003;g20615ffc65b_0_0"/>
          <p:cNvSpPr txBox="1"/>
          <p:nvPr/>
        </p:nvSpPr>
        <p:spPr>
          <a:xfrm>
            <a:off x="1593800" y="598124"/>
            <a:ext cx="4899900" cy="4010811"/>
          </a:xfrm>
          <a:prstGeom prst="rect">
            <a:avLst/>
          </a:prstGeom>
          <a:noFill/>
          <a:ln>
            <a:noFill/>
          </a:ln>
        </p:spPr>
        <p:txBody>
          <a:bodyPr spcFirstLastPara="1" wrap="square" lIns="91425" tIns="91425" rIns="91425" bIns="91425" anchor="t" anchorCtr="0">
            <a:spAutoFit/>
          </a:bodyPr>
          <a:lstStyle/>
          <a:p>
            <a:pPr marL="114300" marR="0" lvl="0" indent="0" algn="l" rtl="0">
              <a:lnSpc>
                <a:spcPct val="115000"/>
              </a:lnSpc>
              <a:spcBef>
                <a:spcPts val="800"/>
              </a:spcBef>
              <a:spcAft>
                <a:spcPts val="0"/>
              </a:spcAft>
              <a:buClr>
                <a:srgbClr val="000000"/>
              </a:buClr>
              <a:buSzPts val="1600"/>
              <a:buFont typeface="Arial"/>
              <a:buNone/>
            </a:pPr>
            <a:r>
              <a:rPr lang="it" sz="1600" b="0" i="0" u="none" strike="noStrike" cap="none" dirty="0">
                <a:solidFill>
                  <a:schemeClr val="dk2"/>
                </a:solidFill>
                <a:latin typeface="Calibri"/>
                <a:ea typeface="Calibri"/>
                <a:cs typeface="Calibri"/>
                <a:sym typeface="Calibri"/>
              </a:rPr>
              <a:t>Αυτή η προσέγγιση μπορεί να βοηθήσει: </a:t>
            </a:r>
            <a:br>
              <a:rPr lang="el-GR" sz="1600" b="0" i="0" u="none" strike="noStrike" cap="none" dirty="0">
                <a:solidFill>
                  <a:schemeClr val="dk2"/>
                </a:solidFill>
                <a:latin typeface="Calibri"/>
                <a:ea typeface="Calibri"/>
                <a:cs typeface="Calibri"/>
                <a:sym typeface="Calibri"/>
              </a:rPr>
            </a:br>
            <a:endParaRPr sz="1000" b="0" i="0" u="none" strike="noStrike" cap="none" dirty="0">
              <a:solidFill>
                <a:schemeClr val="dk2"/>
              </a:solidFill>
              <a:latin typeface="Lato"/>
              <a:ea typeface="Lato"/>
              <a:cs typeface="Lato"/>
              <a:sym typeface="Lato"/>
            </a:endParaRPr>
          </a:p>
          <a:p>
            <a:pPr marL="742950" lvl="1" indent="-285750">
              <a:spcAft>
                <a:spcPts val="400"/>
              </a:spcAft>
              <a:buFont typeface="Arial" panose="020B0604020202020204" pitchFamily="34" charset="0"/>
              <a:buChar char="•"/>
            </a:pPr>
            <a:r>
              <a:rPr lang="el-GR" sz="1550" dirty="0">
                <a:effectLst/>
                <a:latin typeface="Lato" panose="020F0502020204030203" pitchFamily="34" charset="0"/>
                <a:ea typeface="Lato" panose="020F0502020204030203" pitchFamily="34" charset="0"/>
                <a:cs typeface="Lato" panose="020F0502020204030203" pitchFamily="34" charset="0"/>
              </a:rPr>
              <a:t>να κατανοήσουν πώς επιτυγχάνονται οι προσδιορισμένοι στόχοι, </a:t>
            </a:r>
            <a:endParaRPr lang="en-GB" sz="1550" dirty="0">
              <a:effectLst/>
              <a:latin typeface="Lato" panose="020F0502020204030203" pitchFamily="34" charset="0"/>
              <a:ea typeface="Lato" panose="020F0502020204030203" pitchFamily="34" charset="0"/>
              <a:cs typeface="Lato" panose="020F0502020204030203" pitchFamily="34" charset="0"/>
            </a:endParaRPr>
          </a:p>
          <a:p>
            <a:pPr marL="742950" lvl="1" indent="-285750">
              <a:spcAft>
                <a:spcPts val="400"/>
              </a:spcAft>
              <a:buFont typeface="Arial" panose="020B0604020202020204" pitchFamily="34" charset="0"/>
              <a:buChar char="•"/>
            </a:pPr>
            <a:r>
              <a:rPr lang="el-GR" sz="1550" dirty="0" err="1">
                <a:effectLst/>
                <a:latin typeface="Lato" panose="020F0502020204030203" pitchFamily="34" charset="0"/>
                <a:ea typeface="Lato" panose="020F0502020204030203" pitchFamily="34" charset="0"/>
                <a:cs typeface="Lato" panose="020F0502020204030203" pitchFamily="34" charset="0"/>
              </a:rPr>
              <a:t>επαναδιατύπωση</a:t>
            </a:r>
            <a:r>
              <a:rPr lang="el-GR" sz="1550" dirty="0">
                <a:effectLst/>
                <a:latin typeface="Lato" panose="020F0502020204030203" pitchFamily="34" charset="0"/>
                <a:ea typeface="Lato" panose="020F0502020204030203" pitchFamily="34" charset="0"/>
                <a:cs typeface="Lato" panose="020F0502020204030203" pitchFamily="34" charset="0"/>
              </a:rPr>
              <a:t> του αντικειμένου της αξιολόγησης,</a:t>
            </a:r>
            <a:endParaRPr lang="en-GB" sz="1550" dirty="0">
              <a:effectLst/>
              <a:latin typeface="Lato" panose="020F0502020204030203" pitchFamily="34" charset="0"/>
              <a:ea typeface="Lato" panose="020F0502020204030203" pitchFamily="34" charset="0"/>
              <a:cs typeface="Lato" panose="020F0502020204030203" pitchFamily="34" charset="0"/>
            </a:endParaRPr>
          </a:p>
          <a:p>
            <a:pPr marL="742950" lvl="1" indent="-285750">
              <a:spcAft>
                <a:spcPts val="400"/>
              </a:spcAft>
              <a:buFont typeface="Arial" panose="020B0604020202020204" pitchFamily="34" charset="0"/>
              <a:buChar char="•"/>
            </a:pPr>
            <a:r>
              <a:rPr lang="el-GR" sz="1550" dirty="0">
                <a:effectLst/>
                <a:latin typeface="Lato" panose="020F0502020204030203" pitchFamily="34" charset="0"/>
                <a:ea typeface="Lato" panose="020F0502020204030203" pitchFamily="34" charset="0"/>
                <a:cs typeface="Lato" panose="020F0502020204030203" pitchFamily="34" charset="0"/>
              </a:rPr>
              <a:t>να κατανοήσουν τις αλληλεπιδράσεις μεταξύ των στοιχείων της αλυσίδας αξίας, όπως οι εκροές και τα αποτελέσματα, </a:t>
            </a:r>
            <a:endParaRPr lang="en-GB" sz="1550" dirty="0">
              <a:effectLst/>
              <a:latin typeface="Lato" panose="020F0502020204030203" pitchFamily="34" charset="0"/>
              <a:ea typeface="Lato" panose="020F0502020204030203" pitchFamily="34" charset="0"/>
              <a:cs typeface="Lato" panose="020F0502020204030203" pitchFamily="34" charset="0"/>
            </a:endParaRPr>
          </a:p>
          <a:p>
            <a:pPr marL="742950" lvl="1" indent="-285750">
              <a:spcAft>
                <a:spcPts val="400"/>
              </a:spcAft>
              <a:buFont typeface="Arial" panose="020B0604020202020204" pitchFamily="34" charset="0"/>
              <a:buChar char="•"/>
            </a:pPr>
            <a:r>
              <a:rPr lang="el-GR" sz="1550" dirty="0">
                <a:effectLst/>
                <a:latin typeface="Lato" panose="020F0502020204030203" pitchFamily="34" charset="0"/>
                <a:ea typeface="Lato" panose="020F0502020204030203" pitchFamily="34" charset="0"/>
                <a:cs typeface="Lato" panose="020F0502020204030203" pitchFamily="34" charset="0"/>
              </a:rPr>
              <a:t>να εντοπίζει πιθανές απροσδόκητες συνέπειες και πιθανούς κινδύνους,</a:t>
            </a:r>
            <a:endParaRPr lang="en-GB" sz="1550" dirty="0">
              <a:effectLst/>
              <a:latin typeface="Lato" panose="020F0502020204030203" pitchFamily="34" charset="0"/>
              <a:ea typeface="Lato" panose="020F0502020204030203" pitchFamily="34" charset="0"/>
              <a:cs typeface="Lato" panose="020F0502020204030203" pitchFamily="34" charset="0"/>
            </a:endParaRPr>
          </a:p>
          <a:p>
            <a:pPr marL="742950" lvl="1" indent="-285750">
              <a:spcAft>
                <a:spcPts val="400"/>
              </a:spcAft>
              <a:buFont typeface="Arial" panose="020B0604020202020204" pitchFamily="34" charset="0"/>
              <a:buChar char="•"/>
            </a:pPr>
            <a:r>
              <a:rPr lang="el-GR" sz="1550" dirty="0">
                <a:effectLst/>
                <a:latin typeface="Lato" panose="020F0502020204030203" pitchFamily="34" charset="0"/>
                <a:ea typeface="Lato" panose="020F0502020204030203" pitchFamily="34" charset="0"/>
                <a:cs typeface="Lato" panose="020F0502020204030203" pitchFamily="34" charset="0"/>
              </a:rPr>
              <a:t>να αξιολογήσει την αποτελεσματικότητα μιας παρέμβασης, συσχετίζοντας το κόστος με τα αναμενόμενα οφέλη</a:t>
            </a:r>
            <a:r>
              <a:rPr lang="el-GR" sz="1800" dirty="0">
                <a:effectLst/>
                <a:latin typeface="Lato" panose="020F0502020204030203" pitchFamily="34" charset="0"/>
                <a:ea typeface="Lato" panose="020F0502020204030203" pitchFamily="34" charset="0"/>
                <a:cs typeface="Lato" panose="020F0502020204030203" pitchFamily="34" charset="0"/>
              </a:rPr>
              <a:t>.</a:t>
            </a:r>
            <a:endParaRPr lang="en-GB" sz="1800" dirty="0">
              <a:effectLst/>
              <a:latin typeface="Lato" panose="020F0502020204030203" pitchFamily="34" charset="0"/>
              <a:ea typeface="Lato" panose="020F0502020204030203" pitchFamily="34" charset="0"/>
              <a:cs typeface="Lato" panose="020F0502020204030203" pitchFamily="34" charset="0"/>
            </a:endParaRPr>
          </a:p>
        </p:txBody>
      </p:sp>
      <p:pic>
        <p:nvPicPr>
          <p:cNvPr id="1004" name="Google Shape;1004;g20615ffc65b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4"/>
          <p:cNvSpPr txBox="1">
            <a:spLocks noGrp="1"/>
          </p:cNvSpPr>
          <p:nvPr>
            <p:ph type="title"/>
          </p:nvPr>
        </p:nvSpPr>
        <p:spPr>
          <a:xfrm>
            <a:off x="718275" y="575950"/>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dirty="0">
                <a:solidFill>
                  <a:srgbClr val="002B4D"/>
                </a:solidFill>
              </a:rPr>
              <a:t>6.4 Προσέγγιση της μέτρησης</a:t>
            </a:r>
            <a:endParaRPr sz="2400" dirty="0">
              <a:solidFill>
                <a:srgbClr val="002B4D"/>
              </a:solidFill>
            </a:endParaRPr>
          </a:p>
        </p:txBody>
      </p:sp>
      <p:sp>
        <p:nvSpPr>
          <p:cNvPr id="1010" name="Google Shape;1010;p54"/>
          <p:cNvSpPr txBox="1">
            <a:spLocks noGrp="1"/>
          </p:cNvSpPr>
          <p:nvPr>
            <p:ph type="body" idx="1"/>
          </p:nvPr>
        </p:nvSpPr>
        <p:spPr>
          <a:xfrm>
            <a:off x="554475" y="1361313"/>
            <a:ext cx="3349500" cy="32571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600" b="0" i="0" u="none" strike="noStrike" dirty="0">
                <a:solidFill>
                  <a:srgbClr val="000000"/>
                </a:solidFill>
                <a:latin typeface="Calibri"/>
                <a:ea typeface="Calibri"/>
                <a:cs typeface="Calibri"/>
                <a:sym typeface="Calibri"/>
              </a:rPr>
              <a:t>Η </a:t>
            </a:r>
            <a:r>
              <a:rPr lang="it" sz="1600" b="1" i="0" u="none" strike="noStrike" dirty="0">
                <a:solidFill>
                  <a:srgbClr val="000000"/>
                </a:solidFill>
                <a:latin typeface="Calibri"/>
                <a:ea typeface="Calibri"/>
                <a:cs typeface="Calibri"/>
                <a:sym typeface="Calibri"/>
              </a:rPr>
              <a:t>Ευρωπαϊκή Επιτροπή </a:t>
            </a:r>
            <a:r>
              <a:rPr lang="it" sz="1600" b="0" i="0" u="none" strike="noStrike" dirty="0">
                <a:solidFill>
                  <a:srgbClr val="000000"/>
                </a:solidFill>
                <a:latin typeface="Calibri"/>
                <a:ea typeface="Calibri"/>
                <a:cs typeface="Calibri"/>
                <a:sym typeface="Calibri"/>
              </a:rPr>
              <a:t>εξετάζει το ζήτημα της μέτρησης του κοινωνικού αντίκτυπου σε ευρωπαϊκό επίπεδο, για να είναι αποτελεσματική μια μέτρηση, πρέπει να είναι: </a:t>
            </a:r>
            <a:endParaRPr sz="1600" b="0" dirty="0"/>
          </a:p>
          <a:p>
            <a:pPr marL="457200" lvl="0" indent="0" algn="l" rtl="0">
              <a:lnSpc>
                <a:spcPct val="115000"/>
              </a:lnSpc>
              <a:spcBef>
                <a:spcPts val="0"/>
              </a:spcBef>
              <a:spcAft>
                <a:spcPts val="800"/>
              </a:spcAft>
              <a:buSzPts val="1800"/>
              <a:buNone/>
            </a:pPr>
            <a:endParaRPr sz="1800" dirty="0">
              <a:latin typeface="Calibri"/>
              <a:ea typeface="Calibri"/>
              <a:cs typeface="Calibri"/>
              <a:sym typeface="Calibri"/>
            </a:endParaRPr>
          </a:p>
        </p:txBody>
      </p:sp>
      <p:pic>
        <p:nvPicPr>
          <p:cNvPr id="1011" name="Google Shape;1011;p54"/>
          <p:cNvPicPr preferRelativeResize="0"/>
          <p:nvPr/>
        </p:nvPicPr>
        <p:blipFill rotWithShape="1">
          <a:blip r:embed="rId3">
            <a:alphaModFix/>
          </a:blip>
          <a:srcRect/>
          <a:stretch/>
        </p:blipFill>
        <p:spPr>
          <a:xfrm>
            <a:off x="0" y="0"/>
            <a:ext cx="718275" cy="679625"/>
          </a:xfrm>
          <a:prstGeom prst="rect">
            <a:avLst/>
          </a:prstGeom>
          <a:noFill/>
          <a:ln>
            <a:noFill/>
          </a:ln>
        </p:spPr>
      </p:pic>
      <p:grpSp>
        <p:nvGrpSpPr>
          <p:cNvPr id="1012" name="Google Shape;1012;p54"/>
          <p:cNvGrpSpPr/>
          <p:nvPr/>
        </p:nvGrpSpPr>
        <p:grpSpPr>
          <a:xfrm>
            <a:off x="4734025" y="1211353"/>
            <a:ext cx="3337675" cy="861172"/>
            <a:chOff x="4318975" y="909418"/>
            <a:chExt cx="3337675" cy="765282"/>
          </a:xfrm>
        </p:grpSpPr>
        <p:sp>
          <p:nvSpPr>
            <p:cNvPr id="1013" name="Google Shape;1013;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Σχετικό</a:t>
              </a:r>
              <a:endParaRPr sz="1100" b="1" i="0" u="none" strike="noStrike" cap="none">
                <a:solidFill>
                  <a:schemeClr val="dk1"/>
                </a:solidFill>
                <a:latin typeface="Roboto"/>
                <a:ea typeface="Roboto"/>
                <a:cs typeface="Roboto"/>
                <a:sym typeface="Roboto"/>
              </a:endParaRPr>
            </a:p>
          </p:txBody>
        </p:sp>
        <p:sp>
          <p:nvSpPr>
            <p:cNvPr id="1014" name="Google Shape;1014;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5" name="Google Shape;1015;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16" name="Google Shape;1016;p54"/>
          <p:cNvGrpSpPr/>
          <p:nvPr/>
        </p:nvGrpSpPr>
        <p:grpSpPr>
          <a:xfrm>
            <a:off x="4734025" y="1613804"/>
            <a:ext cx="3337675" cy="861172"/>
            <a:chOff x="4318975" y="909418"/>
            <a:chExt cx="3337675" cy="765282"/>
          </a:xfrm>
        </p:grpSpPr>
        <p:sp>
          <p:nvSpPr>
            <p:cNvPr id="1017" name="Google Shape;1017;p54"/>
            <p:cNvSpPr txBox="1"/>
            <p:nvPr/>
          </p:nvSpPr>
          <p:spPr>
            <a:xfrm>
              <a:off x="4928450" y="909418"/>
              <a:ext cx="2728200" cy="245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Χρήσιμο</a:t>
              </a:r>
              <a:endParaRPr sz="1100" b="1" i="0" u="none" strike="noStrike" cap="none">
                <a:solidFill>
                  <a:schemeClr val="dk1"/>
                </a:solidFill>
                <a:latin typeface="Roboto"/>
                <a:ea typeface="Roboto"/>
                <a:cs typeface="Roboto"/>
                <a:sym typeface="Roboto"/>
              </a:endParaRPr>
            </a:p>
          </p:txBody>
        </p:sp>
        <p:sp>
          <p:nvSpPr>
            <p:cNvPr id="1018" name="Google Shape;1018;p54"/>
            <p:cNvSpPr/>
            <p:nvPr/>
          </p:nvSpPr>
          <p:spPr>
            <a:xfrm>
              <a:off x="4517125" y="1086100"/>
              <a:ext cx="133500" cy="5886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9" name="Google Shape;1019;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0" name="Google Shape;1020;p54"/>
          <p:cNvGrpSpPr/>
          <p:nvPr/>
        </p:nvGrpSpPr>
        <p:grpSpPr>
          <a:xfrm>
            <a:off x="4734025" y="2034867"/>
            <a:ext cx="3337675" cy="861172"/>
            <a:chOff x="4318975" y="909418"/>
            <a:chExt cx="3337675" cy="765282"/>
          </a:xfrm>
        </p:grpSpPr>
        <p:sp>
          <p:nvSpPr>
            <p:cNvPr id="1021" name="Google Shape;1021;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Απλό</a:t>
              </a:r>
              <a:endParaRPr sz="1100" b="1" i="0" u="none" strike="noStrike" cap="none">
                <a:solidFill>
                  <a:schemeClr val="dk1"/>
                </a:solidFill>
                <a:latin typeface="Roboto"/>
                <a:ea typeface="Roboto"/>
                <a:cs typeface="Roboto"/>
                <a:sym typeface="Roboto"/>
              </a:endParaRPr>
            </a:p>
          </p:txBody>
        </p:sp>
        <p:sp>
          <p:nvSpPr>
            <p:cNvPr id="1022" name="Google Shape;1022;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23" name="Google Shape;1023;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4" name="Google Shape;1024;p54"/>
          <p:cNvGrpSpPr/>
          <p:nvPr/>
        </p:nvGrpSpPr>
        <p:grpSpPr>
          <a:xfrm>
            <a:off x="4734025" y="2474967"/>
            <a:ext cx="3337675" cy="861172"/>
            <a:chOff x="4318975" y="909418"/>
            <a:chExt cx="3337675" cy="765282"/>
          </a:xfrm>
        </p:grpSpPr>
        <p:sp>
          <p:nvSpPr>
            <p:cNvPr id="1025" name="Google Shape;1025;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Φυσικό</a:t>
              </a:r>
              <a:endParaRPr sz="1100" b="1" i="0" u="none" strike="noStrike" cap="none">
                <a:solidFill>
                  <a:schemeClr val="dk1"/>
                </a:solidFill>
                <a:latin typeface="Roboto"/>
                <a:ea typeface="Roboto"/>
                <a:cs typeface="Roboto"/>
                <a:sym typeface="Roboto"/>
              </a:endParaRPr>
            </a:p>
          </p:txBody>
        </p:sp>
        <p:sp>
          <p:nvSpPr>
            <p:cNvPr id="1026" name="Google Shape;1026;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27" name="Google Shape;1027;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8" name="Google Shape;1028;p54"/>
          <p:cNvGrpSpPr/>
          <p:nvPr/>
        </p:nvGrpSpPr>
        <p:grpSpPr>
          <a:xfrm>
            <a:off x="4734025" y="2851805"/>
            <a:ext cx="3337675" cy="905422"/>
            <a:chOff x="4318975" y="870095"/>
            <a:chExt cx="3337675" cy="804605"/>
          </a:xfrm>
        </p:grpSpPr>
        <p:sp>
          <p:nvSpPr>
            <p:cNvPr id="1029" name="Google Shape;1029;p54"/>
            <p:cNvSpPr txBox="1"/>
            <p:nvPr/>
          </p:nvSpPr>
          <p:spPr>
            <a:xfrm>
              <a:off x="4928450" y="870095"/>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Ορισμένα</a:t>
              </a:r>
              <a:endParaRPr sz="1100" b="1" i="0" u="none" strike="noStrike" cap="none">
                <a:solidFill>
                  <a:schemeClr val="dk1"/>
                </a:solidFill>
                <a:latin typeface="Roboto"/>
                <a:ea typeface="Roboto"/>
                <a:cs typeface="Roboto"/>
                <a:sym typeface="Roboto"/>
              </a:endParaRPr>
            </a:p>
          </p:txBody>
        </p:sp>
        <p:sp>
          <p:nvSpPr>
            <p:cNvPr id="1030" name="Google Shape;1030;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1" name="Google Shape;1031;p54"/>
            <p:cNvCxnSpPr/>
            <p:nvPr/>
          </p:nvCxnSpPr>
          <p:spPr>
            <a:xfrm rot="10800000">
              <a:off x="4318975" y="1032108"/>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32" name="Google Shape;1032;p54"/>
          <p:cNvGrpSpPr/>
          <p:nvPr/>
        </p:nvGrpSpPr>
        <p:grpSpPr>
          <a:xfrm>
            <a:off x="4734025" y="3234268"/>
            <a:ext cx="3337675" cy="861172"/>
            <a:chOff x="4318975" y="909418"/>
            <a:chExt cx="3337675" cy="765282"/>
          </a:xfrm>
        </p:grpSpPr>
        <p:sp>
          <p:nvSpPr>
            <p:cNvPr id="1033" name="Google Shape;1033;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Κατανοητό και αποδεκτό</a:t>
              </a:r>
              <a:endParaRPr sz="1100" b="1" i="0" u="none" strike="noStrike" cap="none">
                <a:solidFill>
                  <a:schemeClr val="dk1"/>
                </a:solidFill>
                <a:latin typeface="Roboto"/>
                <a:ea typeface="Roboto"/>
                <a:cs typeface="Roboto"/>
                <a:sym typeface="Roboto"/>
              </a:endParaRPr>
            </a:p>
          </p:txBody>
        </p:sp>
        <p:sp>
          <p:nvSpPr>
            <p:cNvPr id="1034" name="Google Shape;1034;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5" name="Google Shape;1035;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36" name="Google Shape;1036;p54"/>
          <p:cNvGrpSpPr/>
          <p:nvPr/>
        </p:nvGrpSpPr>
        <p:grpSpPr>
          <a:xfrm>
            <a:off x="4734025" y="3543568"/>
            <a:ext cx="3337675" cy="861172"/>
            <a:chOff x="4318975" y="909418"/>
            <a:chExt cx="3337675" cy="765282"/>
          </a:xfrm>
        </p:grpSpPr>
        <p:sp>
          <p:nvSpPr>
            <p:cNvPr id="1037" name="Google Shape;1037;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Διαφανής και τεκμηριωμένη</a:t>
              </a:r>
              <a:endParaRPr sz="1100" b="1" i="0" u="none" strike="noStrike" cap="none">
                <a:solidFill>
                  <a:schemeClr val="dk1"/>
                </a:solidFill>
                <a:latin typeface="Roboto"/>
                <a:ea typeface="Roboto"/>
                <a:cs typeface="Roboto"/>
                <a:sym typeface="Roboto"/>
              </a:endParaRPr>
            </a:p>
          </p:txBody>
        </p:sp>
        <p:sp>
          <p:nvSpPr>
            <p:cNvPr id="1038" name="Google Shape;1038;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9" name="Google Shape;1039;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40" name="Google Shape;1040;p54"/>
          <p:cNvGrpSpPr/>
          <p:nvPr/>
        </p:nvGrpSpPr>
        <p:grpSpPr>
          <a:xfrm>
            <a:off x="4734025" y="3951524"/>
            <a:ext cx="3337675" cy="679647"/>
            <a:chOff x="4318975" y="909418"/>
            <a:chExt cx="3337675" cy="765282"/>
          </a:xfrm>
        </p:grpSpPr>
        <p:sp>
          <p:nvSpPr>
            <p:cNvPr id="1041" name="Google Shape;1041;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Βασισμένο σε στοιχεία</a:t>
              </a:r>
              <a:endParaRPr sz="1100" b="1" i="0" u="none" strike="noStrike" cap="none">
                <a:solidFill>
                  <a:schemeClr val="dk1"/>
                </a:solidFill>
                <a:latin typeface="Roboto"/>
                <a:ea typeface="Roboto"/>
                <a:cs typeface="Roboto"/>
                <a:sym typeface="Roboto"/>
              </a:endParaRPr>
            </a:p>
          </p:txBody>
        </p:sp>
        <p:sp>
          <p:nvSpPr>
            <p:cNvPr id="1042" name="Google Shape;1042;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43" name="Google Shape;1043;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pic>
        <p:nvPicPr>
          <p:cNvPr id="1044" name="Google Shape;1044;p54"/>
          <p:cNvPicPr preferRelativeResize="0"/>
          <p:nvPr/>
        </p:nvPicPr>
        <p:blipFill rotWithShape="1">
          <a:blip r:embed="rId4">
            <a:alphaModFix/>
          </a:blip>
          <a:srcRect/>
          <a:stretch/>
        </p:blipFill>
        <p:spPr>
          <a:xfrm>
            <a:off x="2229225" y="2856964"/>
            <a:ext cx="1814600" cy="1814600"/>
          </a:xfrm>
          <a:prstGeom prst="rect">
            <a:avLst/>
          </a:prstGeom>
          <a:noFill/>
          <a:ln>
            <a:noFill/>
          </a:ln>
        </p:spPr>
      </p:pic>
      <p:pic>
        <p:nvPicPr>
          <p:cNvPr id="1045" name="Google Shape;1045;p5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pic>
        <p:nvPicPr>
          <p:cNvPr id="1050" name="Google Shape;1050;p5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51" name="Google Shape;1051;p55"/>
          <p:cNvPicPr preferRelativeResize="0"/>
          <p:nvPr/>
        </p:nvPicPr>
        <p:blipFill rotWithShape="1">
          <a:blip r:embed="rId4">
            <a:alphaModFix/>
          </a:blip>
          <a:srcRect/>
          <a:stretch/>
        </p:blipFill>
        <p:spPr>
          <a:xfrm>
            <a:off x="5441810" y="349795"/>
            <a:ext cx="2665218" cy="3997827"/>
          </a:xfrm>
          <a:prstGeom prst="rect">
            <a:avLst/>
          </a:prstGeom>
          <a:noFill/>
          <a:ln>
            <a:noFill/>
          </a:ln>
        </p:spPr>
      </p:pic>
      <p:pic>
        <p:nvPicPr>
          <p:cNvPr id="1052" name="Google Shape;1052;p55"/>
          <p:cNvPicPr preferRelativeResize="0"/>
          <p:nvPr/>
        </p:nvPicPr>
        <p:blipFill rotWithShape="1">
          <a:blip r:embed="rId5">
            <a:alphaModFix/>
          </a:blip>
          <a:srcRect/>
          <a:stretch/>
        </p:blipFill>
        <p:spPr>
          <a:xfrm>
            <a:off x="6772662" y="3209900"/>
            <a:ext cx="1334366" cy="1137722"/>
          </a:xfrm>
          <a:prstGeom prst="rect">
            <a:avLst/>
          </a:prstGeom>
          <a:noFill/>
          <a:ln>
            <a:noFill/>
          </a:ln>
        </p:spPr>
      </p:pic>
      <p:sp>
        <p:nvSpPr>
          <p:cNvPr id="1053" name="Google Shape;1053;p55"/>
          <p:cNvSpPr txBox="1"/>
          <p:nvPr/>
        </p:nvSpPr>
        <p:spPr>
          <a:xfrm>
            <a:off x="50" y="1519377"/>
            <a:ext cx="4572000" cy="1723518"/>
          </a:xfrm>
          <a:prstGeom prst="rect">
            <a:avLst/>
          </a:prstGeom>
          <a:noFill/>
          <a:ln>
            <a:noFill/>
          </a:ln>
        </p:spPr>
        <p:txBody>
          <a:bodyPr spcFirstLastPara="1" wrap="square" lIns="91425" tIns="91425" rIns="91425" bIns="91425" anchor="t" anchorCtr="0">
            <a:spAutoFit/>
          </a:bodyPr>
          <a:lstStyle/>
          <a:p>
            <a:pPr algn="ctr">
              <a:buSzPts val="2500"/>
            </a:pPr>
            <a:r>
              <a:rPr lang="it" sz="2500" b="1" i="0" u="none" strike="noStrike" cap="none" dirty="0">
                <a:solidFill>
                  <a:schemeClr val="dk1"/>
                </a:solidFill>
                <a:latin typeface="Raleway"/>
                <a:ea typeface="Raleway"/>
                <a:cs typeface="Raleway"/>
                <a:sym typeface="Raleway"/>
              </a:rPr>
              <a:t>7. </a:t>
            </a:r>
            <a:r>
              <a:rPr lang="el-GR" sz="2500" b="1" dirty="0">
                <a:solidFill>
                  <a:schemeClr val="dk1"/>
                </a:solidFill>
                <a:latin typeface="Raleway"/>
              </a:rPr>
              <a:t>Βέλτιστη περίπτωση </a:t>
            </a:r>
            <a:r>
              <a:rPr lang="it-IT" sz="2500" b="1" dirty="0">
                <a:solidFill>
                  <a:schemeClr val="dk1"/>
                </a:solidFill>
                <a:latin typeface="Raleway"/>
              </a:rPr>
              <a:t>- Συνέντευξη με το Close the Gap</a:t>
            </a:r>
            <a:endParaRPr lang="en-GB" sz="2500" b="1" dirty="0">
              <a:solidFill>
                <a:schemeClr val="dk1"/>
              </a:solidFill>
              <a:latin typeface="Raleway"/>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dirty="0">
              <a:solidFill>
                <a:schemeClr val="dk1"/>
              </a:solidFill>
              <a:latin typeface="Raleway"/>
              <a:ea typeface="Raleway"/>
              <a:cs typeface="Raleway"/>
              <a:sym typeface="Raleway"/>
            </a:endParaRPr>
          </a:p>
        </p:txBody>
      </p:sp>
      <p:sp>
        <p:nvSpPr>
          <p:cNvPr id="1054" name="Google Shape;1054;p55"/>
          <p:cNvSpPr txBox="1">
            <a:spLocks noGrp="1"/>
          </p:cNvSpPr>
          <p:nvPr>
            <p:ph type="title"/>
          </p:nvPr>
        </p:nvSpPr>
        <p:spPr>
          <a:xfrm>
            <a:off x="50" y="2694679"/>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dirty="0">
                <a:solidFill>
                  <a:srgbClr val="122D4A"/>
                </a:solidFill>
                <a:latin typeface="Arial"/>
                <a:ea typeface="Arial"/>
                <a:cs typeface="Arial"/>
                <a:sym typeface="Arial"/>
              </a:rPr>
              <a:t>Marnick Vanlee</a:t>
            </a:r>
            <a:br>
              <a:rPr lang="it" sz="1600" dirty="0">
                <a:solidFill>
                  <a:srgbClr val="122D4A"/>
                </a:solidFill>
                <a:latin typeface="Arial"/>
                <a:ea typeface="Arial"/>
                <a:cs typeface="Arial"/>
                <a:sym typeface="Arial"/>
              </a:rPr>
            </a:br>
            <a:r>
              <a:rPr lang="it" sz="1600" dirty="0">
                <a:solidFill>
                  <a:srgbClr val="122D4A"/>
                </a:solidFill>
                <a:latin typeface="Arial"/>
                <a:ea typeface="Arial"/>
                <a:cs typeface="Arial"/>
                <a:sym typeface="Arial"/>
              </a:rPr>
              <a:t>ΚΛΕ</a:t>
            </a:r>
            <a:r>
              <a:rPr lang="el-GR" sz="1600" dirty="0">
                <a:solidFill>
                  <a:srgbClr val="122D4A"/>
                </a:solidFill>
                <a:latin typeface="Arial"/>
                <a:ea typeface="Arial"/>
                <a:cs typeface="Arial"/>
                <a:sym typeface="Arial"/>
              </a:rPr>
              <a:t>Ι</a:t>
            </a:r>
            <a:r>
              <a:rPr lang="it" sz="1600" dirty="0">
                <a:solidFill>
                  <a:srgbClr val="122D4A"/>
                </a:solidFill>
                <a:latin typeface="Arial"/>
                <a:ea typeface="Arial"/>
                <a:cs typeface="Arial"/>
                <a:sym typeface="Arial"/>
              </a:rPr>
              <a:t>ΣΤΕ ΤΟ Χ</a:t>
            </a:r>
            <a:r>
              <a:rPr lang="el-GR" sz="1600" dirty="0">
                <a:solidFill>
                  <a:srgbClr val="122D4A"/>
                </a:solidFill>
                <a:latin typeface="Arial"/>
                <a:ea typeface="Arial"/>
                <a:cs typeface="Arial"/>
                <a:sym typeface="Arial"/>
              </a:rPr>
              <a:t>Α</a:t>
            </a:r>
            <a:r>
              <a:rPr lang="it" sz="1600" dirty="0">
                <a:solidFill>
                  <a:srgbClr val="122D4A"/>
                </a:solidFill>
                <a:latin typeface="Arial"/>
                <a:ea typeface="Arial"/>
                <a:cs typeface="Arial"/>
                <a:sym typeface="Arial"/>
              </a:rPr>
              <a:t>ΣΜΑ</a:t>
            </a:r>
            <a:endParaRPr dirty="0"/>
          </a:p>
        </p:txBody>
      </p:sp>
      <p:pic>
        <p:nvPicPr>
          <p:cNvPr id="1055" name="Google Shape;1055;p55"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56"/>
          <p:cNvSpPr txBox="1">
            <a:spLocks noGrp="1"/>
          </p:cNvSpPr>
          <p:nvPr>
            <p:ph type="title"/>
          </p:nvPr>
        </p:nvSpPr>
        <p:spPr>
          <a:xfrm>
            <a:off x="623454" y="371622"/>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sp>
        <p:nvSpPr>
          <p:cNvPr id="1061" name="Google Shape;1061;p56"/>
          <p:cNvSpPr txBox="1">
            <a:spLocks noGrp="1"/>
          </p:cNvSpPr>
          <p:nvPr>
            <p:ph type="body" idx="1"/>
          </p:nvPr>
        </p:nvSpPr>
        <p:spPr>
          <a:xfrm>
            <a:off x="359137" y="1055365"/>
            <a:ext cx="4711627" cy="3419653"/>
          </a:xfrm>
          <a:prstGeom prst="rect">
            <a:avLst/>
          </a:prstGeom>
          <a:noFill/>
          <a:ln>
            <a:noFill/>
          </a:ln>
        </p:spPr>
        <p:txBody>
          <a:bodyPr spcFirstLastPara="1" wrap="square" lIns="91425" tIns="91425" rIns="91425" bIns="91425" anchor="t" anchorCtr="0">
            <a:noAutofit/>
          </a:bodyPr>
          <a:lstStyle/>
          <a:p>
            <a:pPr marL="0" indent="0">
              <a:lnSpc>
                <a:spcPct val="150000"/>
              </a:lnSpc>
              <a:spcAft>
                <a:spcPts val="800"/>
              </a:spcAft>
              <a:buNone/>
            </a:pPr>
            <a:r>
              <a:rPr lang="it" sz="2200" b="1" dirty="0">
                <a:solidFill>
                  <a:schemeClr val="dk1"/>
                </a:solidFill>
              </a:rPr>
              <a:t>Το Close the Gap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είναι μια διεθνής κοινωνική επιχείρηση που στοχεύει στη γεφύρωση του ψηφιακού χάσματος προσφέροντας μεταχειρισμένες συσκευές πληροφορικής υψηλής ποιότητας που δωρίζονται από ευρωπαϊκές εταιρείες σε εκπαιδευτικά, ιατρικά και κοινωνικά έργα σε αναπτυσσόμενες και ανερχόμενες χώρες.</a:t>
            </a:r>
          </a:p>
          <a:p>
            <a:pPr marL="0" lvl="0" indent="0" algn="just" rtl="0">
              <a:lnSpc>
                <a:spcPct val="107000"/>
              </a:lnSpc>
              <a:spcBef>
                <a:spcPts val="0"/>
              </a:spcBef>
              <a:spcAft>
                <a:spcPts val="800"/>
              </a:spcAft>
              <a:buSzPts val="1800"/>
              <a:buNone/>
            </a:pPr>
            <a:endParaRPr lang="el-GR" sz="2200" dirty="0"/>
          </a:p>
        </p:txBody>
      </p:sp>
      <p:pic>
        <p:nvPicPr>
          <p:cNvPr id="1062" name="Google Shape;1062;p5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63" name="Google Shape;1063;p56"/>
          <p:cNvPicPr preferRelativeResize="0"/>
          <p:nvPr/>
        </p:nvPicPr>
        <p:blipFill rotWithShape="1">
          <a:blip r:embed="rId4">
            <a:alphaModFix/>
          </a:blip>
          <a:srcRect/>
          <a:stretch/>
        </p:blipFill>
        <p:spPr>
          <a:xfrm>
            <a:off x="5010722" y="1960482"/>
            <a:ext cx="3773332" cy="1773260"/>
          </a:xfrm>
          <a:prstGeom prst="rect">
            <a:avLst/>
          </a:prstGeom>
          <a:noFill/>
          <a:ln>
            <a:noFill/>
          </a:ln>
        </p:spPr>
      </p:pic>
      <p:pic>
        <p:nvPicPr>
          <p:cNvPr id="1065" name="Google Shape;1065;p5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57"/>
          <p:cNvSpPr txBox="1">
            <a:spLocks noGrp="1"/>
          </p:cNvSpPr>
          <p:nvPr>
            <p:ph type="body" idx="1"/>
          </p:nvPr>
        </p:nvSpPr>
        <p:spPr>
          <a:xfrm>
            <a:off x="316766" y="1121279"/>
            <a:ext cx="4255234" cy="2342818"/>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600"/>
              </a:spcBef>
              <a:spcAft>
                <a:spcPts val="1600"/>
              </a:spcAft>
              <a:buSzPts val="1800"/>
              <a:buNone/>
            </a:pPr>
            <a:r>
              <a:rPr lang="it" sz="2000" b="1" dirty="0">
                <a:solidFill>
                  <a:schemeClr val="dk1"/>
                </a:solidFill>
              </a:rPr>
              <a:t>Το Close the Gap </a:t>
            </a:r>
            <a:r>
              <a:rPr lang="it" sz="2000" dirty="0"/>
              <a:t>πιστεύει στην αυτάρκεια, ο οργανισμός συντηρείται μέσω της συνεργασίας με μεγάλες ευρωπαϊκές εταιρείες και μέσω της ψηφιακής αγοράς μεταχειρισμένων ειδών.</a:t>
            </a:r>
            <a:endParaRPr dirty="0"/>
          </a:p>
        </p:txBody>
      </p:sp>
      <p:pic>
        <p:nvPicPr>
          <p:cNvPr id="1071" name="Google Shape;1071;p5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72" name="Google Shape;1072;p57"/>
          <p:cNvSpPr txBox="1">
            <a:spLocks noGrp="1"/>
          </p:cNvSpPr>
          <p:nvPr>
            <p:ph type="title"/>
          </p:nvPr>
        </p:nvSpPr>
        <p:spPr>
          <a:xfrm>
            <a:off x="507319" y="42026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pic>
        <p:nvPicPr>
          <p:cNvPr id="1073" name="Google Shape;1073;p57"/>
          <p:cNvPicPr preferRelativeResize="0"/>
          <p:nvPr/>
        </p:nvPicPr>
        <p:blipFill rotWithShape="1">
          <a:blip r:embed="rId4">
            <a:alphaModFix/>
          </a:blip>
          <a:srcRect/>
          <a:stretch/>
        </p:blipFill>
        <p:spPr>
          <a:xfrm>
            <a:off x="4641568" y="1289201"/>
            <a:ext cx="4013948" cy="2006974"/>
          </a:xfrm>
          <a:prstGeom prst="rect">
            <a:avLst/>
          </a:prstGeom>
          <a:noFill/>
          <a:ln>
            <a:noFill/>
          </a:ln>
        </p:spPr>
      </p:pic>
      <p:sp>
        <p:nvSpPr>
          <p:cNvPr id="1074" name="Google Shape;1074;p57"/>
          <p:cNvSpPr txBox="1"/>
          <p:nvPr/>
        </p:nvSpPr>
        <p:spPr>
          <a:xfrm>
            <a:off x="316766" y="3566050"/>
            <a:ext cx="81486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 sz="2000" b="0" i="0" u="none" strike="noStrike" cap="none" dirty="0">
                <a:solidFill>
                  <a:schemeClr val="dk2"/>
                </a:solidFill>
                <a:latin typeface="Lato"/>
                <a:ea typeface="Lato"/>
                <a:cs typeface="Lato"/>
                <a:sym typeface="Lato"/>
              </a:rPr>
              <a:t>Δεν ταιριάζει κάθε υλικό που ανακτάται στην κοινωνική αποστολή </a:t>
            </a:r>
            <a:r>
              <a:rPr lang="it" sz="2000" b="1" i="0" u="none" strike="noStrike" cap="none" dirty="0">
                <a:solidFill>
                  <a:schemeClr val="dk1"/>
                </a:solidFill>
                <a:latin typeface="Lato"/>
                <a:ea typeface="Lato"/>
                <a:cs typeface="Lato"/>
                <a:sym typeface="Lato"/>
              </a:rPr>
              <a:t>του Close the Gap</a:t>
            </a:r>
            <a:r>
              <a:rPr lang="it" sz="2000" b="0" i="0" u="none" strike="noStrike" cap="none" dirty="0">
                <a:solidFill>
                  <a:schemeClr val="dk2"/>
                </a:solidFill>
                <a:latin typeface="Lato"/>
                <a:ea typeface="Lato"/>
                <a:cs typeface="Lato"/>
                <a:sym typeface="Lato"/>
              </a:rPr>
              <a:t>, επομένως μετά την ανακατασκευή του προϊόντος, ο οργανισμός το πουλάει και καταφέρνει να αποκομίσει κέρδη.</a:t>
            </a:r>
            <a:endParaRPr sz="1400" b="0" i="0" u="none" strike="noStrike" cap="none" dirty="0">
              <a:solidFill>
                <a:srgbClr val="000000"/>
              </a:solidFill>
              <a:latin typeface="Arial"/>
              <a:ea typeface="Arial"/>
              <a:cs typeface="Arial"/>
              <a:sym typeface="Arial"/>
            </a:endParaRPr>
          </a:p>
        </p:txBody>
      </p:sp>
      <p:pic>
        <p:nvPicPr>
          <p:cNvPr id="1075" name="Google Shape;1075;p57"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58"/>
          <p:cNvSpPr txBox="1">
            <a:spLocks noGrp="1"/>
          </p:cNvSpPr>
          <p:nvPr>
            <p:ph type="body" idx="1"/>
          </p:nvPr>
        </p:nvSpPr>
        <p:spPr>
          <a:xfrm>
            <a:off x="2465530" y="997584"/>
            <a:ext cx="63216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700" b="1" dirty="0"/>
              <a:t>Ο Marnick Vanlee </a:t>
            </a:r>
            <a:r>
              <a:rPr lang="it" sz="1700" dirty="0"/>
              <a:t>υπογράμμισε ότι, παρά το γεγονός ότι είναι μια μη κερδοσκοπική εταιρεία, </a:t>
            </a:r>
            <a:r>
              <a:rPr lang="it" sz="1700" b="1" dirty="0">
                <a:solidFill>
                  <a:schemeClr val="dk1"/>
                </a:solidFill>
              </a:rPr>
              <a:t>το Close the Gap </a:t>
            </a:r>
            <a:r>
              <a:rPr lang="it" sz="1700" dirty="0"/>
              <a:t>δεν δίνει το υλικό δωρεάν.</a:t>
            </a:r>
            <a:endParaRPr sz="1700" dirty="0"/>
          </a:p>
          <a:p>
            <a:pPr marL="114300" lvl="0" indent="0" algn="l" rtl="0">
              <a:lnSpc>
                <a:spcPct val="100000"/>
              </a:lnSpc>
              <a:spcBef>
                <a:spcPts val="0"/>
              </a:spcBef>
              <a:spcAft>
                <a:spcPts val="0"/>
              </a:spcAft>
              <a:buSzPts val="1800"/>
              <a:buNone/>
            </a:pPr>
            <a:endParaRPr sz="1700" dirty="0"/>
          </a:p>
          <a:p>
            <a:pPr marL="114300" lvl="0" indent="0" algn="l" rtl="0">
              <a:lnSpc>
                <a:spcPct val="115000"/>
              </a:lnSpc>
              <a:spcBef>
                <a:spcPts val="0"/>
              </a:spcBef>
              <a:spcAft>
                <a:spcPts val="0"/>
              </a:spcAft>
              <a:buSzPts val="1800"/>
              <a:buNone/>
            </a:pPr>
            <a:r>
              <a:rPr lang="it" sz="1700" dirty="0"/>
              <a:t>"</a:t>
            </a:r>
            <a:r>
              <a:rPr lang="it" sz="1700" i="1" dirty="0"/>
              <a:t>Ζητάμε συνειδητά συνεισφορά από τον εταίρο που υποστηρίζουμε στην Αφρική, δεν πιστεύουμε ότι πρέπει να δίνουμε τίποτα δωρεάν, πρέπει να δίνουμε στους ανθρώπους την αίσθηση της ιδιοκτησίας, καθώς αυτό φέρνει καλύτερα αποτελέσματα για το έργο. Μόνο κάποιος που ενδιαφέρεται σοβαρά και έχει την απαραίτητη προϋπόθεση για να χρησιμοποιήσει το υλικό θα χρησιμοποιήσει αποτελεσματικά το προϊόν</a:t>
            </a:r>
            <a:r>
              <a:rPr lang="it" sz="1700" dirty="0"/>
              <a:t>".</a:t>
            </a:r>
            <a:endParaRPr sz="1700" dirty="0"/>
          </a:p>
          <a:p>
            <a:pPr marL="114300" lvl="0" indent="0" algn="l" rtl="0">
              <a:lnSpc>
                <a:spcPct val="115000"/>
              </a:lnSpc>
              <a:spcBef>
                <a:spcPts val="0"/>
              </a:spcBef>
              <a:spcAft>
                <a:spcPts val="0"/>
              </a:spcAft>
              <a:buSzPts val="1800"/>
              <a:buNone/>
            </a:pPr>
            <a:endParaRPr sz="1700" dirty="0"/>
          </a:p>
        </p:txBody>
      </p:sp>
      <p:pic>
        <p:nvPicPr>
          <p:cNvPr id="1081" name="Google Shape;1081;p58"/>
          <p:cNvPicPr preferRelativeResize="0"/>
          <p:nvPr/>
        </p:nvPicPr>
        <p:blipFill rotWithShape="1">
          <a:blip r:embed="rId3">
            <a:alphaModFix/>
          </a:blip>
          <a:srcRect/>
          <a:stretch/>
        </p:blipFill>
        <p:spPr>
          <a:xfrm>
            <a:off x="198684" y="1394023"/>
            <a:ext cx="2266846" cy="2839187"/>
          </a:xfrm>
          <a:prstGeom prst="rect">
            <a:avLst/>
          </a:prstGeom>
          <a:noFill/>
          <a:ln>
            <a:noFill/>
          </a:ln>
        </p:spPr>
      </p:pic>
      <p:sp>
        <p:nvSpPr>
          <p:cNvPr id="1082" name="Google Shape;1082;p58"/>
          <p:cNvSpPr txBox="1">
            <a:spLocks noGrp="1"/>
          </p:cNvSpPr>
          <p:nvPr>
            <p:ph type="title"/>
          </p:nvPr>
        </p:nvSpPr>
        <p:spPr>
          <a:xfrm>
            <a:off x="571112" y="445121"/>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pic>
        <p:nvPicPr>
          <p:cNvPr id="1083" name="Google Shape;1083;p5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084" name="Google Shape;1084;p5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59"/>
          <p:cNvSpPr txBox="1">
            <a:spLocks noGrp="1"/>
          </p:cNvSpPr>
          <p:nvPr>
            <p:ph type="body" idx="1"/>
          </p:nvPr>
        </p:nvSpPr>
        <p:spPr>
          <a:xfrm>
            <a:off x="2526170" y="1368810"/>
            <a:ext cx="63216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2400" b="1" dirty="0">
                <a:solidFill>
                  <a:schemeClr val="dk1"/>
                </a:solidFill>
              </a:rPr>
              <a:t>Η Close the Gap </a:t>
            </a:r>
            <a:r>
              <a:rPr lang="it" sz="2400" dirty="0"/>
              <a:t>έχει μόνο πέντε υπαλλήλους στο Βέλγιο, και ακόμη και ως μια τόσο μικρή μη κερδοσκοπική εταιρεία, δεν βασίζεται σε εξωτερικά κεφάλαια ή φιλανθρωπίες.</a:t>
            </a:r>
            <a:endParaRPr dirty="0"/>
          </a:p>
          <a:p>
            <a:pPr marL="114300" lvl="0" indent="0" algn="l" rtl="0">
              <a:lnSpc>
                <a:spcPct val="115000"/>
              </a:lnSpc>
              <a:spcBef>
                <a:spcPts val="0"/>
              </a:spcBef>
              <a:spcAft>
                <a:spcPts val="0"/>
              </a:spcAft>
              <a:buSzPts val="1800"/>
              <a:buNone/>
            </a:pPr>
            <a:r>
              <a:rPr lang="it" sz="2400" dirty="0"/>
              <a:t>Η επιχείρηση, όπως δείξαμε, είναι αυτάρκης και ικανή να αναπτυχθεί ανεξάρτητα.</a:t>
            </a:r>
            <a:endParaRPr dirty="0"/>
          </a:p>
        </p:txBody>
      </p:sp>
      <p:sp>
        <p:nvSpPr>
          <p:cNvPr id="1090" name="Google Shape;1090;p59"/>
          <p:cNvSpPr txBox="1">
            <a:spLocks noGrp="1"/>
          </p:cNvSpPr>
          <p:nvPr>
            <p:ph type="title"/>
          </p:nvPr>
        </p:nvSpPr>
        <p:spPr>
          <a:xfrm>
            <a:off x="561250" y="511472"/>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pic>
        <p:nvPicPr>
          <p:cNvPr id="1091" name="Google Shape;1091;p5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92" name="Google Shape;1092;p59"/>
          <p:cNvPicPr preferRelativeResize="0"/>
          <p:nvPr/>
        </p:nvPicPr>
        <p:blipFill rotWithShape="1">
          <a:blip r:embed="rId4">
            <a:alphaModFix/>
          </a:blip>
          <a:srcRect/>
          <a:stretch/>
        </p:blipFill>
        <p:spPr>
          <a:xfrm>
            <a:off x="183020" y="1560334"/>
            <a:ext cx="2343150" cy="2810876"/>
          </a:xfrm>
          <a:prstGeom prst="rect">
            <a:avLst/>
          </a:prstGeom>
          <a:noFill/>
          <a:ln>
            <a:noFill/>
          </a:ln>
        </p:spPr>
      </p:pic>
      <p:pic>
        <p:nvPicPr>
          <p:cNvPr id="1093" name="Google Shape;1093;p59"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60"/>
          <p:cNvSpPr txBox="1">
            <a:spLocks noGrp="1"/>
          </p:cNvSpPr>
          <p:nvPr>
            <p:ph type="body" idx="1"/>
          </p:nvPr>
        </p:nvSpPr>
        <p:spPr>
          <a:xfrm>
            <a:off x="452681" y="1190217"/>
            <a:ext cx="4039200" cy="204537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2000" b="1" dirty="0">
                <a:solidFill>
                  <a:schemeClr val="dk1"/>
                </a:solidFill>
              </a:rPr>
              <a:t>Η Close the gap </a:t>
            </a:r>
            <a:r>
              <a:rPr lang="it" sz="2000" dirty="0"/>
              <a:t>διαθέτει μεγάλο αριθμό συνεργατών, οι οποίοι βοηθούν σε κάθε πτυχή της επιχείρησης, από τη λογιστική μέχρι τα πρακτικά θέματα.</a:t>
            </a:r>
            <a:endParaRPr dirty="0"/>
          </a:p>
        </p:txBody>
      </p:sp>
      <p:pic>
        <p:nvPicPr>
          <p:cNvPr id="1099" name="Google Shape;1099;p6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00" name="Google Shape;1100;p60"/>
          <p:cNvSpPr txBox="1">
            <a:spLocks noGrp="1"/>
          </p:cNvSpPr>
          <p:nvPr>
            <p:ph type="title"/>
          </p:nvPr>
        </p:nvSpPr>
        <p:spPr>
          <a:xfrm>
            <a:off x="588818" y="48114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sp>
        <p:nvSpPr>
          <p:cNvPr id="1101" name="Google Shape;1101;p60"/>
          <p:cNvSpPr txBox="1"/>
          <p:nvPr/>
        </p:nvSpPr>
        <p:spPr>
          <a:xfrm>
            <a:off x="389719" y="3338961"/>
            <a:ext cx="83016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1" i="0" u="none" strike="noStrike" cap="none" dirty="0">
                <a:solidFill>
                  <a:schemeClr val="dk1"/>
                </a:solidFill>
                <a:latin typeface="Lato"/>
                <a:ea typeface="Lato"/>
                <a:cs typeface="Lato"/>
                <a:sym typeface="Lato"/>
              </a:rPr>
              <a:t>Το Close the Gap </a:t>
            </a:r>
            <a:r>
              <a:rPr lang="it" sz="2000" b="0" i="0" u="none" strike="noStrike" cap="none" dirty="0">
                <a:solidFill>
                  <a:schemeClr val="dk2"/>
                </a:solidFill>
                <a:latin typeface="Lato"/>
                <a:ea typeface="Lato"/>
                <a:cs typeface="Lato"/>
                <a:sym typeface="Lato"/>
              </a:rPr>
              <a:t>είναι πλέον ένας όμιλος εταιρειών, το αρχικό επιχειρηματικό μοντέλο χρειάστηκε μεγάλη ανάπτυξη, παρά το γεγονός ότι δεν ήταν προσανατολισμένο στο κέρδος, η καλή επιχειρηματική διαχείριση κατέστησε δυνατή την παγκόσμια επέκταση.</a:t>
            </a:r>
            <a:endParaRPr b="0" i="0" u="none" strike="noStrike" cap="none" dirty="0">
              <a:solidFill>
                <a:srgbClr val="000000"/>
              </a:solidFill>
              <a:latin typeface="Arial"/>
              <a:ea typeface="Arial"/>
              <a:cs typeface="Arial"/>
              <a:sym typeface="Arial"/>
            </a:endParaRPr>
          </a:p>
        </p:txBody>
      </p:sp>
      <p:pic>
        <p:nvPicPr>
          <p:cNvPr id="1102" name="Google Shape;1102;p60"/>
          <p:cNvPicPr preferRelativeResize="0"/>
          <p:nvPr/>
        </p:nvPicPr>
        <p:blipFill rotWithShape="1">
          <a:blip r:embed="rId4">
            <a:alphaModFix/>
          </a:blip>
          <a:srcRect/>
          <a:stretch/>
        </p:blipFill>
        <p:spPr>
          <a:xfrm>
            <a:off x="4429033" y="1252477"/>
            <a:ext cx="4262286" cy="2081909"/>
          </a:xfrm>
          <a:prstGeom prst="rect">
            <a:avLst/>
          </a:prstGeom>
          <a:noFill/>
          <a:ln>
            <a:noFill/>
          </a:ln>
        </p:spPr>
      </p:pic>
      <p:pic>
        <p:nvPicPr>
          <p:cNvPr id="1103" name="Google Shape;1103;p6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61"/>
          <p:cNvSpPr txBox="1">
            <a:spLocks noGrp="1"/>
          </p:cNvSpPr>
          <p:nvPr>
            <p:ph type="body" idx="1"/>
          </p:nvPr>
        </p:nvSpPr>
        <p:spPr>
          <a:xfrm>
            <a:off x="452663" y="1080994"/>
            <a:ext cx="5439600" cy="225684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2200" b="1" dirty="0">
                <a:solidFill>
                  <a:schemeClr val="dk1"/>
                </a:solidFill>
              </a:rPr>
              <a:t>Η Close the Gap </a:t>
            </a:r>
            <a:r>
              <a:rPr lang="it" sz="2200" dirty="0"/>
              <a:t>είναι μια παγκόσμια εταιρεία. Στο Βέλγιο </a:t>
            </a:r>
            <a:r>
              <a:rPr lang="it" sz="2200" b="1" dirty="0">
                <a:solidFill>
                  <a:schemeClr val="dk1"/>
                </a:solidFill>
              </a:rPr>
              <a:t>το Close the Gap </a:t>
            </a:r>
            <a:r>
              <a:rPr lang="it" sz="2200" dirty="0"/>
              <a:t>είναι μια κοινωνική επιχείρηση, αλλά για να αναγνωρίζεται εύκολα σε παγκόσμιο επίπεδο έχει καταχωρηθεί ως </a:t>
            </a:r>
            <a:r>
              <a:rPr lang="it" sz="2200" b="1" dirty="0"/>
              <a:t>B-Corp.</a:t>
            </a:r>
            <a:endParaRPr dirty="0"/>
          </a:p>
        </p:txBody>
      </p:sp>
      <p:pic>
        <p:nvPicPr>
          <p:cNvPr id="1109" name="Google Shape;1109;p6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0" name="Google Shape;1110;p61"/>
          <p:cNvSpPr txBox="1">
            <a:spLocks noGrp="1"/>
          </p:cNvSpPr>
          <p:nvPr>
            <p:ph type="title"/>
          </p:nvPr>
        </p:nvSpPr>
        <p:spPr>
          <a:xfrm>
            <a:off x="561250" y="401368"/>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pic>
        <p:nvPicPr>
          <p:cNvPr id="1111" name="Google Shape;1111;p61"/>
          <p:cNvPicPr preferRelativeResize="0"/>
          <p:nvPr/>
        </p:nvPicPr>
        <p:blipFill rotWithShape="1">
          <a:blip r:embed="rId4">
            <a:alphaModFix/>
          </a:blip>
          <a:srcRect t="9978"/>
          <a:stretch/>
        </p:blipFill>
        <p:spPr>
          <a:xfrm>
            <a:off x="5617813" y="1109535"/>
            <a:ext cx="3073524" cy="2434344"/>
          </a:xfrm>
          <a:prstGeom prst="rect">
            <a:avLst/>
          </a:prstGeom>
          <a:noFill/>
          <a:ln>
            <a:noFill/>
          </a:ln>
        </p:spPr>
      </p:pic>
      <p:sp>
        <p:nvSpPr>
          <p:cNvPr id="1112" name="Google Shape;1112;p61"/>
          <p:cNvSpPr txBox="1"/>
          <p:nvPr/>
        </p:nvSpPr>
        <p:spPr>
          <a:xfrm>
            <a:off x="452663" y="3328022"/>
            <a:ext cx="8332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0" i="0" u="none" strike="noStrike" cap="none" dirty="0">
                <a:solidFill>
                  <a:schemeClr val="dk2"/>
                </a:solidFill>
                <a:latin typeface="Lato"/>
                <a:ea typeface="Lato"/>
                <a:cs typeface="Lato"/>
                <a:sym typeface="Lato"/>
              </a:rPr>
              <a:t>"</a:t>
            </a:r>
            <a:r>
              <a:rPr lang="it" sz="2000" b="0" i="1" u="none" strike="noStrike" cap="none" dirty="0">
                <a:solidFill>
                  <a:schemeClr val="dk2"/>
                </a:solidFill>
                <a:latin typeface="Lato"/>
                <a:ea typeface="Lato"/>
                <a:cs typeface="Lato"/>
                <a:sym typeface="Lato"/>
              </a:rPr>
              <a:t>Η ιδιότητα της </a:t>
            </a:r>
            <a:r>
              <a:rPr lang="it" sz="2000" b="1" i="1" u="none" strike="noStrike" cap="none" dirty="0">
                <a:solidFill>
                  <a:schemeClr val="dk2"/>
                </a:solidFill>
                <a:latin typeface="Lato"/>
                <a:ea typeface="Lato"/>
                <a:cs typeface="Lato"/>
                <a:sym typeface="Lato"/>
              </a:rPr>
              <a:t>B-Corp </a:t>
            </a:r>
            <a:r>
              <a:rPr lang="it" sz="2000" b="0" i="1" u="none" strike="noStrike" cap="none" dirty="0">
                <a:solidFill>
                  <a:schemeClr val="dk2"/>
                </a:solidFill>
                <a:latin typeface="Lato"/>
                <a:ea typeface="Lato"/>
                <a:cs typeface="Lato"/>
                <a:sym typeface="Lato"/>
              </a:rPr>
              <a:t>είναι πολύ χρήσιμη: σε ορισμένες χώρες οι κανονικές επιχειρηματικές δραστηριότητες περιορίζονται από το νόμο. Το να είσαι μια κανονική εταιρεία εγγεγραμμένη ως </a:t>
            </a:r>
            <a:r>
              <a:rPr lang="it" sz="2000" b="1" i="1" u="none" strike="noStrike" cap="none" dirty="0">
                <a:solidFill>
                  <a:schemeClr val="dk2"/>
                </a:solidFill>
                <a:latin typeface="Lato"/>
                <a:ea typeface="Lato"/>
                <a:cs typeface="Lato"/>
                <a:sym typeface="Lato"/>
              </a:rPr>
              <a:t>B-Corp </a:t>
            </a:r>
            <a:r>
              <a:rPr lang="it" sz="2000" b="0" i="1" u="none" strike="noStrike" cap="none" dirty="0">
                <a:solidFill>
                  <a:schemeClr val="dk2"/>
                </a:solidFill>
                <a:latin typeface="Lato"/>
                <a:ea typeface="Lato"/>
                <a:cs typeface="Lato"/>
                <a:sym typeface="Lato"/>
              </a:rPr>
              <a:t>επιτρέπει </a:t>
            </a:r>
            <a:r>
              <a:rPr lang="it" sz="2000" b="1" i="1" u="none" strike="noStrike" cap="none" dirty="0">
                <a:solidFill>
                  <a:schemeClr val="dk1"/>
                </a:solidFill>
                <a:latin typeface="Lato"/>
                <a:ea typeface="Lato"/>
                <a:cs typeface="Lato"/>
                <a:sym typeface="Lato"/>
              </a:rPr>
              <a:t>στο Close the Gap </a:t>
            </a:r>
            <a:r>
              <a:rPr lang="it" sz="2000" b="0" i="1" u="none" strike="noStrike" cap="none" dirty="0">
                <a:solidFill>
                  <a:schemeClr val="dk2"/>
                </a:solidFill>
                <a:latin typeface="Lato"/>
                <a:ea typeface="Lato"/>
                <a:cs typeface="Lato"/>
                <a:sym typeface="Lato"/>
              </a:rPr>
              <a:t>να επιδιώκει τον στόχο του χωρίς περιορισμούς.</a:t>
            </a:r>
            <a:r>
              <a:rPr lang="it" sz="2000" b="0" i="0" u="none" strike="noStrike" cap="none" dirty="0">
                <a:solidFill>
                  <a:schemeClr val="dk2"/>
                </a:solidFill>
                <a:latin typeface="Lato"/>
                <a:ea typeface="Lato"/>
                <a:cs typeface="Lato"/>
                <a:sym typeface="Lato"/>
              </a:rPr>
              <a:t>"</a:t>
            </a:r>
            <a:endParaRPr sz="1400" b="0" i="0" u="none" strike="noStrike" cap="none" dirty="0">
              <a:solidFill>
                <a:srgbClr val="000000"/>
              </a:solidFill>
              <a:latin typeface="Arial"/>
              <a:ea typeface="Arial"/>
              <a:cs typeface="Arial"/>
              <a:sym typeface="Arial"/>
            </a:endParaRPr>
          </a:p>
        </p:txBody>
      </p:sp>
      <p:pic>
        <p:nvPicPr>
          <p:cNvPr id="1113" name="Google Shape;1113;p6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pic>
        <p:nvPicPr>
          <p:cNvPr id="1118" name="Google Shape;1118;p6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9" name="Google Shape;1119;p62"/>
          <p:cNvSpPr txBox="1">
            <a:spLocks noGrp="1"/>
          </p:cNvSpPr>
          <p:nvPr>
            <p:ph type="title"/>
          </p:nvPr>
        </p:nvSpPr>
        <p:spPr>
          <a:xfrm>
            <a:off x="624263" y="339737"/>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sp>
        <p:nvSpPr>
          <p:cNvPr id="1120" name="Google Shape;1120;p62"/>
          <p:cNvSpPr txBox="1"/>
          <p:nvPr/>
        </p:nvSpPr>
        <p:spPr>
          <a:xfrm>
            <a:off x="359137" y="975137"/>
            <a:ext cx="57591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1" i="0" u="none" strike="noStrike" cap="none" dirty="0">
                <a:solidFill>
                  <a:schemeClr val="dk1"/>
                </a:solidFill>
                <a:latin typeface="Lato"/>
                <a:ea typeface="Lato"/>
                <a:cs typeface="Lato"/>
                <a:sym typeface="Lato"/>
              </a:rPr>
              <a:t>ΚΥΚΛΟΣ ΕΡΓΟΥ: </a:t>
            </a:r>
            <a:r>
              <a:rPr lang="it" sz="2000" b="0" i="0" u="none" strike="noStrike" cap="none" dirty="0">
                <a:solidFill>
                  <a:schemeClr val="dk2"/>
                </a:solidFill>
                <a:latin typeface="Lato"/>
                <a:ea typeface="Lato"/>
                <a:cs typeface="Lato"/>
                <a:sym typeface="Lato"/>
              </a:rPr>
              <a:t>Από την αποκομιδή στην ανακύκλωση</a:t>
            </a:r>
            <a:br>
              <a:rPr lang="it" sz="2000" b="0" i="0" u="none" strike="noStrike" cap="none" dirty="0">
                <a:solidFill>
                  <a:schemeClr val="dk2"/>
                </a:solidFill>
                <a:latin typeface="Lato"/>
                <a:ea typeface="Lato"/>
                <a:cs typeface="Lato"/>
                <a:sym typeface="Lato"/>
              </a:rPr>
            </a:br>
            <a:endParaRPr sz="800" b="0" i="0" u="none" strike="noStrike" cap="none" dirty="0">
              <a:solidFill>
                <a:schemeClr val="dk2"/>
              </a:solidFill>
              <a:latin typeface="Lato"/>
              <a:ea typeface="Lato"/>
              <a:cs typeface="Lato"/>
              <a:sym typeface="Lato"/>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Συλλογή στην εταιρεία του δότη</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Ανακαίνιση εξοπλισμού ΤΠΕ</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Επιλογή έργου</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Μεταφορά εξοπλισμού στο έργο</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Εγκατάσταση, συντήρηση και εκπαίδευση</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Λογισμικό &amp; τεχνογνωσία</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Παρακολούθηση και αξιολόγηση</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1800" b="0" i="0" u="none" strike="noStrike" cap="none" dirty="0">
                <a:solidFill>
                  <a:schemeClr val="dk2"/>
                </a:solidFill>
                <a:latin typeface="Lato"/>
                <a:ea typeface="Lato"/>
                <a:cs typeface="Lato"/>
                <a:sym typeface="Lato"/>
              </a:rPr>
              <a:t>Παραλαβή και ανακύκλωση εξοπλισμού στο τέλος του κύκλου ζωής του</a:t>
            </a:r>
            <a:endParaRPr sz="1200" b="0" i="0" u="none" strike="noStrike" cap="none" dirty="0">
              <a:solidFill>
                <a:srgbClr val="000000"/>
              </a:solidFill>
              <a:latin typeface="Arial"/>
              <a:ea typeface="Arial"/>
              <a:cs typeface="Arial"/>
              <a:sym typeface="Arial"/>
            </a:endParaRPr>
          </a:p>
        </p:txBody>
      </p:sp>
      <p:pic>
        <p:nvPicPr>
          <p:cNvPr id="1121" name="Google Shape;1121;p62"/>
          <p:cNvPicPr preferRelativeResize="0"/>
          <p:nvPr/>
        </p:nvPicPr>
        <p:blipFill rotWithShape="1">
          <a:blip r:embed="rId4">
            <a:alphaModFix/>
          </a:blip>
          <a:srcRect/>
          <a:stretch/>
        </p:blipFill>
        <p:spPr>
          <a:xfrm>
            <a:off x="6092390" y="1292838"/>
            <a:ext cx="2490502" cy="3170099"/>
          </a:xfrm>
          <a:prstGeom prst="rect">
            <a:avLst/>
          </a:prstGeom>
          <a:noFill/>
          <a:ln>
            <a:noFill/>
          </a:ln>
        </p:spPr>
      </p:pic>
      <p:pic>
        <p:nvPicPr>
          <p:cNvPr id="1122" name="Google Shape;1122;p6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
          <p:cNvSpPr txBox="1">
            <a:spLocks noGrp="1"/>
          </p:cNvSpPr>
          <p:nvPr>
            <p:ph type="title"/>
          </p:nvPr>
        </p:nvSpPr>
        <p:spPr>
          <a:xfrm>
            <a:off x="1508100" y="511550"/>
            <a:ext cx="6127800" cy="909600"/>
          </a:xfrm>
          <a:prstGeom prst="rect">
            <a:avLst/>
          </a:prstGeom>
          <a:noFill/>
          <a:ln>
            <a:noFill/>
          </a:ln>
        </p:spPr>
        <p:txBody>
          <a:bodyPr spcFirstLastPara="1" wrap="square" lIns="91425" tIns="91425" rIns="91425" bIns="91425" anchor="t" anchorCtr="0">
            <a:noAutofit/>
          </a:bodyPr>
          <a:lstStyle/>
          <a:p>
            <a:pPr marL="914400" lvl="0" indent="0" algn="ctr" rtl="0">
              <a:lnSpc>
                <a:spcPct val="100000"/>
              </a:lnSpc>
              <a:spcBef>
                <a:spcPts val="0"/>
              </a:spcBef>
              <a:spcAft>
                <a:spcPts val="0"/>
              </a:spcAft>
              <a:buSzPts val="3000"/>
              <a:buNone/>
            </a:pPr>
            <a:r>
              <a:rPr lang="it" sz="1400" b="1" i="0" u="none" strike="noStrike" cap="none">
                <a:solidFill>
                  <a:srgbClr val="000000"/>
                </a:solidFill>
                <a:latin typeface="Raleway"/>
                <a:ea typeface="Raleway"/>
                <a:cs typeface="Raleway"/>
                <a:sym typeface="Raleway"/>
              </a:rPr>
              <a:t>Κοινωνικές επιχειρήσεις, διαχείριση και λειτουργία</a:t>
            </a:r>
            <a:endParaRPr sz="1400">
              <a:latin typeface="Lato"/>
              <a:ea typeface="Lato"/>
              <a:cs typeface="Lato"/>
              <a:sym typeface="Lato"/>
            </a:endParaRPr>
          </a:p>
        </p:txBody>
      </p:sp>
      <p:sp>
        <p:nvSpPr>
          <p:cNvPr id="292" name="Google Shape;292;p6"/>
          <p:cNvSpPr txBox="1">
            <a:spLocks noGrp="1"/>
          </p:cNvSpPr>
          <p:nvPr>
            <p:ph type="body" idx="1"/>
          </p:nvPr>
        </p:nvSpPr>
        <p:spPr>
          <a:xfrm>
            <a:off x="2059450" y="813861"/>
            <a:ext cx="6371400" cy="40407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AutoNum type="arabicPeriod"/>
            </a:pPr>
            <a:r>
              <a:rPr lang="it" sz="1200" b="1" dirty="0">
                <a:solidFill>
                  <a:schemeClr val="dk1"/>
                </a:solidFill>
              </a:rPr>
              <a:t>4. Πώς να δημιουργήσετε ή να αποκτήσετε πρόσβαση σε ένα δίκτυο και να αλληλεπιδράσετε με </a:t>
            </a:r>
            <a:r>
              <a:rPr lang="el-GR" sz="1200" b="1" dirty="0">
                <a:solidFill>
                  <a:schemeClr val="dk1"/>
                </a:solidFill>
              </a:rPr>
              <a:t>τους</a:t>
            </a:r>
            <a:r>
              <a:rPr lang="it" sz="1200" b="1" dirty="0">
                <a:solidFill>
                  <a:schemeClr val="dk1"/>
                </a:solidFill>
              </a:rPr>
              <a:t> </a:t>
            </a:r>
            <a:r>
              <a:rPr lang="el-GR" sz="1200" b="1" dirty="0">
                <a:solidFill>
                  <a:schemeClr val="dk1"/>
                </a:solidFill>
              </a:rPr>
              <a:t>εμπλεκόμενους φορείς</a:t>
            </a:r>
            <a:endParaRPr sz="1200" b="1" dirty="0">
              <a:solidFill>
                <a:schemeClr val="dk1"/>
              </a:solidFill>
            </a:endParaRPr>
          </a:p>
          <a:p>
            <a:pPr marL="146050" lvl="0" indent="0" algn="l" rtl="0">
              <a:lnSpc>
                <a:spcPct val="100000"/>
              </a:lnSpc>
              <a:spcBef>
                <a:spcPts val="0"/>
              </a:spcBef>
              <a:spcAft>
                <a:spcPts val="0"/>
              </a:spcAft>
              <a:buClr>
                <a:schemeClr val="lt1"/>
              </a:buClr>
              <a:buSzPts val="1300"/>
              <a:buNone/>
            </a:pPr>
            <a:endParaRPr sz="700" b="1" dirty="0">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4.1. Γιατί είναι σημαντική η δικτύωση των κοινωνικών επιχειρήσεων;</a:t>
            </a:r>
            <a:br>
              <a:rPr lang="it" sz="1300" dirty="0">
                <a:solidFill>
                  <a:schemeClr val="dk2"/>
                </a:solidFill>
              </a:rPr>
            </a:br>
            <a:r>
              <a:rPr lang="it" sz="1000" b="1" dirty="0"/>
              <a:t>4.2. </a:t>
            </a:r>
            <a:r>
              <a:rPr lang="el-GR" sz="1000" b="1" dirty="0"/>
              <a:t>Πώς να χτίσετε ένα δίκτυο</a:t>
            </a:r>
            <a:endParaRPr lang="en-GB" sz="1000" b="1"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4.3. Πώς να αλληλεπιδράσετε με τους </a:t>
            </a:r>
            <a:r>
              <a:rPr lang="el-GR" sz="1000" b="1" dirty="0"/>
              <a:t>υπόλοιπους εμπλεκόμενους φορείς </a:t>
            </a:r>
            <a:br>
              <a:rPr lang="en-GB" sz="1000" b="1" dirty="0"/>
            </a:br>
            <a:r>
              <a:rPr lang="it" sz="1000" b="1" dirty="0">
                <a:solidFill>
                  <a:schemeClr val="dk2"/>
                </a:solidFill>
              </a:rPr>
              <a:t>4.4. Πλεονεκτήματα ενός συστήματος πολλαπλών ενδιαφερομένων μερών</a:t>
            </a:r>
            <a:endParaRPr sz="1300" dirty="0"/>
          </a:p>
          <a:p>
            <a:pPr marL="457200" lvl="0" indent="-228600" algn="l" rtl="0">
              <a:lnSpc>
                <a:spcPct val="100000"/>
              </a:lnSpc>
              <a:spcBef>
                <a:spcPts val="0"/>
              </a:spcBef>
              <a:spcAft>
                <a:spcPts val="0"/>
              </a:spcAft>
              <a:buClr>
                <a:schemeClr val="lt1"/>
              </a:buClr>
              <a:buSzPts val="1300"/>
              <a:buNone/>
            </a:pPr>
            <a:endParaRPr sz="700" b="1" dirty="0">
              <a:solidFill>
                <a:schemeClr val="dk2"/>
              </a:solidFill>
            </a:endParaRPr>
          </a:p>
          <a:p>
            <a:pPr marL="457200" lvl="0" indent="-304800" algn="l" rtl="0">
              <a:lnSpc>
                <a:spcPct val="100000"/>
              </a:lnSpc>
              <a:spcBef>
                <a:spcPts val="0"/>
              </a:spcBef>
              <a:spcAft>
                <a:spcPts val="0"/>
              </a:spcAft>
              <a:buClr>
                <a:schemeClr val="lt1"/>
              </a:buClr>
              <a:buSzPts val="1200"/>
              <a:buAutoNum type="arabicPeriod"/>
            </a:pPr>
            <a:r>
              <a:rPr lang="it" sz="1200" b="1" dirty="0">
                <a:solidFill>
                  <a:schemeClr val="dk1"/>
                </a:solidFill>
              </a:rPr>
              <a:t>5. Συνέργεια και ισορροπία μεταξύ κοινωνικών και οικονομικών στόχων - Πώς να διαθέσετε το προϊόν σας στην αγορά</a:t>
            </a:r>
            <a:endParaRPr sz="1300" dirty="0"/>
          </a:p>
          <a:p>
            <a:pPr marL="457200" lvl="0" indent="-228600" algn="l" rtl="0">
              <a:lnSpc>
                <a:spcPct val="100000"/>
              </a:lnSpc>
              <a:spcBef>
                <a:spcPts val="0"/>
              </a:spcBef>
              <a:spcAft>
                <a:spcPts val="0"/>
              </a:spcAft>
              <a:buClr>
                <a:schemeClr val="lt1"/>
              </a:buClr>
              <a:buSzPts val="1300"/>
              <a:buNone/>
            </a:pPr>
            <a:endParaRPr sz="700" b="1" dirty="0">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5.1. Οικονομικός και κοινωνικός δυϊσμός</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5.2. Οικονομική διάσταση</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5.3. Κοινωνική διάσταση</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5.4. Κοινωνικό μάρκετινγκ</a:t>
            </a:r>
            <a:endParaRPr sz="1300" dirty="0"/>
          </a:p>
          <a:p>
            <a:pPr marL="457200" lvl="0" indent="-228600" algn="l" rtl="0">
              <a:lnSpc>
                <a:spcPct val="100000"/>
              </a:lnSpc>
              <a:spcBef>
                <a:spcPts val="0"/>
              </a:spcBef>
              <a:spcAft>
                <a:spcPts val="0"/>
              </a:spcAft>
              <a:buClr>
                <a:schemeClr val="lt1"/>
              </a:buClr>
              <a:buSzPts val="1300"/>
              <a:buNone/>
            </a:pPr>
            <a:endParaRPr sz="700" b="1" dirty="0">
              <a:solidFill>
                <a:schemeClr val="dk2"/>
              </a:solidFill>
            </a:endParaRPr>
          </a:p>
          <a:p>
            <a:pPr marL="457200" lvl="0" indent="-304800" algn="l" rtl="0">
              <a:lnSpc>
                <a:spcPct val="100000"/>
              </a:lnSpc>
              <a:spcBef>
                <a:spcPts val="0"/>
              </a:spcBef>
              <a:spcAft>
                <a:spcPts val="0"/>
              </a:spcAft>
              <a:buClr>
                <a:schemeClr val="lt1"/>
              </a:buClr>
              <a:buSzPts val="1200"/>
              <a:buAutoNum type="arabicPeriod"/>
            </a:pPr>
            <a:r>
              <a:rPr lang="it" sz="1200" b="1" dirty="0">
                <a:solidFill>
                  <a:schemeClr val="dk1"/>
                </a:solidFill>
              </a:rPr>
              <a:t>6. Πώς να μετρήσετε τον κοινωνικό αντίκτυπο</a:t>
            </a:r>
            <a:endParaRPr sz="1300" dirty="0"/>
          </a:p>
          <a:p>
            <a:pPr marL="457200" lvl="0" indent="-228600" algn="l" rtl="0">
              <a:lnSpc>
                <a:spcPct val="100000"/>
              </a:lnSpc>
              <a:spcBef>
                <a:spcPts val="0"/>
              </a:spcBef>
              <a:spcAft>
                <a:spcPts val="0"/>
              </a:spcAft>
              <a:buClr>
                <a:schemeClr val="lt1"/>
              </a:buClr>
              <a:buSzPts val="1300"/>
              <a:buNone/>
            </a:pPr>
            <a:endParaRPr sz="700" b="1" dirty="0">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6.1. Σκοπός της μέτρησης</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6.2. Ενδιαφερόμενα μέρη</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6.3. Αλυσίδα αξίας επιπτώσεων</a:t>
            </a:r>
            <a:endParaRPr sz="1300" dirty="0"/>
          </a:p>
          <a:p>
            <a:pPr marL="457200" lvl="0" indent="-304800" algn="l" rtl="0">
              <a:lnSpc>
                <a:spcPct val="100000"/>
              </a:lnSpc>
              <a:spcBef>
                <a:spcPts val="0"/>
              </a:spcBef>
              <a:spcAft>
                <a:spcPts val="0"/>
              </a:spcAft>
              <a:buClr>
                <a:schemeClr val="lt1"/>
              </a:buClr>
              <a:buSzPts val="1200"/>
              <a:buAutoNum type="arabicPeriod"/>
            </a:pPr>
            <a:r>
              <a:rPr lang="it" sz="1000" b="1" dirty="0">
                <a:solidFill>
                  <a:schemeClr val="dk2"/>
                </a:solidFill>
              </a:rPr>
              <a:t>6.4. Προσέγγιση της μέτρησης</a:t>
            </a:r>
            <a:endParaRPr sz="1300" dirty="0"/>
          </a:p>
          <a:p>
            <a:pPr marL="457200" lvl="0" indent="-228600" algn="l" rtl="0">
              <a:lnSpc>
                <a:spcPct val="100000"/>
              </a:lnSpc>
              <a:spcBef>
                <a:spcPts val="0"/>
              </a:spcBef>
              <a:spcAft>
                <a:spcPts val="0"/>
              </a:spcAft>
              <a:buClr>
                <a:schemeClr val="lt1"/>
              </a:buClr>
              <a:buSzPts val="1300"/>
              <a:buNone/>
            </a:pPr>
            <a:endParaRPr sz="700" b="1" dirty="0">
              <a:solidFill>
                <a:schemeClr val="dk2"/>
              </a:solidFill>
            </a:endParaRPr>
          </a:p>
          <a:p>
            <a:pPr marL="457200" lvl="0" indent="-304800" algn="l" rtl="0">
              <a:lnSpc>
                <a:spcPct val="100000"/>
              </a:lnSpc>
              <a:spcBef>
                <a:spcPts val="0"/>
              </a:spcBef>
              <a:spcAft>
                <a:spcPts val="0"/>
              </a:spcAft>
              <a:buClr>
                <a:schemeClr val="lt1"/>
              </a:buClr>
              <a:buSzPts val="1200"/>
              <a:buFont typeface="Lato"/>
              <a:buAutoNum type="arabicPeriod"/>
            </a:pPr>
            <a:r>
              <a:rPr lang="it" sz="1200" b="1" dirty="0">
                <a:solidFill>
                  <a:schemeClr val="dk1"/>
                </a:solidFill>
              </a:rPr>
              <a:t>7. </a:t>
            </a:r>
            <a:r>
              <a:rPr lang="el-GR" sz="1200" b="1" dirty="0">
                <a:solidFill>
                  <a:schemeClr val="dk1"/>
                </a:solidFill>
              </a:rPr>
              <a:t>Βέλτιστη περίπτωση </a:t>
            </a:r>
            <a:r>
              <a:rPr lang="it" sz="1200" b="1" dirty="0">
                <a:solidFill>
                  <a:schemeClr val="dk1"/>
                </a:solidFill>
              </a:rPr>
              <a:t>- Συνέντευξη με το Close the Gap</a:t>
            </a:r>
            <a:endParaRPr sz="1200" b="1" dirty="0">
              <a:solidFill>
                <a:schemeClr val="dk1"/>
              </a:solidFill>
            </a:endParaRPr>
          </a:p>
          <a:p>
            <a:pPr marL="457200" lvl="0" indent="-228600" algn="l" rtl="0">
              <a:lnSpc>
                <a:spcPct val="100000"/>
              </a:lnSpc>
              <a:spcBef>
                <a:spcPts val="0"/>
              </a:spcBef>
              <a:spcAft>
                <a:spcPts val="0"/>
              </a:spcAft>
              <a:buClr>
                <a:schemeClr val="lt1"/>
              </a:buClr>
              <a:buSzPts val="1300"/>
              <a:buNone/>
            </a:pPr>
            <a:endParaRPr sz="1100" b="1" dirty="0">
              <a:solidFill>
                <a:schemeClr val="dk2"/>
              </a:solidFill>
            </a:endParaRPr>
          </a:p>
          <a:p>
            <a:pPr marL="457200" lvl="0" indent="0" algn="l" rtl="0">
              <a:lnSpc>
                <a:spcPct val="100000"/>
              </a:lnSpc>
              <a:spcBef>
                <a:spcPts val="0"/>
              </a:spcBef>
              <a:spcAft>
                <a:spcPts val="0"/>
              </a:spcAft>
              <a:buSzPts val="1400"/>
              <a:buNone/>
            </a:pPr>
            <a:endParaRPr sz="1000" dirty="0"/>
          </a:p>
          <a:p>
            <a:pPr marL="457200" lvl="0" indent="0" algn="l" rtl="0">
              <a:lnSpc>
                <a:spcPct val="115000"/>
              </a:lnSpc>
              <a:spcBef>
                <a:spcPts val="0"/>
              </a:spcBef>
              <a:spcAft>
                <a:spcPts val="1200"/>
              </a:spcAft>
              <a:buSzPts val="1400"/>
              <a:buNone/>
            </a:pPr>
            <a:endParaRPr b="1" dirty="0">
              <a:solidFill>
                <a:schemeClr val="dk1"/>
              </a:solidFill>
            </a:endParaRPr>
          </a:p>
        </p:txBody>
      </p:sp>
      <p:pic>
        <p:nvPicPr>
          <p:cNvPr id="293" name="Google Shape;293;p6"/>
          <p:cNvPicPr preferRelativeResize="0"/>
          <p:nvPr/>
        </p:nvPicPr>
        <p:blipFill rotWithShape="1">
          <a:blip r:embed="rId3">
            <a:alphaModFix/>
          </a:blip>
          <a:srcRect/>
          <a:stretch/>
        </p:blipFill>
        <p:spPr>
          <a:xfrm>
            <a:off x="0" y="447300"/>
            <a:ext cx="1097150" cy="1038100"/>
          </a:xfrm>
          <a:prstGeom prst="rect">
            <a:avLst/>
          </a:prstGeom>
          <a:noFill/>
          <a:ln>
            <a:noFill/>
          </a:ln>
        </p:spPr>
      </p:pic>
      <p:sp>
        <p:nvSpPr>
          <p:cNvPr id="294" name="Google Shape;294;p6"/>
          <p:cNvSpPr txBox="1"/>
          <p:nvPr/>
        </p:nvSpPr>
        <p:spPr>
          <a:xfrm>
            <a:off x="454900" y="2317800"/>
            <a:ext cx="2087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2100"/>
              <a:buFont typeface="Arial"/>
              <a:buNone/>
            </a:pPr>
            <a:r>
              <a:rPr lang="it" sz="2100" b="1" i="0" u="none" strike="noStrike" cap="none">
                <a:solidFill>
                  <a:schemeClr val="dk1"/>
                </a:solidFill>
                <a:latin typeface="Lato"/>
                <a:ea typeface="Lato"/>
                <a:cs typeface="Lato"/>
                <a:sym typeface="Lato"/>
              </a:rPr>
              <a:t>Ευρετήριο</a:t>
            </a:r>
            <a:endParaRPr sz="1400" b="0" i="0" u="none" strike="noStrike" cap="none">
              <a:solidFill>
                <a:srgbClr val="000000"/>
              </a:solidFill>
              <a:latin typeface="Arial"/>
              <a:ea typeface="Arial"/>
              <a:cs typeface="Arial"/>
              <a:sym typeface="Arial"/>
            </a:endParaRPr>
          </a:p>
        </p:txBody>
      </p:sp>
      <p:pic>
        <p:nvPicPr>
          <p:cNvPr id="295" name="Google Shape;295;p6"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27" name="Google Shape;1127;p6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28" name="Google Shape;1128;p63"/>
          <p:cNvSpPr txBox="1">
            <a:spLocks noGrp="1"/>
          </p:cNvSpPr>
          <p:nvPr>
            <p:ph type="title"/>
          </p:nvPr>
        </p:nvSpPr>
        <p:spPr>
          <a:xfrm>
            <a:off x="630382" y="361925"/>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200" dirty="0">
                <a:solidFill>
                  <a:schemeClr val="dk1"/>
                </a:solidFill>
              </a:rPr>
              <a:t>Μελέτη περίπτωσης: Κλείστε το χάσμα</a:t>
            </a:r>
            <a:endParaRPr sz="2800" dirty="0"/>
          </a:p>
        </p:txBody>
      </p:sp>
      <p:pic>
        <p:nvPicPr>
          <p:cNvPr id="1129" name="Google Shape;1129;p63"/>
          <p:cNvPicPr preferRelativeResize="0"/>
          <p:nvPr/>
        </p:nvPicPr>
        <p:blipFill rotWithShape="1">
          <a:blip r:embed="rId4">
            <a:alphaModFix/>
          </a:blip>
          <a:srcRect/>
          <a:stretch/>
        </p:blipFill>
        <p:spPr>
          <a:xfrm>
            <a:off x="6409764" y="3451412"/>
            <a:ext cx="2312084" cy="1236007"/>
          </a:xfrm>
          <a:prstGeom prst="rect">
            <a:avLst/>
          </a:prstGeom>
          <a:noFill/>
          <a:ln>
            <a:noFill/>
          </a:ln>
        </p:spPr>
      </p:pic>
      <p:sp>
        <p:nvSpPr>
          <p:cNvPr id="1130" name="Google Shape;1130;p63"/>
          <p:cNvSpPr txBox="1"/>
          <p:nvPr/>
        </p:nvSpPr>
        <p:spPr>
          <a:xfrm>
            <a:off x="630382" y="1139467"/>
            <a:ext cx="8160600" cy="30161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 sz="1900" b="1" i="0" u="none" strike="noStrike" cap="none" dirty="0">
                <a:solidFill>
                  <a:schemeClr val="dk1"/>
                </a:solidFill>
                <a:latin typeface="Lato"/>
                <a:ea typeface="Lato"/>
                <a:cs typeface="Lato"/>
                <a:sym typeface="Lato"/>
              </a:rPr>
              <a:t>Το Close the Gap </a:t>
            </a:r>
            <a:r>
              <a:rPr lang="it" sz="1900" b="0" i="0" u="none" strike="noStrike" cap="none" dirty="0">
                <a:solidFill>
                  <a:schemeClr val="dk2"/>
                </a:solidFill>
                <a:latin typeface="Lato"/>
                <a:ea typeface="Lato"/>
                <a:cs typeface="Lato"/>
                <a:sym typeface="Lato"/>
              </a:rPr>
              <a:t>είναι το τέλειο παράδειγμα μιας καλής και ανιδιοτελούς ιδέας που οδήγησε σε μια βιώσιμη κοινωνική επιχείρηση.</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1900" b="0" i="0" u="none" strike="noStrike" cap="none" dirty="0">
                <a:solidFill>
                  <a:schemeClr val="dk2"/>
                </a:solidFill>
                <a:latin typeface="Lato"/>
                <a:ea typeface="Lato"/>
                <a:cs typeface="Lato"/>
                <a:sym typeface="Lato"/>
              </a:rPr>
              <a:t>Στα πάνω από 20 χρόνια δραστηριότητας του </a:t>
            </a:r>
            <a:r>
              <a:rPr lang="it" sz="1900" b="1" i="0" u="none" strike="noStrike" cap="none" dirty="0">
                <a:solidFill>
                  <a:schemeClr val="dk1"/>
                </a:solidFill>
                <a:latin typeface="Lato"/>
                <a:ea typeface="Lato"/>
                <a:cs typeface="Lato"/>
                <a:sym typeface="Lato"/>
              </a:rPr>
              <a:t>Close the Gap </a:t>
            </a:r>
            <a:r>
              <a:rPr lang="it" sz="1900" b="0" i="0" u="none" strike="noStrike" cap="none" dirty="0">
                <a:solidFill>
                  <a:schemeClr val="dk2"/>
                </a:solidFill>
                <a:latin typeface="Lato"/>
                <a:ea typeface="Lato"/>
                <a:cs typeface="Lato"/>
                <a:sym typeface="Lato"/>
              </a:rPr>
              <a:t>βοήθησε αμέτρητους ανθρώπους και αποτέλεσε ένα λαμπρό παράδειγμα βιώσιμου επιχειρηματικού μοντέλου.</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1900" b="0" i="0" u="none" strike="noStrike" cap="none" dirty="0">
                <a:solidFill>
                  <a:schemeClr val="dk2"/>
                </a:solidFill>
                <a:latin typeface="Lato"/>
                <a:ea typeface="Lato"/>
                <a:cs typeface="Lato"/>
                <a:sym typeface="Lato"/>
              </a:rPr>
              <a:t>Ο Marnick Vanlee εξήγησε πώς το να παρακινείσαι από την επιθυμία να βοηθήσεις τους λιγότερο τυχερούς δεν χρειάζεται να οδηγηθείς αποκλειστικά σε φιλανθρωπικό ίδρυμα ή σε μη κερδοφόρες επιχειρήσεις. </a:t>
            </a:r>
            <a:r>
              <a:rPr lang="it" sz="1900" b="1" i="0" u="none" strike="noStrike" cap="none" dirty="0">
                <a:solidFill>
                  <a:schemeClr val="dk1"/>
                </a:solidFill>
                <a:latin typeface="Lato"/>
                <a:ea typeface="Lato"/>
                <a:cs typeface="Lato"/>
                <a:sym typeface="Lato"/>
              </a:rPr>
              <a:t>Κλείστε το</a:t>
            </a:r>
            <a:r>
              <a:rPr lang="el-GR" sz="1900" b="1" i="0" u="none" strike="noStrike" cap="none" dirty="0">
                <a:solidFill>
                  <a:schemeClr val="dk1"/>
                </a:solidFill>
                <a:latin typeface="Lato"/>
                <a:ea typeface="Lato"/>
                <a:cs typeface="Lato"/>
                <a:sym typeface="Lato"/>
              </a:rPr>
              <a:t> </a:t>
            </a:r>
            <a:r>
              <a:rPr lang="it" sz="1900" b="1" i="0" u="none" strike="noStrike" cap="none" dirty="0">
                <a:solidFill>
                  <a:schemeClr val="dk1"/>
                </a:solidFill>
                <a:latin typeface="Lato"/>
                <a:ea typeface="Lato"/>
                <a:cs typeface="Lato"/>
                <a:sym typeface="Lato"/>
              </a:rPr>
              <a:t>Gap </a:t>
            </a:r>
            <a:r>
              <a:rPr lang="it" sz="1900" b="0" i="0" u="none" strike="noStrike" cap="none" dirty="0">
                <a:solidFill>
                  <a:schemeClr val="dk2"/>
                </a:solidFill>
                <a:latin typeface="Lato"/>
                <a:ea typeface="Lato"/>
                <a:cs typeface="Lato"/>
                <a:sym typeface="Lato"/>
              </a:rPr>
              <a:t>απέδειξε ότι η βοήθεια μπορεί επίσης να είναι </a:t>
            </a:r>
            <a:endParaRPr lang="el-G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l-GR" sz="1900" b="0" i="0" u="none" strike="noStrike" cap="none" dirty="0" err="1">
                <a:solidFill>
                  <a:schemeClr val="dk2"/>
                </a:solidFill>
                <a:latin typeface="Lato"/>
                <a:ea typeface="Lato"/>
                <a:cs typeface="Lato"/>
                <a:sym typeface="Lato"/>
              </a:rPr>
              <a:t>Επιχειρήση</a:t>
            </a:r>
            <a:r>
              <a:rPr lang="el-GR" sz="1900" b="0" i="0" u="none" strike="noStrike" cap="none" dirty="0">
                <a:solidFill>
                  <a:schemeClr val="dk2"/>
                </a:solidFill>
                <a:latin typeface="Lato"/>
                <a:ea typeface="Lato"/>
                <a:cs typeface="Lato"/>
                <a:sym typeface="Lato"/>
              </a:rPr>
              <a:t>.</a:t>
            </a:r>
            <a:endParaRPr lang="el-GR" sz="1900" b="0" i="0" u="none" strike="noStrike" cap="none" dirty="0">
              <a:solidFill>
                <a:srgbClr val="000000"/>
              </a:solidFill>
              <a:latin typeface="Arial"/>
              <a:ea typeface="Arial"/>
              <a:cs typeface="Arial"/>
              <a:sym typeface="Arial"/>
            </a:endParaRPr>
          </a:p>
        </p:txBody>
      </p:sp>
      <p:pic>
        <p:nvPicPr>
          <p:cNvPr id="1131" name="Google Shape;1131;p63"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g1dc817903c6_0_13"/>
          <p:cNvSpPr txBox="1">
            <a:spLocks noGrp="1"/>
          </p:cNvSpPr>
          <p:nvPr>
            <p:ph type="title"/>
          </p:nvPr>
        </p:nvSpPr>
        <p:spPr>
          <a:xfrm>
            <a:off x="298133" y="86249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sz="3200" dirty="0"/>
              <a:t>Βασικά σημεία που πρέπει να ληφθούν υπόψη</a:t>
            </a:r>
            <a:endParaRPr sz="3200" dirty="0"/>
          </a:p>
        </p:txBody>
      </p:sp>
      <p:sp>
        <p:nvSpPr>
          <p:cNvPr id="1137" name="Google Shape;1137;g1dc817903c6_0_13"/>
          <p:cNvSpPr txBox="1">
            <a:spLocks noGrp="1"/>
          </p:cNvSpPr>
          <p:nvPr>
            <p:ph type="body" idx="2"/>
          </p:nvPr>
        </p:nvSpPr>
        <p:spPr>
          <a:xfrm>
            <a:off x="4446300" y="61050"/>
            <a:ext cx="4697700" cy="4458600"/>
          </a:xfrm>
          <a:prstGeom prst="rect">
            <a:avLst/>
          </a:prstGeom>
          <a:noFill/>
          <a:ln>
            <a:noFill/>
          </a:ln>
        </p:spPr>
        <p:txBody>
          <a:bodyPr spcFirstLastPara="1" wrap="square" lIns="91425" tIns="91425" rIns="91425" bIns="91425" anchor="ctr" anchorCtr="0">
            <a:noAutofit/>
          </a:bodyPr>
          <a:lstStyle/>
          <a:p>
            <a:pPr marL="457200" lvl="0" indent="-304800" rtl="0">
              <a:lnSpc>
                <a:spcPct val="100000"/>
              </a:lnSpc>
              <a:spcBef>
                <a:spcPts val="0"/>
              </a:spcBef>
              <a:spcAft>
                <a:spcPts val="0"/>
              </a:spcAft>
              <a:buClr>
                <a:schemeClr val="accent5"/>
              </a:buClr>
              <a:buSzPts val="1200"/>
              <a:buFont typeface="Calibri"/>
              <a:buChar char="●"/>
            </a:pPr>
            <a:r>
              <a:rPr lang="it" sz="1600" dirty="0">
                <a:solidFill>
                  <a:schemeClr val="dk2"/>
                </a:solidFill>
              </a:rPr>
              <a:t>Ο κύριος στόχος μιας κοινωνικής επιχείρησης είναι να έχει κοινωνικό αντίκτυπο και όχι κέρδος.</a:t>
            </a:r>
            <a:br>
              <a:rPr lang="it" sz="1600" dirty="0">
                <a:solidFill>
                  <a:schemeClr val="dk2"/>
                </a:solidFill>
              </a:rPr>
            </a:br>
            <a:endParaRPr sz="1600" dirty="0">
              <a:solidFill>
                <a:schemeClr val="dk2"/>
              </a:solidFill>
            </a:endParaRPr>
          </a:p>
          <a:p>
            <a:pPr marL="457200" lvl="0" indent="-304800" algn="l" rtl="0">
              <a:lnSpc>
                <a:spcPct val="100000"/>
              </a:lnSpc>
              <a:spcBef>
                <a:spcPts val="0"/>
              </a:spcBef>
              <a:spcAft>
                <a:spcPts val="0"/>
              </a:spcAft>
              <a:buClr>
                <a:schemeClr val="accent5"/>
              </a:buClr>
              <a:buSzPts val="1200"/>
              <a:buFont typeface="Calibri"/>
              <a:buChar char="●"/>
            </a:pPr>
            <a:r>
              <a:rPr lang="it" sz="1600" dirty="0">
                <a:solidFill>
                  <a:schemeClr val="dk2"/>
                </a:solidFill>
              </a:rPr>
              <a:t>Κάθε χώρα έχει τη δική της νομοθεσία και κουλτούρα, είναι ζωτικής σημασίας να γνωρίζετε τον διαγωνισμό όπου θέλετε να χτίσετε την εταιρεία σας για να έχετε επιτυχία.</a:t>
            </a:r>
            <a:br>
              <a:rPr lang="it" sz="1600" dirty="0">
                <a:solidFill>
                  <a:schemeClr val="dk2"/>
                </a:solidFill>
              </a:rPr>
            </a:br>
            <a:endParaRPr sz="1600" dirty="0">
              <a:solidFill>
                <a:schemeClr val="dk2"/>
              </a:solidFill>
            </a:endParaRPr>
          </a:p>
          <a:p>
            <a:pPr marL="457200" lvl="0" indent="-330200" algn="l" rtl="0">
              <a:lnSpc>
                <a:spcPct val="100000"/>
              </a:lnSpc>
              <a:spcBef>
                <a:spcPts val="0"/>
              </a:spcBef>
              <a:spcAft>
                <a:spcPts val="0"/>
              </a:spcAft>
              <a:buClr>
                <a:schemeClr val="accent5"/>
              </a:buClr>
              <a:buSzPts val="1600"/>
              <a:buFont typeface="Calibri"/>
              <a:buChar char="●"/>
            </a:pPr>
            <a:r>
              <a:rPr lang="it" sz="1600" dirty="0">
                <a:solidFill>
                  <a:schemeClr val="dk2"/>
                </a:solidFill>
              </a:rPr>
              <a:t>Ένα ισχυρό δίκτυο αποτελεί βασικό παράγοντα για τις κοινωνικές επιχειρήσεις, οι οποίες θεωρούνται οργανισμοί με πολλούς εμπλεκόμενους φορείς, γεγονός που οδηγεί στη δημιουργία οικονομικής και κοινωνικής αξίας</a:t>
            </a:r>
            <a:r>
              <a:rPr lang="it" sz="1600" dirty="0">
                <a:solidFill>
                  <a:schemeClr val="dk2"/>
                </a:solidFill>
                <a:latin typeface="Arial"/>
                <a:ea typeface="Arial"/>
                <a:cs typeface="Arial"/>
                <a:sym typeface="Arial"/>
              </a:rPr>
              <a:t>. </a:t>
            </a:r>
            <a:endParaRPr sz="1600" dirty="0">
              <a:latin typeface="Calibri"/>
              <a:ea typeface="Calibri"/>
              <a:cs typeface="Calibri"/>
              <a:sym typeface="Calibri"/>
            </a:endParaRPr>
          </a:p>
        </p:txBody>
      </p:sp>
      <p:sp>
        <p:nvSpPr>
          <p:cNvPr id="1138" name="Google Shape;1138;g1dc817903c6_0_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it"/>
              <a:t>71</a:t>
            </a:fld>
            <a:endParaRPr/>
          </a:p>
        </p:txBody>
      </p:sp>
      <p:pic>
        <p:nvPicPr>
          <p:cNvPr id="1139" name="Google Shape;1139;g1dc817903c6_0_13"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4" cy="393179"/>
          </a:xfrm>
          <a:prstGeom prst="rect">
            <a:avLst/>
          </a:prstGeom>
          <a:noFill/>
          <a:ln>
            <a:noFill/>
          </a:ln>
        </p:spPr>
      </p:pic>
      <p:pic>
        <p:nvPicPr>
          <p:cNvPr id="1140" name="Google Shape;1140;g1dc817903c6_0_1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141" name="Google Shape;1141;g1dc817903c6_0_13"/>
          <p:cNvPicPr preferRelativeResize="0"/>
          <p:nvPr/>
        </p:nvPicPr>
        <p:blipFill rotWithShape="1">
          <a:blip r:embed="rId5">
            <a:alphaModFix/>
          </a:blip>
          <a:srcRect/>
          <a:stretch/>
        </p:blipFill>
        <p:spPr>
          <a:xfrm>
            <a:off x="409475" y="2180701"/>
            <a:ext cx="3514816" cy="2338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1cbc959274b_0_0"/>
          <p:cNvSpPr txBox="1">
            <a:spLocks noGrp="1"/>
          </p:cNvSpPr>
          <p:nvPr>
            <p:ph type="title"/>
          </p:nvPr>
        </p:nvSpPr>
        <p:spPr>
          <a:xfrm>
            <a:off x="34350" y="610525"/>
            <a:ext cx="4550700" cy="119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100"/>
              <a:buNone/>
            </a:pPr>
            <a:r>
              <a:rPr lang="it" sz="2200" dirty="0">
                <a:solidFill>
                  <a:srgbClr val="122D4A"/>
                </a:solidFill>
                <a:latin typeface="Arial"/>
                <a:ea typeface="Arial"/>
                <a:cs typeface="Arial"/>
                <a:sym typeface="Arial"/>
              </a:rPr>
              <a:t>Αναστοχασμός/ Αυτοαξιολόγηση</a:t>
            </a:r>
            <a:endParaRPr sz="2200" b="0" dirty="0">
              <a:solidFill>
                <a:srgbClr val="122D4A"/>
              </a:solidFill>
              <a:latin typeface="Arial"/>
              <a:ea typeface="Arial"/>
              <a:cs typeface="Arial"/>
              <a:sym typeface="Arial"/>
            </a:endParaRPr>
          </a:p>
        </p:txBody>
      </p:sp>
      <p:sp>
        <p:nvSpPr>
          <p:cNvPr id="1147" name="Google Shape;1147;g1cbc959274b_0_0"/>
          <p:cNvSpPr txBox="1">
            <a:spLocks noGrp="1"/>
          </p:cNvSpPr>
          <p:nvPr>
            <p:ph type="body" idx="2"/>
          </p:nvPr>
        </p:nvSpPr>
        <p:spPr>
          <a:xfrm>
            <a:off x="4701825" y="793250"/>
            <a:ext cx="4293300" cy="3884100"/>
          </a:xfrm>
          <a:prstGeom prst="rect">
            <a:avLst/>
          </a:prstGeom>
          <a:noFill/>
          <a:ln>
            <a:noFill/>
          </a:ln>
        </p:spPr>
        <p:txBody>
          <a:bodyPr spcFirstLastPara="1" wrap="square" lIns="91425" tIns="91425" rIns="91425" bIns="91425" anchor="ctr" anchorCtr="0">
            <a:noAutofit/>
          </a:bodyPr>
          <a:lstStyle/>
          <a:p>
            <a:pPr marL="139700" lvl="0" indent="0" algn="just" rtl="0">
              <a:spcBef>
                <a:spcPts val="0"/>
              </a:spcBef>
              <a:spcAft>
                <a:spcPts val="0"/>
              </a:spcAft>
              <a:buClr>
                <a:schemeClr val="dk2"/>
              </a:buClr>
              <a:buSzPts val="1100"/>
              <a:buFont typeface="Arial"/>
              <a:buNone/>
            </a:pPr>
            <a:r>
              <a:rPr lang="it" sz="1600" b="1" dirty="0">
                <a:solidFill>
                  <a:schemeClr val="dk2"/>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1) </a:t>
            </a:r>
            <a:r>
              <a:rPr lang="el-GR" sz="1600" b="1" dirty="0">
                <a:solidFill>
                  <a:schemeClr val="dk2"/>
                </a:solidFill>
                <a:latin typeface="Calibri"/>
                <a:ea typeface="Calibri"/>
                <a:cs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Ο στόχος μιας κοινωνικής επιχείρησης είναι η επίτευξη κέρδους; </a:t>
            </a:r>
            <a:endParaRPr sz="1600" b="1" dirty="0">
              <a:solidFill>
                <a:schemeClr val="dk2"/>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endParaRPr>
          </a:p>
          <a:p>
            <a:pPr marL="139700" lvl="0" indent="0" algn="just" rtl="0">
              <a:spcBef>
                <a:spcPts val="0"/>
              </a:spcBef>
              <a:spcAft>
                <a:spcPts val="0"/>
              </a:spcAft>
              <a:buClr>
                <a:schemeClr val="dk2"/>
              </a:buClr>
              <a:buSzPts val="1100"/>
              <a:buFont typeface="Arial"/>
              <a:buNone/>
            </a:pPr>
            <a:endParaRPr sz="1600" b="1" dirty="0">
              <a:solidFill>
                <a:schemeClr val="dk2"/>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endParaRPr>
          </a:p>
          <a:p>
            <a:pPr marL="139700" lvl="0" indent="0" rtl="0">
              <a:spcBef>
                <a:spcPts val="0"/>
              </a:spcBef>
              <a:spcAft>
                <a:spcPts val="0"/>
              </a:spcAft>
              <a:buClr>
                <a:schemeClr val="dk2"/>
              </a:buClr>
              <a:buSzPts val="1100"/>
              <a:buFont typeface="Arial"/>
              <a:buNone/>
            </a:pPr>
            <a:r>
              <a:rPr lang="it" sz="1600" b="1" dirty="0">
                <a:solidFill>
                  <a:schemeClr val="dk2"/>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2) </a:t>
            </a:r>
            <a:r>
              <a:rPr lang="el-GR" sz="1600" b="1" dirty="0">
                <a:solidFill>
                  <a:schemeClr val="dk2"/>
                </a:solidFill>
                <a:latin typeface="Calibri"/>
                <a:ea typeface="Calibri"/>
                <a:cs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Μια εταιρεία που θέλει να γίνει B-Corp πρέπει να είναι μη κερδοσκοπική. </a:t>
            </a:r>
            <a:br>
              <a:rPr lang="en-GB" sz="1800" dirty="0">
                <a:effectLst/>
                <a:latin typeface="Times New Roman" panose="02020603050405020304" pitchFamily="18" charset="0"/>
                <a:ea typeface="Times New Roman" panose="02020603050405020304" pitchFamily="18" charset="0"/>
              </a:rPr>
            </a:br>
            <a:endParaRPr sz="1600" b="1" dirty="0">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r>
              <a:rPr lang="it" sz="1600" b="1" dirty="0">
                <a:solidFill>
                  <a:schemeClr val="dk2"/>
                </a:solidFill>
                <a:latin typeface="Calibri"/>
                <a:ea typeface="Calibri"/>
                <a:cs typeface="Calibri"/>
                <a:sym typeface="Calibri"/>
              </a:rPr>
              <a:t>3) </a:t>
            </a:r>
            <a:r>
              <a:rPr lang="el-GR" sz="1600" b="1" dirty="0">
                <a:solidFill>
                  <a:schemeClr val="dk2"/>
                </a:solidFill>
                <a:latin typeface="Calibri"/>
                <a:ea typeface="Calibri"/>
                <a:cs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Ποια χώρα δεν έχει ορισμό της κοινωνικής επιχείρησης στη νομοθεσία της; </a:t>
            </a:r>
            <a:endParaRPr sz="1600" b="1" dirty="0">
              <a:solidFill>
                <a:schemeClr val="dk2"/>
              </a:solidFill>
              <a:latin typeface="Calibri"/>
              <a:ea typeface="Calibri"/>
              <a:cs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endParaRPr>
          </a:p>
        </p:txBody>
      </p:sp>
      <p:pic>
        <p:nvPicPr>
          <p:cNvPr id="1148" name="Google Shape;1148;g1cbc959274b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49" name="Google Shape;1149;g1cbc959274b_0_0"/>
          <p:cNvPicPr preferRelativeResize="0"/>
          <p:nvPr/>
        </p:nvPicPr>
        <p:blipFill>
          <a:blip r:embed="rId4">
            <a:alphaModFix/>
          </a:blip>
          <a:stretch>
            <a:fillRect/>
          </a:stretch>
        </p:blipFill>
        <p:spPr>
          <a:xfrm>
            <a:off x="981338" y="1807225"/>
            <a:ext cx="2630374" cy="2630374"/>
          </a:xfrm>
          <a:prstGeom prst="rect">
            <a:avLst/>
          </a:prstGeom>
          <a:noFill/>
          <a:ln>
            <a:noFill/>
          </a:ln>
        </p:spPr>
      </p:pic>
      <p:pic>
        <p:nvPicPr>
          <p:cNvPr id="1150" name="Google Shape;1150;g1cbc959274b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1cbc959274b_0_70"/>
          <p:cNvSpPr txBox="1">
            <a:spLocks noGrp="1"/>
          </p:cNvSpPr>
          <p:nvPr>
            <p:ph type="title"/>
          </p:nvPr>
        </p:nvSpPr>
        <p:spPr>
          <a:xfrm>
            <a:off x="21175" y="610525"/>
            <a:ext cx="4550700" cy="119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100"/>
              <a:buNone/>
            </a:pPr>
            <a:r>
              <a:rPr lang="it" sz="2200" dirty="0">
                <a:solidFill>
                  <a:srgbClr val="122D4A"/>
                </a:solidFill>
                <a:latin typeface="Arial"/>
                <a:ea typeface="Arial"/>
                <a:cs typeface="Arial"/>
                <a:sym typeface="Arial"/>
              </a:rPr>
              <a:t>Αναστοχασμός/ Αυτοαξιολόγηση</a:t>
            </a:r>
            <a:endParaRPr sz="2200" b="0" dirty="0">
              <a:solidFill>
                <a:srgbClr val="122D4A"/>
              </a:solidFill>
              <a:latin typeface="Arial"/>
              <a:ea typeface="Arial"/>
              <a:cs typeface="Arial"/>
              <a:sym typeface="Arial"/>
            </a:endParaRPr>
          </a:p>
        </p:txBody>
      </p:sp>
      <p:sp>
        <p:nvSpPr>
          <p:cNvPr id="1156" name="Google Shape;1156;g1cbc959274b_0_70"/>
          <p:cNvSpPr txBox="1">
            <a:spLocks noGrp="1"/>
          </p:cNvSpPr>
          <p:nvPr>
            <p:ph type="body" idx="2"/>
          </p:nvPr>
        </p:nvSpPr>
        <p:spPr>
          <a:xfrm>
            <a:off x="4701825" y="793250"/>
            <a:ext cx="4293300" cy="3884100"/>
          </a:xfrm>
          <a:prstGeom prst="rect">
            <a:avLst/>
          </a:prstGeom>
          <a:noFill/>
          <a:ln>
            <a:noFill/>
          </a:ln>
        </p:spPr>
        <p:txBody>
          <a:bodyPr spcFirstLastPara="1" wrap="square" lIns="91425" tIns="91425" rIns="91425" bIns="91425" anchor="ctr" anchorCtr="0">
            <a:noAutofit/>
          </a:bodyPr>
          <a:lstStyle/>
          <a:p>
            <a:pPr marL="139700" lvl="0" indent="0" rtl="0">
              <a:spcBef>
                <a:spcPts val="0"/>
              </a:spcBef>
              <a:spcAft>
                <a:spcPts val="0"/>
              </a:spcAft>
              <a:buClr>
                <a:schemeClr val="dk2"/>
              </a:buClr>
              <a:buSzPts val="1100"/>
              <a:buFont typeface="Arial"/>
              <a:buNone/>
            </a:pPr>
            <a:r>
              <a:rPr lang="it" sz="1700" b="1" dirty="0">
                <a:solidFill>
                  <a:schemeClr val="dk2"/>
                </a:solidFill>
                <a:latin typeface="Calibri"/>
                <a:ea typeface="Calibri"/>
                <a:cs typeface="Calibri"/>
                <a:sym typeface="Calibri"/>
              </a:rPr>
              <a:t>4) </a:t>
            </a:r>
            <a:r>
              <a:rPr lang="el-GR" sz="1700" b="1" dirty="0">
                <a:solidFill>
                  <a:schemeClr val="dk2"/>
                </a:solidFill>
                <a:latin typeface="Calibri"/>
                <a:ea typeface="Calibri"/>
                <a:cs typeface="Calibri"/>
              </a:rPr>
              <a:t>Οι κοινωνικές επιχειρήσεις θεωρούνται συνήθως ως οργανισμοί πολλαπλών εμπλεκόμενων μερών; </a:t>
            </a:r>
            <a:br>
              <a:rPr lang="en-GB" sz="1700" b="1" dirty="0">
                <a:solidFill>
                  <a:schemeClr val="dk2"/>
                </a:solidFill>
                <a:latin typeface="Calibri"/>
                <a:ea typeface="Calibri"/>
                <a:cs typeface="Calibri"/>
              </a:rPr>
            </a:br>
            <a:endParaRPr sz="1700" b="1" dirty="0">
              <a:solidFill>
                <a:schemeClr val="dk2"/>
              </a:solidFill>
              <a:latin typeface="Calibri"/>
              <a:ea typeface="Calibri"/>
              <a:cs typeface="Calibri"/>
              <a:sym typeface="Calibri"/>
            </a:endParaRPr>
          </a:p>
          <a:p>
            <a:pPr marL="139700" lvl="0" indent="0" rtl="0">
              <a:spcBef>
                <a:spcPts val="0"/>
              </a:spcBef>
              <a:spcAft>
                <a:spcPts val="0"/>
              </a:spcAft>
              <a:buClr>
                <a:schemeClr val="dk2"/>
              </a:buClr>
              <a:buSzPts val="1100"/>
              <a:buFont typeface="Arial"/>
              <a:buNone/>
            </a:pPr>
            <a:r>
              <a:rPr lang="it" sz="1700" b="1" dirty="0">
                <a:solidFill>
                  <a:schemeClr val="dk2"/>
                </a:solidFill>
                <a:latin typeface="Calibri"/>
                <a:ea typeface="Calibri"/>
                <a:cs typeface="Calibri"/>
                <a:sym typeface="Calibri"/>
              </a:rPr>
              <a:t>5) </a:t>
            </a:r>
            <a:r>
              <a:rPr lang="el-GR" sz="1700" b="1" dirty="0">
                <a:solidFill>
                  <a:schemeClr val="dk2"/>
                </a:solidFill>
                <a:latin typeface="Calibri"/>
                <a:ea typeface="Calibri"/>
                <a:cs typeface="Calibri"/>
              </a:rPr>
              <a:t>Το μάρκετινγκ είναι λιγότερο σημαντικό για τις κοινωνικές επιχειρήσεις από ό,τι για τις κανονικές επιχειρήσεις </a:t>
            </a:r>
            <a:endParaRPr lang="en-GB" sz="1700" b="1" dirty="0">
              <a:solidFill>
                <a:schemeClr val="dk2"/>
              </a:solidFill>
              <a:latin typeface="Calibri"/>
              <a:ea typeface="Calibri"/>
              <a:cs typeface="Calibri"/>
            </a:endParaRPr>
          </a:p>
          <a:p>
            <a:pPr marL="139700" lvl="0" indent="0" rtl="0">
              <a:spcBef>
                <a:spcPts val="0"/>
              </a:spcBef>
              <a:spcAft>
                <a:spcPts val="0"/>
              </a:spcAft>
              <a:buClr>
                <a:schemeClr val="dk2"/>
              </a:buClr>
              <a:buSzPts val="1100"/>
              <a:buFont typeface="Arial"/>
              <a:buNone/>
            </a:pPr>
            <a:endParaRPr sz="1700" b="1" dirty="0">
              <a:solidFill>
                <a:schemeClr val="dk2"/>
              </a:solidFill>
              <a:latin typeface="Calibri"/>
              <a:ea typeface="Calibri"/>
              <a:cs typeface="Calibri"/>
              <a:sym typeface="Calibri"/>
            </a:endParaRPr>
          </a:p>
          <a:p>
            <a:pPr marL="139700" lvl="0" indent="0" rtl="0">
              <a:spcBef>
                <a:spcPts val="0"/>
              </a:spcBef>
              <a:spcAft>
                <a:spcPts val="0"/>
              </a:spcAft>
              <a:buClr>
                <a:schemeClr val="dk2"/>
              </a:buClr>
              <a:buSzPts val="1100"/>
              <a:buFont typeface="Arial"/>
              <a:buNone/>
            </a:pPr>
            <a:r>
              <a:rPr lang="it" sz="1700" b="1" dirty="0">
                <a:solidFill>
                  <a:schemeClr val="dk2"/>
                </a:solidFill>
                <a:latin typeface="Calibri"/>
                <a:ea typeface="Calibri"/>
                <a:cs typeface="Calibri"/>
                <a:sym typeface="Calibri"/>
              </a:rPr>
              <a:t>6) </a:t>
            </a:r>
            <a:r>
              <a:rPr lang="el-GR" sz="1700" b="1" dirty="0">
                <a:solidFill>
                  <a:schemeClr val="dk2"/>
                </a:solidFill>
                <a:latin typeface="Calibri"/>
                <a:ea typeface="Calibri"/>
                <a:cs typeface="Calibri"/>
              </a:rPr>
              <a:t>Ο σκοπός της μέτρησης του κοινωνικού αντίκτυπου είναι τόσο εσωτερικός όσο και εξωτερικός. </a:t>
            </a:r>
            <a:endParaRPr sz="1700" b="1" dirty="0">
              <a:solidFill>
                <a:schemeClr val="dk2"/>
              </a:solidFill>
              <a:latin typeface="Calibri"/>
              <a:ea typeface="Calibri"/>
              <a:cs typeface="Calibri"/>
            </a:endParaRPr>
          </a:p>
        </p:txBody>
      </p:sp>
      <p:pic>
        <p:nvPicPr>
          <p:cNvPr id="1157" name="Google Shape;1157;g1cbc959274b_0_7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58" name="Google Shape;1158;g1cbc959274b_0_70"/>
          <p:cNvPicPr preferRelativeResize="0"/>
          <p:nvPr/>
        </p:nvPicPr>
        <p:blipFill>
          <a:blip r:embed="rId4">
            <a:alphaModFix/>
          </a:blip>
          <a:stretch>
            <a:fillRect/>
          </a:stretch>
        </p:blipFill>
        <p:spPr>
          <a:xfrm>
            <a:off x="981338" y="1807225"/>
            <a:ext cx="2630374" cy="2630374"/>
          </a:xfrm>
          <a:prstGeom prst="rect">
            <a:avLst/>
          </a:prstGeom>
          <a:noFill/>
          <a:ln>
            <a:noFill/>
          </a:ln>
        </p:spPr>
      </p:pic>
      <p:pic>
        <p:nvPicPr>
          <p:cNvPr id="1159" name="Google Shape;1159;g1cbc959274b_0_7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pic>
        <p:nvPicPr>
          <p:cNvPr id="1164" name="Google Shape;1164;p6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65" name="Google Shape;1165;p64"/>
          <p:cNvSpPr txBox="1">
            <a:spLocks noGrp="1"/>
          </p:cNvSpPr>
          <p:nvPr>
            <p:ph type="title"/>
          </p:nvPr>
        </p:nvSpPr>
        <p:spPr>
          <a:xfrm>
            <a:off x="5314273" y="609162"/>
            <a:ext cx="3055632" cy="88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dirty="0">
                <a:solidFill>
                  <a:schemeClr val="dk1"/>
                </a:solidFill>
              </a:rPr>
              <a:t>Ευχαριστώ!</a:t>
            </a:r>
            <a:endParaRPr dirty="0"/>
          </a:p>
        </p:txBody>
      </p:sp>
      <p:sp>
        <p:nvSpPr>
          <p:cNvPr id="1166" name="Google Shape;1166;p64"/>
          <p:cNvSpPr txBox="1"/>
          <p:nvPr/>
        </p:nvSpPr>
        <p:spPr>
          <a:xfrm>
            <a:off x="5538139" y="1532223"/>
            <a:ext cx="2607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https://www.beyond-capital.eu/</a:t>
            </a:r>
            <a:endParaRPr sz="1400" b="0" i="0" u="none" strike="noStrike" cap="none" dirty="0">
              <a:solidFill>
                <a:srgbClr val="000000"/>
              </a:solidFill>
              <a:latin typeface="Arial"/>
              <a:ea typeface="Arial"/>
              <a:cs typeface="Arial"/>
              <a:sym typeface="Arial"/>
            </a:endParaRPr>
          </a:p>
        </p:txBody>
      </p:sp>
      <p:sp>
        <p:nvSpPr>
          <p:cNvPr id="1167" name="Google Shape;1167;p64"/>
          <p:cNvSpPr txBox="1"/>
          <p:nvPr/>
        </p:nvSpPr>
        <p:spPr>
          <a:xfrm>
            <a:off x="4816884" y="2002055"/>
            <a:ext cx="4081200" cy="1046700"/>
          </a:xfrm>
          <a:prstGeom prst="rect">
            <a:avLst/>
          </a:prstGeom>
          <a:noFill/>
          <a:ln>
            <a:noFill/>
          </a:ln>
        </p:spPr>
        <p:txBody>
          <a:bodyPr spcFirstLastPara="1" wrap="square" lIns="121875" tIns="121875" rIns="121875" bIns="121875" anchor="t" anchorCtr="1">
            <a:no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dirty="0">
                <a:solidFill>
                  <a:srgbClr val="000000"/>
                </a:solidFill>
                <a:latin typeface="Open Sans"/>
                <a:ea typeface="Open Sans"/>
                <a:cs typeface="Open Sans"/>
                <a:sym typeface="Open Sans"/>
              </a:rPr>
              <a:t>Παρακαλώ κρατήστε αυτή τη διαφάνεια για αναφορά</a:t>
            </a:r>
            <a:endParaRPr sz="1600" b="1" i="0" u="none" strike="noStrike" cap="none" dirty="0">
              <a:solidFill>
                <a:srgbClr val="000000"/>
              </a:solidFill>
              <a:latin typeface="Open Sans"/>
              <a:ea typeface="Open Sans"/>
              <a:cs typeface="Open Sans"/>
              <a:sym typeface="Open Sans"/>
            </a:endParaRPr>
          </a:p>
          <a:p>
            <a:pPr marL="0" marR="0" lvl="0" indent="0" algn="ctr" rtl="0">
              <a:lnSpc>
                <a:spcPct val="114000"/>
              </a:lnSpc>
              <a:spcBef>
                <a:spcPts val="400"/>
              </a:spcBef>
              <a:spcAft>
                <a:spcPts val="0"/>
              </a:spcAft>
              <a:buClr>
                <a:srgbClr val="000000"/>
              </a:buClr>
              <a:buSzPts val="1600"/>
              <a:buFont typeface="Arial"/>
              <a:buNone/>
            </a:pPr>
            <a:r>
              <a:rPr lang="it" sz="16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www.cbe.be</a:t>
            </a:r>
            <a:endParaRPr sz="1600" b="0" i="0" u="none" strike="noStrike" cap="none" dirty="0">
              <a:solidFill>
                <a:srgbClr val="000000"/>
              </a:solidFill>
              <a:latin typeface="Arial"/>
              <a:ea typeface="Arial"/>
              <a:cs typeface="Arial"/>
              <a:sym typeface="Arial"/>
            </a:endParaRPr>
          </a:p>
          <a:p>
            <a:pPr marL="0" marR="0" lvl="0" indent="0" algn="ctr" rtl="0">
              <a:lnSpc>
                <a:spcPct val="114000"/>
              </a:lnSpc>
              <a:spcBef>
                <a:spcPts val="400"/>
              </a:spcBef>
              <a:spcAft>
                <a:spcPts val="0"/>
              </a:spcAft>
              <a:buClr>
                <a:srgbClr val="000000"/>
              </a:buClr>
              <a:buSzPts val="1600"/>
              <a:buFont typeface="Arial"/>
              <a:buNone/>
            </a:pPr>
            <a:endParaRPr sz="1600" b="1" i="0" u="none" strike="noStrike" cap="none" dirty="0">
              <a:solidFill>
                <a:srgbClr val="000000"/>
              </a:solidFill>
              <a:latin typeface="Open Sans"/>
              <a:ea typeface="Open Sans"/>
              <a:cs typeface="Open Sans"/>
              <a:sym typeface="Open Sans"/>
            </a:endParaRPr>
          </a:p>
        </p:txBody>
      </p:sp>
      <p:grpSp>
        <p:nvGrpSpPr>
          <p:cNvPr id="1168" name="Google Shape;1168;p64"/>
          <p:cNvGrpSpPr/>
          <p:nvPr/>
        </p:nvGrpSpPr>
        <p:grpSpPr>
          <a:xfrm>
            <a:off x="560655" y="403401"/>
            <a:ext cx="3660934" cy="4346958"/>
            <a:chOff x="560655" y="710397"/>
            <a:chExt cx="3660934" cy="5262024"/>
          </a:xfrm>
        </p:grpSpPr>
        <p:sp>
          <p:nvSpPr>
            <p:cNvPr id="1169" name="Google Shape;1169;p64"/>
            <p:cNvSpPr/>
            <p:nvPr/>
          </p:nvSpPr>
          <p:spPr>
            <a:xfrm>
              <a:off x="560655" y="4623124"/>
              <a:ext cx="471310" cy="399127"/>
            </a:xfrm>
            <a:custGeom>
              <a:avLst/>
              <a:gdLst/>
              <a:ahLst/>
              <a:cxnLst/>
              <a:rect l="l" t="t" r="r" b="b"/>
              <a:pathLst>
                <a:path w="2057" h="1742" extrusionOk="0">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0" name="Google Shape;1170;p64"/>
            <p:cNvSpPr/>
            <p:nvPr/>
          </p:nvSpPr>
          <p:spPr>
            <a:xfrm>
              <a:off x="583789" y="4678564"/>
              <a:ext cx="509574" cy="460073"/>
            </a:xfrm>
            <a:custGeom>
              <a:avLst/>
              <a:gdLst/>
              <a:ahLst/>
              <a:cxnLst/>
              <a:rect l="l" t="t" r="r" b="b"/>
              <a:pathLst>
                <a:path w="2224" h="2008" extrusionOk="0">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1" name="Google Shape;1171;p64"/>
            <p:cNvSpPr/>
            <p:nvPr/>
          </p:nvSpPr>
          <p:spPr>
            <a:xfrm>
              <a:off x="1153853" y="4452195"/>
              <a:ext cx="500644" cy="555387"/>
            </a:xfrm>
            <a:custGeom>
              <a:avLst/>
              <a:gdLst/>
              <a:ahLst/>
              <a:cxnLst/>
              <a:rect l="l" t="t" r="r" b="b"/>
              <a:pathLst>
                <a:path w="2185" h="2424" extrusionOk="0">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2" name="Google Shape;1172;p64"/>
            <p:cNvSpPr/>
            <p:nvPr/>
          </p:nvSpPr>
          <p:spPr>
            <a:xfrm>
              <a:off x="1183178" y="4477167"/>
              <a:ext cx="412659" cy="678890"/>
            </a:xfrm>
            <a:custGeom>
              <a:avLst/>
              <a:gdLst/>
              <a:ahLst/>
              <a:cxnLst/>
              <a:rect l="l" t="t" r="r" b="b"/>
              <a:pathLst>
                <a:path w="1801" h="2963" extrusionOk="0">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3" name="Google Shape;1173;p64"/>
            <p:cNvSpPr/>
            <p:nvPr/>
          </p:nvSpPr>
          <p:spPr>
            <a:xfrm>
              <a:off x="622057" y="4046649"/>
              <a:ext cx="613597" cy="809481"/>
            </a:xfrm>
            <a:custGeom>
              <a:avLst/>
              <a:gdLst/>
              <a:ahLst/>
              <a:cxnLst/>
              <a:rect l="l" t="t" r="r" b="b"/>
              <a:pathLst>
                <a:path w="2678" h="3533" extrusionOk="0">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4" name="Google Shape;1174;p64"/>
            <p:cNvSpPr/>
            <p:nvPr/>
          </p:nvSpPr>
          <p:spPr>
            <a:xfrm>
              <a:off x="720574" y="4065897"/>
              <a:ext cx="413346" cy="993923"/>
            </a:xfrm>
            <a:custGeom>
              <a:avLst/>
              <a:gdLst/>
              <a:ahLst/>
              <a:cxnLst/>
              <a:rect l="l" t="t" r="r" b="b"/>
              <a:pathLst>
                <a:path w="1804" h="4338" extrusionOk="0">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5" name="Google Shape;1175;p64"/>
            <p:cNvSpPr/>
            <p:nvPr/>
          </p:nvSpPr>
          <p:spPr>
            <a:xfrm>
              <a:off x="781985" y="5146892"/>
              <a:ext cx="715336" cy="741891"/>
            </a:xfrm>
            <a:custGeom>
              <a:avLst/>
              <a:gdLst/>
              <a:ahLst/>
              <a:cxnLst/>
              <a:rect l="l" t="t" r="r" b="b"/>
              <a:pathLst>
                <a:path w="3122" h="3238" extrusionOk="0">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6" name="Google Shape;1176;p64"/>
            <p:cNvSpPr/>
            <p:nvPr/>
          </p:nvSpPr>
          <p:spPr>
            <a:xfrm>
              <a:off x="758156" y="5062347"/>
              <a:ext cx="762307" cy="116851"/>
            </a:xfrm>
            <a:custGeom>
              <a:avLst/>
              <a:gdLst/>
              <a:ahLst/>
              <a:cxnLst/>
              <a:rect l="l" t="t" r="r" b="b"/>
              <a:pathLst>
                <a:path w="3327" h="510" extrusionOk="0">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7" name="Google Shape;1177;p64"/>
            <p:cNvSpPr/>
            <p:nvPr/>
          </p:nvSpPr>
          <p:spPr>
            <a:xfrm>
              <a:off x="3732864" y="1207136"/>
              <a:ext cx="244482" cy="116851"/>
            </a:xfrm>
            <a:custGeom>
              <a:avLst/>
              <a:gdLst/>
              <a:ahLst/>
              <a:cxnLst/>
              <a:rect l="l" t="t" r="r" b="b"/>
              <a:pathLst>
                <a:path w="1067" h="510" extrusionOk="0">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8" name="Google Shape;1178;p64"/>
            <p:cNvSpPr/>
            <p:nvPr/>
          </p:nvSpPr>
          <p:spPr>
            <a:xfrm>
              <a:off x="3727368" y="1201640"/>
              <a:ext cx="255474" cy="127850"/>
            </a:xfrm>
            <a:custGeom>
              <a:avLst/>
              <a:gdLst/>
              <a:ahLst/>
              <a:cxnLst/>
              <a:rect l="l" t="t" r="r" b="b"/>
              <a:pathLst>
                <a:path w="1115" h="558" extrusionOk="0">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9" name="Google Shape;1179;p64"/>
            <p:cNvSpPr/>
            <p:nvPr/>
          </p:nvSpPr>
          <p:spPr>
            <a:xfrm>
              <a:off x="3732864" y="1483458"/>
              <a:ext cx="241730" cy="241722"/>
            </a:xfrm>
            <a:custGeom>
              <a:avLst/>
              <a:gdLst/>
              <a:ahLst/>
              <a:cxnLst/>
              <a:rect l="l" t="t" r="r" b="b"/>
              <a:pathLst>
                <a:path w="1055" h="1055" extrusionOk="0">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0" name="Google Shape;1180;p64"/>
            <p:cNvSpPr/>
            <p:nvPr/>
          </p:nvSpPr>
          <p:spPr>
            <a:xfrm>
              <a:off x="3727368" y="1477963"/>
              <a:ext cx="252730" cy="252722"/>
            </a:xfrm>
            <a:custGeom>
              <a:avLst/>
              <a:gdLst/>
              <a:ahLst/>
              <a:cxnLst/>
              <a:rect l="l" t="t" r="r" b="b"/>
              <a:pathLst>
                <a:path w="1103" h="1103" extrusionOk="0">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1" name="Google Shape;1181;p64"/>
            <p:cNvSpPr/>
            <p:nvPr/>
          </p:nvSpPr>
          <p:spPr>
            <a:xfrm>
              <a:off x="3845829" y="710397"/>
              <a:ext cx="228" cy="496956"/>
            </a:xfrm>
            <a:custGeom>
              <a:avLst/>
              <a:gdLst/>
              <a:ahLst/>
              <a:cxnLst/>
              <a:rect l="l" t="t" r="r" b="b"/>
              <a:pathLst>
                <a:path w="1" h="2169" extrusionOk="0">
                  <a:moveTo>
                    <a:pt x="1" y="2169"/>
                  </a:moveTo>
                  <a:lnTo>
                    <a:pt x="1" y="0"/>
                  </a:ln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2" name="Google Shape;1182;p64"/>
            <p:cNvSpPr/>
            <p:nvPr/>
          </p:nvSpPr>
          <p:spPr>
            <a:xfrm>
              <a:off x="3840324" y="710397"/>
              <a:ext cx="12143" cy="496956"/>
            </a:xfrm>
            <a:custGeom>
              <a:avLst/>
              <a:gdLst/>
              <a:ahLst/>
              <a:cxnLst/>
              <a:rect l="l" t="t" r="r" b="b"/>
              <a:pathLst>
                <a:path w="52" h="2169" extrusionOk="0">
                  <a:moveTo>
                    <a:pt x="1" y="0"/>
                  </a:moveTo>
                  <a:lnTo>
                    <a:pt x="1" y="2169"/>
                  </a:lnTo>
                  <a:lnTo>
                    <a:pt x="52" y="2169"/>
                  </a:lnTo>
                  <a:lnTo>
                    <a:pt x="52" y="0"/>
                  </a:ln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3" name="Google Shape;1183;p64"/>
            <p:cNvSpPr/>
            <p:nvPr/>
          </p:nvSpPr>
          <p:spPr>
            <a:xfrm>
              <a:off x="3494123" y="1253880"/>
              <a:ext cx="721744" cy="363151"/>
            </a:xfrm>
            <a:custGeom>
              <a:avLst/>
              <a:gdLst/>
              <a:ahLst/>
              <a:cxnLst/>
              <a:rect l="l" t="t" r="r" b="b"/>
              <a:pathLst>
                <a:path w="3150" h="1585" extrusionOk="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4" name="Google Shape;1184;p64"/>
            <p:cNvSpPr/>
            <p:nvPr/>
          </p:nvSpPr>
          <p:spPr>
            <a:xfrm>
              <a:off x="3488618" y="1248375"/>
              <a:ext cx="732971" cy="372087"/>
            </a:xfrm>
            <a:custGeom>
              <a:avLst/>
              <a:gdLst/>
              <a:ahLst/>
              <a:cxnLst/>
              <a:rect l="l" t="t" r="r" b="b"/>
              <a:pathLst>
                <a:path w="3199" h="1624" extrusionOk="0">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5" name="Google Shape;1185;p64"/>
            <p:cNvSpPr/>
            <p:nvPr/>
          </p:nvSpPr>
          <p:spPr>
            <a:xfrm>
              <a:off x="2404177" y="5518760"/>
              <a:ext cx="279533" cy="157176"/>
            </a:xfrm>
            <a:custGeom>
              <a:avLst/>
              <a:gdLst/>
              <a:ahLst/>
              <a:cxnLst/>
              <a:rect l="l" t="t" r="r" b="b"/>
              <a:pathLst>
                <a:path w="1220" h="686" extrusionOk="0">
                  <a:moveTo>
                    <a:pt x="1" y="0"/>
                  </a:moveTo>
                  <a:lnTo>
                    <a:pt x="1" y="686"/>
                  </a:lnTo>
                  <a:lnTo>
                    <a:pt x="1167" y="661"/>
                  </a:lnTo>
                  <a:lnTo>
                    <a:pt x="1219" y="40"/>
                  </a:lnTo>
                  <a:lnTo>
                    <a:pt x="1"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6" name="Google Shape;1186;p64"/>
            <p:cNvSpPr/>
            <p:nvPr/>
          </p:nvSpPr>
          <p:spPr>
            <a:xfrm>
              <a:off x="2392491" y="5658298"/>
              <a:ext cx="605119" cy="303122"/>
            </a:xfrm>
            <a:custGeom>
              <a:avLst/>
              <a:gdLst/>
              <a:ahLst/>
              <a:cxnLst/>
              <a:rect l="l" t="t" r="r" b="b"/>
              <a:pathLst>
                <a:path w="2641" h="1323" extrusionOk="0">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7" name="Google Shape;1187;p64"/>
            <p:cNvSpPr/>
            <p:nvPr/>
          </p:nvSpPr>
          <p:spPr>
            <a:xfrm>
              <a:off x="2392491" y="5899791"/>
              <a:ext cx="605119" cy="61630"/>
            </a:xfrm>
            <a:custGeom>
              <a:avLst/>
              <a:gdLst/>
              <a:ahLst/>
              <a:cxnLst/>
              <a:rect l="l" t="t" r="r" b="b"/>
              <a:pathLst>
                <a:path w="2641" h="269" extrusionOk="0">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8" name="Google Shape;1188;p64"/>
            <p:cNvSpPr/>
            <p:nvPr/>
          </p:nvSpPr>
          <p:spPr>
            <a:xfrm>
              <a:off x="2386766" y="5899791"/>
              <a:ext cx="520807" cy="20391"/>
            </a:xfrm>
            <a:custGeom>
              <a:avLst/>
              <a:gdLst/>
              <a:ahLst/>
              <a:cxnLst/>
              <a:rect l="l" t="t" r="r" b="b"/>
              <a:pathLst>
                <a:path w="2273" h="89" extrusionOk="0">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9" name="Google Shape;1189;p64"/>
            <p:cNvSpPr/>
            <p:nvPr/>
          </p:nvSpPr>
          <p:spPr>
            <a:xfrm>
              <a:off x="2456654" y="5733214"/>
              <a:ext cx="107688" cy="99669"/>
            </a:xfrm>
            <a:custGeom>
              <a:avLst/>
              <a:gdLst/>
              <a:ahLst/>
              <a:cxnLst/>
              <a:rect l="l" t="t" r="r" b="b"/>
              <a:pathLst>
                <a:path w="470" h="435" extrusionOk="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0" name="Google Shape;1190;p64"/>
            <p:cNvSpPr/>
            <p:nvPr/>
          </p:nvSpPr>
          <p:spPr>
            <a:xfrm>
              <a:off x="2686232" y="5691061"/>
              <a:ext cx="58201" cy="60944"/>
            </a:xfrm>
            <a:custGeom>
              <a:avLst/>
              <a:gdLst/>
              <a:ahLst/>
              <a:cxnLst/>
              <a:rect l="l" t="t" r="r" b="b"/>
              <a:pathLst>
                <a:path w="254" h="266" extrusionOk="0">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1" name="Google Shape;1191;p64"/>
            <p:cNvSpPr/>
            <p:nvPr/>
          </p:nvSpPr>
          <p:spPr>
            <a:xfrm>
              <a:off x="2723805" y="5725881"/>
              <a:ext cx="58201" cy="60944"/>
            </a:xfrm>
            <a:custGeom>
              <a:avLst/>
              <a:gdLst/>
              <a:ahLst/>
              <a:cxnLst/>
              <a:rect l="l" t="t" r="r" b="b"/>
              <a:pathLst>
                <a:path w="254" h="266" extrusionOk="0">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2" name="Google Shape;1192;p64"/>
            <p:cNvSpPr/>
            <p:nvPr/>
          </p:nvSpPr>
          <p:spPr>
            <a:xfrm>
              <a:off x="2758863" y="5760939"/>
              <a:ext cx="57972" cy="60944"/>
            </a:xfrm>
            <a:custGeom>
              <a:avLst/>
              <a:gdLst/>
              <a:ahLst/>
              <a:cxnLst/>
              <a:rect l="l" t="t" r="r" b="b"/>
              <a:pathLst>
                <a:path w="253" h="266" extrusionOk="0">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3" name="Google Shape;1193;p64"/>
            <p:cNvSpPr/>
            <p:nvPr/>
          </p:nvSpPr>
          <p:spPr>
            <a:xfrm>
              <a:off x="2648422" y="5576267"/>
              <a:ext cx="67363" cy="114327"/>
            </a:xfrm>
            <a:custGeom>
              <a:avLst/>
              <a:gdLst/>
              <a:ahLst/>
              <a:cxnLst/>
              <a:rect l="l" t="t" r="r" b="b"/>
              <a:pathLst>
                <a:path w="294" h="499" extrusionOk="0">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4" name="Google Shape;1194;p64"/>
            <p:cNvSpPr/>
            <p:nvPr/>
          </p:nvSpPr>
          <p:spPr>
            <a:xfrm>
              <a:off x="2688985" y="5616592"/>
              <a:ext cx="104936" cy="74002"/>
            </a:xfrm>
            <a:custGeom>
              <a:avLst/>
              <a:gdLst/>
              <a:ahLst/>
              <a:cxnLst/>
              <a:rect l="l" t="t" r="r" b="b"/>
              <a:pathLst>
                <a:path w="458" h="323" extrusionOk="0">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5" name="Google Shape;1195;p64"/>
            <p:cNvSpPr/>
            <p:nvPr/>
          </p:nvSpPr>
          <p:spPr>
            <a:xfrm>
              <a:off x="2008708" y="5518760"/>
              <a:ext cx="279303" cy="157176"/>
            </a:xfrm>
            <a:custGeom>
              <a:avLst/>
              <a:gdLst/>
              <a:ahLst/>
              <a:cxnLst/>
              <a:rect l="l" t="t" r="r" b="b"/>
              <a:pathLst>
                <a:path w="1219" h="686" extrusionOk="0">
                  <a:moveTo>
                    <a:pt x="0" y="0"/>
                  </a:moveTo>
                  <a:lnTo>
                    <a:pt x="0" y="686"/>
                  </a:lnTo>
                  <a:lnTo>
                    <a:pt x="1167" y="661"/>
                  </a:lnTo>
                  <a:lnTo>
                    <a:pt x="1218" y="40"/>
                  </a:lnTo>
                  <a:lnTo>
                    <a:pt x="0"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6" name="Google Shape;1196;p64"/>
            <p:cNvSpPr/>
            <p:nvPr/>
          </p:nvSpPr>
          <p:spPr>
            <a:xfrm>
              <a:off x="1988317" y="5670203"/>
              <a:ext cx="605348" cy="302209"/>
            </a:xfrm>
            <a:custGeom>
              <a:avLst/>
              <a:gdLst/>
              <a:ahLst/>
              <a:cxnLst/>
              <a:rect l="l" t="t" r="r" b="b"/>
              <a:pathLst>
                <a:path w="2642" h="1319" extrusionOk="0">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7" name="Google Shape;1197;p64"/>
            <p:cNvSpPr/>
            <p:nvPr/>
          </p:nvSpPr>
          <p:spPr>
            <a:xfrm>
              <a:off x="1988317" y="5911477"/>
              <a:ext cx="605348" cy="60944"/>
            </a:xfrm>
            <a:custGeom>
              <a:avLst/>
              <a:gdLst/>
              <a:ahLst/>
              <a:cxnLst/>
              <a:rect l="l" t="t" r="r" b="b"/>
              <a:pathLst>
                <a:path w="2642" h="266" extrusionOk="0">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8" name="Google Shape;1198;p64"/>
            <p:cNvSpPr/>
            <p:nvPr/>
          </p:nvSpPr>
          <p:spPr>
            <a:xfrm>
              <a:off x="1982821" y="5911477"/>
              <a:ext cx="520119" cy="20619"/>
            </a:xfrm>
            <a:custGeom>
              <a:avLst/>
              <a:gdLst/>
              <a:ahLst/>
              <a:cxnLst/>
              <a:rect l="l" t="t" r="r" b="b"/>
              <a:pathLst>
                <a:path w="2270" h="90" extrusionOk="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9" name="Google Shape;1199;p64"/>
            <p:cNvSpPr/>
            <p:nvPr/>
          </p:nvSpPr>
          <p:spPr>
            <a:xfrm>
              <a:off x="2052699" y="5744443"/>
              <a:ext cx="110441" cy="100355"/>
            </a:xfrm>
            <a:custGeom>
              <a:avLst/>
              <a:gdLst/>
              <a:ahLst/>
              <a:cxnLst/>
              <a:rect l="l" t="t" r="r" b="b"/>
              <a:pathLst>
                <a:path w="482" h="438" extrusionOk="0">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0" name="Google Shape;1200;p64"/>
            <p:cNvSpPr/>
            <p:nvPr/>
          </p:nvSpPr>
          <p:spPr>
            <a:xfrm>
              <a:off x="2282058" y="5702975"/>
              <a:ext cx="58201" cy="60258"/>
            </a:xfrm>
            <a:custGeom>
              <a:avLst/>
              <a:gdLst/>
              <a:ahLst/>
              <a:cxnLst/>
              <a:rect l="l" t="t" r="r" b="b"/>
              <a:pathLst>
                <a:path w="254" h="263" extrusionOk="0">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1" name="Google Shape;1201;p64"/>
            <p:cNvSpPr/>
            <p:nvPr/>
          </p:nvSpPr>
          <p:spPr>
            <a:xfrm>
              <a:off x="2319860" y="5737795"/>
              <a:ext cx="58201" cy="60258"/>
            </a:xfrm>
            <a:custGeom>
              <a:avLst/>
              <a:gdLst/>
              <a:ahLst/>
              <a:cxnLst/>
              <a:rect l="l" t="t" r="r" b="b"/>
              <a:pathLst>
                <a:path w="254" h="263" extrusionOk="0">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2" name="Google Shape;1202;p64"/>
            <p:cNvSpPr/>
            <p:nvPr/>
          </p:nvSpPr>
          <p:spPr>
            <a:xfrm>
              <a:off x="2354689" y="5772625"/>
              <a:ext cx="58201" cy="63925"/>
            </a:xfrm>
            <a:custGeom>
              <a:avLst/>
              <a:gdLst/>
              <a:ahLst/>
              <a:cxnLst/>
              <a:rect l="l" t="t" r="r" b="b"/>
              <a:pathLst>
                <a:path w="254" h="279" extrusionOk="0">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3" name="Google Shape;1203;p64"/>
            <p:cNvSpPr/>
            <p:nvPr/>
          </p:nvSpPr>
          <p:spPr>
            <a:xfrm>
              <a:off x="2247229" y="5587953"/>
              <a:ext cx="63697" cy="114556"/>
            </a:xfrm>
            <a:custGeom>
              <a:avLst/>
              <a:gdLst/>
              <a:ahLst/>
              <a:cxnLst/>
              <a:rect l="l" t="t" r="r" b="b"/>
              <a:pathLst>
                <a:path w="278" h="500" extrusionOk="0">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4" name="Google Shape;1204;p64"/>
            <p:cNvSpPr/>
            <p:nvPr/>
          </p:nvSpPr>
          <p:spPr>
            <a:xfrm>
              <a:off x="2285039" y="5628506"/>
              <a:ext cx="104707" cy="74002"/>
            </a:xfrm>
            <a:custGeom>
              <a:avLst/>
              <a:gdLst/>
              <a:ahLst/>
              <a:cxnLst/>
              <a:rect l="l" t="t" r="r" b="b"/>
              <a:pathLst>
                <a:path w="457" h="323" extrusionOk="0">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5" name="Google Shape;1205;p64"/>
            <p:cNvSpPr/>
            <p:nvPr/>
          </p:nvSpPr>
          <p:spPr>
            <a:xfrm>
              <a:off x="1880865" y="3390439"/>
              <a:ext cx="1160073" cy="2201843"/>
            </a:xfrm>
            <a:custGeom>
              <a:avLst/>
              <a:gdLst/>
              <a:ahLst/>
              <a:cxnLst/>
              <a:rect l="l" t="t" r="r" b="b"/>
              <a:pathLst>
                <a:path w="5063" h="9610" extrusionOk="0">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6" name="Google Shape;1206;p64"/>
            <p:cNvSpPr/>
            <p:nvPr/>
          </p:nvSpPr>
          <p:spPr>
            <a:xfrm>
              <a:off x="2421824" y="3536396"/>
              <a:ext cx="43305" cy="471071"/>
            </a:xfrm>
            <a:custGeom>
              <a:avLst/>
              <a:gdLst/>
              <a:ahLst/>
              <a:cxnLst/>
              <a:rect l="l" t="t" r="r" b="b"/>
              <a:pathLst>
                <a:path w="189" h="2056" extrusionOk="0">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7" name="Google Shape;1207;p64"/>
            <p:cNvSpPr/>
            <p:nvPr/>
          </p:nvSpPr>
          <p:spPr>
            <a:xfrm>
              <a:off x="2729538" y="2419877"/>
              <a:ext cx="692423" cy="781528"/>
            </a:xfrm>
            <a:custGeom>
              <a:avLst/>
              <a:gdLst/>
              <a:ahLst/>
              <a:cxnLst/>
              <a:rect l="l" t="t" r="r" b="b"/>
              <a:pathLst>
                <a:path w="3022" h="3411" extrusionOk="0">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8" name="Google Shape;1208;p64"/>
            <p:cNvSpPr/>
            <p:nvPr/>
          </p:nvSpPr>
          <p:spPr>
            <a:xfrm>
              <a:off x="3005861" y="2742258"/>
              <a:ext cx="69887" cy="111127"/>
            </a:xfrm>
            <a:custGeom>
              <a:avLst/>
              <a:gdLst/>
              <a:ahLst/>
              <a:cxnLst/>
              <a:rect l="l" t="t" r="r" b="b"/>
              <a:pathLst>
                <a:path w="305" h="485" extrusionOk="0">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9" name="Google Shape;1209;p64"/>
            <p:cNvSpPr/>
            <p:nvPr/>
          </p:nvSpPr>
          <p:spPr>
            <a:xfrm>
              <a:off x="3124998" y="2210461"/>
              <a:ext cx="593434" cy="785423"/>
            </a:xfrm>
            <a:custGeom>
              <a:avLst/>
              <a:gdLst/>
              <a:ahLst/>
              <a:cxnLst/>
              <a:rect l="l" t="t" r="r" b="b"/>
              <a:pathLst>
                <a:path w="2590" h="3428" extrusionOk="0">
                  <a:moveTo>
                    <a:pt x="1" y="1"/>
                  </a:moveTo>
                  <a:lnTo>
                    <a:pt x="1" y="3427"/>
                  </a:lnTo>
                  <a:lnTo>
                    <a:pt x="2590" y="3427"/>
                  </a:lnTo>
                  <a:lnTo>
                    <a:pt x="2590" y="1"/>
                  </a:lnTo>
                  <a:close/>
                </a:path>
              </a:pathLst>
            </a:custGeom>
            <a:solidFill>
              <a:srgbClr val="F3F3F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0" name="Google Shape;1210;p64"/>
            <p:cNvSpPr/>
            <p:nvPr/>
          </p:nvSpPr>
          <p:spPr>
            <a:xfrm>
              <a:off x="3192133" y="2350227"/>
              <a:ext cx="259140" cy="8476"/>
            </a:xfrm>
            <a:custGeom>
              <a:avLst/>
              <a:gdLst/>
              <a:ahLst/>
              <a:cxnLst/>
              <a:rect l="l" t="t" r="r" b="b"/>
              <a:pathLst>
                <a:path w="1131" h="37" extrusionOk="0">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1" name="Google Shape;1211;p64"/>
            <p:cNvSpPr/>
            <p:nvPr/>
          </p:nvSpPr>
          <p:spPr>
            <a:xfrm>
              <a:off x="3192133" y="2460440"/>
              <a:ext cx="293971" cy="9162"/>
            </a:xfrm>
            <a:custGeom>
              <a:avLst/>
              <a:gdLst/>
              <a:ahLst/>
              <a:cxnLst/>
              <a:rect l="l" t="t" r="r" b="b"/>
              <a:pathLst>
                <a:path w="1283" h="40" extrusionOk="0">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2" name="Google Shape;1212;p64"/>
            <p:cNvSpPr/>
            <p:nvPr/>
          </p:nvSpPr>
          <p:spPr>
            <a:xfrm>
              <a:off x="3192133" y="2814888"/>
              <a:ext cx="293971" cy="9162"/>
            </a:xfrm>
            <a:custGeom>
              <a:avLst/>
              <a:gdLst/>
              <a:ahLst/>
              <a:cxnLst/>
              <a:rect l="l" t="t" r="r" b="b"/>
              <a:pathLst>
                <a:path w="1283" h="40" extrusionOk="0">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3" name="Google Shape;1213;p64"/>
            <p:cNvSpPr/>
            <p:nvPr/>
          </p:nvSpPr>
          <p:spPr>
            <a:xfrm>
              <a:off x="3192133" y="2539252"/>
              <a:ext cx="453672" cy="8476"/>
            </a:xfrm>
            <a:custGeom>
              <a:avLst/>
              <a:gdLst/>
              <a:ahLst/>
              <a:cxnLst/>
              <a:rect l="l" t="t" r="r" b="b"/>
              <a:pathLst>
                <a:path w="1980" h="37" extrusionOk="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4" name="Google Shape;1214;p64"/>
            <p:cNvSpPr/>
            <p:nvPr/>
          </p:nvSpPr>
          <p:spPr>
            <a:xfrm>
              <a:off x="3192133" y="2722095"/>
              <a:ext cx="453672" cy="9162"/>
            </a:xfrm>
            <a:custGeom>
              <a:avLst/>
              <a:gdLst/>
              <a:ahLst/>
              <a:cxnLst/>
              <a:rect l="l" t="t" r="r" b="b"/>
              <a:pathLst>
                <a:path w="1980" h="40" extrusionOk="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5" name="Google Shape;1215;p64"/>
            <p:cNvSpPr/>
            <p:nvPr/>
          </p:nvSpPr>
          <p:spPr>
            <a:xfrm>
              <a:off x="3503285" y="2460440"/>
              <a:ext cx="142517" cy="9162"/>
            </a:xfrm>
            <a:custGeom>
              <a:avLst/>
              <a:gdLst/>
              <a:ahLst/>
              <a:cxnLst/>
              <a:rect l="l" t="t" r="r" b="b"/>
              <a:pathLst>
                <a:path w="622" h="40" extrusionOk="0">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6" name="Google Shape;1216;p64"/>
            <p:cNvSpPr/>
            <p:nvPr/>
          </p:nvSpPr>
          <p:spPr>
            <a:xfrm>
              <a:off x="3192133" y="2632045"/>
              <a:ext cx="142517" cy="8476"/>
            </a:xfrm>
            <a:custGeom>
              <a:avLst/>
              <a:gdLst/>
              <a:ahLst/>
              <a:cxnLst/>
              <a:rect l="l" t="t" r="r" b="b"/>
              <a:pathLst>
                <a:path w="622" h="37" extrusionOk="0">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7" name="Google Shape;1217;p64"/>
            <p:cNvSpPr/>
            <p:nvPr/>
          </p:nvSpPr>
          <p:spPr>
            <a:xfrm>
              <a:off x="3308527" y="2116982"/>
              <a:ext cx="75611" cy="169091"/>
            </a:xfrm>
            <a:custGeom>
              <a:avLst/>
              <a:gdLst/>
              <a:ahLst/>
              <a:cxnLst/>
              <a:rect l="l" t="t" r="r" b="b"/>
              <a:pathLst>
                <a:path w="330" h="738" extrusionOk="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8" name="Google Shape;1218;p64"/>
            <p:cNvSpPr/>
            <p:nvPr/>
          </p:nvSpPr>
          <p:spPr>
            <a:xfrm>
              <a:off x="3241630" y="2111486"/>
              <a:ext cx="75611" cy="175044"/>
            </a:xfrm>
            <a:custGeom>
              <a:avLst/>
              <a:gdLst/>
              <a:ahLst/>
              <a:cxnLst/>
              <a:rect l="l" t="t" r="r" b="b"/>
              <a:pathLst>
                <a:path w="330" h="764" extrusionOk="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9" name="Google Shape;1219;p64"/>
            <p:cNvSpPr/>
            <p:nvPr/>
          </p:nvSpPr>
          <p:spPr>
            <a:xfrm>
              <a:off x="3372224" y="2146078"/>
              <a:ext cx="72630" cy="131745"/>
            </a:xfrm>
            <a:custGeom>
              <a:avLst/>
              <a:gdLst/>
              <a:ahLst/>
              <a:cxnLst/>
              <a:rect l="l" t="t" r="r" b="b"/>
              <a:pathLst>
                <a:path w="317" h="575" extrusionOk="0">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0" name="Google Shape;1220;p64"/>
            <p:cNvSpPr/>
            <p:nvPr/>
          </p:nvSpPr>
          <p:spPr>
            <a:xfrm>
              <a:off x="3436379" y="2151583"/>
              <a:ext cx="69887" cy="97145"/>
            </a:xfrm>
            <a:custGeom>
              <a:avLst/>
              <a:gdLst/>
              <a:ahLst/>
              <a:cxnLst/>
              <a:rect l="l" t="t" r="r" b="b"/>
              <a:pathLst>
                <a:path w="305" h="422" extrusionOk="0">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1" name="Google Shape;1221;p64"/>
            <p:cNvSpPr/>
            <p:nvPr/>
          </p:nvSpPr>
          <p:spPr>
            <a:xfrm>
              <a:off x="3305098" y="2140811"/>
              <a:ext cx="17638" cy="115936"/>
            </a:xfrm>
            <a:custGeom>
              <a:avLst/>
              <a:gdLst/>
              <a:ahLst/>
              <a:cxnLst/>
              <a:rect l="l" t="t" r="r" b="b"/>
              <a:pathLst>
                <a:path w="77" h="506" extrusionOk="0">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2" name="Google Shape;1222;p64"/>
            <p:cNvSpPr/>
            <p:nvPr/>
          </p:nvSpPr>
          <p:spPr>
            <a:xfrm>
              <a:off x="3372224" y="2155469"/>
              <a:ext cx="20391" cy="104936"/>
            </a:xfrm>
            <a:custGeom>
              <a:avLst/>
              <a:gdLst/>
              <a:ahLst/>
              <a:cxnLst/>
              <a:rect l="l" t="t" r="r" b="b"/>
              <a:pathLst>
                <a:path w="89" h="458" extrusionOk="0">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3" name="Google Shape;1223;p64"/>
            <p:cNvSpPr/>
            <p:nvPr/>
          </p:nvSpPr>
          <p:spPr>
            <a:xfrm>
              <a:off x="3436379" y="2163726"/>
              <a:ext cx="14895" cy="84774"/>
            </a:xfrm>
            <a:custGeom>
              <a:avLst/>
              <a:gdLst/>
              <a:ahLst/>
              <a:cxnLst/>
              <a:rect l="l" t="t" r="r" b="b"/>
              <a:pathLst>
                <a:path w="65" h="370" extrusionOk="0">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4" name="Google Shape;1224;p64"/>
            <p:cNvSpPr/>
            <p:nvPr/>
          </p:nvSpPr>
          <p:spPr>
            <a:xfrm>
              <a:off x="1665259" y="2262929"/>
              <a:ext cx="1372932" cy="1235873"/>
            </a:xfrm>
            <a:custGeom>
              <a:avLst/>
              <a:gdLst/>
              <a:ahLst/>
              <a:cxnLst/>
              <a:rect l="l" t="t" r="r" b="b"/>
              <a:pathLst>
                <a:path w="5992" h="5394" extrusionOk="0">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5" name="Google Shape;1225;p64"/>
            <p:cNvSpPr/>
            <p:nvPr/>
          </p:nvSpPr>
          <p:spPr>
            <a:xfrm>
              <a:off x="2165664" y="1449543"/>
              <a:ext cx="526300" cy="374152"/>
            </a:xfrm>
            <a:custGeom>
              <a:avLst/>
              <a:gdLst/>
              <a:ahLst/>
              <a:cxnLst/>
              <a:rect l="l" t="t" r="r" b="b"/>
              <a:pathLst>
                <a:path w="2297" h="1632" extrusionOk="0">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6" name="Google Shape;1226;p64"/>
            <p:cNvSpPr/>
            <p:nvPr/>
          </p:nvSpPr>
          <p:spPr>
            <a:xfrm>
              <a:off x="2148245" y="1655073"/>
              <a:ext cx="497659" cy="730435"/>
            </a:xfrm>
            <a:custGeom>
              <a:avLst/>
              <a:gdLst/>
              <a:ahLst/>
              <a:cxnLst/>
              <a:rect l="l" t="t" r="r" b="b"/>
              <a:pathLst>
                <a:path w="2172" h="3188" extrusionOk="0">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7" name="Google Shape;1227;p64"/>
            <p:cNvSpPr/>
            <p:nvPr/>
          </p:nvSpPr>
          <p:spPr>
            <a:xfrm>
              <a:off x="2342775" y="2114229"/>
              <a:ext cx="177576" cy="125100"/>
            </a:xfrm>
            <a:custGeom>
              <a:avLst/>
              <a:gdLst/>
              <a:ahLst/>
              <a:cxnLst/>
              <a:rect l="l" t="t" r="r" b="b"/>
              <a:pathLst>
                <a:path w="775" h="546" extrusionOk="0">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8" name="Google Shape;1228;p64"/>
            <p:cNvSpPr/>
            <p:nvPr/>
          </p:nvSpPr>
          <p:spPr>
            <a:xfrm>
              <a:off x="2142521" y="2209547"/>
              <a:ext cx="439233" cy="273111"/>
            </a:xfrm>
            <a:custGeom>
              <a:avLst/>
              <a:gdLst/>
              <a:ahLst/>
              <a:cxnLst/>
              <a:rect l="l" t="t" r="r" b="b"/>
              <a:pathLst>
                <a:path w="1917" h="1192" extrusionOk="0">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9" name="Google Shape;1229;p64"/>
            <p:cNvSpPr/>
            <p:nvPr/>
          </p:nvSpPr>
          <p:spPr>
            <a:xfrm>
              <a:off x="2136331" y="2203127"/>
              <a:ext cx="450918" cy="283873"/>
            </a:xfrm>
            <a:custGeom>
              <a:avLst/>
              <a:gdLst/>
              <a:ahLst/>
              <a:cxnLst/>
              <a:rect l="l" t="t" r="r" b="b"/>
              <a:pathLst>
                <a:path w="1968" h="1239" extrusionOk="0">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0" name="Google Shape;1230;p64"/>
            <p:cNvSpPr/>
            <p:nvPr/>
          </p:nvSpPr>
          <p:spPr>
            <a:xfrm>
              <a:off x="2607411" y="2547500"/>
              <a:ext cx="276560" cy="44220"/>
            </a:xfrm>
            <a:custGeom>
              <a:avLst/>
              <a:gdLst/>
              <a:ahLst/>
              <a:cxnLst/>
              <a:rect l="l" t="t" r="r" b="b"/>
              <a:pathLst>
                <a:path w="1207" h="193" extrusionOk="0">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1" name="Google Shape;1231;p64"/>
            <p:cNvSpPr/>
            <p:nvPr/>
          </p:nvSpPr>
          <p:spPr>
            <a:xfrm>
              <a:off x="2587020" y="2602720"/>
              <a:ext cx="317112" cy="372782"/>
            </a:xfrm>
            <a:custGeom>
              <a:avLst/>
              <a:gdLst/>
              <a:ahLst/>
              <a:cxnLst/>
              <a:rect l="l" t="t" r="r" b="b"/>
              <a:pathLst>
                <a:path w="1384" h="1627" extrusionOk="0">
                  <a:moveTo>
                    <a:pt x="1" y="0"/>
                  </a:moveTo>
                  <a:lnTo>
                    <a:pt x="193" y="1627"/>
                  </a:lnTo>
                  <a:lnTo>
                    <a:pt x="1195" y="1627"/>
                  </a:lnTo>
                  <a:lnTo>
                    <a:pt x="1384" y="0"/>
                  </a:ln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2" name="Google Shape;1232;p64"/>
            <p:cNvSpPr/>
            <p:nvPr/>
          </p:nvSpPr>
          <p:spPr>
            <a:xfrm>
              <a:off x="2564105" y="2582558"/>
              <a:ext cx="363847" cy="61630"/>
            </a:xfrm>
            <a:custGeom>
              <a:avLst/>
              <a:gdLst/>
              <a:ahLst/>
              <a:cxnLst/>
              <a:rect l="l" t="t" r="r" b="b"/>
              <a:pathLst>
                <a:path w="1588" h="269" extrusionOk="0">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3" name="Google Shape;1233;p64"/>
            <p:cNvSpPr/>
            <p:nvPr/>
          </p:nvSpPr>
          <p:spPr>
            <a:xfrm>
              <a:off x="2674318" y="2696199"/>
              <a:ext cx="142517" cy="142510"/>
            </a:xfrm>
            <a:custGeom>
              <a:avLst/>
              <a:gdLst/>
              <a:ahLst/>
              <a:cxnLst/>
              <a:rect l="l" t="t" r="r" b="b"/>
              <a:pathLst>
                <a:path w="622" h="622" extrusionOk="0">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4" name="Google Shape;1234;p64"/>
            <p:cNvSpPr/>
            <p:nvPr/>
          </p:nvSpPr>
          <p:spPr>
            <a:xfrm>
              <a:off x="1663193" y="2662065"/>
              <a:ext cx="1247127" cy="676591"/>
            </a:xfrm>
            <a:custGeom>
              <a:avLst/>
              <a:gdLst/>
              <a:ahLst/>
              <a:cxnLst/>
              <a:rect l="l" t="t" r="r" b="b"/>
              <a:pathLst>
                <a:path w="5443" h="2953" extrusionOk="0">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5" name="Google Shape;1235;p64"/>
            <p:cNvSpPr/>
            <p:nvPr/>
          </p:nvSpPr>
          <p:spPr>
            <a:xfrm>
              <a:off x="2060957" y="2588053"/>
              <a:ext cx="110441" cy="393166"/>
            </a:xfrm>
            <a:custGeom>
              <a:avLst/>
              <a:gdLst/>
              <a:ahLst/>
              <a:cxnLst/>
              <a:rect l="l" t="t" r="r" b="b"/>
              <a:pathLst>
                <a:path w="482" h="1716" extrusionOk="0">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6" name="Google Shape;1236;p64"/>
            <p:cNvSpPr/>
            <p:nvPr/>
          </p:nvSpPr>
          <p:spPr>
            <a:xfrm>
              <a:off x="2596182" y="2710181"/>
              <a:ext cx="113185" cy="79049"/>
            </a:xfrm>
            <a:custGeom>
              <a:avLst/>
              <a:gdLst/>
              <a:ahLst/>
              <a:cxnLst/>
              <a:rect l="l" t="t" r="r" b="b"/>
              <a:pathLst>
                <a:path w="492" h="345" extrusionOk="0">
                  <a:moveTo>
                    <a:pt x="494" y="0"/>
                  </a:moveTo>
                  <a:lnTo>
                    <a:pt x="494" y="0"/>
                  </a:lnTo>
                  <a:cubicBezTo>
                    <a:pt x="418" y="28"/>
                    <a:pt x="0" y="345"/>
                    <a:pt x="0" y="345"/>
                  </a:cubicBezTo>
                  <a:lnTo>
                    <a:pt x="430" y="168"/>
                  </a:lnTo>
                  <a:lnTo>
                    <a:pt x="494" y="0"/>
                  </a:lnTo>
                  <a:close/>
                </a:path>
              </a:pathLst>
            </a:custGeom>
            <a:solidFill>
              <a:srgbClr val="E58E7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7" name="Google Shape;1237;p64"/>
            <p:cNvSpPr/>
            <p:nvPr/>
          </p:nvSpPr>
          <p:spPr>
            <a:xfrm>
              <a:off x="2787959" y="2771582"/>
              <a:ext cx="84774" cy="35058"/>
            </a:xfrm>
            <a:custGeom>
              <a:avLst/>
              <a:gdLst/>
              <a:ahLst/>
              <a:cxnLst/>
              <a:rect l="l" t="t" r="r" b="b"/>
              <a:pathLst>
                <a:path w="370" h="153" extrusionOk="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8" name="Google Shape;1238;p64"/>
            <p:cNvSpPr/>
            <p:nvPr/>
          </p:nvSpPr>
          <p:spPr>
            <a:xfrm>
              <a:off x="1996802" y="2960607"/>
              <a:ext cx="134270" cy="52696"/>
            </a:xfrm>
            <a:custGeom>
              <a:avLst/>
              <a:gdLst/>
              <a:ahLst/>
              <a:cxnLst/>
              <a:rect l="l" t="t" r="r" b="b"/>
              <a:pathLst>
                <a:path w="586" h="230" extrusionOk="0">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9" name="Google Shape;1239;p64"/>
            <p:cNvSpPr/>
            <p:nvPr/>
          </p:nvSpPr>
          <p:spPr>
            <a:xfrm>
              <a:off x="2802626" y="2849718"/>
              <a:ext cx="70116" cy="29553"/>
            </a:xfrm>
            <a:custGeom>
              <a:avLst/>
              <a:gdLst/>
              <a:ahLst/>
              <a:cxnLst/>
              <a:rect l="l" t="t" r="r" b="b"/>
              <a:pathLst>
                <a:path w="306" h="129" extrusionOk="0">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40" name="Google Shape;1240;p64"/>
            <p:cNvSpPr/>
            <p:nvPr/>
          </p:nvSpPr>
          <p:spPr>
            <a:xfrm>
              <a:off x="2805607" y="2925787"/>
              <a:ext cx="43305" cy="20391"/>
            </a:xfrm>
            <a:custGeom>
              <a:avLst/>
              <a:gdLst/>
              <a:ahLst/>
              <a:cxnLst/>
              <a:rect l="l" t="t" r="r" b="b"/>
              <a:pathLst>
                <a:path w="189" h="89" extrusionOk="0">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1241" name="Google Shape;1241;p64"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
        <p:nvSpPr>
          <p:cNvPr id="1242" name="Google Shape;1242;p64"/>
          <p:cNvSpPr txBox="1"/>
          <p:nvPr/>
        </p:nvSpPr>
        <p:spPr>
          <a:xfrm>
            <a:off x="5641725" y="3184275"/>
            <a:ext cx="3003000" cy="992400"/>
          </a:xfrm>
          <a:prstGeom prst="rect">
            <a:avLst/>
          </a:prstGeom>
          <a:noFill/>
          <a:ln>
            <a:noFill/>
          </a:ln>
        </p:spPr>
        <p:txBody>
          <a:bodyPr spcFirstLastPara="1" wrap="square" lIns="91425" tIns="91425" rIns="91425" bIns="91425" anchor="t" anchorCtr="0">
            <a:spAutoFit/>
          </a:bodyPr>
          <a:lstStyle/>
          <a:p>
            <a:pPr marL="0" marR="0" lvl="0" indent="0" algn="ctr" rtl="0">
              <a:lnSpc>
                <a:spcPct val="114000"/>
              </a:lnSpc>
              <a:spcBef>
                <a:spcPts val="0"/>
              </a:spcBef>
              <a:spcAft>
                <a:spcPts val="0"/>
              </a:spcAft>
              <a:buClr>
                <a:srgbClr val="000000"/>
              </a:buClr>
              <a:buSzPts val="1600"/>
              <a:buFont typeface="Arial"/>
              <a:buNone/>
            </a:pPr>
            <a:r>
              <a:rPr lang="it" sz="1600" b="1">
                <a:latin typeface="Open Sans"/>
                <a:ea typeface="Open Sans"/>
                <a:cs typeface="Open Sans"/>
                <a:sym typeface="Open Sans"/>
              </a:rPr>
              <a:t>Παρακαλούμε, συμπληρώστε αυτή τη γρήγορη αξιολόγηση για να μας βοηθήσετε να βελτιώσουμε την ενότητα!</a:t>
            </a:r>
            <a:endParaRPr/>
          </a:p>
        </p:txBody>
      </p:sp>
      <p:pic>
        <p:nvPicPr>
          <p:cNvPr id="3" name="Picture 2" descr="Qr code&#10;&#10;Description automatically generated">
            <a:extLst>
              <a:ext uri="{FF2B5EF4-FFF2-40B4-BE49-F238E27FC236}">
                <a16:creationId xmlns:a16="http://schemas.microsoft.com/office/drawing/2014/main" id="{6D202416-FA11-F28D-11F4-40121825B5F0}"/>
              </a:ext>
            </a:extLst>
          </p:cNvPr>
          <p:cNvPicPr>
            <a:picLocks noChangeAspect="1"/>
          </p:cNvPicPr>
          <p:nvPr/>
        </p:nvPicPr>
        <p:blipFill>
          <a:blip r:embed="rId7"/>
          <a:stretch>
            <a:fillRect/>
          </a:stretch>
        </p:blipFill>
        <p:spPr>
          <a:xfrm>
            <a:off x="3835568" y="2769624"/>
            <a:ext cx="1670887" cy="16708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1d0e18fce4a_3_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301" name="Google Shape;301;g1d0e18fce4a_3_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302" name="Google Shape;302;g1d0e18fce4a_3_1"/>
          <p:cNvPicPr preferRelativeResize="0"/>
          <p:nvPr/>
        </p:nvPicPr>
        <p:blipFill>
          <a:blip r:embed="rId5">
            <a:alphaModFix/>
          </a:blip>
          <a:stretch>
            <a:fillRect/>
          </a:stretch>
        </p:blipFill>
        <p:spPr>
          <a:xfrm>
            <a:off x="1886025" y="488013"/>
            <a:ext cx="6655200" cy="416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08" name="Google Shape;308;p7"/>
          <p:cNvSpPr txBox="1"/>
          <p:nvPr/>
        </p:nvSpPr>
        <p:spPr>
          <a:xfrm>
            <a:off x="281725" y="2428450"/>
            <a:ext cx="4045200" cy="1318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2"/>
              </a:buClr>
              <a:buSzPts val="1100"/>
              <a:buFont typeface="Arial"/>
              <a:buNone/>
            </a:pPr>
            <a:r>
              <a:rPr lang="it" sz="2400" b="1" i="0" u="none" strike="noStrike" cap="none">
                <a:solidFill>
                  <a:srgbClr val="122D4A"/>
                </a:solidFill>
                <a:latin typeface="Arial"/>
                <a:ea typeface="Arial"/>
                <a:cs typeface="Arial"/>
                <a:sym typeface="Arial"/>
              </a:rPr>
              <a:t>1.1 Ορισμός</a:t>
            </a:r>
            <a:endParaRPr sz="2400" b="0" i="0" u="none" strike="noStrike" cap="none">
              <a:solidFill>
                <a:srgbClr val="12129F"/>
              </a:solidFill>
              <a:latin typeface="Arial"/>
              <a:ea typeface="Arial"/>
              <a:cs typeface="Arial"/>
              <a:sym typeface="Arial"/>
            </a:endParaRPr>
          </a:p>
        </p:txBody>
      </p:sp>
      <p:sp>
        <p:nvSpPr>
          <p:cNvPr id="309" name="Google Shape;309;p7"/>
          <p:cNvSpPr txBox="1"/>
          <p:nvPr/>
        </p:nvSpPr>
        <p:spPr>
          <a:xfrm>
            <a:off x="281725" y="1110250"/>
            <a:ext cx="4045200" cy="1318200"/>
          </a:xfrm>
          <a:prstGeom prst="rect">
            <a:avLst/>
          </a:prstGeom>
          <a:noFill/>
          <a:ln>
            <a:noFill/>
          </a:ln>
        </p:spPr>
        <p:txBody>
          <a:bodyPr spcFirstLastPara="1" wrap="square" lIns="91425" tIns="91425" rIns="91425" bIns="91425" anchor="ctr" anchorCtr="0">
            <a:noAutofit/>
          </a:bodyPr>
          <a:lstStyle/>
          <a:p>
            <a:pPr marL="457200" marR="0" lvl="0" indent="-381000" algn="ctr" rtl="0">
              <a:lnSpc>
                <a:spcPct val="100000"/>
              </a:lnSpc>
              <a:spcBef>
                <a:spcPts val="0"/>
              </a:spcBef>
              <a:spcAft>
                <a:spcPts val="0"/>
              </a:spcAft>
              <a:buClr>
                <a:schemeClr val="dk1"/>
              </a:buClr>
              <a:buSzPts val="2400"/>
              <a:buFont typeface="Raleway"/>
              <a:buAutoNum type="arabicPeriod"/>
            </a:pPr>
            <a:r>
              <a:rPr lang="it" sz="2400" b="1" i="0" u="none" strike="noStrike" cap="none" dirty="0">
                <a:solidFill>
                  <a:schemeClr val="dk1"/>
                </a:solidFill>
                <a:latin typeface="Raleway"/>
                <a:ea typeface="Raleway"/>
                <a:cs typeface="Raleway"/>
                <a:sym typeface="Raleway"/>
              </a:rPr>
              <a:t>ΤΙ Ε</a:t>
            </a:r>
            <a:r>
              <a:rPr lang="el-GR" sz="2400" b="1" dirty="0">
                <a:solidFill>
                  <a:schemeClr val="dk1"/>
                </a:solidFill>
                <a:latin typeface="Raleway"/>
                <a:ea typeface="Raleway"/>
                <a:cs typeface="Raleway"/>
                <a:sym typeface="Raleway"/>
              </a:rPr>
              <a:t>Ι</a:t>
            </a:r>
            <a:r>
              <a:rPr lang="it" sz="2400" b="1" i="0" u="none" strike="noStrike" cap="none" dirty="0">
                <a:solidFill>
                  <a:schemeClr val="dk1"/>
                </a:solidFill>
                <a:latin typeface="Raleway"/>
                <a:ea typeface="Raleway"/>
                <a:cs typeface="Raleway"/>
                <a:sym typeface="Raleway"/>
              </a:rPr>
              <a:t>ΝΑΙ ΜΙΑ ΚΟΙΝΩΝΙΚ</a:t>
            </a:r>
            <a:r>
              <a:rPr lang="el-GR" sz="2400" b="1" i="0" u="none" strike="noStrike" cap="none" dirty="0">
                <a:solidFill>
                  <a:schemeClr val="dk1"/>
                </a:solidFill>
                <a:latin typeface="Raleway"/>
                <a:ea typeface="Raleway"/>
                <a:cs typeface="Raleway"/>
                <a:sym typeface="Raleway"/>
              </a:rPr>
              <a:t>Η</a:t>
            </a:r>
            <a:r>
              <a:rPr lang="it" sz="2400" b="1" i="0" u="none" strike="noStrike" cap="none" dirty="0">
                <a:solidFill>
                  <a:schemeClr val="dk1"/>
                </a:solidFill>
                <a:latin typeface="Raleway"/>
                <a:ea typeface="Raleway"/>
                <a:cs typeface="Raleway"/>
                <a:sym typeface="Raleway"/>
              </a:rPr>
              <a:t> ΕΠΙΧΕ</a:t>
            </a:r>
            <a:r>
              <a:rPr lang="el-GR" sz="2400" b="1" i="0" u="none" strike="noStrike" cap="none" dirty="0">
                <a:solidFill>
                  <a:schemeClr val="dk1"/>
                </a:solidFill>
                <a:latin typeface="Raleway"/>
                <a:ea typeface="Raleway"/>
                <a:cs typeface="Raleway"/>
                <a:sym typeface="Raleway"/>
              </a:rPr>
              <a:t>Ι</a:t>
            </a:r>
            <a:r>
              <a:rPr lang="it" sz="2400" b="1" i="0" u="none" strike="noStrike" cap="none" dirty="0">
                <a:solidFill>
                  <a:schemeClr val="dk1"/>
                </a:solidFill>
                <a:latin typeface="Raleway"/>
                <a:ea typeface="Raleway"/>
                <a:cs typeface="Raleway"/>
                <a:sym typeface="Raleway"/>
              </a:rPr>
              <a:t>ΡΗΣΗ;</a:t>
            </a:r>
            <a:endParaRPr sz="2400" b="1" i="0" u="none" strike="noStrike" cap="none" dirty="0">
              <a:solidFill>
                <a:srgbClr val="122D4A"/>
              </a:solidFill>
              <a:latin typeface="Arial"/>
              <a:ea typeface="Arial"/>
              <a:cs typeface="Arial"/>
              <a:sym typeface="Arial"/>
            </a:endParaRPr>
          </a:p>
        </p:txBody>
      </p:sp>
      <p:sp>
        <p:nvSpPr>
          <p:cNvPr id="310" name="Google Shape;310;p7"/>
          <p:cNvSpPr txBox="1"/>
          <p:nvPr/>
        </p:nvSpPr>
        <p:spPr>
          <a:xfrm>
            <a:off x="4737875" y="826975"/>
            <a:ext cx="4244100" cy="394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1"/>
              </a:buClr>
              <a:buSzPts val="1800"/>
              <a:buFont typeface="Lato"/>
              <a:buNone/>
            </a:pPr>
            <a:r>
              <a:rPr lang="it" sz="1400" b="0" i="0" u="none" strike="noStrike" cap="none">
                <a:solidFill>
                  <a:schemeClr val="dk2"/>
                </a:solidFill>
                <a:latin typeface="Lato"/>
                <a:ea typeface="Lato"/>
                <a:cs typeface="Lato"/>
                <a:sym typeface="Lato"/>
              </a:rPr>
              <a:t>Οι κοινωνικές επιχειρήσεις είναι φορείς της κοινωνικής οικονομίας των οποίων κύριος στόχος είναι να έχουν κοινωνικό αντίκτυπο και όχι κέρδος για τους ιδιοκτήτες/μετόχους τους. </a:t>
            </a:r>
            <a:endParaRPr/>
          </a:p>
        </p:txBody>
      </p:sp>
      <p:sp>
        <p:nvSpPr>
          <p:cNvPr id="311" name="Google Shape;311;p7"/>
          <p:cNvSpPr txBox="1">
            <a:spLocks noGrp="1"/>
          </p:cNvSpPr>
          <p:nvPr>
            <p:ph type="title"/>
          </p:nvPr>
        </p:nvSpPr>
        <p:spPr>
          <a:xfrm>
            <a:off x="4837325" y="73740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2"/>
              </a:buClr>
              <a:buSzPts val="1100"/>
              <a:buFont typeface="Arial"/>
              <a:buNone/>
            </a:pPr>
            <a:r>
              <a:rPr lang="it" sz="1800">
                <a:solidFill>
                  <a:srgbClr val="09142A"/>
                </a:solidFill>
                <a:latin typeface="Lato"/>
                <a:ea typeface="Lato"/>
                <a:cs typeface="Lato"/>
                <a:sym typeface="Lato"/>
              </a:rPr>
              <a:t>Κοινωνικές επιχειρήσεις</a:t>
            </a:r>
            <a:endParaRPr sz="1800" b="0">
              <a:solidFill>
                <a:srgbClr val="09142A"/>
              </a:solidFill>
              <a:latin typeface="Lato"/>
              <a:ea typeface="Lato"/>
              <a:cs typeface="Lato"/>
              <a:sym typeface="Lato"/>
            </a:endParaRPr>
          </a:p>
        </p:txBody>
      </p:sp>
      <p:pic>
        <p:nvPicPr>
          <p:cNvPr id="312" name="Google Shape;312;p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6143</Words>
  <Application>Microsoft Office PowerPoint</Application>
  <PresentationFormat>On-screen Show (16:9)</PresentationFormat>
  <Paragraphs>484</Paragraphs>
  <Slides>74</Slides>
  <Notes>74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74</vt:i4>
      </vt:variant>
    </vt:vector>
  </HeadingPairs>
  <TitlesOfParts>
    <vt:vector size="88" baseType="lpstr">
      <vt:lpstr>Lato</vt:lpstr>
      <vt:lpstr>Google Sans</vt:lpstr>
      <vt:lpstr>Bahnschrift Light Condensed</vt:lpstr>
      <vt:lpstr>Calibri</vt:lpstr>
      <vt:lpstr>Raleway</vt:lpstr>
      <vt:lpstr>Arial</vt:lpstr>
      <vt:lpstr>Barlow</vt:lpstr>
      <vt:lpstr>Times New Roman</vt:lpstr>
      <vt:lpstr>Open Sans</vt:lpstr>
      <vt:lpstr>Roboto</vt:lpstr>
      <vt:lpstr>swiss-2</vt:lpstr>
      <vt:lpstr>Simple Light</vt:lpstr>
      <vt:lpstr>Swiss</vt:lpstr>
      <vt:lpstr>1_Swiss</vt:lpstr>
      <vt:lpstr>Ενότητα 1 - Κοινωνικές επιχειρήσεις, διαχείριση και λειτουργία</vt:lpstr>
      <vt:lpstr>Μονάδες εργασίας</vt:lpstr>
      <vt:lpstr>Μεθοδολογία - EQF Μονάδα εργασίας 1 </vt:lpstr>
      <vt:lpstr>Μεθοδολογία - EQF Μονάδα εργασίας 1 </vt:lpstr>
      <vt:lpstr>Μεθοδολογία - EQF Μονάδα εργασίας 1 </vt:lpstr>
      <vt:lpstr>Κοινωνικές επιχειρήσεις, διαχείριση και λειτουργία</vt:lpstr>
      <vt:lpstr>Κοινωνικές επιχειρήσεις, διαχείριση και λειτουργία</vt:lpstr>
      <vt:lpstr>PowerPoint Presentation</vt:lpstr>
      <vt:lpstr>Κοινωνικές επιχειρήσεις</vt:lpstr>
      <vt:lpstr>Ορισμός της κοινωνικής επιχείρησης</vt:lpstr>
      <vt:lpstr>Ορισμός της κοινωνικής επιχείρησης</vt:lpstr>
      <vt:lpstr>Ορισμός της κοινωνικής επιχείρησης</vt:lpstr>
      <vt:lpstr>Ορισμός της κοινωνικής επιχείρησης</vt:lpstr>
      <vt:lpstr>1.2 Πλαίσιο και ιστορικό</vt:lpstr>
      <vt:lpstr>1.3 Κοινωνικές επιχειρήσεις σήμερα</vt:lpstr>
      <vt:lpstr>PowerPoint Presentation</vt:lpstr>
      <vt:lpstr>PowerPoint Presentation</vt:lpstr>
      <vt:lpstr>PowerPoint Presentation</vt:lpstr>
      <vt:lpstr>2.2 Τι είναι οι B-Corps;</vt:lpstr>
      <vt:lpstr>Η οικογένεια b-corps</vt:lpstr>
      <vt:lpstr>Αξιολόγηση του αντίκτυπου Β</vt:lpstr>
      <vt:lpstr>2.3 Οι Benefit Corporations ως νομικά πρόσωπα</vt:lpstr>
      <vt:lpstr>Πλαίσιο </vt:lpstr>
      <vt:lpstr>Πώς να γίνετε πιστοποιημένη εταιρεία Β; </vt:lpstr>
      <vt:lpstr>PowerPoint Presentation</vt:lpstr>
      <vt:lpstr>3.1 Νομοθεσία για τις κοινωνικές επιχειρήσεις σε όλη την Ευρώπη</vt:lpstr>
      <vt:lpstr>Χαρτογράφηση της νομοθεσίας σε διάφορες χώρες για τις κοινωνικές επιχειρήσεις</vt:lpstr>
      <vt:lpstr>PowerPoint Presentation</vt:lpstr>
      <vt:lpstr>Ισπανία</vt:lpstr>
      <vt:lpstr>3.2 Ιταλία</vt:lpstr>
      <vt:lpstr>Ιταλία</vt:lpstr>
      <vt:lpstr>3.3 Γερμανία</vt:lpstr>
      <vt:lpstr>Γερμανία</vt:lpstr>
      <vt:lpstr>3.4 Κύπρος</vt:lpstr>
      <vt:lpstr>Κύπρος</vt:lpstr>
      <vt:lpstr>3.5 Μάλτα</vt:lpstr>
      <vt:lpstr>Μάλτα</vt:lpstr>
      <vt:lpstr>3.6 Βέλγιο</vt:lpstr>
      <vt:lpstr>Βέλγιο</vt:lpstr>
      <vt:lpstr>PowerPoint Presentation</vt:lpstr>
      <vt:lpstr>PowerPoint Presentation</vt:lpstr>
      <vt:lpstr>PowerPoint Presentation</vt:lpstr>
      <vt:lpstr>Γιατί η δικτύωση κοινωνικών επιχειρήσεων είναι σημαντική;</vt:lpstr>
      <vt:lpstr>4.2 Πώς να δημιουργήσετε ένα δίκτυο</vt:lpstr>
      <vt:lpstr>4.3 Πώς να αλληλεπιδράσετε με τους υπόλοιπους εμπλεκόμενους φορείς </vt:lpstr>
      <vt:lpstr>Πώς να αλληλεπιδράσετε με τον ενδιαφερόμενο φορέα σας</vt:lpstr>
      <vt:lpstr>4.4 Πλεονεκτήματα ενός συστήματος πολλαπλών ενδιαφερομένων μερών </vt:lpstr>
      <vt:lpstr>5.1 Οικονομικός και κοινωνικός δυϊσμός</vt:lpstr>
      <vt:lpstr>Οικονομικός και κοινωνικός δυϊσμός </vt:lpstr>
      <vt:lpstr>5.2 Οικονομική διάσταση  </vt:lpstr>
      <vt:lpstr>5.3 Κοινωνική διάσταση</vt:lpstr>
      <vt:lpstr>5.4 Κοινωνικό μάρκετινγκ</vt:lpstr>
      <vt:lpstr>6.1 Σκοπός της μέτρησης</vt:lpstr>
      <vt:lpstr>Πώς να μετρήσετε τον κοινωνικό αντίκτυπο</vt:lpstr>
      <vt:lpstr>Πώς να μετρήσετε τον κοινωνικό αντίκτυπο</vt:lpstr>
      <vt:lpstr>Σκοπός της μέτρησης</vt:lpstr>
      <vt:lpstr>6.2 Ενδιαφερόμενα μέρη</vt:lpstr>
      <vt:lpstr>6.3 Αλυσίδα αξίας επιπτώσεων</vt:lpstr>
      <vt:lpstr>PowerPoint Presentation</vt:lpstr>
      <vt:lpstr>PowerPoint Presentation</vt:lpstr>
      <vt:lpstr>6.4 Προσέγγιση της μέτρησης</vt:lpstr>
      <vt:lpstr>Marnick Vanlee ΚΛΕΙΣΤΕ ΤΟ ΧΑΣΜΑ</vt:lpstr>
      <vt:lpstr>Μελέτη περίπτωσης: Κλείστε το χάσμα</vt:lpstr>
      <vt:lpstr>Μελέτη περίπτωσης: Κλείστε το χάσμα</vt:lpstr>
      <vt:lpstr>Μελέτη περίπτωσης: Κλείστε το χάσμα</vt:lpstr>
      <vt:lpstr>Μελέτη περίπτωσης: Κλείστε το χάσμα</vt:lpstr>
      <vt:lpstr>Μελέτη περίπτωσης: Κλείστε το χάσμα</vt:lpstr>
      <vt:lpstr>Μελέτη περίπτωσης: Κλείστε το χάσμα</vt:lpstr>
      <vt:lpstr>Μελέτη περίπτωσης: Κλείστε το χάσμα</vt:lpstr>
      <vt:lpstr>Μελέτη περίπτωσης: Κλείστε το χάσμα</vt:lpstr>
      <vt:lpstr>Βασικά σημεία που πρέπει να ληφθούν υπόψη</vt:lpstr>
      <vt:lpstr>Αναστοχασμός/ Αυτοαξιολόγηση</vt:lpstr>
      <vt:lpstr>Αναστοχασμός/ Αυτοαξιολόγηση</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Social enterprises, management and operation</dc:title>
  <dc:creator>Stage</dc:creator>
  <cp:keywords>, docId:56086825DCC1AC1E768CB87D67055CBC</cp:keywords>
  <cp:lastModifiedBy>Mary Messou</cp:lastModifiedBy>
  <cp:revision>28</cp:revision>
  <dcterms:modified xsi:type="dcterms:W3CDTF">2023-04-26T13:55:00Z</dcterms:modified>
</cp:coreProperties>
</file>