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embeddedFontLst>
    <p:embeddedFont>
      <p:font typeface="Raleway"/>
      <p:regular r:id="rId76"/>
      <p:bold r:id="rId77"/>
      <p:italic r:id="rId78"/>
      <p:boldItalic r:id="rId79"/>
    </p:embeddedFont>
    <p:embeddedFont>
      <p:font typeface="Lato"/>
      <p:regular r:id="rId80"/>
      <p:bold r:id="rId81"/>
      <p:italic r:id="rId82"/>
      <p:boldItalic r:id="rId83"/>
    </p:embeddedFont>
    <p:embeddedFont>
      <p:font typeface="Open Sans"/>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4479">
          <p15:clr>
            <a:srgbClr val="9AA0A6"/>
          </p15:clr>
        </p15:guide>
      </p15:sldGuideLst>
    </p:ext>
    <p:ext uri="http://customooxmlschemas.google.com/">
      <go:slidesCustomData xmlns:go="http://customooxmlschemas.google.com/" r:id="rId88" roundtripDataSignature="AMtx7mi3wBH214ZmFQ8Onl7jViYH+R/p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2B3EE4-5316-41A6-81B5-8A2658568E46}">
  <a:tblStyle styleId="{452B3EE4-5316-41A6-81B5-8A2658568E4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447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OpenSans-regular.fntdata"/><Relationship Id="rId83" Type="http://schemas.openxmlformats.org/officeDocument/2006/relationships/font" Target="fonts/Lato-boldItalic.fntdata"/><Relationship Id="rId42" Type="http://schemas.openxmlformats.org/officeDocument/2006/relationships/slide" Target="slides/slide36.xml"/><Relationship Id="rId86" Type="http://schemas.openxmlformats.org/officeDocument/2006/relationships/font" Target="fonts/OpenSans-italic.fntdata"/><Relationship Id="rId41" Type="http://schemas.openxmlformats.org/officeDocument/2006/relationships/slide" Target="slides/slide35.xml"/><Relationship Id="rId85" Type="http://schemas.openxmlformats.org/officeDocument/2006/relationships/font" Target="fonts/OpenSans-bold.fntdata"/><Relationship Id="rId44" Type="http://schemas.openxmlformats.org/officeDocument/2006/relationships/slide" Target="slides/slide38.xml"/><Relationship Id="rId88" Type="http://customschemas.google.com/relationships/presentationmetadata" Target="metadata"/><Relationship Id="rId43" Type="http://schemas.openxmlformats.org/officeDocument/2006/relationships/slide" Target="slides/slide37.xml"/><Relationship Id="rId87" Type="http://schemas.openxmlformats.org/officeDocument/2006/relationships/font" Target="fonts/OpenSans-boldItalic.fntdata"/><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Lato-regular.fntdata"/><Relationship Id="rId82" Type="http://schemas.openxmlformats.org/officeDocument/2006/relationships/font" Target="fonts/Lato-italic.fntdata"/><Relationship Id="rId81"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Raleway-bold.fntdata"/><Relationship Id="rId32" Type="http://schemas.openxmlformats.org/officeDocument/2006/relationships/slide" Target="slides/slide26.xml"/><Relationship Id="rId76" Type="http://schemas.openxmlformats.org/officeDocument/2006/relationships/font" Target="fonts/Raleway-regular.fntdata"/><Relationship Id="rId35" Type="http://schemas.openxmlformats.org/officeDocument/2006/relationships/slide" Target="slides/slide29.xml"/><Relationship Id="rId79" Type="http://schemas.openxmlformats.org/officeDocument/2006/relationships/font" Target="fonts/Raleway-boldItalic.fntdata"/><Relationship Id="rId34" Type="http://schemas.openxmlformats.org/officeDocument/2006/relationships/slide" Target="slides/slide28.xml"/><Relationship Id="rId78" Type="http://schemas.openxmlformats.org/officeDocument/2006/relationships/font" Target="fonts/Raleway-italic.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6" name="Google Shape;1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8" name="Google Shape;22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9" name="Google Shape;24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73" name="Google Shape;27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91" name="Google Shape;29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09" name="Google Shape;30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7" name="Google Shape;327;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61" name="Google Shape;36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79" name="Google Shape;37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15" name="Google Shape;415;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6" name="Google Shape;9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d0de89e1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24" name="Google Shape;424;g1d0de89e19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d0de89e19a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33" name="Google Shape;433;g1d0de89e19a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2" name="Google Shape;442;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52" name="Google Shape;452;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d0de89e19a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61" name="Google Shape;461;g1d0de89e19a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70" name="Google Shape;470;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7" name="Google Shape;57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8" name="Google Shape;60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47" name="Google Shape;647;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0634f5fe2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56" name="Google Shape;656;g20634f5fe2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3a7d45eeb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g23a7d45ee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d0de89e19a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d0de89e19a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1" name="Google Shape;13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57"/>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57"/>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57"/>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57"/>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57"/>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5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cxnSp>
        <p:nvCxnSpPr>
          <p:cNvPr id="62" name="Google Shape;62;g23a7d45eeb2_0_14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3" name="Google Shape;63;g23a7d45eeb2_0_14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4" name="Google Shape;64;g23a7d45eeb2_0_14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5" name="Google Shape;65;g23a7d45eeb2_0_14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000"/>
              <a:buNone/>
              <a:defRPr/>
            </a:lvl1pPr>
            <a:lvl2pPr lvl="1" rtl="0" algn="l">
              <a:lnSpc>
                <a:spcPct val="100000"/>
              </a:lnSpc>
              <a:spcBef>
                <a:spcPts val="0"/>
              </a:spcBef>
              <a:spcAft>
                <a:spcPts val="0"/>
              </a:spcAft>
              <a:buSzPts val="3000"/>
              <a:buNone/>
              <a:defRPr/>
            </a:lvl2pPr>
            <a:lvl3pPr lvl="2" rtl="0" algn="l">
              <a:lnSpc>
                <a:spcPct val="100000"/>
              </a:lnSpc>
              <a:spcBef>
                <a:spcPts val="0"/>
              </a:spcBef>
              <a:spcAft>
                <a:spcPts val="0"/>
              </a:spcAft>
              <a:buSzPts val="3000"/>
              <a:buNone/>
              <a:defRPr/>
            </a:lvl3pPr>
            <a:lvl4pPr lvl="3" rtl="0" algn="l">
              <a:lnSpc>
                <a:spcPct val="100000"/>
              </a:lnSpc>
              <a:spcBef>
                <a:spcPts val="0"/>
              </a:spcBef>
              <a:spcAft>
                <a:spcPts val="0"/>
              </a:spcAft>
              <a:buSzPts val="3000"/>
              <a:buNone/>
              <a:defRPr/>
            </a:lvl4pPr>
            <a:lvl5pPr lvl="4" rtl="0" algn="l">
              <a:lnSpc>
                <a:spcPct val="100000"/>
              </a:lnSpc>
              <a:spcBef>
                <a:spcPts val="0"/>
              </a:spcBef>
              <a:spcAft>
                <a:spcPts val="0"/>
              </a:spcAft>
              <a:buSzPts val="3000"/>
              <a:buNone/>
              <a:defRPr/>
            </a:lvl5pPr>
            <a:lvl6pPr lvl="5" rtl="0" algn="l">
              <a:lnSpc>
                <a:spcPct val="100000"/>
              </a:lnSpc>
              <a:spcBef>
                <a:spcPts val="0"/>
              </a:spcBef>
              <a:spcAft>
                <a:spcPts val="0"/>
              </a:spcAft>
              <a:buSzPts val="3000"/>
              <a:buNone/>
              <a:defRPr/>
            </a:lvl6pPr>
            <a:lvl7pPr lvl="6" rtl="0" algn="l">
              <a:lnSpc>
                <a:spcPct val="100000"/>
              </a:lnSpc>
              <a:spcBef>
                <a:spcPts val="0"/>
              </a:spcBef>
              <a:spcAft>
                <a:spcPts val="0"/>
              </a:spcAft>
              <a:buSzPts val="3000"/>
              <a:buNone/>
              <a:defRPr/>
            </a:lvl7pPr>
            <a:lvl8pPr lvl="7" rtl="0" algn="l">
              <a:lnSpc>
                <a:spcPct val="100000"/>
              </a:lnSpc>
              <a:spcBef>
                <a:spcPts val="0"/>
              </a:spcBef>
              <a:spcAft>
                <a:spcPts val="0"/>
              </a:spcAft>
              <a:buSzPts val="3000"/>
              <a:buNone/>
              <a:defRPr/>
            </a:lvl8pPr>
            <a:lvl9pPr lvl="8" rtl="0" algn="l">
              <a:lnSpc>
                <a:spcPct val="100000"/>
              </a:lnSpc>
              <a:spcBef>
                <a:spcPts val="0"/>
              </a:spcBef>
              <a:spcAft>
                <a:spcPts val="0"/>
              </a:spcAft>
              <a:buSzPts val="3000"/>
              <a:buNone/>
              <a:defRPr/>
            </a:lvl9pPr>
          </a:lstStyle>
          <a:p/>
        </p:txBody>
      </p:sp>
      <p:sp>
        <p:nvSpPr>
          <p:cNvPr id="66" name="Google Shape;66;g23a7d45eeb2_0_14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7" name="Google Shape;67;g23a7d45eeb2_0_14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 name="Shape 16"/>
        <p:cNvGrpSpPr/>
        <p:nvPr/>
      </p:nvGrpSpPr>
      <p:grpSpPr>
        <a:xfrm>
          <a:off x="0" y="0"/>
          <a:ext cx="0" cy="0"/>
          <a:chOff x="0" y="0"/>
          <a:chExt cx="0" cy="0"/>
        </a:xfrm>
      </p:grpSpPr>
      <p:cxnSp>
        <p:nvCxnSpPr>
          <p:cNvPr id="17" name="Google Shape;17;p5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8" name="Google Shape;18;p58"/>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 name="Google Shape;19;p58"/>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5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 name="Shape 21"/>
        <p:cNvGrpSpPr/>
        <p:nvPr/>
      </p:nvGrpSpPr>
      <p:grpSpPr>
        <a:xfrm>
          <a:off x="0" y="0"/>
          <a:ext cx="0" cy="0"/>
          <a:chOff x="0" y="0"/>
          <a:chExt cx="0" cy="0"/>
        </a:xfrm>
      </p:grpSpPr>
      <p:sp>
        <p:nvSpPr>
          <p:cNvPr id="22" name="Google Shape;22;p5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 name="Google Shape;23;p5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4" name="Google Shape;24;p59"/>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5" name="Google Shape;25;p59"/>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6" name="Google Shape;26;p5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7" name="Google Shape;27;p5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 name="Shape 28"/>
        <p:cNvGrpSpPr/>
        <p:nvPr/>
      </p:nvGrpSpPr>
      <p:grpSpPr>
        <a:xfrm>
          <a:off x="0" y="0"/>
          <a:ext cx="0" cy="0"/>
          <a:chOff x="0" y="0"/>
          <a:chExt cx="0" cy="0"/>
        </a:xfrm>
      </p:grpSpPr>
      <p:cxnSp>
        <p:nvCxnSpPr>
          <p:cNvPr id="29" name="Google Shape;29;p6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30" name="Google Shape;30;p6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31" name="Google Shape;31;p65"/>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32" name="Google Shape;32;p65"/>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3" name="Google Shape;33;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cxnSp>
        <p:nvCxnSpPr>
          <p:cNvPr id="35" name="Google Shape;35;p61"/>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6" name="Google Shape;36;p61"/>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7" name="Google Shape;37;p6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8" name="Google Shape;38;p6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61"/>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0" name="Google Shape;40;p61"/>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0"/>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4" name="Google Shape;44;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5" name="Shape 45"/>
        <p:cNvGrpSpPr/>
        <p:nvPr/>
      </p:nvGrpSpPr>
      <p:grpSpPr>
        <a:xfrm>
          <a:off x="0" y="0"/>
          <a:ext cx="0" cy="0"/>
          <a:chOff x="0" y="0"/>
          <a:chExt cx="0" cy="0"/>
        </a:xfrm>
      </p:grpSpPr>
      <p:cxnSp>
        <p:nvCxnSpPr>
          <p:cNvPr id="46" name="Google Shape;46;p62"/>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7" name="Google Shape;47;p62"/>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62"/>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9" name="Google Shape;49;p6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0" name="Shape 50"/>
        <p:cNvGrpSpPr/>
        <p:nvPr/>
      </p:nvGrpSpPr>
      <p:grpSpPr>
        <a:xfrm>
          <a:off x="0" y="0"/>
          <a:ext cx="0" cy="0"/>
          <a:chOff x="0" y="0"/>
          <a:chExt cx="0" cy="0"/>
        </a:xfrm>
      </p:grpSpPr>
      <p:cxnSp>
        <p:nvCxnSpPr>
          <p:cNvPr id="51" name="Google Shape;51;p63"/>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2" name="Google Shape;52;p63"/>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3" name="Google Shape;53;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cxnSp>
        <p:nvCxnSpPr>
          <p:cNvPr id="55" name="Google Shape;55;p6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6" name="Google Shape;56;p6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7" name="Google Shape;57;p64"/>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56"/>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56"/>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5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mudjeans.eu/" TargetMode="External"/><Relationship Id="rId4" Type="http://schemas.openxmlformats.org/officeDocument/2006/relationships/hyperlink" Target="https://carbonequity.com/" TargetMode="External"/><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2.png"/><Relationship Id="rId8"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6.jpg"/><Relationship Id="rId4" Type="http://schemas.openxmlformats.org/officeDocument/2006/relationships/hyperlink" Target="https://www.toastale.com/" TargetMode="External"/><Relationship Id="rId9" Type="http://schemas.openxmlformats.org/officeDocument/2006/relationships/image" Target="../media/image5.jpg"/><Relationship Id="rId5" Type="http://schemas.openxmlformats.org/officeDocument/2006/relationships/hyperlink" Target="https://beam.org/" TargetMode="External"/><Relationship Id="rId6" Type="http://schemas.openxmlformats.org/officeDocument/2006/relationships/image" Target="../media/image25.jpg"/><Relationship Id="rId7" Type="http://schemas.openxmlformats.org/officeDocument/2006/relationships/image" Target="../media/image22.png"/><Relationship Id="rId8"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2.png"/><Relationship Id="rId5"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2.png"/><Relationship Id="rId5"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2.png"/><Relationship Id="rId5"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2.png"/><Relationship Id="rId5"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png"/><Relationship Id="rId5"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2.png"/><Relationship Id="rId5"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2.png"/><Relationship Id="rId5"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jpg"/><Relationship Id="rId4" Type="http://schemas.openxmlformats.org/officeDocument/2006/relationships/image" Target="../media/image2.png"/><Relationship Id="rId5"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9.jpg"/><Relationship Id="rId4" Type="http://schemas.openxmlformats.org/officeDocument/2006/relationships/image" Target="../media/image2.png"/><Relationship Id="rId5" Type="http://schemas.openxmlformats.org/officeDocument/2006/relationships/image" Target="../media/image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6.png"/><Relationship Id="rId4" Type="http://schemas.openxmlformats.org/officeDocument/2006/relationships/image" Target="../media/image2.png"/><Relationship Id="rId5"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png"/><Relationship Id="rId4" Type="http://schemas.openxmlformats.org/officeDocument/2006/relationships/image" Target="../media/image2.png"/><Relationship Id="rId5" Type="http://schemas.openxmlformats.org/officeDocument/2006/relationships/image" Target="../media/image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8.jpg"/><Relationship Id="rId4" Type="http://schemas.openxmlformats.org/officeDocument/2006/relationships/image" Target="../media/image2.png"/><Relationship Id="rId5" Type="http://schemas.openxmlformats.org/officeDocument/2006/relationships/image" Target="../media/image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8.pn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0.png"/><Relationship Id="rId4" Type="http://schemas.openxmlformats.org/officeDocument/2006/relationships/image" Target="../media/image2.pn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jcsr.springeropen.com/articles/10.1186/s40991-016-0004-6#ref-CR5" TargetMode="External"/><Relationship Id="rId4" Type="http://schemas.openxmlformats.org/officeDocument/2006/relationships/hyperlink" Target="https://jcsr.springeropen.com/articles/10.1186/s40991-016-0004-6#ref-CR6" TargetMode="External"/><Relationship Id="rId5" Type="http://schemas.openxmlformats.org/officeDocument/2006/relationships/image" Target="../media/image2.png"/><Relationship Id="rId6" Type="http://schemas.openxmlformats.org/officeDocument/2006/relationships/image" Target="../media/image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image" Target="../media/image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png"/><Relationship Id="rId4" Type="http://schemas.openxmlformats.org/officeDocument/2006/relationships/image" Target="../media/image5.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jcsr.springeropen.com/articles/10.1186/s40991-016-0004-6#ref-CR6" TargetMode="External"/><Relationship Id="rId4" Type="http://schemas.openxmlformats.org/officeDocument/2006/relationships/image" Target="../media/image2.png"/><Relationship Id="rId5" Type="http://schemas.openxmlformats.org/officeDocument/2006/relationships/image" Target="../media/image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35.png"/><Relationship Id="rId4" Type="http://schemas.openxmlformats.org/officeDocument/2006/relationships/image" Target="../media/image2.pn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png"/><Relationship Id="rId4" Type="http://schemas.openxmlformats.org/officeDocument/2006/relationships/image" Target="../media/image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png"/><Relationship Id="rId4" Type="http://schemas.openxmlformats.org/officeDocument/2006/relationships/image" Target="../media/image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9.png"/><Relationship Id="rId4" Type="http://schemas.openxmlformats.org/officeDocument/2006/relationships/image" Target="../media/image2.png"/><Relationship Id="rId5" Type="http://schemas.openxmlformats.org/officeDocument/2006/relationships/image" Target="../media/image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2.png"/><Relationship Id="rId4" Type="http://schemas.openxmlformats.org/officeDocument/2006/relationships/image" Target="../media/image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2.png"/><Relationship Id="rId4" Type="http://schemas.openxmlformats.org/officeDocument/2006/relationships/image" Target="../media/image5.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 Id="rId3" Type="http://schemas.openxmlformats.org/officeDocument/2006/relationships/image" Target="../media/image2.png"/><Relationship Id="rId4" Type="http://schemas.openxmlformats.org/officeDocument/2006/relationships/image" Target="../media/image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2.png"/><Relationship Id="rId4" Type="http://schemas.openxmlformats.org/officeDocument/2006/relationships/image" Target="../media/image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 Id="rId3" Type="http://schemas.openxmlformats.org/officeDocument/2006/relationships/image" Target="../media/image2.png"/><Relationship Id="rId4" Type="http://schemas.openxmlformats.org/officeDocument/2006/relationships/hyperlink" Target="https://www.beyond-capital.eu/" TargetMode="External"/><Relationship Id="rId5" Type="http://schemas.openxmlformats.org/officeDocument/2006/relationships/hyperlink" Target="http://www.cbe.be/" TargetMode="External"/><Relationship Id="rId6" Type="http://schemas.openxmlformats.org/officeDocument/2006/relationships/image" Target="../media/image5.jpg"/><Relationship Id="rId7"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
          <p:cNvSpPr txBox="1"/>
          <p:nvPr>
            <p:ph type="ctrTitle"/>
          </p:nvPr>
        </p:nvSpPr>
        <p:spPr>
          <a:xfrm>
            <a:off x="2371725" y="630225"/>
            <a:ext cx="6331500" cy="21432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4800"/>
              <a:buNone/>
            </a:pPr>
            <a:r>
              <a:rPr lang="it" sz="3900">
                <a:solidFill>
                  <a:srgbClr val="122D4A"/>
                </a:solidFill>
                <a:latin typeface="Lato"/>
                <a:ea typeface="Lato"/>
                <a:cs typeface="Lato"/>
                <a:sym typeface="Lato"/>
              </a:rPr>
              <a:t>Modul 4</a:t>
            </a:r>
            <a:endParaRPr sz="3900">
              <a:solidFill>
                <a:srgbClr val="122D4A"/>
              </a:solidFill>
              <a:latin typeface="Lato"/>
              <a:ea typeface="Lato"/>
              <a:cs typeface="Lato"/>
              <a:sym typeface="Lato"/>
            </a:endParaRPr>
          </a:p>
          <a:p>
            <a:pPr indent="0" lvl="0" marL="0" rtl="0" algn="l">
              <a:lnSpc>
                <a:spcPct val="70000"/>
              </a:lnSpc>
              <a:spcBef>
                <a:spcPts val="0"/>
              </a:spcBef>
              <a:spcAft>
                <a:spcPts val="0"/>
              </a:spcAft>
              <a:buSzPts val="4800"/>
              <a:buNone/>
            </a:pPr>
            <a:r>
              <a:t/>
            </a:r>
            <a:endParaRPr sz="3900">
              <a:solidFill>
                <a:srgbClr val="122D4A"/>
              </a:solidFill>
              <a:latin typeface="Lato"/>
              <a:ea typeface="Lato"/>
              <a:cs typeface="Lato"/>
              <a:sym typeface="Lato"/>
            </a:endParaRPr>
          </a:p>
          <a:p>
            <a:pPr indent="0" lvl="0" marL="0" rtl="0" algn="l">
              <a:lnSpc>
                <a:spcPct val="70000"/>
              </a:lnSpc>
              <a:spcBef>
                <a:spcPts val="0"/>
              </a:spcBef>
              <a:spcAft>
                <a:spcPts val="0"/>
              </a:spcAft>
              <a:buClr>
                <a:schemeClr val="dk2"/>
              </a:buClr>
              <a:buSzPts val="4800"/>
              <a:buFont typeface="Arial"/>
              <a:buNone/>
            </a:pPr>
            <a:r>
              <a:rPr lang="it" sz="3900">
                <a:solidFill>
                  <a:srgbClr val="122D4A"/>
                </a:solidFill>
                <a:latin typeface="Lato"/>
                <a:ea typeface="Lato"/>
                <a:cs typeface="Lato"/>
                <a:sym typeface="Lato"/>
              </a:rPr>
              <a:t>Soziales Unternehmertum und Unternehmensethik</a:t>
            </a:r>
            <a:endParaRPr sz="4300">
              <a:solidFill>
                <a:schemeClr val="dk2"/>
              </a:solidFill>
              <a:latin typeface="Lato"/>
              <a:ea typeface="Lato"/>
              <a:cs typeface="Lato"/>
              <a:sym typeface="Lato"/>
            </a:endParaRPr>
          </a:p>
        </p:txBody>
      </p:sp>
      <p:sp>
        <p:nvSpPr>
          <p:cNvPr id="73" name="Google Shape;73;p1"/>
          <p:cNvSpPr txBox="1"/>
          <p:nvPr>
            <p:ph idx="1" type="subTitle"/>
          </p:nvPr>
        </p:nvSpPr>
        <p:spPr>
          <a:xfrm>
            <a:off x="2371717" y="3741050"/>
            <a:ext cx="6331500" cy="1241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1800"/>
              <a:buFont typeface="Arial"/>
              <a:buNone/>
            </a:pPr>
            <a:r>
              <a:rPr lang="it" sz="2300">
                <a:solidFill>
                  <a:schemeClr val="lt1"/>
                </a:solidFill>
                <a:latin typeface="Lato"/>
                <a:ea typeface="Lato"/>
                <a:cs typeface="Lato"/>
                <a:sym typeface="Lato"/>
              </a:rPr>
              <a:t>SYNTHESE &amp; MSE INSTITUT</a:t>
            </a:r>
            <a:endParaRPr sz="1300">
              <a:solidFill>
                <a:schemeClr val="lt1"/>
              </a:solidFill>
              <a:latin typeface="Lato"/>
              <a:ea typeface="Lato"/>
              <a:cs typeface="Lato"/>
              <a:sym typeface="Lato"/>
            </a:endParaRPr>
          </a:p>
        </p:txBody>
      </p:sp>
      <p:pic>
        <p:nvPicPr>
          <p:cNvPr id="74" name="Google Shape;74;p1"/>
          <p:cNvPicPr preferRelativeResize="0"/>
          <p:nvPr/>
        </p:nvPicPr>
        <p:blipFill rotWithShape="1">
          <a:blip r:embed="rId3">
            <a:alphaModFix/>
          </a:blip>
          <a:srcRect b="0" l="0" r="0" t="0"/>
          <a:stretch/>
        </p:blipFill>
        <p:spPr>
          <a:xfrm>
            <a:off x="61560" y="5650"/>
            <a:ext cx="1792650" cy="1696175"/>
          </a:xfrm>
          <a:prstGeom prst="rect">
            <a:avLst/>
          </a:prstGeom>
          <a:noFill/>
          <a:ln>
            <a:noFill/>
          </a:ln>
        </p:spPr>
      </p:pic>
      <p:pic>
        <p:nvPicPr>
          <p:cNvPr descr="Graphical user interface, application&#10;&#10;Description automatically generated with medium confidence" id="75" name="Google Shape;75;p1"/>
          <p:cNvPicPr preferRelativeResize="0"/>
          <p:nvPr/>
        </p:nvPicPr>
        <p:blipFill rotWithShape="1">
          <a:blip r:embed="rId4">
            <a:alphaModFix/>
          </a:blip>
          <a:srcRect b="0" l="0" r="0" t="0"/>
          <a:stretch/>
        </p:blipFill>
        <p:spPr>
          <a:xfrm>
            <a:off x="0" y="4515696"/>
            <a:ext cx="2226240" cy="4670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nvSpPr>
        <p:spPr>
          <a:xfrm>
            <a:off x="0" y="340184"/>
            <a:ext cx="9250680" cy="4929045"/>
          </a:xfrm>
          <a:prstGeom prst="rect">
            <a:avLst/>
          </a:prstGeom>
          <a:noFill/>
          <a:ln>
            <a:noFill/>
          </a:ln>
        </p:spPr>
        <p:txBody>
          <a:bodyPr anchorCtr="0" anchor="ctr" bIns="91425" lIns="91425" spcFirstLastPara="1" rIns="91425" wrap="square" tIns="91425">
            <a:noAutofit/>
          </a:bodyPr>
          <a:lstStyle/>
          <a:p>
            <a:pPr indent="0" lvl="0" marL="0" marR="50800" rtl="0" algn="ctr">
              <a:lnSpc>
                <a:spcPct val="115000"/>
              </a:lnSpc>
              <a:spcBef>
                <a:spcPts val="1200"/>
              </a:spcBef>
              <a:spcAft>
                <a:spcPts val="0"/>
              </a:spcAft>
              <a:buClr>
                <a:schemeClr val="lt1"/>
              </a:buClr>
              <a:buSzPts val="1800"/>
              <a:buFont typeface="Lato"/>
              <a:buNone/>
            </a:pPr>
            <a:r>
              <a:rPr b="1" i="0" lang="it" sz="1900" u="none" cap="none" strike="noStrike">
                <a:solidFill>
                  <a:schemeClr val="dk2"/>
                </a:solidFill>
                <a:latin typeface="Lato"/>
                <a:ea typeface="Lato"/>
                <a:cs typeface="Lato"/>
                <a:sym typeface="Lato"/>
              </a:rPr>
              <a:t>Wirtschaftsethik </a:t>
            </a:r>
            <a:r>
              <a:rPr b="0" i="0" lang="it" sz="1900" u="none" cap="none" strike="noStrike">
                <a:solidFill>
                  <a:schemeClr val="dk2"/>
                </a:solidFill>
                <a:latin typeface="Lato"/>
                <a:ea typeface="Lato"/>
                <a:cs typeface="Lato"/>
                <a:sym typeface="Lato"/>
              </a:rPr>
              <a:t>ist</a:t>
            </a:r>
            <a:endParaRPr b="1" i="0" sz="1900" u="none" cap="none" strike="noStrike">
              <a:solidFill>
                <a:schemeClr val="dk2"/>
              </a:solidFill>
              <a:latin typeface="Lato"/>
              <a:ea typeface="Lato"/>
              <a:cs typeface="Lato"/>
              <a:sym typeface="Lato"/>
            </a:endParaRPr>
          </a:p>
          <a:p>
            <a:pPr indent="0" lvl="0" marL="0" marR="50800" rtl="0" algn="ctr">
              <a:lnSpc>
                <a:spcPct val="115000"/>
              </a:lnSpc>
              <a:spcBef>
                <a:spcPts val="1200"/>
              </a:spcBef>
              <a:spcAft>
                <a:spcPts val="0"/>
              </a:spcAft>
              <a:buClr>
                <a:schemeClr val="lt1"/>
              </a:buClr>
              <a:buSzPts val="1800"/>
              <a:buFont typeface="Lato"/>
              <a:buNone/>
            </a:pPr>
            <a:r>
              <a:rPr b="0" i="0" lang="it" sz="1900" u="none" cap="none" strike="noStrike">
                <a:solidFill>
                  <a:schemeClr val="dk2"/>
                </a:solidFill>
                <a:latin typeface="Lato"/>
                <a:ea typeface="Lato"/>
                <a:cs typeface="Lato"/>
                <a:sym typeface="Lato"/>
              </a:rPr>
              <a:t>"die Untersuchung angemessener Unternehmensrichtlinien und -praktiken in Bezug auf potenziell kontroverse Themen wie Unternehmensführung, Insiderhandel, Bestechung, Diskriminierung, soziale Verantwortung von Unternehmen und treuhänderische Verantwortung".</a:t>
            </a:r>
            <a:endParaRPr b="0" i="0" sz="1400" u="none" cap="none" strike="noStrike">
              <a:solidFill>
                <a:srgbClr val="000000"/>
              </a:solidFill>
              <a:latin typeface="Arial"/>
              <a:ea typeface="Arial"/>
              <a:cs typeface="Arial"/>
              <a:sym typeface="Arial"/>
            </a:endParaRPr>
          </a:p>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sp>
        <p:nvSpPr>
          <p:cNvPr id="151" name="Google Shape;151;p9"/>
          <p:cNvSpPr txBox="1"/>
          <p:nvPr>
            <p:ph idx="1" type="body"/>
          </p:nvPr>
        </p:nvSpPr>
        <p:spPr>
          <a:xfrm>
            <a:off x="853950" y="2919450"/>
            <a:ext cx="7436100" cy="1071600"/>
          </a:xfrm>
          <a:prstGeom prst="rect">
            <a:avLst/>
          </a:prstGeom>
          <a:noFill/>
          <a:ln>
            <a:noFill/>
          </a:ln>
        </p:spPr>
        <p:txBody>
          <a:bodyPr anchorCtr="0" anchor="ctr" bIns="91425" lIns="91425" spcFirstLastPara="1" rIns="91425" wrap="square" tIns="91425">
            <a:noAutofit/>
          </a:bodyPr>
          <a:lstStyle/>
          <a:p>
            <a:pPr indent="-228600" lvl="0" marL="457200" marR="50800" rtl="0" algn="l">
              <a:lnSpc>
                <a:spcPct val="115000"/>
              </a:lnSpc>
              <a:spcBef>
                <a:spcPts val="1200"/>
              </a:spcBef>
              <a:spcAft>
                <a:spcPts val="0"/>
              </a:spcAft>
              <a:buClr>
                <a:schemeClr val="dk2"/>
              </a:buClr>
              <a:buSzPts val="2300"/>
              <a:buFont typeface="Arial"/>
              <a:buNone/>
            </a:pPr>
            <a:r>
              <a:t/>
            </a:r>
            <a:endParaRPr sz="1600">
              <a:solidFill>
                <a:schemeClr val="dk2"/>
              </a:solidFill>
              <a:latin typeface="Arial"/>
              <a:ea typeface="Arial"/>
              <a:cs typeface="Arial"/>
              <a:sym typeface="Arial"/>
            </a:endParaRPr>
          </a:p>
          <a:p>
            <a:pPr indent="0" lvl="0" marL="0" rtl="0" algn="l">
              <a:lnSpc>
                <a:spcPct val="115000"/>
              </a:lnSpc>
              <a:spcBef>
                <a:spcPts val="1200"/>
              </a:spcBef>
              <a:spcAft>
                <a:spcPts val="1600"/>
              </a:spcAft>
              <a:buSzPts val="1800"/>
              <a:buNone/>
            </a:pPr>
            <a:r>
              <a:t/>
            </a:r>
            <a:endParaRPr sz="1500">
              <a:solidFill>
                <a:schemeClr val="lt1"/>
              </a:solidFill>
            </a:endParaRPr>
          </a:p>
        </p:txBody>
      </p:sp>
      <p:pic>
        <p:nvPicPr>
          <p:cNvPr id="152" name="Google Shape;152;p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53" name="Google Shape;153;p9"/>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nvSpPr>
        <p:spPr>
          <a:xfrm>
            <a:off x="288758" y="1304850"/>
            <a:ext cx="8855242" cy="3671248"/>
          </a:xfrm>
          <a:prstGeom prst="rect">
            <a:avLst/>
          </a:prstGeom>
          <a:noFill/>
          <a:ln>
            <a:noFill/>
          </a:ln>
        </p:spPr>
        <p:txBody>
          <a:bodyPr anchorCtr="0" anchor="ctr" bIns="91425" lIns="91425" spcFirstLastPara="1" rIns="91425" wrap="square" tIns="91425">
            <a:noAutofit/>
          </a:bodyPr>
          <a:lstStyle/>
          <a:p>
            <a:pPr indent="0" lvl="0" marL="82550" marR="50800" rtl="0" algn="l">
              <a:lnSpc>
                <a:spcPct val="115000"/>
              </a:lnSpc>
              <a:spcBef>
                <a:spcPts val="1200"/>
              </a:spcBef>
              <a:spcAft>
                <a:spcPts val="0"/>
              </a:spcAft>
              <a:buClr>
                <a:schemeClr val="dk2"/>
              </a:buClr>
              <a:buSzPts val="2300"/>
              <a:buFont typeface="Lato"/>
              <a:buNone/>
            </a:pPr>
            <a:r>
              <a:rPr b="1" i="0" lang="it" u="none" cap="none" strike="noStrike">
                <a:solidFill>
                  <a:schemeClr val="dk2"/>
                </a:solidFill>
                <a:latin typeface="Lato"/>
                <a:ea typeface="Lato"/>
                <a:cs typeface="Lato"/>
                <a:sym typeface="Lato"/>
              </a:rPr>
              <a:t>Wirtschaftsethik:</a:t>
            </a:r>
            <a:endParaRPr b="0" i="0" sz="1200" u="none" cap="none" strike="noStrike">
              <a:solidFill>
                <a:srgbClr val="000000"/>
              </a:solidFill>
              <a:latin typeface="Arial"/>
              <a:ea typeface="Arial"/>
              <a:cs typeface="Arial"/>
              <a:sym typeface="Arial"/>
            </a:endParaRPr>
          </a:p>
          <a:p>
            <a:pPr indent="-273050" lvl="0" marL="368300" marR="50800" rtl="0" algn="l">
              <a:lnSpc>
                <a:spcPct val="100000"/>
              </a:lnSpc>
              <a:spcBef>
                <a:spcPts val="1200"/>
              </a:spcBef>
              <a:spcAft>
                <a:spcPts val="0"/>
              </a:spcAft>
              <a:buClr>
                <a:schemeClr val="dk2"/>
              </a:buClr>
              <a:buSzPts val="2100"/>
              <a:buFont typeface="Arial"/>
              <a:buChar char="•"/>
            </a:pPr>
            <a:r>
              <a:rPr b="0" i="0" lang="it" u="none" cap="none" strike="noStrike">
                <a:solidFill>
                  <a:schemeClr val="dk2"/>
                </a:solidFill>
                <a:latin typeface="Lato"/>
                <a:ea typeface="Lato"/>
                <a:cs typeface="Lato"/>
                <a:sym typeface="Lato"/>
              </a:rPr>
              <a:t>wird oft vom Gesetz geleitet</a:t>
            </a:r>
            <a:endParaRPr b="0" i="0" sz="1200" u="none" cap="none" strike="noStrike">
              <a:solidFill>
                <a:srgbClr val="000000"/>
              </a:solidFill>
              <a:latin typeface="Arial"/>
              <a:ea typeface="Arial"/>
              <a:cs typeface="Arial"/>
              <a:sym typeface="Arial"/>
            </a:endParaRPr>
          </a:p>
          <a:p>
            <a:pPr indent="-273050" lvl="0" marL="368300" marR="50800" rtl="0" algn="l">
              <a:lnSpc>
                <a:spcPct val="100000"/>
              </a:lnSpc>
              <a:spcBef>
                <a:spcPts val="1200"/>
              </a:spcBef>
              <a:spcAft>
                <a:spcPts val="0"/>
              </a:spcAft>
              <a:buClr>
                <a:schemeClr val="dk2"/>
              </a:buClr>
              <a:buSzPts val="2100"/>
              <a:buFont typeface="Arial"/>
              <a:buChar char="•"/>
            </a:pPr>
            <a:r>
              <a:rPr b="0" i="0" lang="it" u="none" cap="none" strike="noStrike">
                <a:solidFill>
                  <a:schemeClr val="dk2"/>
                </a:solidFill>
                <a:latin typeface="Lato"/>
                <a:ea typeface="Lato"/>
                <a:cs typeface="Lato"/>
                <a:sym typeface="Lato"/>
              </a:rPr>
              <a:t>leitet Unternehmen, um die öffentliche Meinung zu gewinnen</a:t>
            </a:r>
            <a:endParaRPr b="0" i="0" sz="1200" u="none" cap="none" strike="noStrike">
              <a:solidFill>
                <a:srgbClr val="000000"/>
              </a:solidFill>
              <a:latin typeface="Arial"/>
              <a:ea typeface="Arial"/>
              <a:cs typeface="Arial"/>
              <a:sym typeface="Arial"/>
            </a:endParaRPr>
          </a:p>
          <a:p>
            <a:pPr indent="-273050" lvl="0" marL="368300" marR="50800" rtl="0" algn="l">
              <a:lnSpc>
                <a:spcPct val="100000"/>
              </a:lnSpc>
              <a:spcBef>
                <a:spcPts val="1200"/>
              </a:spcBef>
              <a:spcAft>
                <a:spcPts val="0"/>
              </a:spcAft>
              <a:buClr>
                <a:schemeClr val="dk2"/>
              </a:buClr>
              <a:buSzPts val="2100"/>
              <a:buFont typeface="Arial"/>
              <a:buChar char="•"/>
            </a:pPr>
            <a:r>
              <a:rPr b="0" i="0" lang="it" u="none" cap="none" strike="noStrike">
                <a:solidFill>
                  <a:schemeClr val="dk2"/>
                </a:solidFill>
                <a:latin typeface="Lato"/>
                <a:ea typeface="Lato"/>
                <a:cs typeface="Lato"/>
                <a:sym typeface="Lato"/>
              </a:rPr>
              <a:t>ist ein Überlebensinstrument für Unternehmen und soziale Unternehmer </a:t>
            </a:r>
            <a:endParaRPr b="0" i="0" sz="1200" u="none" cap="none" strike="noStrike">
              <a:solidFill>
                <a:srgbClr val="000000"/>
              </a:solidFill>
              <a:latin typeface="Arial"/>
              <a:ea typeface="Arial"/>
              <a:cs typeface="Arial"/>
              <a:sym typeface="Arial"/>
            </a:endParaRPr>
          </a:p>
          <a:p>
            <a:pPr indent="-273050" lvl="0" marL="368300" marR="50800" rtl="0" algn="l">
              <a:lnSpc>
                <a:spcPct val="100000"/>
              </a:lnSpc>
              <a:spcBef>
                <a:spcPts val="1200"/>
              </a:spcBef>
              <a:spcAft>
                <a:spcPts val="0"/>
              </a:spcAft>
              <a:buClr>
                <a:schemeClr val="dk2"/>
              </a:buClr>
              <a:buSzPts val="2100"/>
              <a:buFont typeface="Arial"/>
              <a:buChar char="•"/>
            </a:pPr>
            <a:r>
              <a:rPr b="0" i="0" lang="it" u="none" cap="none" strike="noStrike">
                <a:solidFill>
                  <a:schemeClr val="dk2"/>
                </a:solidFill>
                <a:latin typeface="Lato"/>
                <a:ea typeface="Lato"/>
                <a:cs typeface="Lato"/>
                <a:sym typeface="Lato"/>
              </a:rPr>
              <a:t>Ermittlung sozialer, kultureller, rechtlicher und anderer Faktoren, die zu wirtschaftlichen Beschränkungen führen</a:t>
            </a:r>
            <a:endParaRPr b="0" i="0" sz="1200" u="none" cap="none" strike="noStrike">
              <a:solidFill>
                <a:srgbClr val="000000"/>
              </a:solidFill>
              <a:latin typeface="Arial"/>
              <a:ea typeface="Arial"/>
              <a:cs typeface="Arial"/>
              <a:sym typeface="Arial"/>
            </a:endParaRPr>
          </a:p>
          <a:p>
            <a:pPr indent="-273050" lvl="0" marL="368300" marR="50800" rtl="0" algn="l">
              <a:lnSpc>
                <a:spcPct val="100000"/>
              </a:lnSpc>
              <a:spcBef>
                <a:spcPts val="1200"/>
              </a:spcBef>
              <a:spcAft>
                <a:spcPts val="0"/>
              </a:spcAft>
              <a:buClr>
                <a:schemeClr val="dk2"/>
              </a:buClr>
              <a:buSzPts val="2100"/>
              <a:buFont typeface="Arial"/>
              <a:buChar char="•"/>
            </a:pPr>
            <a:r>
              <a:rPr b="0" i="0" lang="it" u="none" cap="none" strike="noStrike">
                <a:solidFill>
                  <a:schemeClr val="dk2"/>
                </a:solidFill>
                <a:latin typeface="Lato"/>
                <a:ea typeface="Lato"/>
                <a:cs typeface="Lato"/>
                <a:sym typeface="Lato"/>
              </a:rPr>
              <a:t>Wahrt die Interessen der am sozialen Unternehmensnetzwerk beteiligten Parteien</a:t>
            </a:r>
            <a:endParaRPr b="0" i="0" sz="1200" u="none" cap="none" strike="noStrike">
              <a:solidFill>
                <a:srgbClr val="000000"/>
              </a:solidFill>
              <a:latin typeface="Arial"/>
              <a:ea typeface="Arial"/>
              <a:cs typeface="Arial"/>
              <a:sym typeface="Arial"/>
            </a:endParaRPr>
          </a:p>
          <a:p>
            <a:pPr indent="-273050" lvl="0" marL="368300" marR="50800" rtl="0" algn="l">
              <a:lnSpc>
                <a:spcPct val="100000"/>
              </a:lnSpc>
              <a:spcBef>
                <a:spcPts val="1200"/>
              </a:spcBef>
              <a:spcAft>
                <a:spcPts val="0"/>
              </a:spcAft>
              <a:buClr>
                <a:schemeClr val="dk2"/>
              </a:buClr>
              <a:buSzPts val="2100"/>
              <a:buFont typeface="Arial"/>
              <a:buChar char="•"/>
            </a:pPr>
            <a:r>
              <a:rPr b="0" i="0" lang="it" u="none" cap="none" strike="noStrike">
                <a:solidFill>
                  <a:schemeClr val="dk2"/>
                </a:solidFill>
                <a:latin typeface="Lato"/>
                <a:ea typeface="Lato"/>
                <a:cs typeface="Lato"/>
                <a:sym typeface="Lato"/>
              </a:rPr>
              <a:t>Setzt sich für die Zentrierung der moralischen und sozialen Werte ein</a:t>
            </a:r>
            <a:endParaRPr b="0" i="0" sz="1200" u="none" cap="none" strike="noStrike">
              <a:solidFill>
                <a:srgbClr val="000000"/>
              </a:solidFill>
              <a:latin typeface="Arial"/>
              <a:ea typeface="Arial"/>
              <a:cs typeface="Arial"/>
              <a:sym typeface="Arial"/>
            </a:endParaRPr>
          </a:p>
          <a:p>
            <a:pPr indent="-273050" lvl="0" marL="368300" marR="50800" rtl="0" algn="l">
              <a:lnSpc>
                <a:spcPct val="100000"/>
              </a:lnSpc>
              <a:spcBef>
                <a:spcPts val="1200"/>
              </a:spcBef>
              <a:spcAft>
                <a:spcPts val="0"/>
              </a:spcAft>
              <a:buClr>
                <a:schemeClr val="dk2"/>
              </a:buClr>
              <a:buSzPts val="2100"/>
              <a:buFont typeface="Arial"/>
              <a:buChar char="•"/>
            </a:pPr>
            <a:r>
              <a:rPr b="0" i="0" lang="it" u="none" cap="none" strike="noStrike">
                <a:solidFill>
                  <a:schemeClr val="dk2"/>
                </a:solidFill>
                <a:latin typeface="Lato"/>
                <a:ea typeface="Lato"/>
                <a:cs typeface="Lato"/>
                <a:sym typeface="Lato"/>
              </a:rPr>
              <a:t>Berücksichtigt unter anderem den Verbraucherschutz, das Wohlergehen und faire Geschäftspraktiken</a:t>
            </a:r>
            <a:endParaRPr b="0" i="0" sz="1200" u="none" cap="none" strike="noStrike">
              <a:solidFill>
                <a:srgbClr val="000000"/>
              </a:solidFill>
              <a:latin typeface="Arial"/>
              <a:ea typeface="Arial"/>
              <a:cs typeface="Arial"/>
              <a:sym typeface="Arial"/>
            </a:endParaRPr>
          </a:p>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id="159" name="Google Shape;159;p1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60" name="Google Shape;160;p10"/>
          <p:cNvPicPr preferRelativeResize="0"/>
          <p:nvPr/>
        </p:nvPicPr>
        <p:blipFill rotWithShape="1">
          <a:blip r:embed="rId4">
            <a:alphaModFix/>
          </a:blip>
          <a:srcRect b="-10808" l="0" r="0" t="10809"/>
          <a:stretch/>
        </p:blipFill>
        <p:spPr>
          <a:xfrm>
            <a:off x="50390" y="4764768"/>
            <a:ext cx="1805261" cy="3787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93373" y="1912650"/>
            <a:ext cx="4260263" cy="1318200"/>
          </a:xfrm>
          <a:prstGeom prst="rect">
            <a:avLst/>
          </a:prstGeom>
          <a:noFill/>
          <a:ln>
            <a:noFill/>
          </a:ln>
        </p:spPr>
        <p:txBody>
          <a:bodyPr anchorCtr="0" anchor="ctr" bIns="91425" lIns="91425" spcFirstLastPara="1" rIns="91425" wrap="square" tIns="91425">
            <a:noAutofit/>
          </a:bodyPr>
          <a:lstStyle/>
          <a:p>
            <a:pPr indent="-412750" lvl="0" marL="457200" rtl="0" algn="ctr">
              <a:lnSpc>
                <a:spcPct val="100000"/>
              </a:lnSpc>
              <a:spcBef>
                <a:spcPts val="0"/>
              </a:spcBef>
              <a:spcAft>
                <a:spcPts val="0"/>
              </a:spcAft>
              <a:buSzPts val="2900"/>
              <a:buFont typeface="Lato"/>
              <a:buAutoNum type="arabicPeriod"/>
            </a:pPr>
            <a:r>
              <a:rPr lang="it" sz="2900">
                <a:latin typeface="Lato"/>
                <a:ea typeface="Lato"/>
                <a:cs typeface="Lato"/>
                <a:sym typeface="Lato"/>
              </a:rPr>
              <a:t>Soziales Unternehmertum </a:t>
            </a:r>
            <a:endParaRPr sz="2900">
              <a:latin typeface="Lato"/>
              <a:ea typeface="Lato"/>
              <a:cs typeface="Lato"/>
              <a:sym typeface="Lato"/>
            </a:endParaRPr>
          </a:p>
        </p:txBody>
      </p:sp>
      <p:sp>
        <p:nvSpPr>
          <p:cNvPr id="166" name="Google Shape;166;p1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167" name="Google Shape;167;p11"/>
          <p:cNvSpPr txBox="1"/>
          <p:nvPr/>
        </p:nvSpPr>
        <p:spPr>
          <a:xfrm>
            <a:off x="4696993" y="141235"/>
            <a:ext cx="4353634" cy="4359228"/>
          </a:xfrm>
          <a:prstGeom prst="rect">
            <a:avLst/>
          </a:prstGeom>
          <a:noFill/>
          <a:ln>
            <a:noFill/>
          </a:ln>
        </p:spPr>
        <p:txBody>
          <a:bodyPr anchorCtr="0" anchor="ctr" bIns="91425" lIns="91425" spcFirstLastPara="1" rIns="91425" wrap="square" tIns="91425">
            <a:noAutofit/>
          </a:bodyPr>
          <a:lstStyle/>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lt1"/>
              </a:solidFill>
              <a:latin typeface="Lato"/>
              <a:ea typeface="Lato"/>
              <a:cs typeface="Lato"/>
              <a:sym typeface="Lato"/>
            </a:endParaRPr>
          </a:p>
          <a:p>
            <a:pPr indent="0" lvl="0" marL="0" marR="50800" rtl="0" algn="l">
              <a:lnSpc>
                <a:spcPct val="115000"/>
              </a:lnSpc>
              <a:spcBef>
                <a:spcPts val="1200"/>
              </a:spcBef>
              <a:spcAft>
                <a:spcPts val="0"/>
              </a:spcAft>
              <a:buClr>
                <a:srgbClr val="000000"/>
              </a:buClr>
              <a:buSzPts val="1600"/>
              <a:buFont typeface="Arial"/>
              <a:buNone/>
            </a:pPr>
            <a:r>
              <a:rPr b="1" i="0" lang="it" sz="1600" u="none" cap="none" strike="noStrike">
                <a:solidFill>
                  <a:schemeClr val="dk2"/>
                </a:solidFill>
                <a:latin typeface="Lato"/>
                <a:ea typeface="Lato"/>
                <a:cs typeface="Lato"/>
                <a:sym typeface="Lato"/>
              </a:rPr>
              <a:t>1.1 Soziales Unternehmertum im Kontext:</a:t>
            </a:r>
            <a:endParaRPr b="1" i="0" sz="1600" u="none" cap="none" strike="noStrike">
              <a:solidFill>
                <a:schemeClr val="dk2"/>
              </a:solidFill>
              <a:latin typeface="Lato"/>
              <a:ea typeface="Lato"/>
              <a:cs typeface="Lato"/>
              <a:sym typeface="Lato"/>
            </a:endParaRPr>
          </a:p>
          <a:p>
            <a:pPr indent="-374650" lvl="0" marL="457200" marR="50800" rtl="0" algn="l">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Sozialunternehmen sind aktiv an der Schaffung positiver sozialer Auswirkungen in ihren unmittelbaren globalen Gemeinschaften beteiligt. </a:t>
            </a:r>
            <a:endParaRPr b="0" i="0" sz="1400" u="none" cap="none" strike="noStrike">
              <a:solidFill>
                <a:srgbClr val="000000"/>
              </a:solidFill>
              <a:latin typeface="Arial"/>
              <a:ea typeface="Arial"/>
              <a:cs typeface="Arial"/>
              <a:sym typeface="Arial"/>
            </a:endParaRPr>
          </a:p>
          <a:p>
            <a:pPr indent="-374650" lvl="0" marL="457200" marR="50800" rtl="0" algn="l">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Sie legen Wert auf die Gemeinschaft, die Umwelt und andere soziale Prioritäten. </a:t>
            </a:r>
            <a:endParaRPr b="0" i="0" sz="1400" u="none" cap="none" strike="noStrike">
              <a:solidFill>
                <a:srgbClr val="000000"/>
              </a:solidFill>
              <a:latin typeface="Arial"/>
              <a:ea typeface="Arial"/>
              <a:cs typeface="Arial"/>
              <a:sym typeface="Arial"/>
            </a:endParaRPr>
          </a:p>
          <a:p>
            <a:pPr indent="-374650" lvl="0" marL="457200" marR="50800" rtl="0" algn="l">
              <a:lnSpc>
                <a:spcPct val="115000"/>
              </a:lnSpc>
              <a:spcBef>
                <a:spcPts val="1200"/>
              </a:spcBef>
              <a:spcAft>
                <a:spcPts val="0"/>
              </a:spcAft>
              <a:buClr>
                <a:schemeClr val="dk2"/>
              </a:buClr>
              <a:buSzPts val="2300"/>
              <a:buFont typeface="Arial"/>
              <a:buChar char="•"/>
            </a:pPr>
            <a:r>
              <a:rPr b="0" i="0" lang="it" sz="1600" u="none" cap="none" strike="noStrike">
                <a:solidFill>
                  <a:schemeClr val="dk2"/>
                </a:solidFill>
                <a:latin typeface="Lato"/>
                <a:ea typeface="Lato"/>
                <a:cs typeface="Lato"/>
                <a:sym typeface="Lato"/>
              </a:rPr>
              <a:t>Was das Management betrifft, so achten sie auf Transparenz und schaffen ein Umfeld, von dem alle profitieren.</a:t>
            </a:r>
            <a:endParaRPr b="0" i="0" sz="1400" u="none" cap="none" strike="noStrike">
              <a:solidFill>
                <a:srgbClr val="000000"/>
              </a:solidFill>
              <a:latin typeface="Arial"/>
              <a:ea typeface="Arial"/>
              <a:cs typeface="Arial"/>
              <a:sym typeface="Arial"/>
            </a:endParaRPr>
          </a:p>
        </p:txBody>
      </p:sp>
      <p:pic>
        <p:nvPicPr>
          <p:cNvPr descr="Chat" id="168" name="Google Shape;168;p11"/>
          <p:cNvPicPr preferRelativeResize="0"/>
          <p:nvPr/>
        </p:nvPicPr>
        <p:blipFill rotWithShape="1">
          <a:blip r:embed="rId3">
            <a:alphaModFix/>
          </a:blip>
          <a:srcRect b="0" l="0" r="0" t="0"/>
          <a:stretch/>
        </p:blipFill>
        <p:spPr>
          <a:xfrm>
            <a:off x="713891" y="3212018"/>
            <a:ext cx="3118486" cy="1472386"/>
          </a:xfrm>
          <a:prstGeom prst="rect">
            <a:avLst/>
          </a:prstGeom>
          <a:noFill/>
          <a:ln>
            <a:noFill/>
          </a:ln>
        </p:spPr>
      </p:pic>
      <p:pic>
        <p:nvPicPr>
          <p:cNvPr id="169" name="Google Shape;169;p1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70" name="Google Shape;170;p1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title"/>
          </p:nvPr>
        </p:nvSpPr>
        <p:spPr>
          <a:xfrm>
            <a:off x="93373" y="1912650"/>
            <a:ext cx="4260263"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None/>
            </a:pPr>
            <a:r>
              <a:rPr b="0" lang="it" sz="1900">
                <a:solidFill>
                  <a:schemeClr val="dk2"/>
                </a:solidFill>
                <a:latin typeface="Lato"/>
                <a:ea typeface="Lato"/>
                <a:cs typeface="Lato"/>
                <a:sym typeface="Lato"/>
              </a:rPr>
              <a:t>Die Europäische Kommission würde ein «Sozialunternehmen" anhand der folgenden Merkmale definieren:</a:t>
            </a:r>
            <a:endParaRPr b="0" sz="1900">
              <a:solidFill>
                <a:schemeClr val="dk2"/>
              </a:solidFill>
              <a:latin typeface="Lato"/>
              <a:ea typeface="Lato"/>
              <a:cs typeface="Lato"/>
              <a:sym typeface="Lato"/>
            </a:endParaRPr>
          </a:p>
        </p:txBody>
      </p:sp>
      <p:sp>
        <p:nvSpPr>
          <p:cNvPr id="176" name="Google Shape;176;p1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177" name="Google Shape;177;p12"/>
          <p:cNvSpPr txBox="1"/>
          <p:nvPr/>
        </p:nvSpPr>
        <p:spPr>
          <a:xfrm>
            <a:off x="4572000" y="18125"/>
            <a:ext cx="4572000" cy="4401300"/>
          </a:xfrm>
          <a:prstGeom prst="rect">
            <a:avLst/>
          </a:prstGeom>
          <a:noFill/>
          <a:ln>
            <a:noFill/>
          </a:ln>
        </p:spPr>
        <p:txBody>
          <a:bodyPr anchorCtr="0" anchor="ctr" bIns="91425" lIns="91425" spcFirstLastPara="1" rIns="91425" wrap="square" tIns="91425">
            <a:noAutofit/>
          </a:bodyPr>
          <a:lstStyle/>
          <a:p>
            <a:pPr indent="-228600" lvl="0" marL="457200" marR="50800" rtl="0" algn="l">
              <a:lnSpc>
                <a:spcPct val="115000"/>
              </a:lnSpc>
              <a:spcBef>
                <a:spcPts val="1200"/>
              </a:spcBef>
              <a:spcAft>
                <a:spcPts val="0"/>
              </a:spcAft>
              <a:buClr>
                <a:schemeClr val="dk2"/>
              </a:buClr>
              <a:buSzPts val="2300"/>
              <a:buFont typeface="Arial"/>
              <a:buNone/>
            </a:pPr>
            <a:r>
              <a:t/>
            </a:r>
            <a:endParaRPr b="0" i="0" sz="1500" u="none" cap="none" strike="noStrike">
              <a:solidFill>
                <a:schemeClr val="lt1"/>
              </a:solidFill>
              <a:latin typeface="Lato"/>
              <a:ea typeface="Lato"/>
              <a:cs typeface="Lato"/>
              <a:sym typeface="Lato"/>
            </a:endParaRPr>
          </a:p>
          <a:p>
            <a:pPr indent="-342900" lvl="0" marL="342900" marR="0" rtl="0" algn="l">
              <a:lnSpc>
                <a:spcPct val="115000"/>
              </a:lnSpc>
              <a:spcBef>
                <a:spcPts val="0"/>
              </a:spcBef>
              <a:spcAft>
                <a:spcPts val="0"/>
              </a:spcAft>
              <a:buClr>
                <a:schemeClr val="dk2"/>
              </a:buClr>
              <a:buSzPts val="1800"/>
              <a:buFont typeface="Noto Sans"/>
              <a:buChar char="∙"/>
            </a:pPr>
            <a:r>
              <a:rPr b="0" i="0" lang="it" sz="1500" u="none" cap="none" strike="noStrike">
                <a:solidFill>
                  <a:schemeClr val="dk2"/>
                </a:solidFill>
                <a:latin typeface="Lato"/>
                <a:ea typeface="Lato"/>
                <a:cs typeface="Lato"/>
                <a:sym typeface="Lato"/>
              </a:rPr>
              <a:t>Das soziale oder gesellschaftsbezogene Ziel ist das Hauptziel des Vorhabens und folgt im Allgemeinen dem Weg der sozialen Innovation.</a:t>
            </a:r>
            <a:endParaRPr b="0" i="0" sz="1500" u="none" cap="none" strike="noStrike">
              <a:solidFill>
                <a:srgbClr val="000000"/>
              </a:solidFill>
              <a:latin typeface="Arial"/>
              <a:ea typeface="Arial"/>
              <a:cs typeface="Arial"/>
              <a:sym typeface="Arial"/>
            </a:endParaRPr>
          </a:p>
          <a:p>
            <a:pPr indent="-228600" lvl="0" marL="342900" marR="0" rtl="0" algn="l">
              <a:lnSpc>
                <a:spcPct val="115000"/>
              </a:lnSpc>
              <a:spcBef>
                <a:spcPts val="0"/>
              </a:spcBef>
              <a:spcAft>
                <a:spcPts val="0"/>
              </a:spcAft>
              <a:buClr>
                <a:schemeClr val="lt1"/>
              </a:buClr>
              <a:buSzPts val="1800"/>
              <a:buFont typeface="Noto Sans"/>
              <a:buNone/>
            </a:pPr>
            <a:r>
              <a:t/>
            </a:r>
            <a:endParaRPr b="0" i="0" sz="1500" u="none" cap="none" strike="noStrike">
              <a:solidFill>
                <a:schemeClr val="dk2"/>
              </a:solidFill>
              <a:latin typeface="Lato"/>
              <a:ea typeface="Lato"/>
              <a:cs typeface="Lato"/>
              <a:sym typeface="Lato"/>
            </a:endParaRPr>
          </a:p>
          <a:p>
            <a:pPr indent="-342900" lvl="0" marL="342900" marR="0" rtl="0" algn="l">
              <a:lnSpc>
                <a:spcPct val="115000"/>
              </a:lnSpc>
              <a:spcBef>
                <a:spcPts val="0"/>
              </a:spcBef>
              <a:spcAft>
                <a:spcPts val="0"/>
              </a:spcAft>
              <a:buClr>
                <a:schemeClr val="dk2"/>
              </a:buClr>
              <a:buSzPts val="1800"/>
              <a:buFont typeface="Noto Sans"/>
              <a:buChar char="∙"/>
            </a:pPr>
            <a:r>
              <a:rPr b="0" i="0" lang="it" sz="1500" u="none" cap="none" strike="noStrike">
                <a:solidFill>
                  <a:schemeClr val="dk2"/>
                </a:solidFill>
                <a:latin typeface="Lato"/>
                <a:ea typeface="Lato"/>
                <a:cs typeface="Lato"/>
                <a:sym typeface="Lato"/>
              </a:rPr>
              <a:t>Die Gewinne werden in das Unternehmen zurückgeführt, um dieses soziale Ziel zu erreichen.</a:t>
            </a:r>
            <a:endParaRPr b="0" i="0" sz="1500" u="none" cap="none" strike="noStrike">
              <a:solidFill>
                <a:srgbClr val="000000"/>
              </a:solidFill>
              <a:latin typeface="Arial"/>
              <a:ea typeface="Arial"/>
              <a:cs typeface="Arial"/>
              <a:sym typeface="Arial"/>
            </a:endParaRPr>
          </a:p>
          <a:p>
            <a:pPr indent="-228600" lvl="0" marL="342900" marR="0" rtl="0" algn="l">
              <a:lnSpc>
                <a:spcPct val="115000"/>
              </a:lnSpc>
              <a:spcBef>
                <a:spcPts val="0"/>
              </a:spcBef>
              <a:spcAft>
                <a:spcPts val="0"/>
              </a:spcAft>
              <a:buClr>
                <a:schemeClr val="lt1"/>
              </a:buClr>
              <a:buSzPts val="1800"/>
              <a:buFont typeface="Noto Sans"/>
              <a:buNone/>
            </a:pPr>
            <a:r>
              <a:t/>
            </a:r>
            <a:endParaRPr b="0" i="0" sz="1500" u="none" cap="none" strike="noStrike">
              <a:solidFill>
                <a:schemeClr val="dk2"/>
              </a:solidFill>
              <a:latin typeface="Lato"/>
              <a:ea typeface="Lato"/>
              <a:cs typeface="Lato"/>
              <a:sym typeface="Lato"/>
            </a:endParaRPr>
          </a:p>
          <a:p>
            <a:pPr indent="-342900" lvl="0" marL="342900" marR="0" rtl="0" algn="l">
              <a:lnSpc>
                <a:spcPct val="115000"/>
              </a:lnSpc>
              <a:spcBef>
                <a:spcPts val="0"/>
              </a:spcBef>
              <a:spcAft>
                <a:spcPts val="1000"/>
              </a:spcAft>
              <a:buClr>
                <a:schemeClr val="dk2"/>
              </a:buClr>
              <a:buSzPts val="1800"/>
              <a:buFont typeface="Noto Sans"/>
              <a:buChar char="∙"/>
            </a:pPr>
            <a:r>
              <a:rPr b="0" i="0" lang="it" sz="1500" u="none" cap="none" strike="noStrike">
                <a:solidFill>
                  <a:srgbClr val="000000"/>
                </a:solidFill>
                <a:latin typeface="Lato"/>
                <a:ea typeface="Lato"/>
                <a:cs typeface="Lato"/>
                <a:sym typeface="Lato"/>
              </a:rPr>
              <a:t>Das Management der Organisation oder das Führungssystem veranschaulicht das Wesentliche des Hauptziels, indem es demokratische oder partizipatorische Grundsätze anwendet oder seine Aufmerksamkeit auf Fragen der sozialen Gerechtigkeit lenkt.</a:t>
            </a:r>
            <a:endParaRPr/>
          </a:p>
        </p:txBody>
      </p:sp>
      <p:pic>
        <p:nvPicPr>
          <p:cNvPr id="178" name="Google Shape;178;p1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79" name="Google Shape;179;p1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3"/>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sp>
        <p:nvSpPr>
          <p:cNvPr id="185" name="Google Shape;185;p13"/>
          <p:cNvSpPr txBox="1"/>
          <p:nvPr>
            <p:ph type="title"/>
          </p:nvPr>
        </p:nvSpPr>
        <p:spPr>
          <a:xfrm>
            <a:off x="1968501" y="430922"/>
            <a:ext cx="7058054"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12129F"/>
              </a:buClr>
              <a:buSzPts val="2400"/>
              <a:buNone/>
            </a:pPr>
            <a:r>
              <a:rPr b="0" lang="it" sz="1900">
                <a:latin typeface="Lato"/>
                <a:ea typeface="Lato"/>
                <a:cs typeface="Lato"/>
                <a:sym typeface="Lato"/>
              </a:rPr>
              <a:t>Es gibt zwar keine ausschließliche Rechtsform für Sozialunternehmen, aber die meisten sind in den folgenden vier Sektoren tätig:</a:t>
            </a:r>
            <a:endParaRPr b="0" sz="1900">
              <a:solidFill>
                <a:schemeClr val="dk2"/>
              </a:solidFill>
              <a:latin typeface="Lato"/>
              <a:ea typeface="Lato"/>
              <a:cs typeface="Lato"/>
              <a:sym typeface="Lato"/>
            </a:endParaRPr>
          </a:p>
        </p:txBody>
      </p:sp>
      <p:pic>
        <p:nvPicPr>
          <p:cNvPr descr="Social Work Case Management Guide - Setp By Step" id="186" name="Google Shape;186;p13"/>
          <p:cNvPicPr preferRelativeResize="0"/>
          <p:nvPr/>
        </p:nvPicPr>
        <p:blipFill rotWithShape="1">
          <a:blip r:embed="rId4">
            <a:alphaModFix/>
          </a:blip>
          <a:srcRect b="0" l="0" r="0" t="0"/>
          <a:stretch/>
        </p:blipFill>
        <p:spPr>
          <a:xfrm>
            <a:off x="2997844" y="1623822"/>
            <a:ext cx="3148312" cy="2959249"/>
          </a:xfrm>
          <a:prstGeom prst="rect">
            <a:avLst/>
          </a:prstGeom>
          <a:noFill/>
          <a:ln>
            <a:noFill/>
          </a:ln>
        </p:spPr>
      </p:pic>
      <p:sp>
        <p:nvSpPr>
          <p:cNvPr id="187" name="Google Shape;187;p13"/>
          <p:cNvSpPr/>
          <p:nvPr/>
        </p:nvSpPr>
        <p:spPr>
          <a:xfrm>
            <a:off x="6029101" y="3459550"/>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 name="Google Shape;188;p13"/>
          <p:cNvSpPr/>
          <p:nvPr/>
        </p:nvSpPr>
        <p:spPr>
          <a:xfrm>
            <a:off x="6059253" y="2004708"/>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3"/>
          <p:cNvSpPr/>
          <p:nvPr/>
        </p:nvSpPr>
        <p:spPr>
          <a:xfrm flipH="1">
            <a:off x="1973320" y="3459551"/>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0" name="Google Shape;190;p13"/>
          <p:cNvSpPr/>
          <p:nvPr/>
        </p:nvSpPr>
        <p:spPr>
          <a:xfrm flipH="1">
            <a:off x="1973321" y="1945500"/>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 name="Google Shape;191;p13"/>
          <p:cNvSpPr/>
          <p:nvPr/>
        </p:nvSpPr>
        <p:spPr>
          <a:xfrm>
            <a:off x="-606417" y="3399423"/>
            <a:ext cx="3148312" cy="8617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Soziale </a:t>
            </a:r>
            <a:endParaRPr b="0" i="0" sz="2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Dienste</a:t>
            </a:r>
            <a:endParaRPr b="0" i="0" sz="2500" u="none" cap="none" strike="noStrike">
              <a:solidFill>
                <a:srgbClr val="000000"/>
              </a:solidFill>
              <a:latin typeface="Arial"/>
              <a:ea typeface="Arial"/>
              <a:cs typeface="Arial"/>
              <a:sym typeface="Arial"/>
            </a:endParaRPr>
          </a:p>
        </p:txBody>
      </p:sp>
      <p:sp>
        <p:nvSpPr>
          <p:cNvPr id="192" name="Google Shape;192;p13"/>
          <p:cNvSpPr/>
          <p:nvPr/>
        </p:nvSpPr>
        <p:spPr>
          <a:xfrm>
            <a:off x="6487054" y="3490476"/>
            <a:ext cx="3148312"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it" sz="2000" u="none" cap="none" strike="noStrike">
                <a:solidFill>
                  <a:schemeClr val="dk1"/>
                </a:solidFill>
                <a:latin typeface="Lato"/>
                <a:ea typeface="Lato"/>
                <a:cs typeface="Lato"/>
                <a:sym typeface="Lato"/>
              </a:rPr>
              <a:t>Arbeitsbündnis</a:t>
            </a:r>
            <a:endParaRPr b="0" i="0" sz="2000" u="none" cap="none" strike="noStrike">
              <a:solidFill>
                <a:srgbClr val="000000"/>
              </a:solidFill>
              <a:latin typeface="Arial"/>
              <a:ea typeface="Arial"/>
              <a:cs typeface="Arial"/>
              <a:sym typeface="Arial"/>
            </a:endParaRPr>
          </a:p>
        </p:txBody>
      </p:sp>
      <p:sp>
        <p:nvSpPr>
          <p:cNvPr id="193" name="Google Shape;193;p13"/>
          <p:cNvSpPr/>
          <p:nvPr/>
        </p:nvSpPr>
        <p:spPr>
          <a:xfrm>
            <a:off x="79662" y="1825808"/>
            <a:ext cx="193548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it" sz="1800" u="none" cap="none" strike="noStrike">
                <a:solidFill>
                  <a:schemeClr val="dk1"/>
                </a:solidFill>
                <a:latin typeface="Lato"/>
                <a:ea typeface="Lato"/>
                <a:cs typeface="Lato"/>
                <a:sym typeface="Lato"/>
              </a:rPr>
              <a:t>Entwicklung benachteiligter Gebiete</a:t>
            </a:r>
            <a:endParaRPr b="0" i="0" sz="1400" u="none" cap="none" strike="noStrike">
              <a:solidFill>
                <a:srgbClr val="000000"/>
              </a:solidFill>
              <a:latin typeface="Arial"/>
              <a:ea typeface="Arial"/>
              <a:cs typeface="Arial"/>
              <a:sym typeface="Arial"/>
            </a:endParaRPr>
          </a:p>
        </p:txBody>
      </p:sp>
      <p:sp>
        <p:nvSpPr>
          <p:cNvPr id="194" name="Google Shape;194;p13"/>
          <p:cNvSpPr/>
          <p:nvPr/>
        </p:nvSpPr>
        <p:spPr>
          <a:xfrm>
            <a:off x="6209001" y="2004708"/>
            <a:ext cx="3148312" cy="4770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500"/>
              <a:buFont typeface="Arial"/>
              <a:buNone/>
            </a:pPr>
            <a:r>
              <a:rPr b="0" i="0" lang="it" sz="2500" u="none" cap="none" strike="noStrike">
                <a:solidFill>
                  <a:schemeClr val="dk1"/>
                </a:solidFill>
                <a:latin typeface="Lato"/>
                <a:ea typeface="Lato"/>
                <a:cs typeface="Lato"/>
                <a:sym typeface="Lato"/>
              </a:rPr>
              <a:t>Sonstige</a:t>
            </a:r>
            <a:endParaRPr b="0" i="0" sz="1400" u="none" cap="none" strike="noStrike">
              <a:solidFill>
                <a:srgbClr val="000000"/>
              </a:solidFill>
              <a:latin typeface="Arial"/>
              <a:ea typeface="Arial"/>
              <a:cs typeface="Arial"/>
              <a:sym typeface="Arial"/>
            </a:endParaRPr>
          </a:p>
        </p:txBody>
      </p:sp>
      <p:pic>
        <p:nvPicPr>
          <p:cNvPr descr="Graphical user interface, application&#10;&#10;Description automatically generated with medium confidence" id="195" name="Google Shape;195;p13"/>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ph type="title"/>
          </p:nvPr>
        </p:nvSpPr>
        <p:spPr>
          <a:xfrm>
            <a:off x="160949" y="1843946"/>
            <a:ext cx="4260263"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latin typeface="Lato"/>
                <a:ea typeface="Lato"/>
                <a:cs typeface="Lato"/>
                <a:sym typeface="Lato"/>
              </a:rPr>
              <a:t>1.2 Der Fall Zyperns</a:t>
            </a:r>
            <a:endParaRPr sz="4100">
              <a:latin typeface="Lato"/>
              <a:ea typeface="Lato"/>
              <a:cs typeface="Lato"/>
              <a:sym typeface="Lato"/>
            </a:endParaRPr>
          </a:p>
        </p:txBody>
      </p:sp>
      <p:sp>
        <p:nvSpPr>
          <p:cNvPr id="201" name="Google Shape;201;p1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202" name="Google Shape;202;p14"/>
          <p:cNvSpPr txBox="1"/>
          <p:nvPr/>
        </p:nvSpPr>
        <p:spPr>
          <a:xfrm>
            <a:off x="4572000" y="362425"/>
            <a:ext cx="4587300" cy="4518900"/>
          </a:xfrm>
          <a:prstGeom prst="rect">
            <a:avLst/>
          </a:prstGeom>
          <a:noFill/>
          <a:ln>
            <a:noFill/>
          </a:ln>
        </p:spPr>
        <p:txBody>
          <a:bodyPr anchorCtr="0" anchor="ctr" bIns="91425" lIns="91425" spcFirstLastPara="1" rIns="91425" wrap="square" tIns="91425">
            <a:noAutofit/>
          </a:bodyPr>
          <a:lstStyle/>
          <a:p>
            <a:pPr indent="-228600" lvl="0" marL="457200" marR="50800" rtl="0" algn="l">
              <a:lnSpc>
                <a:spcPct val="115000"/>
              </a:lnSpc>
              <a:spcBef>
                <a:spcPts val="1200"/>
              </a:spcBef>
              <a:spcAft>
                <a:spcPts val="0"/>
              </a:spcAft>
              <a:buClr>
                <a:schemeClr val="dk2"/>
              </a:buClr>
              <a:buSzPts val="2300"/>
              <a:buFont typeface="Arial"/>
              <a:buNone/>
            </a:pPr>
            <a:r>
              <a:t/>
            </a:r>
            <a:endParaRPr b="0" i="0" sz="1500" u="none" cap="none" strike="noStrike">
              <a:solidFill>
                <a:schemeClr val="lt1"/>
              </a:solidFill>
              <a:latin typeface="Lato"/>
              <a:ea typeface="Lato"/>
              <a:cs typeface="Lato"/>
              <a:sym typeface="Lato"/>
            </a:endParaRPr>
          </a:p>
          <a:p>
            <a:pPr indent="-374650" lvl="0" marL="457200" marR="50800" rtl="0" algn="l">
              <a:lnSpc>
                <a:spcPct val="115000"/>
              </a:lnSpc>
              <a:spcBef>
                <a:spcPts val="1200"/>
              </a:spcBef>
              <a:spcAft>
                <a:spcPts val="0"/>
              </a:spcAft>
              <a:buClr>
                <a:schemeClr val="dk2"/>
              </a:buClr>
              <a:buSzPts val="2300"/>
              <a:buFont typeface="Arial"/>
              <a:buChar char="•"/>
            </a:pPr>
            <a:r>
              <a:rPr b="0" i="0" lang="it" sz="1500" u="none" cap="none" strike="noStrike">
                <a:solidFill>
                  <a:schemeClr val="dk2"/>
                </a:solidFill>
                <a:latin typeface="Lato"/>
                <a:ea typeface="Lato"/>
                <a:cs typeface="Lato"/>
                <a:sym typeface="Lato"/>
              </a:rPr>
              <a:t>2014 - nur 7 Sozialunternehmen in Zypern.</a:t>
            </a:r>
            <a:endParaRPr b="0" i="0" sz="1500" u="none" cap="none" strike="noStrike">
              <a:solidFill>
                <a:srgbClr val="000000"/>
              </a:solidFill>
              <a:latin typeface="Arial"/>
              <a:ea typeface="Arial"/>
              <a:cs typeface="Arial"/>
              <a:sym typeface="Arial"/>
            </a:endParaRPr>
          </a:p>
          <a:p>
            <a:pPr indent="-374650" lvl="0" marL="457200" marR="50800" rtl="0" algn="l">
              <a:lnSpc>
                <a:spcPct val="115000"/>
              </a:lnSpc>
              <a:spcBef>
                <a:spcPts val="1200"/>
              </a:spcBef>
              <a:spcAft>
                <a:spcPts val="0"/>
              </a:spcAft>
              <a:buClr>
                <a:schemeClr val="dk2"/>
              </a:buClr>
              <a:buSzPts val="2300"/>
              <a:buFont typeface="Arial"/>
              <a:buChar char="•"/>
            </a:pPr>
            <a:r>
              <a:rPr b="0" i="0" lang="it" sz="1500" u="none" cap="none" strike="noStrike">
                <a:solidFill>
                  <a:schemeClr val="dk2"/>
                </a:solidFill>
                <a:latin typeface="Lato"/>
                <a:ea typeface="Lato"/>
                <a:cs typeface="Lato"/>
                <a:sym typeface="Lato"/>
              </a:rPr>
              <a:t>Dezember 2020 - Gesetz über Sozialunternehmen, mit dem erstmals ein rechtlicher Rahmen für in Zypern tätige Sozialunternehmen geschaffen wird.</a:t>
            </a:r>
            <a:endParaRPr b="0" i="0" sz="1500" u="none" cap="none" strike="noStrike">
              <a:solidFill>
                <a:srgbClr val="000000"/>
              </a:solidFill>
              <a:latin typeface="Arial"/>
              <a:ea typeface="Arial"/>
              <a:cs typeface="Arial"/>
              <a:sym typeface="Arial"/>
            </a:endParaRPr>
          </a:p>
          <a:p>
            <a:pPr indent="-374650" lvl="0" marL="457200" marR="50800" rtl="0" algn="l">
              <a:lnSpc>
                <a:spcPct val="115000"/>
              </a:lnSpc>
              <a:spcBef>
                <a:spcPts val="1200"/>
              </a:spcBef>
              <a:spcAft>
                <a:spcPts val="0"/>
              </a:spcAft>
              <a:buClr>
                <a:schemeClr val="dk2"/>
              </a:buClr>
              <a:buSzPts val="2300"/>
              <a:buFont typeface="Arial"/>
              <a:buChar char="•"/>
            </a:pPr>
            <a:r>
              <a:rPr b="0" i="0" lang="it" sz="1500" u="none" cap="none" strike="noStrike">
                <a:solidFill>
                  <a:schemeClr val="dk2"/>
                </a:solidFill>
                <a:latin typeface="Lato"/>
                <a:ea typeface="Lato"/>
                <a:cs typeface="Lato"/>
                <a:sym typeface="Lato"/>
              </a:rPr>
              <a:t>Einer aktuellen Studie zufolge sind es jetzt über 30 Sozialunternehmen.</a:t>
            </a:r>
            <a:endParaRPr b="0" i="0" sz="1500" u="none" cap="none" strike="noStrike">
              <a:solidFill>
                <a:srgbClr val="000000"/>
              </a:solidFill>
              <a:latin typeface="Arial"/>
              <a:ea typeface="Arial"/>
              <a:cs typeface="Arial"/>
              <a:sym typeface="Arial"/>
            </a:endParaRPr>
          </a:p>
          <a:p>
            <a:pPr indent="-374650" lvl="0" marL="457200" marR="50800" rtl="0" algn="l">
              <a:lnSpc>
                <a:spcPct val="115000"/>
              </a:lnSpc>
              <a:spcBef>
                <a:spcPts val="1200"/>
              </a:spcBef>
              <a:spcAft>
                <a:spcPts val="0"/>
              </a:spcAft>
              <a:buClr>
                <a:schemeClr val="dk2"/>
              </a:buClr>
              <a:buSzPts val="2300"/>
              <a:buFont typeface="Arial"/>
              <a:buChar char="•"/>
            </a:pPr>
            <a:r>
              <a:rPr b="0" i="0" lang="it" sz="1500" u="none" cap="none" strike="noStrike">
                <a:solidFill>
                  <a:schemeClr val="dk2"/>
                </a:solidFill>
                <a:latin typeface="Lato"/>
                <a:ea typeface="Lato"/>
                <a:cs typeface="Lato"/>
                <a:sym typeface="Lato"/>
              </a:rPr>
              <a:t>Mit dem neuen Gesetz erhalten Sozialunternehmen, die bisher unter dem Etikett "Gesellschaft mit beschränkter Haftung" oder "Wohltätigkeitsorganisation" arbeiteten, mehr Glaubwürdigkeit, rechtliche Befugnisse und Ansehen.</a:t>
            </a:r>
            <a:endParaRPr/>
          </a:p>
          <a:p>
            <a:pPr indent="-228600" lvl="0" marL="457200" marR="50800" rtl="0" algn="l">
              <a:lnSpc>
                <a:spcPct val="115000"/>
              </a:lnSpc>
              <a:spcBef>
                <a:spcPts val="1200"/>
              </a:spcBef>
              <a:spcAft>
                <a:spcPts val="0"/>
              </a:spcAft>
              <a:buClr>
                <a:schemeClr val="lt1"/>
              </a:buClr>
              <a:buSzPts val="2300"/>
              <a:buFont typeface="Arial"/>
              <a:buNone/>
            </a:pPr>
            <a:r>
              <a:t/>
            </a:r>
            <a:endParaRPr b="0" i="0" sz="1500" u="none" cap="none" strike="noStrike">
              <a:solidFill>
                <a:schemeClr val="dk2"/>
              </a:solidFill>
              <a:latin typeface="Lato"/>
              <a:ea typeface="Lato"/>
              <a:cs typeface="Lato"/>
              <a:sym typeface="Lato"/>
            </a:endParaRPr>
          </a:p>
          <a:p>
            <a:pPr indent="-228600" lvl="0" marL="457200" marR="50800" rtl="0" algn="l">
              <a:lnSpc>
                <a:spcPct val="115000"/>
              </a:lnSpc>
              <a:spcBef>
                <a:spcPts val="1200"/>
              </a:spcBef>
              <a:spcAft>
                <a:spcPts val="0"/>
              </a:spcAft>
              <a:buClr>
                <a:schemeClr val="lt1"/>
              </a:buClr>
              <a:buSzPts val="2300"/>
              <a:buFont typeface="Arial"/>
              <a:buNone/>
            </a:pPr>
            <a:r>
              <a:t/>
            </a:r>
            <a:endParaRPr b="0" i="0" sz="1500" u="none" cap="none" strike="noStrike">
              <a:solidFill>
                <a:schemeClr val="dk2"/>
              </a:solidFill>
              <a:latin typeface="Lato"/>
              <a:ea typeface="Lato"/>
              <a:cs typeface="Lato"/>
              <a:sym typeface="Lato"/>
            </a:endParaRPr>
          </a:p>
          <a:p>
            <a:pPr indent="-228600" lvl="0" marL="342900" marR="0" rtl="0" algn="l">
              <a:lnSpc>
                <a:spcPct val="115000"/>
              </a:lnSpc>
              <a:spcBef>
                <a:spcPts val="0"/>
              </a:spcBef>
              <a:spcAft>
                <a:spcPts val="0"/>
              </a:spcAft>
              <a:buClr>
                <a:schemeClr val="lt1"/>
              </a:buClr>
              <a:buSzPts val="1800"/>
              <a:buFont typeface="Noto Sans"/>
              <a:buNone/>
            </a:pPr>
            <a:r>
              <a:t/>
            </a:r>
            <a:endParaRPr b="0" i="0" sz="1500" u="none" cap="none" strike="noStrike">
              <a:solidFill>
                <a:schemeClr val="dk2"/>
              </a:solidFill>
              <a:latin typeface="Lato"/>
              <a:ea typeface="Lato"/>
              <a:cs typeface="Lato"/>
              <a:sym typeface="Lato"/>
            </a:endParaRPr>
          </a:p>
          <a:p>
            <a:pPr indent="-228600" lvl="0" marL="342900" marR="0" rtl="0" algn="l">
              <a:lnSpc>
                <a:spcPct val="115000"/>
              </a:lnSpc>
              <a:spcBef>
                <a:spcPts val="0"/>
              </a:spcBef>
              <a:spcAft>
                <a:spcPts val="0"/>
              </a:spcAft>
              <a:buClr>
                <a:schemeClr val="lt1"/>
              </a:buClr>
              <a:buSzPts val="1800"/>
              <a:buFont typeface="Noto Sans"/>
              <a:buNone/>
            </a:pPr>
            <a:r>
              <a:t/>
            </a:r>
            <a:endParaRPr b="0" i="0" sz="1500" u="none" cap="none" strike="noStrike">
              <a:solidFill>
                <a:schemeClr val="dk2"/>
              </a:solidFill>
              <a:latin typeface="Lato"/>
              <a:ea typeface="Lato"/>
              <a:cs typeface="Lato"/>
              <a:sym typeface="Lato"/>
            </a:endParaRPr>
          </a:p>
        </p:txBody>
      </p:sp>
      <p:pic>
        <p:nvPicPr>
          <p:cNvPr id="203" name="Google Shape;203;p1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04" name="Google Shape;204;p1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205" name="Google Shape;205;p14"/>
          <p:cNvPicPr preferRelativeResize="0"/>
          <p:nvPr/>
        </p:nvPicPr>
        <p:blipFill rotWithShape="1">
          <a:blip r:embed="rId5">
            <a:alphaModFix/>
          </a:blip>
          <a:srcRect b="0" l="0" r="0" t="0"/>
          <a:stretch/>
        </p:blipFill>
        <p:spPr>
          <a:xfrm>
            <a:off x="211600" y="2907521"/>
            <a:ext cx="4267199" cy="8312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sp>
        <p:nvSpPr>
          <p:cNvPr id="211" name="Google Shape;211;p15"/>
          <p:cNvSpPr txBox="1"/>
          <p:nvPr/>
        </p:nvSpPr>
        <p:spPr>
          <a:xfrm>
            <a:off x="4657344" y="679625"/>
            <a:ext cx="4204500" cy="5049379"/>
          </a:xfrm>
          <a:prstGeom prst="rect">
            <a:avLst/>
          </a:prstGeom>
          <a:noFill/>
          <a:ln>
            <a:noFill/>
          </a:ln>
        </p:spPr>
        <p:txBody>
          <a:bodyPr anchorCtr="0" anchor="ctr" bIns="91425" lIns="91425" spcFirstLastPara="1" rIns="91425" wrap="square" tIns="91425">
            <a:noAutofit/>
          </a:bodyPr>
          <a:lstStyle/>
          <a:p>
            <a:pPr indent="0" lvl="0" marL="114300" marR="0" rtl="0" algn="just">
              <a:lnSpc>
                <a:spcPct val="115000"/>
              </a:lnSpc>
              <a:spcBef>
                <a:spcPts val="0"/>
              </a:spcBef>
              <a:spcAft>
                <a:spcPts val="0"/>
              </a:spcAft>
              <a:buClr>
                <a:schemeClr val="lt1"/>
              </a:buClr>
              <a:buSzPts val="1800"/>
              <a:buFont typeface="Lato"/>
              <a:buNone/>
            </a:pPr>
            <a:r>
              <a:t/>
            </a:r>
            <a:endParaRPr b="0" i="0" sz="1800" u="none" cap="none" strike="noStrike">
              <a:solidFill>
                <a:schemeClr val="dk2"/>
              </a:solidFill>
              <a:latin typeface="Lato"/>
              <a:ea typeface="Lato"/>
              <a:cs typeface="Lato"/>
              <a:sym typeface="Lato"/>
            </a:endParaRPr>
          </a:p>
          <a:p>
            <a:pPr indent="0" lvl="0" marL="114300" marR="0" rtl="0" algn="just">
              <a:lnSpc>
                <a:spcPct val="115000"/>
              </a:lnSpc>
              <a:spcBef>
                <a:spcPts val="0"/>
              </a:spcBef>
              <a:spcAft>
                <a:spcPts val="0"/>
              </a:spcAft>
              <a:buClr>
                <a:schemeClr val="lt1"/>
              </a:buClr>
              <a:buSzPts val="1800"/>
              <a:buFont typeface="Lato"/>
              <a:buNone/>
            </a:pPr>
            <a:r>
              <a:rPr b="0" i="0" lang="it" sz="1600" u="none" cap="none" strike="noStrike">
                <a:solidFill>
                  <a:schemeClr val="dk2"/>
                </a:solidFill>
                <a:latin typeface="Lato"/>
                <a:ea typeface="Lato"/>
                <a:cs typeface="Lato"/>
                <a:sym typeface="Lato"/>
              </a:rPr>
              <a:t>Der rechtliche Rahmen für die Gründung von Sozialunternehmen in Zypern wird im Folgenden skizziert:</a:t>
            </a:r>
            <a:endParaRPr b="0" i="0" sz="1400" u="none" cap="none" strike="noStrike">
              <a:solidFill>
                <a:srgbClr val="000000"/>
              </a:solidFill>
              <a:latin typeface="Arial"/>
              <a:ea typeface="Arial"/>
              <a:cs typeface="Arial"/>
              <a:sym typeface="Arial"/>
            </a:endParaRPr>
          </a:p>
          <a:p>
            <a:pPr indent="0" lvl="0" marL="114300" marR="0" rtl="0" algn="just">
              <a:lnSpc>
                <a:spcPct val="115000"/>
              </a:lnSpc>
              <a:spcBef>
                <a:spcPts val="0"/>
              </a:spcBef>
              <a:spcAft>
                <a:spcPts val="0"/>
              </a:spcAft>
              <a:buClr>
                <a:schemeClr val="lt1"/>
              </a:buClr>
              <a:buSzPts val="1800"/>
              <a:buFont typeface="Lato"/>
              <a:buNone/>
            </a:pPr>
            <a:r>
              <a:t/>
            </a:r>
            <a:endParaRPr b="0" i="0" sz="1600" u="none" cap="none" strike="noStrike">
              <a:solidFill>
                <a:schemeClr val="dk2"/>
              </a:solidFill>
              <a:latin typeface="Lato"/>
              <a:ea typeface="Lato"/>
              <a:cs typeface="Lato"/>
              <a:sym typeface="Lato"/>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Unternehmen mit einem sozialen Anliegen</a:t>
            </a:r>
            <a:endParaRPr b="0" i="0" sz="1600" u="none" cap="none" strike="noStrike">
              <a:solidFill>
                <a:schemeClr val="dk2"/>
              </a:solidFill>
              <a:latin typeface="Lato"/>
              <a:ea typeface="Lato"/>
              <a:cs typeface="Lato"/>
              <a:sym typeface="Lato"/>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ein erheblicher Prozentsatz ihrer Gewinne wird wieder in ihre soziale Arbeit investiert </a:t>
            </a:r>
            <a:endParaRPr b="0" i="0" sz="1600" u="none" cap="none" strike="noStrike">
              <a:solidFill>
                <a:schemeClr val="dk2"/>
              </a:solidFill>
              <a:latin typeface="Lato"/>
              <a:ea typeface="Lato"/>
              <a:cs typeface="Lato"/>
              <a:sym typeface="Lato"/>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ein bestimmter Anteil des Personals gehört benachteiligten Gruppen an (junge Menschen, Frauen, Menschen mit Behinderungen usw.)</a:t>
            </a:r>
            <a:endParaRPr b="0" i="0" sz="1600" u="none" cap="none" strike="noStrike">
              <a:solidFill>
                <a:schemeClr val="dk2"/>
              </a:solidFill>
              <a:latin typeface="Lato"/>
              <a:ea typeface="Lato"/>
              <a:cs typeface="Lato"/>
              <a:sym typeface="Lato"/>
            </a:endParaRPr>
          </a:p>
          <a:p>
            <a:pPr indent="-228600" lvl="0" marL="457200" marR="50800" rtl="0" algn="just">
              <a:lnSpc>
                <a:spcPct val="115000"/>
              </a:lnSpc>
              <a:spcBef>
                <a:spcPts val="2200"/>
              </a:spcBef>
              <a:spcAft>
                <a:spcPts val="0"/>
              </a:spcAft>
              <a:buClr>
                <a:schemeClr val="lt1"/>
              </a:buClr>
              <a:buSzPts val="2300"/>
              <a:buFont typeface="Arial"/>
              <a:buNone/>
            </a:pPr>
            <a:r>
              <a:t/>
            </a:r>
            <a:endParaRPr b="0" i="0" sz="1600" u="none" cap="none" strike="noStrike">
              <a:solidFill>
                <a:schemeClr val="dk2"/>
              </a:solidFill>
              <a:latin typeface="Arial"/>
              <a:ea typeface="Arial"/>
              <a:cs typeface="Arial"/>
              <a:sym typeface="Arial"/>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Arial"/>
              <a:ea typeface="Arial"/>
              <a:cs typeface="Arial"/>
              <a:sym typeface="Arial"/>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Arial"/>
              <a:ea typeface="Arial"/>
              <a:cs typeface="Arial"/>
              <a:sym typeface="Arial"/>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600" u="none" cap="none" strike="noStrike">
              <a:solidFill>
                <a:schemeClr val="dk2"/>
              </a:solidFill>
              <a:latin typeface="Arial"/>
              <a:ea typeface="Arial"/>
              <a:cs typeface="Arial"/>
              <a:sym typeface="Arial"/>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600" u="none" cap="none" strike="noStrike">
              <a:solidFill>
                <a:schemeClr val="dk2"/>
              </a:solidFill>
              <a:latin typeface="Arial"/>
              <a:ea typeface="Arial"/>
              <a:cs typeface="Arial"/>
              <a:sym typeface="Arial"/>
            </a:endParaRPr>
          </a:p>
        </p:txBody>
      </p:sp>
      <p:pic>
        <p:nvPicPr>
          <p:cNvPr descr="Premium Vector | Stylized simple outline map of cyprus icon. blue sketch  map of cyprus vector illustration" id="212" name="Google Shape;212;p15"/>
          <p:cNvPicPr preferRelativeResize="0"/>
          <p:nvPr/>
        </p:nvPicPr>
        <p:blipFill rotWithShape="1">
          <a:blip r:embed="rId3">
            <a:alphaModFix/>
          </a:blip>
          <a:srcRect b="0" l="0" r="0" t="0"/>
          <a:stretch/>
        </p:blipFill>
        <p:spPr>
          <a:xfrm>
            <a:off x="941387" y="1035558"/>
            <a:ext cx="2571750" cy="2571750"/>
          </a:xfrm>
          <a:prstGeom prst="rect">
            <a:avLst/>
          </a:prstGeom>
          <a:noFill/>
          <a:ln>
            <a:noFill/>
          </a:ln>
        </p:spPr>
      </p:pic>
      <p:pic>
        <p:nvPicPr>
          <p:cNvPr id="213" name="Google Shape;213;p1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14" name="Google Shape;214;p15"/>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p:nvPr/>
        </p:nvSpPr>
        <p:spPr>
          <a:xfrm>
            <a:off x="4925568" y="4218432"/>
            <a:ext cx="1475232" cy="729143"/>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0" name="Google Shape;220;p16"/>
          <p:cNvSpPr txBox="1"/>
          <p:nvPr>
            <p:ph type="title"/>
          </p:nvPr>
        </p:nvSpPr>
        <p:spPr>
          <a:xfrm>
            <a:off x="265500" y="1097280"/>
            <a:ext cx="4045200" cy="213357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sz="2900">
                <a:latin typeface="Lato"/>
                <a:ea typeface="Lato"/>
                <a:cs typeface="Lato"/>
                <a:sym typeface="Lato"/>
              </a:rPr>
              <a:t>1.3 Beispiele für erfolgreiche Sozialunternehmen in der EU</a:t>
            </a:r>
            <a:endParaRPr sz="4100">
              <a:latin typeface="Lato"/>
              <a:ea typeface="Lato"/>
              <a:cs typeface="Lato"/>
              <a:sym typeface="Lato"/>
            </a:endParaRPr>
          </a:p>
        </p:txBody>
      </p:sp>
      <p:sp>
        <p:nvSpPr>
          <p:cNvPr id="221" name="Google Shape;221;p16"/>
          <p:cNvSpPr txBox="1"/>
          <p:nvPr/>
        </p:nvSpPr>
        <p:spPr>
          <a:xfrm>
            <a:off x="4572000" y="195925"/>
            <a:ext cx="4433688" cy="4292887"/>
          </a:xfrm>
          <a:prstGeom prst="rect">
            <a:avLst/>
          </a:prstGeom>
          <a:noFill/>
          <a:ln>
            <a:noFill/>
          </a:ln>
        </p:spPr>
        <p:txBody>
          <a:bodyPr anchorCtr="0" anchor="ctr" bIns="91425" lIns="91425" spcFirstLastPara="1" rIns="91425" wrap="square" tIns="91425">
            <a:noAutofit/>
          </a:bodyPr>
          <a:lstStyle/>
          <a:p>
            <a:pPr indent="-285750" lvl="0" marL="368300" marR="50800" rtl="0" algn="just">
              <a:lnSpc>
                <a:spcPct val="115000"/>
              </a:lnSpc>
              <a:spcBef>
                <a:spcPts val="1200"/>
              </a:spcBef>
              <a:spcAft>
                <a:spcPts val="0"/>
              </a:spcAft>
              <a:buClr>
                <a:schemeClr val="dk2"/>
              </a:buClr>
              <a:buSzPts val="2300"/>
              <a:buFont typeface="Arial"/>
              <a:buChar char="•"/>
            </a:pPr>
            <a:r>
              <a:rPr b="1" i="0" lang="it" sz="1400" u="none" cap="none" strike="noStrike">
                <a:solidFill>
                  <a:schemeClr val="dk2"/>
                </a:solidFill>
                <a:latin typeface="Lato"/>
                <a:ea typeface="Lato"/>
                <a:cs typeface="Lato"/>
                <a:sym typeface="Lato"/>
              </a:rPr>
              <a:t>MUD Jeans </a:t>
            </a:r>
            <a:r>
              <a:rPr b="1" i="0" lang="it" sz="1400" u="sng" cap="none" strike="noStrike">
                <a:solidFill>
                  <a:schemeClr val="dk2"/>
                </a:solidFill>
                <a:latin typeface="Lato"/>
                <a:ea typeface="Lato"/>
                <a:cs typeface="Lato"/>
                <a:sym typeface="Lato"/>
                <a:hlinkClick r:id="rId3">
                  <a:extLst>
                    <a:ext uri="{A12FA001-AC4F-418D-AE19-62706E023703}">
                      <ahyp:hlinkClr val="tx"/>
                    </a:ext>
                  </a:extLst>
                </a:hlinkClick>
              </a:rPr>
              <a:t>(</a:t>
            </a:r>
            <a:r>
              <a:rPr b="1" i="0" lang="it" sz="1400" u="none" cap="none" strike="noStrike">
                <a:solidFill>
                  <a:schemeClr val="dk2"/>
                </a:solidFill>
                <a:latin typeface="Lato"/>
                <a:ea typeface="Lato"/>
                <a:cs typeface="Lato"/>
                <a:sym typeface="Lato"/>
              </a:rPr>
              <a:t>https://mudjeans.eu): </a:t>
            </a:r>
            <a:r>
              <a:rPr b="0" i="0" lang="it" sz="1400" u="none" cap="none" strike="noStrike">
                <a:solidFill>
                  <a:schemeClr val="dk2"/>
                </a:solidFill>
                <a:latin typeface="Lato"/>
                <a:ea typeface="Lato"/>
                <a:cs typeface="Lato"/>
                <a:sym typeface="Lato"/>
              </a:rPr>
              <a:t>Eine in Amsterdam ansässige Marke, die alte, abgenutzte Jeans in neue Jeans umwandelt.</a:t>
            </a:r>
            <a:endParaRPr b="0" i="0" sz="1400" u="none" cap="none" strike="noStrike">
              <a:solidFill>
                <a:srgbClr val="000000"/>
              </a:solidFill>
              <a:latin typeface="Arial"/>
              <a:ea typeface="Arial"/>
              <a:cs typeface="Arial"/>
              <a:sym typeface="Arial"/>
            </a:endParaRPr>
          </a:p>
          <a:p>
            <a:pPr indent="-139700" lvl="0" marL="368300" marR="50800" rtl="0" algn="l">
              <a:lnSpc>
                <a:spcPct val="115000"/>
              </a:lnSpc>
              <a:spcBef>
                <a:spcPts val="1200"/>
              </a:spcBef>
              <a:spcAft>
                <a:spcPts val="0"/>
              </a:spcAft>
              <a:buClr>
                <a:schemeClr val="lt1"/>
              </a:buClr>
              <a:buSzPts val="2300"/>
              <a:buFont typeface="Arial"/>
              <a:buNone/>
            </a:pPr>
            <a:r>
              <a:t/>
            </a:r>
            <a:endParaRPr b="0" i="0" sz="1400" u="none" cap="none" strike="noStrike">
              <a:solidFill>
                <a:schemeClr val="dk2"/>
              </a:solidFill>
              <a:latin typeface="Lato"/>
              <a:ea typeface="Lato"/>
              <a:cs typeface="Lato"/>
              <a:sym typeface="Lato"/>
            </a:endParaRPr>
          </a:p>
          <a:p>
            <a:pPr indent="-139700" lvl="0" marL="368300" marR="50800" rtl="0" algn="l">
              <a:lnSpc>
                <a:spcPct val="115000"/>
              </a:lnSpc>
              <a:spcBef>
                <a:spcPts val="1200"/>
              </a:spcBef>
              <a:spcAft>
                <a:spcPts val="0"/>
              </a:spcAft>
              <a:buClr>
                <a:schemeClr val="lt1"/>
              </a:buClr>
              <a:buSzPts val="2300"/>
              <a:buFont typeface="Arial"/>
              <a:buNone/>
            </a:pPr>
            <a:r>
              <a:t/>
            </a:r>
            <a:endParaRPr b="0" i="0" sz="1400" u="none" cap="none" strike="noStrike">
              <a:solidFill>
                <a:schemeClr val="dk2"/>
              </a:solidFill>
              <a:latin typeface="Lato"/>
              <a:ea typeface="Lato"/>
              <a:cs typeface="Lato"/>
              <a:sym typeface="Lato"/>
            </a:endParaRPr>
          </a:p>
          <a:p>
            <a:pPr indent="0" lvl="0" marL="82550" marR="50800" rtl="0" algn="l">
              <a:lnSpc>
                <a:spcPct val="115000"/>
              </a:lnSpc>
              <a:spcBef>
                <a:spcPts val="1200"/>
              </a:spcBef>
              <a:spcAft>
                <a:spcPts val="0"/>
              </a:spcAft>
              <a:buClr>
                <a:schemeClr val="lt1"/>
              </a:buClr>
              <a:buSzPts val="2300"/>
              <a:buFont typeface="Lato"/>
              <a:buNone/>
            </a:pPr>
            <a:r>
              <a:t/>
            </a:r>
            <a:endParaRPr b="0" i="0" sz="1400" u="none" cap="none" strike="noStrike">
              <a:solidFill>
                <a:schemeClr val="dk2"/>
              </a:solidFill>
              <a:latin typeface="Lato"/>
              <a:ea typeface="Lato"/>
              <a:cs typeface="Lato"/>
              <a:sym typeface="Lato"/>
            </a:endParaRPr>
          </a:p>
          <a:p>
            <a:pPr indent="-285750" lvl="0" marL="368300" marR="50800" rtl="0" algn="just">
              <a:lnSpc>
                <a:spcPct val="115000"/>
              </a:lnSpc>
              <a:spcBef>
                <a:spcPts val="1200"/>
              </a:spcBef>
              <a:spcAft>
                <a:spcPts val="0"/>
              </a:spcAft>
              <a:buClr>
                <a:schemeClr val="dk2"/>
              </a:buClr>
              <a:buSzPts val="2300"/>
              <a:buFont typeface="Arial"/>
              <a:buChar char="•"/>
            </a:pPr>
            <a:r>
              <a:rPr b="1" i="0" lang="it" sz="1400" u="none" cap="none" strike="noStrike">
                <a:solidFill>
                  <a:schemeClr val="dk2"/>
                </a:solidFill>
                <a:latin typeface="Lato"/>
                <a:ea typeface="Lato"/>
                <a:cs typeface="Lato"/>
                <a:sym typeface="Lato"/>
              </a:rPr>
              <a:t>Carbon Equity </a:t>
            </a:r>
            <a:r>
              <a:rPr b="1" i="0" lang="it" sz="1400" u="sng" cap="none" strike="noStrike">
                <a:solidFill>
                  <a:schemeClr val="dk2"/>
                </a:solidFill>
                <a:latin typeface="Lato"/>
                <a:ea typeface="Lato"/>
                <a:cs typeface="Lato"/>
                <a:sym typeface="Lato"/>
                <a:hlinkClick r:id="rId4">
                  <a:extLst>
                    <a:ext uri="{A12FA001-AC4F-418D-AE19-62706E023703}">
                      <ahyp:hlinkClr val="tx"/>
                    </a:ext>
                  </a:extLst>
                </a:hlinkClick>
              </a:rPr>
              <a:t>(</a:t>
            </a:r>
            <a:r>
              <a:rPr b="1" i="0" lang="it" sz="1400" u="none" cap="none" strike="noStrike">
                <a:solidFill>
                  <a:schemeClr val="dk2"/>
                </a:solidFill>
                <a:latin typeface="Lato"/>
                <a:ea typeface="Lato"/>
                <a:cs typeface="Lato"/>
                <a:sym typeface="Lato"/>
              </a:rPr>
              <a:t>https://carbonequity.com): </a:t>
            </a:r>
            <a:r>
              <a:rPr b="0" i="0" lang="it" sz="1400" u="none" cap="none" strike="noStrike">
                <a:solidFill>
                  <a:schemeClr val="dk2"/>
                </a:solidFill>
                <a:latin typeface="Lato"/>
                <a:ea typeface="Lato"/>
                <a:cs typeface="Lato"/>
                <a:sym typeface="Lato"/>
              </a:rPr>
              <a:t>Ein Unternehmen, das Investoren zusammenbringt, damit sie ihr Geld "zum Aufbau der weltweit wirkungsvollsten Unternehmen einsetzen, indem sie Kapital in erstklassigen Klimafonds bündeln".</a:t>
            </a:r>
            <a:endParaRPr b="1" i="0" sz="1400" u="none" cap="none" strike="noStrike">
              <a:solidFill>
                <a:schemeClr val="dk2"/>
              </a:solidFill>
              <a:latin typeface="Lato"/>
              <a:ea typeface="Lato"/>
              <a:cs typeface="Lato"/>
              <a:sym typeface="Lato"/>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400" u="none" cap="none" strike="noStrike">
              <a:solidFill>
                <a:schemeClr val="dk2"/>
              </a:solidFill>
              <a:latin typeface="Lato"/>
              <a:ea typeface="Lato"/>
              <a:cs typeface="Lato"/>
              <a:sym typeface="Lato"/>
            </a:endParaRPr>
          </a:p>
        </p:txBody>
      </p:sp>
      <p:pic>
        <p:nvPicPr>
          <p:cNvPr descr="A picture containing person, case, shoes, feet&#10;&#10;Description automatically generated" id="222" name="Google Shape;222;p16"/>
          <p:cNvPicPr preferRelativeResize="0"/>
          <p:nvPr/>
        </p:nvPicPr>
        <p:blipFill rotWithShape="1">
          <a:blip r:embed="rId5">
            <a:alphaModFix/>
          </a:blip>
          <a:srcRect b="0" l="0" r="0" t="0"/>
          <a:stretch/>
        </p:blipFill>
        <p:spPr>
          <a:xfrm>
            <a:off x="7058844" y="1404872"/>
            <a:ext cx="1819656" cy="102355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Carbon Equity's Agrifood Tech Feeder" id="223" name="Google Shape;223;p16"/>
          <p:cNvPicPr preferRelativeResize="0"/>
          <p:nvPr/>
        </p:nvPicPr>
        <p:blipFill rotWithShape="1">
          <a:blip r:embed="rId6">
            <a:alphaModFix/>
          </a:blip>
          <a:srcRect b="0" l="0" r="0" t="0"/>
          <a:stretch/>
        </p:blipFill>
        <p:spPr>
          <a:xfrm>
            <a:off x="7231056" y="4038856"/>
            <a:ext cx="1475232" cy="622497"/>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24" name="Google Shape;224;p16"/>
          <p:cNvPicPr preferRelativeResize="0"/>
          <p:nvPr/>
        </p:nvPicPr>
        <p:blipFill rotWithShape="1">
          <a:blip r:embed="rId7">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25" name="Google Shape;225;p16"/>
          <p:cNvPicPr preferRelativeResize="0"/>
          <p:nvPr/>
        </p:nvPicPr>
        <p:blipFill rotWithShape="1">
          <a:blip r:embed="rId8">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7"/>
          <p:cNvPicPr preferRelativeResize="0"/>
          <p:nvPr/>
        </p:nvPicPr>
        <p:blipFill rotWithShape="1">
          <a:blip r:embed="rId3">
            <a:alphaModFix/>
          </a:blip>
          <a:srcRect b="0" l="0" r="0" t="0"/>
          <a:stretch/>
        </p:blipFill>
        <p:spPr>
          <a:xfrm>
            <a:off x="359137" y="2812963"/>
            <a:ext cx="2679192" cy="140657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31" name="Google Shape;231;p17"/>
          <p:cNvSpPr txBox="1"/>
          <p:nvPr/>
        </p:nvSpPr>
        <p:spPr>
          <a:xfrm>
            <a:off x="4555098" y="339812"/>
            <a:ext cx="4229765" cy="4292887"/>
          </a:xfrm>
          <a:prstGeom prst="rect">
            <a:avLst/>
          </a:prstGeom>
          <a:noFill/>
          <a:ln>
            <a:noFill/>
          </a:ln>
        </p:spPr>
        <p:txBody>
          <a:bodyPr anchorCtr="0" anchor="ctr" bIns="91425" lIns="91425" spcFirstLastPara="1" rIns="91425" wrap="square" tIns="91425">
            <a:noAutofit/>
          </a:bodyPr>
          <a:lstStyle/>
          <a:p>
            <a:pPr indent="-374650" lvl="0" marL="457200" marR="50800" rtl="0" algn="just">
              <a:lnSpc>
                <a:spcPct val="115000"/>
              </a:lnSpc>
              <a:spcBef>
                <a:spcPts val="1200"/>
              </a:spcBef>
              <a:spcAft>
                <a:spcPts val="0"/>
              </a:spcAft>
              <a:buClr>
                <a:schemeClr val="dk2"/>
              </a:buClr>
              <a:buSzPts val="2300"/>
              <a:buFont typeface="Arial"/>
              <a:buChar char="•"/>
            </a:pPr>
            <a:r>
              <a:rPr b="1" i="0" lang="it" sz="1600" u="none" cap="none" strike="noStrike">
                <a:solidFill>
                  <a:schemeClr val="dk2"/>
                </a:solidFill>
                <a:latin typeface="Lato"/>
                <a:ea typeface="Lato"/>
                <a:cs typeface="Lato"/>
                <a:sym typeface="Lato"/>
              </a:rPr>
              <a:t>Toast Ale </a:t>
            </a:r>
            <a:r>
              <a:rPr b="1" i="0" lang="it" sz="1600" u="sng" cap="none" strike="noStrike">
                <a:solidFill>
                  <a:schemeClr val="dk2"/>
                </a:solidFill>
                <a:latin typeface="Lato"/>
                <a:ea typeface="Lato"/>
                <a:cs typeface="Lato"/>
                <a:sym typeface="Lato"/>
                <a:hlinkClick r:id="rId4">
                  <a:extLst>
                    <a:ext uri="{A12FA001-AC4F-418D-AE19-62706E023703}">
                      <ahyp:hlinkClr val="tx"/>
                    </a:ext>
                  </a:extLst>
                </a:hlinkClick>
              </a:rPr>
              <a:t>(</a:t>
            </a:r>
            <a:r>
              <a:rPr b="1" i="0" lang="it" sz="1600" u="none" cap="none" strike="noStrike">
                <a:solidFill>
                  <a:schemeClr val="dk2"/>
                </a:solidFill>
                <a:latin typeface="Lato"/>
                <a:ea typeface="Lato"/>
                <a:cs typeface="Lato"/>
                <a:sym typeface="Lato"/>
              </a:rPr>
              <a:t>https://www.toastale.com): </a:t>
            </a:r>
            <a:r>
              <a:rPr b="0" i="0" lang="it" sz="1600" u="none" cap="none" strike="noStrike">
                <a:solidFill>
                  <a:schemeClr val="dk2"/>
                </a:solidFill>
                <a:latin typeface="Lato"/>
                <a:ea typeface="Lato"/>
                <a:cs typeface="Lato"/>
                <a:sym typeface="Lato"/>
              </a:rPr>
              <a:t> Londoner Brauerei, die Bier aus Brotresten herstellt, die sonst weggeworfen worden wären.</a:t>
            </a:r>
            <a:endParaRPr b="0" i="0" sz="1400" u="none" cap="none" strike="noStrike">
              <a:solidFill>
                <a:srgbClr val="000000"/>
              </a:solidFill>
              <a:latin typeface="Arial"/>
              <a:ea typeface="Arial"/>
              <a:cs typeface="Arial"/>
              <a:sym typeface="Arial"/>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Lato"/>
              <a:ea typeface="Lato"/>
              <a:cs typeface="Lato"/>
              <a:sym typeface="Lato"/>
            </a:endParaRPr>
          </a:p>
          <a:p>
            <a:pPr indent="-228600" lvl="0" marL="457200" marR="50800" rtl="0" algn="just">
              <a:lnSpc>
                <a:spcPct val="115000"/>
              </a:lnSpc>
              <a:spcBef>
                <a:spcPts val="1200"/>
              </a:spcBef>
              <a:spcAft>
                <a:spcPts val="0"/>
              </a:spcAft>
              <a:buClr>
                <a:schemeClr val="lt1"/>
              </a:buClr>
              <a:buSzPts val="2300"/>
              <a:buFont typeface="Arial"/>
              <a:buNone/>
            </a:pPr>
            <a:r>
              <a:t/>
            </a:r>
            <a:endParaRPr b="0" i="0" sz="1600" u="none" cap="none" strike="noStrike">
              <a:solidFill>
                <a:schemeClr val="dk2"/>
              </a:solidFill>
              <a:latin typeface="Lato"/>
              <a:ea typeface="Lato"/>
              <a:cs typeface="Lato"/>
              <a:sym typeface="Lato"/>
            </a:endParaRPr>
          </a:p>
          <a:p>
            <a:pPr indent="-374650" lvl="0" marL="457200" marR="50800" rtl="0" algn="just">
              <a:lnSpc>
                <a:spcPct val="115000"/>
              </a:lnSpc>
              <a:spcBef>
                <a:spcPts val="1200"/>
              </a:spcBef>
              <a:spcAft>
                <a:spcPts val="0"/>
              </a:spcAft>
              <a:buClr>
                <a:schemeClr val="dk2"/>
              </a:buClr>
              <a:buSzPts val="2300"/>
              <a:buFont typeface="Arial"/>
              <a:buChar char="•"/>
            </a:pPr>
            <a:r>
              <a:rPr b="1" i="0" lang="it" sz="1600" u="none" cap="none" strike="noStrike">
                <a:solidFill>
                  <a:schemeClr val="dk2"/>
                </a:solidFill>
                <a:latin typeface="Lato"/>
                <a:ea typeface="Lato"/>
                <a:cs typeface="Lato"/>
                <a:sym typeface="Lato"/>
              </a:rPr>
              <a:t>Beam </a:t>
            </a:r>
            <a:r>
              <a:rPr b="1" i="0" lang="it" sz="1600" u="sng" cap="none" strike="noStrike">
                <a:solidFill>
                  <a:schemeClr val="dk2"/>
                </a:solidFill>
                <a:latin typeface="Lato"/>
                <a:ea typeface="Lato"/>
                <a:cs typeface="Lato"/>
                <a:sym typeface="Lato"/>
                <a:hlinkClick r:id="rId5">
                  <a:extLst>
                    <a:ext uri="{A12FA001-AC4F-418D-AE19-62706E023703}">
                      <ahyp:hlinkClr val="tx"/>
                    </a:ext>
                  </a:extLst>
                </a:hlinkClick>
              </a:rPr>
              <a:t>(</a:t>
            </a:r>
            <a:r>
              <a:rPr b="1" i="0" lang="it" sz="1600" u="none" cap="none" strike="noStrike">
                <a:solidFill>
                  <a:schemeClr val="dk2"/>
                </a:solidFill>
                <a:latin typeface="Lato"/>
                <a:ea typeface="Lato"/>
                <a:cs typeface="Lato"/>
                <a:sym typeface="Lato"/>
              </a:rPr>
              <a:t>https://beam.org):  </a:t>
            </a:r>
            <a:r>
              <a:rPr b="0" i="0" lang="it" sz="1600" u="none" cap="none" strike="noStrike">
                <a:solidFill>
                  <a:schemeClr val="dk2"/>
                </a:solidFill>
                <a:latin typeface="Lato"/>
                <a:ea typeface="Lato"/>
                <a:cs typeface="Lato"/>
                <a:sym typeface="Lato"/>
              </a:rPr>
              <a:t>Ein im Vereinigten Königreich ansässiges Unternehmen, das Obdachlosigkeit bekämpfen will, indem es Obdachlosen neue Karrieremöglichkeiten bietet. </a:t>
            </a:r>
            <a:endParaRPr b="0" i="0" sz="1600" u="none" cap="none" strike="noStrike">
              <a:solidFill>
                <a:schemeClr val="dk2"/>
              </a:solidFill>
              <a:latin typeface="Lato"/>
              <a:ea typeface="Lato"/>
              <a:cs typeface="Lato"/>
              <a:sym typeface="Lato"/>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400" u="none" cap="none" strike="noStrike">
              <a:solidFill>
                <a:schemeClr val="dk2"/>
              </a:solidFill>
              <a:latin typeface="Lato"/>
              <a:ea typeface="Lato"/>
              <a:cs typeface="Lato"/>
              <a:sym typeface="Lato"/>
            </a:endParaRPr>
          </a:p>
          <a:p>
            <a:pPr indent="-228600" lvl="0" marL="342900" marR="0" rtl="0" algn="just">
              <a:lnSpc>
                <a:spcPct val="115000"/>
              </a:lnSpc>
              <a:spcBef>
                <a:spcPts val="0"/>
              </a:spcBef>
              <a:spcAft>
                <a:spcPts val="0"/>
              </a:spcAft>
              <a:buClr>
                <a:schemeClr val="lt1"/>
              </a:buClr>
              <a:buSzPts val="1800"/>
              <a:buFont typeface="Noto Sans"/>
              <a:buNone/>
            </a:pPr>
            <a:r>
              <a:t/>
            </a:r>
            <a:endParaRPr b="0" i="0" sz="1400" u="none" cap="none" strike="noStrike">
              <a:solidFill>
                <a:schemeClr val="dk2"/>
              </a:solidFill>
              <a:latin typeface="Lato"/>
              <a:ea typeface="Lato"/>
              <a:cs typeface="Lato"/>
              <a:sym typeface="Lato"/>
            </a:endParaRPr>
          </a:p>
        </p:txBody>
      </p:sp>
      <p:pic>
        <p:nvPicPr>
          <p:cNvPr descr="A picture containing bottle, indoor, food, alcohol&#10;&#10;Description automatically generated" id="232" name="Google Shape;232;p17"/>
          <p:cNvPicPr preferRelativeResize="0"/>
          <p:nvPr/>
        </p:nvPicPr>
        <p:blipFill rotWithShape="1">
          <a:blip r:embed="rId6">
            <a:alphaModFix/>
          </a:blip>
          <a:srcRect b="0" l="0" r="0" t="0"/>
          <a:stretch/>
        </p:blipFill>
        <p:spPr>
          <a:xfrm>
            <a:off x="1285107" y="375125"/>
            <a:ext cx="2528507" cy="1646259"/>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descr="About Beam" id="233" name="Google Shape;233;p17"/>
          <p:cNvPicPr preferRelativeResize="0"/>
          <p:nvPr/>
        </p:nvPicPr>
        <p:blipFill rotWithShape="1">
          <a:blip r:embed="rId7">
            <a:alphaModFix/>
          </a:blip>
          <a:srcRect b="0" l="0" r="0" t="0"/>
          <a:stretch/>
        </p:blipFill>
        <p:spPr>
          <a:xfrm>
            <a:off x="3038329" y="3247701"/>
            <a:ext cx="1411661" cy="559959"/>
          </a:xfrm>
          <a:prstGeom prst="rect">
            <a:avLst/>
          </a:prstGeom>
          <a:noFill/>
          <a:ln>
            <a:noFill/>
          </a:ln>
          <a:effectLst>
            <a:outerShdw blurRad="292100" rotWithShape="0" algn="tl" dir="2700000" dist="139700">
              <a:srgbClr val="333333">
                <a:alpha val="63921"/>
              </a:srgbClr>
            </a:outerShdw>
          </a:effectLst>
        </p:spPr>
      </p:pic>
      <p:pic>
        <p:nvPicPr>
          <p:cNvPr id="234" name="Google Shape;234;p17"/>
          <p:cNvPicPr preferRelativeResize="0"/>
          <p:nvPr/>
        </p:nvPicPr>
        <p:blipFill rotWithShape="1">
          <a:blip r:embed="rId8">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35" name="Google Shape;235;p17"/>
          <p:cNvPicPr preferRelativeResize="0"/>
          <p:nvPr/>
        </p:nvPicPr>
        <p:blipFill rotWithShape="1">
          <a:blip r:embed="rId9">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p:nvPr/>
        </p:nvSpPr>
        <p:spPr>
          <a:xfrm>
            <a:off x="4790366" y="4230624"/>
            <a:ext cx="1049602" cy="64617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1" name="Google Shape;241;p18"/>
          <p:cNvSpPr txBox="1"/>
          <p:nvPr>
            <p:ph type="title"/>
          </p:nvPr>
        </p:nvSpPr>
        <p:spPr>
          <a:xfrm>
            <a:off x="93373" y="1912650"/>
            <a:ext cx="4260263"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latin typeface="Lato"/>
                <a:ea typeface="Lato"/>
                <a:cs typeface="Lato"/>
                <a:sym typeface="Lato"/>
              </a:rPr>
              <a:t>2. Wirtschaftsethik</a:t>
            </a:r>
            <a:endParaRPr sz="4100">
              <a:latin typeface="Lato"/>
              <a:ea typeface="Lato"/>
              <a:cs typeface="Lato"/>
              <a:sym typeface="Lato"/>
            </a:endParaRPr>
          </a:p>
        </p:txBody>
      </p:sp>
      <p:sp>
        <p:nvSpPr>
          <p:cNvPr id="242" name="Google Shape;242;p1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0"/>
              </a:spcBef>
              <a:spcAft>
                <a:spcPts val="0"/>
              </a:spcAft>
              <a:buClr>
                <a:schemeClr val="dk2"/>
              </a:buClr>
              <a:buSzPts val="1800"/>
              <a:buFont typeface="Arial"/>
              <a:buNone/>
            </a:pPr>
            <a:r>
              <a:t/>
            </a:r>
            <a:endParaRPr b="1" sz="3000"/>
          </a:p>
          <a:p>
            <a:pPr indent="0" lvl="0" marL="0" rtl="0" algn="l">
              <a:lnSpc>
                <a:spcPct val="115000"/>
              </a:lnSpc>
              <a:spcBef>
                <a:spcPts val="0"/>
              </a:spcBef>
              <a:spcAft>
                <a:spcPts val="1600"/>
              </a:spcAft>
              <a:buSzPts val="1800"/>
              <a:buNone/>
            </a:pPr>
            <a:r>
              <a:t/>
            </a:r>
            <a:endParaRPr sz="1500"/>
          </a:p>
        </p:txBody>
      </p:sp>
      <p:pic>
        <p:nvPicPr>
          <p:cNvPr descr="Top reasons why business ethics is important" id="243" name="Google Shape;243;p18"/>
          <p:cNvPicPr preferRelativeResize="0"/>
          <p:nvPr/>
        </p:nvPicPr>
        <p:blipFill rotWithShape="1">
          <a:blip r:embed="rId3">
            <a:alphaModFix/>
          </a:blip>
          <a:srcRect b="0" l="0" r="0" t="0"/>
          <a:stretch/>
        </p:blipFill>
        <p:spPr>
          <a:xfrm>
            <a:off x="432804" y="2816050"/>
            <a:ext cx="3581400" cy="1647825"/>
          </a:xfrm>
          <a:prstGeom prst="rect">
            <a:avLst/>
          </a:prstGeom>
          <a:noFill/>
          <a:ln>
            <a:noFill/>
          </a:ln>
        </p:spPr>
      </p:pic>
      <p:sp>
        <p:nvSpPr>
          <p:cNvPr id="244" name="Google Shape;244;p18"/>
          <p:cNvSpPr txBox="1"/>
          <p:nvPr/>
        </p:nvSpPr>
        <p:spPr>
          <a:xfrm>
            <a:off x="4600546" y="584928"/>
            <a:ext cx="4450080" cy="5049379"/>
          </a:xfrm>
          <a:prstGeom prst="rect">
            <a:avLst/>
          </a:prstGeom>
          <a:noFill/>
          <a:ln>
            <a:noFill/>
          </a:ln>
        </p:spPr>
        <p:txBody>
          <a:bodyPr anchorCtr="0" anchor="ctr" bIns="91425" lIns="91425" spcFirstLastPara="1" rIns="91425" wrap="square" tIns="91425">
            <a:noAutofit/>
          </a:bodyPr>
          <a:lstStyle/>
          <a:p>
            <a:pPr indent="0" lvl="0" marL="0" marR="50800" rtl="0" algn="l">
              <a:lnSpc>
                <a:spcPct val="115000"/>
              </a:lnSpc>
              <a:spcBef>
                <a:spcPts val="1200"/>
              </a:spcBef>
              <a:spcAft>
                <a:spcPts val="0"/>
              </a:spcAft>
              <a:buClr>
                <a:schemeClr val="dk2"/>
              </a:buClr>
              <a:buSzPts val="1800"/>
              <a:buFont typeface="Lato"/>
              <a:buNone/>
            </a:pPr>
            <a:r>
              <a:rPr b="1" i="0" lang="it" sz="1600" u="none" cap="none" strike="noStrike">
                <a:solidFill>
                  <a:schemeClr val="dk2"/>
                </a:solidFill>
                <a:latin typeface="Lato"/>
                <a:ea typeface="Lato"/>
                <a:cs typeface="Lato"/>
                <a:sym typeface="Lato"/>
              </a:rPr>
              <a:t>2.1 Faktoren, die die Unternehmensethik beeinflussen:</a:t>
            </a:r>
            <a:endParaRPr b="0" i="0" sz="1400" u="none" cap="none" strike="noStrike">
              <a:solidFill>
                <a:srgbClr val="000000"/>
              </a:solidFill>
              <a:latin typeface="Arial"/>
              <a:ea typeface="Arial"/>
              <a:cs typeface="Arial"/>
              <a:sym typeface="Arial"/>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Die Geschäftsführung und/oder der Geschäftsinhaber </a:t>
            </a:r>
            <a:endParaRPr b="0" i="0" sz="1400" u="none" cap="none" strike="noStrike">
              <a:solidFill>
                <a:srgbClr val="000000"/>
              </a:solidFill>
              <a:latin typeface="Arial"/>
              <a:ea typeface="Arial"/>
              <a:cs typeface="Arial"/>
              <a:sym typeface="Arial"/>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die Werte, die sie durch ihr Unternehmen vermitteln wollen</a:t>
            </a:r>
            <a:endParaRPr b="0" i="0" sz="1400" u="none" cap="none" strike="noStrike">
              <a:solidFill>
                <a:srgbClr val="000000"/>
              </a:solidFill>
              <a:latin typeface="Arial"/>
              <a:ea typeface="Arial"/>
              <a:cs typeface="Arial"/>
              <a:sym typeface="Arial"/>
            </a:endParaRPr>
          </a:p>
          <a:p>
            <a:pPr indent="-285750" lvl="0" marL="285750" marR="0" rtl="0" algn="just">
              <a:lnSpc>
                <a:spcPct val="115000"/>
              </a:lnSpc>
              <a:spcBef>
                <a:spcPts val="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Druck von anderen Stakeholdern wie der allgemeinen Öffentlichkeit, Umweltgruppen und Aktivisten</a:t>
            </a:r>
            <a:endParaRPr b="0" i="0" sz="1400" u="none" cap="none" strike="noStrike">
              <a:solidFill>
                <a:srgbClr val="000000"/>
              </a:solidFill>
              <a:latin typeface="Arial"/>
              <a:ea typeface="Arial"/>
              <a:cs typeface="Arial"/>
              <a:sym typeface="Arial"/>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id="245" name="Google Shape;245;p1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46" name="Google Shape;246;p18"/>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descr="A picture containing text, indoor&#10;&#10;Description automatically generated" id="80" name="Google Shape;80;p2"/>
          <p:cNvPicPr preferRelativeResize="0"/>
          <p:nvPr/>
        </p:nvPicPr>
        <p:blipFill rotWithShape="1">
          <a:blip r:embed="rId3">
            <a:alphaModFix/>
          </a:blip>
          <a:srcRect b="0" l="0" r="0" t="0"/>
          <a:stretch/>
        </p:blipFill>
        <p:spPr>
          <a:xfrm>
            <a:off x="948152" y="478457"/>
            <a:ext cx="7839614" cy="3919807"/>
          </a:xfrm>
          <a:prstGeom prst="rect">
            <a:avLst/>
          </a:prstGeom>
          <a:noFill/>
          <a:ln>
            <a:noFill/>
          </a:ln>
        </p:spPr>
      </p:pic>
      <p:pic>
        <p:nvPicPr>
          <p:cNvPr id="81" name="Google Shape;81;p2"/>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82" name="Google Shape;82;p2"/>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9"/>
          <p:cNvSpPr txBox="1"/>
          <p:nvPr/>
        </p:nvSpPr>
        <p:spPr>
          <a:xfrm>
            <a:off x="4572000" y="391700"/>
            <a:ext cx="4572000" cy="5049300"/>
          </a:xfrm>
          <a:prstGeom prst="rect">
            <a:avLst/>
          </a:prstGeom>
          <a:noFill/>
          <a:ln>
            <a:noFill/>
          </a:ln>
        </p:spPr>
        <p:txBody>
          <a:bodyPr anchorCtr="0" anchor="ctr" bIns="91425" lIns="91425" spcFirstLastPara="1" rIns="91425" wrap="square" tIns="91425">
            <a:noAutofit/>
          </a:bodyPr>
          <a:lstStyle/>
          <a:p>
            <a:pPr indent="0" lvl="0" marL="0" marR="50800" rtl="0" algn="l">
              <a:lnSpc>
                <a:spcPct val="115000"/>
              </a:lnSpc>
              <a:spcBef>
                <a:spcPts val="1200"/>
              </a:spcBef>
              <a:spcAft>
                <a:spcPts val="0"/>
              </a:spcAft>
              <a:buClr>
                <a:schemeClr val="dk2"/>
              </a:buClr>
              <a:buSzPts val="1800"/>
              <a:buFont typeface="Lato"/>
              <a:buNone/>
            </a:pPr>
            <a:r>
              <a:rPr b="0" i="0" lang="it" sz="1600" u="none" cap="none" strike="noStrike">
                <a:solidFill>
                  <a:schemeClr val="dk2"/>
                </a:solidFill>
                <a:latin typeface="Lato"/>
                <a:ea typeface="Lato"/>
                <a:cs typeface="Lato"/>
                <a:sym typeface="Lato"/>
              </a:rPr>
              <a:t>Symptome eines Mangels an einer starken Geschäftsethik: </a:t>
            </a:r>
            <a:endParaRPr b="1" i="0" sz="1600" u="none" cap="none" strike="noStrike">
              <a:solidFill>
                <a:schemeClr val="dk2"/>
              </a:solidFill>
              <a:latin typeface="Lato"/>
              <a:ea typeface="Lato"/>
              <a:cs typeface="Lato"/>
              <a:sym typeface="Lato"/>
            </a:endParaRPr>
          </a:p>
          <a:p>
            <a:pPr indent="-285750" lvl="0" marL="285750" marR="0" rtl="0" algn="l">
              <a:lnSpc>
                <a:spcPct val="115000"/>
              </a:lnSpc>
              <a:spcBef>
                <a:spcPts val="100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Ständiges Burnout der Mitarbeiter</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100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Emotionaler Aufruhr der Mitarbeiter</a:t>
            </a:r>
            <a:endParaRPr b="0" i="0" sz="1400" u="none" cap="none" strike="noStrike">
              <a:solidFill>
                <a:srgbClr val="000000"/>
              </a:solidFill>
              <a:latin typeface="Arial"/>
              <a:ea typeface="Arial"/>
              <a:cs typeface="Arial"/>
              <a:sym typeface="Arial"/>
            </a:endParaRPr>
          </a:p>
          <a:p>
            <a:pPr indent="-285750" lvl="0" marL="285750" marR="0" rtl="0" algn="l">
              <a:lnSpc>
                <a:spcPct val="115000"/>
              </a:lnSpc>
              <a:spcBef>
                <a:spcPts val="1000"/>
              </a:spcBef>
              <a:spcAft>
                <a:spcPts val="0"/>
              </a:spcAft>
              <a:buClr>
                <a:schemeClr val="dk2"/>
              </a:buClr>
              <a:buSzPts val="1800"/>
              <a:buFont typeface="Arial"/>
              <a:buChar char="•"/>
            </a:pPr>
            <a:r>
              <a:rPr b="0" i="0" lang="it" sz="1600" u="none" cap="none" strike="noStrike">
                <a:solidFill>
                  <a:schemeClr val="dk2"/>
                </a:solidFill>
                <a:latin typeface="Lato"/>
                <a:ea typeface="Lato"/>
                <a:cs typeface="Lato"/>
                <a:sym typeface="Lato"/>
              </a:rPr>
              <a:t>Hohe Personalfluktuation oder Schwierigkeiten, das Geschäft langfristig aufrechtzuerhalten</a:t>
            </a:r>
            <a:endParaRPr b="0" i="0" sz="1400" u="none" cap="none" strike="noStrike">
              <a:solidFill>
                <a:srgbClr val="000000"/>
              </a:solidFill>
              <a:latin typeface="Arial"/>
              <a:ea typeface="Arial"/>
              <a:cs typeface="Arial"/>
              <a:sym typeface="Arial"/>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171450" lvl="0" marL="285750" marR="0" rtl="0" algn="just">
              <a:lnSpc>
                <a:spcPct val="115000"/>
              </a:lnSpc>
              <a:spcBef>
                <a:spcPts val="0"/>
              </a:spcBef>
              <a:spcAft>
                <a:spcPts val="0"/>
              </a:spcAft>
              <a:buClr>
                <a:schemeClr val="lt1"/>
              </a:buClr>
              <a:buSzPts val="1800"/>
              <a:buFont typeface="Arial"/>
              <a:buNone/>
            </a:pPr>
            <a:r>
              <a:t/>
            </a:r>
            <a:endParaRPr b="0" i="0" sz="1600" u="none" cap="none" strike="noStrike">
              <a:solidFill>
                <a:schemeClr val="dk2"/>
              </a:solidFill>
              <a:latin typeface="Lato"/>
              <a:ea typeface="Lato"/>
              <a:cs typeface="Lato"/>
              <a:sym typeface="Lato"/>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descr="Top reasons why business ethics is important" id="252" name="Google Shape;252;p19"/>
          <p:cNvPicPr preferRelativeResize="0"/>
          <p:nvPr/>
        </p:nvPicPr>
        <p:blipFill rotWithShape="1">
          <a:blip r:embed="rId3">
            <a:alphaModFix/>
          </a:blip>
          <a:srcRect b="0" l="0" r="0" t="0"/>
          <a:stretch/>
        </p:blipFill>
        <p:spPr>
          <a:xfrm>
            <a:off x="432804" y="2816050"/>
            <a:ext cx="3581400" cy="1647825"/>
          </a:xfrm>
          <a:prstGeom prst="rect">
            <a:avLst/>
          </a:prstGeom>
          <a:noFill/>
          <a:ln>
            <a:noFill/>
          </a:ln>
        </p:spPr>
      </p:pic>
      <p:pic>
        <p:nvPicPr>
          <p:cNvPr id="253" name="Google Shape;253;p19"/>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54" name="Google Shape;254;p19"/>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8" name="Shape 258"/>
        <p:cNvGrpSpPr/>
        <p:nvPr/>
      </p:nvGrpSpPr>
      <p:grpSpPr>
        <a:xfrm>
          <a:off x="0" y="0"/>
          <a:ext cx="0" cy="0"/>
          <a:chOff x="0" y="0"/>
          <a:chExt cx="0" cy="0"/>
        </a:xfrm>
      </p:grpSpPr>
      <p:sp>
        <p:nvSpPr>
          <p:cNvPr id="259" name="Google Shape;259;p20"/>
          <p:cNvSpPr txBox="1"/>
          <p:nvPr>
            <p:ph type="title"/>
          </p:nvPr>
        </p:nvSpPr>
        <p:spPr>
          <a:xfrm>
            <a:off x="-2470900" y="1549066"/>
            <a:ext cx="8520600" cy="639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solidFill>
                  <a:schemeClr val="dk1"/>
                </a:solidFill>
                <a:latin typeface="Lato"/>
                <a:ea typeface="Lato"/>
                <a:cs typeface="Lato"/>
                <a:sym typeface="Lato"/>
              </a:rPr>
              <a:t>2.2 Grundsätze der </a:t>
            </a:r>
            <a:br>
              <a:rPr lang="it" sz="2900">
                <a:solidFill>
                  <a:schemeClr val="dk1"/>
                </a:solidFill>
                <a:latin typeface="Lato"/>
                <a:ea typeface="Lato"/>
                <a:cs typeface="Lato"/>
                <a:sym typeface="Lato"/>
              </a:rPr>
            </a:br>
            <a:r>
              <a:rPr lang="it" sz="2900">
                <a:solidFill>
                  <a:schemeClr val="dk1"/>
                </a:solidFill>
                <a:latin typeface="Lato"/>
                <a:ea typeface="Lato"/>
                <a:cs typeface="Lato"/>
                <a:sym typeface="Lato"/>
              </a:rPr>
              <a:t>Wirtschaftsethik</a:t>
            </a:r>
            <a:endParaRPr sz="4100">
              <a:solidFill>
                <a:schemeClr val="dk1"/>
              </a:solidFill>
              <a:latin typeface="Lato"/>
              <a:ea typeface="Lato"/>
              <a:cs typeface="Lato"/>
              <a:sym typeface="Lato"/>
            </a:endParaRPr>
          </a:p>
        </p:txBody>
      </p:sp>
      <p:pic>
        <p:nvPicPr>
          <p:cNvPr id="260" name="Google Shape;260;p20"/>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61" name="Google Shape;261;p20"/>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txBox="1"/>
          <p:nvPr>
            <p:ph type="title"/>
          </p:nvPr>
        </p:nvSpPr>
        <p:spPr>
          <a:xfrm>
            <a:off x="-252426" y="521268"/>
            <a:ext cx="5081051" cy="127629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sz="3300">
                <a:latin typeface="Lato"/>
                <a:ea typeface="Lato"/>
                <a:cs typeface="Lato"/>
                <a:sym typeface="Lato"/>
              </a:rPr>
              <a:t>1) Rechenschaftspflicht</a:t>
            </a:r>
            <a:endParaRPr sz="3300">
              <a:latin typeface="Lato"/>
              <a:ea typeface="Lato"/>
              <a:cs typeface="Lato"/>
              <a:sym typeface="Lato"/>
            </a:endParaRPr>
          </a:p>
        </p:txBody>
      </p:sp>
      <p:sp>
        <p:nvSpPr>
          <p:cNvPr id="267" name="Google Shape;267;p21"/>
          <p:cNvSpPr txBox="1"/>
          <p:nvPr>
            <p:ph idx="2" type="body"/>
          </p:nvPr>
        </p:nvSpPr>
        <p:spPr>
          <a:xfrm>
            <a:off x="689586" y="2571750"/>
            <a:ext cx="3197028" cy="975360"/>
          </a:xfrm>
          <a:prstGeom prst="rect">
            <a:avLst/>
          </a:prstGeom>
          <a:noFill/>
          <a:ln>
            <a:noFill/>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sz="1800">
              <a:latin typeface="Lato"/>
              <a:ea typeface="Lato"/>
              <a:cs typeface="Lato"/>
              <a:sym typeface="Lato"/>
            </a:endParaRPr>
          </a:p>
          <a:p>
            <a:pPr indent="0" lvl="0" marL="114300" rtl="0" algn="just">
              <a:lnSpc>
                <a:spcPct val="115000"/>
              </a:lnSpc>
              <a:spcBef>
                <a:spcPts val="0"/>
              </a:spcBef>
              <a:spcAft>
                <a:spcPts val="0"/>
              </a:spcAft>
              <a:buSzPts val="1800"/>
              <a:buNone/>
            </a:pPr>
            <a:r>
              <a:t/>
            </a:r>
            <a:endParaRPr>
              <a:solidFill>
                <a:srgbClr val="C7450A"/>
              </a:solidFill>
              <a:latin typeface="Lato"/>
              <a:ea typeface="Lato"/>
              <a:cs typeface="Lato"/>
              <a:sym typeface="Lato"/>
            </a:endParaRPr>
          </a:p>
          <a:p>
            <a:pPr indent="0" lvl="0" marL="114300" rtl="0" algn="ctr">
              <a:lnSpc>
                <a:spcPct val="115000"/>
              </a:lnSpc>
              <a:spcBef>
                <a:spcPts val="0"/>
              </a:spcBef>
              <a:spcAft>
                <a:spcPts val="0"/>
              </a:spcAft>
              <a:buSzPts val="1800"/>
              <a:buNone/>
            </a:pPr>
            <a:r>
              <a:rPr lang="it">
                <a:solidFill>
                  <a:srgbClr val="C7450A"/>
                </a:solidFill>
                <a:latin typeface="Lato"/>
                <a:ea typeface="Lato"/>
                <a:cs typeface="Lato"/>
                <a:sym typeface="Lato"/>
              </a:rPr>
              <a:t>Sowohl der Arbeitnehmer als auch die Organisation sind für die Einhaltung ethischer Arbeitspraktiken verantwortlich.</a:t>
            </a:r>
            <a:endParaRPr sz="1800">
              <a:solidFill>
                <a:srgbClr val="C7450A"/>
              </a:solidFill>
              <a:latin typeface="Lato"/>
              <a:ea typeface="Lato"/>
              <a:cs typeface="Lato"/>
              <a:sym typeface="Lato"/>
            </a:endParaRPr>
          </a:p>
          <a:p>
            <a:pPr indent="0" lvl="0" marL="114300" rtl="0" algn="l">
              <a:lnSpc>
                <a:spcPct val="115000"/>
              </a:lnSpc>
              <a:spcBef>
                <a:spcPts val="0"/>
              </a:spcBef>
              <a:spcAft>
                <a:spcPts val="0"/>
              </a:spcAft>
              <a:buSzPts val="1800"/>
              <a:buNone/>
            </a:pPr>
            <a:r>
              <a:t/>
            </a:r>
            <a:endParaRPr>
              <a:latin typeface="Lato"/>
              <a:ea typeface="Lato"/>
              <a:cs typeface="Lato"/>
              <a:sym typeface="Lato"/>
            </a:endParaRPr>
          </a:p>
          <a:p>
            <a:pPr indent="-228600" lvl="0" marL="457200" rtl="0" algn="l">
              <a:lnSpc>
                <a:spcPct val="115000"/>
              </a:lnSpc>
              <a:spcBef>
                <a:spcPts val="0"/>
              </a:spcBef>
              <a:spcAft>
                <a:spcPts val="0"/>
              </a:spcAft>
              <a:buClr>
                <a:schemeClr val="lt1"/>
              </a:buClr>
              <a:buSzPts val="1800"/>
              <a:buNone/>
            </a:pPr>
            <a:r>
              <a:t/>
            </a:r>
            <a:endParaRPr/>
          </a:p>
        </p:txBody>
      </p:sp>
      <p:pic>
        <p:nvPicPr>
          <p:cNvPr descr="Our Culture | Mirroring Our Community | AbsoluteCare" id="268" name="Google Shape;268;p21"/>
          <p:cNvPicPr preferRelativeResize="0"/>
          <p:nvPr/>
        </p:nvPicPr>
        <p:blipFill rotWithShape="1">
          <a:blip r:embed="rId3">
            <a:alphaModFix/>
          </a:blip>
          <a:srcRect b="0" l="0" r="0" t="0"/>
          <a:stretch/>
        </p:blipFill>
        <p:spPr>
          <a:xfrm>
            <a:off x="6268452" y="2116867"/>
            <a:ext cx="1619250" cy="1158729"/>
          </a:xfrm>
          <a:prstGeom prst="rect">
            <a:avLst/>
          </a:prstGeom>
          <a:noFill/>
          <a:ln>
            <a:noFill/>
          </a:ln>
        </p:spPr>
      </p:pic>
      <p:pic>
        <p:nvPicPr>
          <p:cNvPr id="269" name="Google Shape;269;p2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70" name="Google Shape;270;p2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2"/>
          <p:cNvSpPr txBox="1"/>
          <p:nvPr/>
        </p:nvSpPr>
        <p:spPr>
          <a:xfrm>
            <a:off x="4723931" y="473232"/>
            <a:ext cx="4303776"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2) Sorgfalt und Respekt</a:t>
            </a:r>
            <a:endParaRPr b="1" i="0" sz="3600" u="none" cap="none" strike="noStrike">
              <a:solidFill>
                <a:schemeClr val="lt1"/>
              </a:solidFill>
              <a:latin typeface="Lato"/>
              <a:ea typeface="Lato"/>
              <a:cs typeface="Lato"/>
              <a:sym typeface="Lato"/>
            </a:endParaRPr>
          </a:p>
        </p:txBody>
      </p:sp>
      <p:sp>
        <p:nvSpPr>
          <p:cNvPr id="276" name="Google Shape;276;p22"/>
          <p:cNvSpPr txBox="1"/>
          <p:nvPr/>
        </p:nvSpPr>
        <p:spPr>
          <a:xfrm>
            <a:off x="5220812" y="2571750"/>
            <a:ext cx="3520852" cy="707136"/>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a:p>
            <a:pPr indent="0" lvl="0" marL="1143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Eine sichere Umgebung sorgt dafür, dass sich die Mitarbeiter wohl fühlen und unter optimalen Bedingungen arbeiten können.</a:t>
            </a:r>
            <a:endParaRPr b="0" i="0" sz="1400" u="none" cap="none" strike="noStrike">
              <a:solidFill>
                <a:srgbClr val="000000"/>
              </a:solidFill>
              <a:latin typeface="Arial"/>
              <a:ea typeface="Arial"/>
              <a:cs typeface="Arial"/>
              <a:sym typeface="Arial"/>
            </a:endParaRPr>
          </a:p>
          <a:p>
            <a:pPr indent="-228600" lvl="0" marL="4572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p:txBody>
      </p:sp>
      <p:pic>
        <p:nvPicPr>
          <p:cNvPr descr="How to Create a Positive Work Environment | VisiPoint" id="277" name="Google Shape;277;p22"/>
          <p:cNvPicPr preferRelativeResize="0"/>
          <p:nvPr/>
        </p:nvPicPr>
        <p:blipFill rotWithShape="1">
          <a:blip r:embed="rId3">
            <a:alphaModFix/>
          </a:blip>
          <a:srcRect b="0" l="0" r="0" t="0"/>
          <a:stretch/>
        </p:blipFill>
        <p:spPr>
          <a:xfrm>
            <a:off x="-33407" y="2069432"/>
            <a:ext cx="4605408" cy="3074068"/>
          </a:xfrm>
          <a:prstGeom prst="rect">
            <a:avLst/>
          </a:prstGeom>
          <a:noFill/>
          <a:ln>
            <a:noFill/>
          </a:ln>
        </p:spPr>
      </p:pic>
      <p:pic>
        <p:nvPicPr>
          <p:cNvPr id="278" name="Google Shape;278;p22"/>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79" name="Google Shape;279;p22"/>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265500" y="361030"/>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latin typeface="Lato"/>
                <a:ea typeface="Lato"/>
                <a:cs typeface="Lato"/>
                <a:sym typeface="Lato"/>
              </a:rPr>
              <a:t>3) Ehrlichkeit</a:t>
            </a:r>
            <a:endParaRPr>
              <a:latin typeface="Lato"/>
              <a:ea typeface="Lato"/>
              <a:cs typeface="Lato"/>
              <a:sym typeface="Lato"/>
            </a:endParaRPr>
          </a:p>
        </p:txBody>
      </p:sp>
      <p:sp>
        <p:nvSpPr>
          <p:cNvPr id="285" name="Google Shape;285;p23"/>
          <p:cNvSpPr txBox="1"/>
          <p:nvPr>
            <p:ph idx="2" type="body"/>
          </p:nvPr>
        </p:nvSpPr>
        <p:spPr>
          <a:xfrm>
            <a:off x="677484" y="2365527"/>
            <a:ext cx="3221232" cy="1098744"/>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Eine transparente Kommunikation zwischen Arbeitnehmern und Managern/Eigentümern von Unternehmen ist unerlässlich.</a:t>
            </a:r>
            <a:endParaRPr>
              <a:solidFill>
                <a:srgbClr val="C7450A"/>
              </a:solidFill>
              <a:latin typeface="Lato"/>
              <a:ea typeface="Lato"/>
              <a:cs typeface="Lato"/>
              <a:sym typeface="Lato"/>
            </a:endParaRPr>
          </a:p>
        </p:txBody>
      </p:sp>
      <p:pic>
        <p:nvPicPr>
          <p:cNvPr descr="Get complete process transparency with PRIME BPM" id="286" name="Google Shape;286;p23"/>
          <p:cNvPicPr preferRelativeResize="0"/>
          <p:nvPr/>
        </p:nvPicPr>
        <p:blipFill rotWithShape="1">
          <a:blip r:embed="rId3">
            <a:alphaModFix/>
          </a:blip>
          <a:srcRect b="0" l="0" r="0" t="0"/>
          <a:stretch/>
        </p:blipFill>
        <p:spPr>
          <a:xfrm>
            <a:off x="4833302" y="980573"/>
            <a:ext cx="4315821" cy="3182353"/>
          </a:xfrm>
          <a:prstGeom prst="rect">
            <a:avLst/>
          </a:prstGeom>
          <a:noFill/>
          <a:ln>
            <a:noFill/>
          </a:ln>
        </p:spPr>
      </p:pic>
      <p:pic>
        <p:nvPicPr>
          <p:cNvPr id="287" name="Google Shape;287;p23"/>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88" name="Google Shape;288;p23"/>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4"/>
          <p:cNvSpPr txBox="1"/>
          <p:nvPr/>
        </p:nvSpPr>
        <p:spPr>
          <a:xfrm>
            <a:off x="4833300" y="361030"/>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4) Vermeiden Sie Konflikte</a:t>
            </a:r>
            <a:endParaRPr b="1" i="0" sz="3600" u="none" cap="none" strike="noStrike">
              <a:solidFill>
                <a:schemeClr val="lt1"/>
              </a:solidFill>
              <a:latin typeface="Lato"/>
              <a:ea typeface="Lato"/>
              <a:cs typeface="Lato"/>
              <a:sym typeface="Lato"/>
            </a:endParaRPr>
          </a:p>
        </p:txBody>
      </p:sp>
      <p:sp>
        <p:nvSpPr>
          <p:cNvPr id="294" name="Google Shape;294;p24"/>
          <p:cNvSpPr txBox="1"/>
          <p:nvPr/>
        </p:nvSpPr>
        <p:spPr>
          <a:xfrm>
            <a:off x="4936530" y="2914899"/>
            <a:ext cx="3838740" cy="347172"/>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Ein friedliches Arbeitsumfeld mit minimalen Konflikten sorgt für eine positive Arbeitserfahrung der Mitarbeiter und ermutigt sie, besser zu arbeiten.</a:t>
            </a:r>
            <a:endParaRPr b="0" i="0" sz="1800" u="none" cap="none" strike="noStrike">
              <a:solidFill>
                <a:schemeClr val="lt1"/>
              </a:solidFill>
              <a:latin typeface="Lato"/>
              <a:ea typeface="Lato"/>
              <a:cs typeface="Lato"/>
              <a:sym typeface="Lato"/>
            </a:endParaRPr>
          </a:p>
          <a:p>
            <a:pPr indent="-228600" lvl="0" marL="457200" marR="0" rtl="0" algn="ctr">
              <a:lnSpc>
                <a:spcPct val="115000"/>
              </a:lnSpc>
              <a:spcBef>
                <a:spcPts val="0"/>
              </a:spcBef>
              <a:spcAft>
                <a:spcPts val="0"/>
              </a:spcAft>
              <a:buClr>
                <a:schemeClr val="lt1"/>
              </a:buClr>
              <a:buSzPts val="1800"/>
              <a:buFont typeface="Lato"/>
              <a:buNone/>
            </a:pPr>
            <a:r>
              <a:t/>
            </a:r>
            <a:endParaRPr b="0" i="0" sz="1800" u="none" cap="none" strike="noStrike">
              <a:solidFill>
                <a:schemeClr val="lt1"/>
              </a:solidFill>
              <a:latin typeface="Lato"/>
              <a:ea typeface="Lato"/>
              <a:cs typeface="Lato"/>
              <a:sym typeface="Lato"/>
            </a:endParaRPr>
          </a:p>
        </p:txBody>
      </p:sp>
      <p:pic>
        <p:nvPicPr>
          <p:cNvPr descr="7 Ways to Decrease Workplace Distractions &amp; Increase Productivity - Xenium  HR" id="295" name="Google Shape;295;p24"/>
          <p:cNvPicPr preferRelativeResize="0"/>
          <p:nvPr/>
        </p:nvPicPr>
        <p:blipFill rotWithShape="1">
          <a:blip r:embed="rId3">
            <a:alphaModFix/>
          </a:blip>
          <a:srcRect b="0" l="16855" r="39158" t="0"/>
          <a:stretch/>
        </p:blipFill>
        <p:spPr>
          <a:xfrm>
            <a:off x="0" y="0"/>
            <a:ext cx="4584032" cy="5143500"/>
          </a:xfrm>
          <a:prstGeom prst="rect">
            <a:avLst/>
          </a:prstGeom>
          <a:noFill/>
          <a:ln>
            <a:noFill/>
          </a:ln>
        </p:spPr>
      </p:pic>
      <p:pic>
        <p:nvPicPr>
          <p:cNvPr id="296" name="Google Shape;296;p24"/>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297" name="Google Shape;297;p24"/>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5"/>
          <p:cNvSpPr txBox="1"/>
          <p:nvPr>
            <p:ph type="title"/>
          </p:nvPr>
        </p:nvSpPr>
        <p:spPr>
          <a:xfrm>
            <a:off x="265500" y="831562"/>
            <a:ext cx="4045200"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a:latin typeface="Lato"/>
                <a:ea typeface="Lato"/>
                <a:cs typeface="Lato"/>
                <a:sym typeface="Lato"/>
              </a:rPr>
              <a:t>5) Compliance: Einhaltung der Vorschriften</a:t>
            </a:r>
            <a:endParaRPr>
              <a:latin typeface="Lato"/>
              <a:ea typeface="Lato"/>
              <a:cs typeface="Lato"/>
              <a:sym typeface="Lato"/>
            </a:endParaRPr>
          </a:p>
        </p:txBody>
      </p:sp>
      <p:sp>
        <p:nvSpPr>
          <p:cNvPr id="303" name="Google Shape;303;p25"/>
          <p:cNvSpPr txBox="1"/>
          <p:nvPr>
            <p:ph idx="2" type="body"/>
          </p:nvPr>
        </p:nvSpPr>
        <p:spPr>
          <a:xfrm>
            <a:off x="489780" y="2472680"/>
            <a:ext cx="3596640" cy="1444452"/>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Organisationen müssen </a:t>
            </a:r>
            <a:r>
              <a:rPr lang="it">
                <a:solidFill>
                  <a:srgbClr val="C7450A"/>
                </a:solidFill>
                <a:latin typeface="Lato"/>
                <a:ea typeface="Lato"/>
                <a:cs typeface="Lato"/>
                <a:sym typeface="Lato"/>
              </a:rPr>
              <a:t>sich an die Regeln </a:t>
            </a:r>
            <a:r>
              <a:rPr lang="it" sz="1800">
                <a:solidFill>
                  <a:srgbClr val="C7450A"/>
                </a:solidFill>
                <a:latin typeface="Lato"/>
                <a:ea typeface="Lato"/>
                <a:cs typeface="Lato"/>
                <a:sym typeface="Lato"/>
              </a:rPr>
              <a:t>und Vorschriften </a:t>
            </a:r>
            <a:r>
              <a:rPr lang="it">
                <a:solidFill>
                  <a:srgbClr val="C7450A"/>
                </a:solidFill>
                <a:latin typeface="Lato"/>
                <a:ea typeface="Lato"/>
                <a:cs typeface="Lato"/>
                <a:sym typeface="Lato"/>
              </a:rPr>
              <a:t>halten</a:t>
            </a:r>
            <a:r>
              <a:rPr lang="it" sz="1800">
                <a:solidFill>
                  <a:srgbClr val="C7450A"/>
                </a:solidFill>
                <a:latin typeface="Lato"/>
                <a:ea typeface="Lato"/>
                <a:cs typeface="Lato"/>
                <a:sym typeface="Lato"/>
              </a:rPr>
              <a:t>, vor allem, wenn sie sich in Richtung eines geschäftsethischen Ansatzes bei der Arbeit bewegen. </a:t>
            </a:r>
            <a:endParaRPr>
              <a:solidFill>
                <a:srgbClr val="C7450A"/>
              </a:solidFill>
              <a:latin typeface="Lato"/>
              <a:ea typeface="Lato"/>
              <a:cs typeface="Lato"/>
              <a:sym typeface="Lato"/>
            </a:endParaRPr>
          </a:p>
        </p:txBody>
      </p:sp>
      <p:pic>
        <p:nvPicPr>
          <p:cNvPr descr="Compliance Communications | DeskAlerts" id="304" name="Google Shape;304;p25"/>
          <p:cNvPicPr preferRelativeResize="0"/>
          <p:nvPr/>
        </p:nvPicPr>
        <p:blipFill rotWithShape="1">
          <a:blip r:embed="rId3">
            <a:alphaModFix/>
          </a:blip>
          <a:srcRect b="0" l="0" r="0" t="0"/>
          <a:stretch/>
        </p:blipFill>
        <p:spPr>
          <a:xfrm>
            <a:off x="4696634" y="3305846"/>
            <a:ext cx="3360325" cy="2100203"/>
          </a:xfrm>
          <a:prstGeom prst="rect">
            <a:avLst/>
          </a:prstGeom>
          <a:noFill/>
          <a:ln>
            <a:noFill/>
          </a:ln>
        </p:spPr>
      </p:pic>
      <p:pic>
        <p:nvPicPr>
          <p:cNvPr id="305" name="Google Shape;305;p2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06" name="Google Shape;306;p25"/>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6"/>
          <p:cNvSpPr txBox="1"/>
          <p:nvPr/>
        </p:nvSpPr>
        <p:spPr>
          <a:xfrm>
            <a:off x="4784051" y="391049"/>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6) Loyalität </a:t>
            </a:r>
            <a:endParaRPr b="1" i="0" sz="3600" u="none" cap="none" strike="noStrike">
              <a:solidFill>
                <a:schemeClr val="lt1"/>
              </a:solidFill>
              <a:latin typeface="Lato"/>
              <a:ea typeface="Lato"/>
              <a:cs typeface="Lato"/>
              <a:sym typeface="Lato"/>
            </a:endParaRPr>
          </a:p>
        </p:txBody>
      </p:sp>
      <p:sp>
        <p:nvSpPr>
          <p:cNvPr id="312" name="Google Shape;312;p26"/>
          <p:cNvSpPr txBox="1"/>
          <p:nvPr/>
        </p:nvSpPr>
        <p:spPr>
          <a:xfrm>
            <a:off x="5017169" y="1709249"/>
            <a:ext cx="3928080" cy="2761422"/>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Von den Mitarbeitern wird erwartet, dass sie sich ihrer Organisation gegenüber loyal verhalten. Es wird erwartet, dass alle Probleme intern behandelt werden, um sicherzustellen, dass das Image der Organisation den höchsten Standards entspricht. </a:t>
            </a:r>
            <a:endParaRPr b="0" i="0" sz="1800" u="none" cap="none" strike="noStrike">
              <a:solidFill>
                <a:schemeClr val="lt1"/>
              </a:solidFill>
              <a:latin typeface="Lato"/>
              <a:ea typeface="Lato"/>
              <a:cs typeface="Lato"/>
              <a:sym typeface="Lato"/>
            </a:endParaRPr>
          </a:p>
          <a:p>
            <a:pPr indent="-228600" lvl="0" marL="457200" marR="0" rtl="0" algn="just">
              <a:lnSpc>
                <a:spcPct val="115000"/>
              </a:lnSpc>
              <a:spcBef>
                <a:spcPts val="0"/>
              </a:spcBef>
              <a:spcAft>
                <a:spcPts val="0"/>
              </a:spcAft>
              <a:buClr>
                <a:schemeClr val="lt1"/>
              </a:buClr>
              <a:buSzPts val="1800"/>
              <a:buFont typeface="Lato"/>
              <a:buNone/>
            </a:pPr>
            <a:r>
              <a:t/>
            </a:r>
            <a:endParaRPr b="0" i="0" sz="1800" u="none" cap="none" strike="noStrike">
              <a:solidFill>
                <a:srgbClr val="C7450A"/>
              </a:solidFill>
              <a:latin typeface="Lato"/>
              <a:ea typeface="Lato"/>
              <a:cs typeface="Lato"/>
              <a:sym typeface="Lato"/>
            </a:endParaRPr>
          </a:p>
        </p:txBody>
      </p:sp>
      <p:pic>
        <p:nvPicPr>
          <p:cNvPr descr="Customer Loyalty | Retail Loyalty Programs | Apparel Retail Loyalty -  Fibre2Fashion" id="313" name="Google Shape;313;p26"/>
          <p:cNvPicPr preferRelativeResize="0"/>
          <p:nvPr/>
        </p:nvPicPr>
        <p:blipFill rotWithShape="1">
          <a:blip r:embed="rId3">
            <a:alphaModFix/>
          </a:blip>
          <a:srcRect b="0" l="0" r="0" t="0"/>
          <a:stretch/>
        </p:blipFill>
        <p:spPr>
          <a:xfrm>
            <a:off x="718275" y="2026245"/>
            <a:ext cx="3177053" cy="1091009"/>
          </a:xfrm>
          <a:prstGeom prst="rect">
            <a:avLst/>
          </a:prstGeom>
          <a:noFill/>
          <a:ln>
            <a:noFill/>
          </a:ln>
        </p:spPr>
      </p:pic>
      <p:pic>
        <p:nvPicPr>
          <p:cNvPr id="314" name="Google Shape;314;p26"/>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15" name="Google Shape;315;p26"/>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7"/>
          <p:cNvSpPr txBox="1"/>
          <p:nvPr>
            <p:ph type="title"/>
          </p:nvPr>
        </p:nvSpPr>
        <p:spPr>
          <a:xfrm>
            <a:off x="-496651" y="610332"/>
            <a:ext cx="5577606"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sz="2900">
                <a:latin typeface="Lato"/>
                <a:ea typeface="Lato"/>
                <a:cs typeface="Lato"/>
                <a:sym typeface="Lato"/>
              </a:rPr>
              <a:t>7) Relevante </a:t>
            </a:r>
            <a:br>
              <a:rPr lang="it" sz="2900">
                <a:latin typeface="Lato"/>
                <a:ea typeface="Lato"/>
                <a:cs typeface="Lato"/>
                <a:sym typeface="Lato"/>
              </a:rPr>
            </a:br>
            <a:r>
              <a:rPr lang="it" sz="2900">
                <a:latin typeface="Lato"/>
                <a:ea typeface="Lato"/>
                <a:cs typeface="Lato"/>
                <a:sym typeface="Lato"/>
              </a:rPr>
              <a:t>Informationen</a:t>
            </a:r>
            <a:endParaRPr sz="2900">
              <a:latin typeface="Lato"/>
              <a:ea typeface="Lato"/>
              <a:cs typeface="Lato"/>
              <a:sym typeface="Lato"/>
            </a:endParaRPr>
          </a:p>
        </p:txBody>
      </p:sp>
      <p:sp>
        <p:nvSpPr>
          <p:cNvPr id="321" name="Google Shape;321;p27"/>
          <p:cNvSpPr txBox="1"/>
          <p:nvPr>
            <p:ph idx="2" type="body"/>
          </p:nvPr>
        </p:nvSpPr>
        <p:spPr>
          <a:xfrm>
            <a:off x="426832" y="2155898"/>
            <a:ext cx="3730640" cy="1825813"/>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Organisationen sind verpflichtet, Berichte über ihre Geschäftspraktiken zu veröffentlichen. Alle geteilten Informationen sollten wahrheitsgemäß sein.</a:t>
            </a:r>
            <a:endParaRPr sz="1800">
              <a:solidFill>
                <a:srgbClr val="C7450A"/>
              </a:solidFill>
              <a:latin typeface="Lato"/>
              <a:ea typeface="Lato"/>
              <a:cs typeface="Lato"/>
              <a:sym typeface="Lato"/>
            </a:endParaRPr>
          </a:p>
        </p:txBody>
      </p:sp>
      <p:pic>
        <p:nvPicPr>
          <p:cNvPr descr="Magnifying Glass" id="322" name="Google Shape;322;p27"/>
          <p:cNvPicPr preferRelativeResize="0"/>
          <p:nvPr/>
        </p:nvPicPr>
        <p:blipFill rotWithShape="1">
          <a:blip r:embed="rId3">
            <a:alphaModFix/>
          </a:blip>
          <a:srcRect b="0" l="0" r="0" t="0"/>
          <a:stretch/>
        </p:blipFill>
        <p:spPr>
          <a:xfrm>
            <a:off x="5342074" y="1210631"/>
            <a:ext cx="3007788" cy="2722238"/>
          </a:xfrm>
          <a:prstGeom prst="rect">
            <a:avLst/>
          </a:prstGeom>
          <a:noFill/>
          <a:ln>
            <a:noFill/>
          </a:ln>
        </p:spPr>
      </p:pic>
      <p:pic>
        <p:nvPicPr>
          <p:cNvPr id="323" name="Google Shape;323;p27"/>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24" name="Google Shape;324;p27"/>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8"/>
          <p:cNvSpPr txBox="1"/>
          <p:nvPr/>
        </p:nvSpPr>
        <p:spPr>
          <a:xfrm>
            <a:off x="4657456" y="610332"/>
            <a:ext cx="4011762"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lt1"/>
                </a:solidFill>
                <a:latin typeface="Lato"/>
                <a:ea typeface="Lato"/>
                <a:cs typeface="Lato"/>
                <a:sym typeface="Lato"/>
              </a:rPr>
              <a:t>8) Gesetzestreue</a:t>
            </a:r>
            <a:endParaRPr b="1" i="0" sz="3600" u="none" cap="none" strike="noStrike">
              <a:solidFill>
                <a:schemeClr val="lt1"/>
              </a:solidFill>
              <a:latin typeface="Lato"/>
              <a:ea typeface="Lato"/>
              <a:cs typeface="Lato"/>
              <a:sym typeface="Lato"/>
            </a:endParaRPr>
          </a:p>
        </p:txBody>
      </p:sp>
      <p:sp>
        <p:nvSpPr>
          <p:cNvPr id="330" name="Google Shape;330;p28"/>
          <p:cNvSpPr txBox="1"/>
          <p:nvPr/>
        </p:nvSpPr>
        <p:spPr>
          <a:xfrm>
            <a:off x="4993033" y="1757296"/>
            <a:ext cx="3340608" cy="1961418"/>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chemeClr val="lt1"/>
                </a:solidFill>
                <a:latin typeface="Lato"/>
                <a:ea typeface="Lato"/>
                <a:cs typeface="Lato"/>
                <a:sym typeface="Lato"/>
              </a:rPr>
              <a:t>Manager sollten sich an das Gesetz halten und alle Personen am Arbeitsplatz fair behandeln.</a:t>
            </a:r>
            <a:endParaRPr b="0" i="0" sz="1800" u="none" cap="none" strike="noStrike">
              <a:solidFill>
                <a:schemeClr val="lt1"/>
              </a:solidFill>
              <a:latin typeface="Lato"/>
              <a:ea typeface="Lato"/>
              <a:cs typeface="Lato"/>
              <a:sym typeface="Lato"/>
            </a:endParaRPr>
          </a:p>
        </p:txBody>
      </p:sp>
      <p:pic>
        <p:nvPicPr>
          <p:cNvPr id="331" name="Google Shape;331;p2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32" name="Google Shape;332;p28"/>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333" name="Google Shape;333;p28"/>
          <p:cNvPicPr preferRelativeResize="0"/>
          <p:nvPr/>
        </p:nvPicPr>
        <p:blipFill rotWithShape="1">
          <a:blip r:embed="rId5">
            <a:alphaModFix/>
          </a:blip>
          <a:srcRect b="0" l="0" r="0" t="0"/>
          <a:stretch/>
        </p:blipFill>
        <p:spPr>
          <a:xfrm>
            <a:off x="498376" y="1500871"/>
            <a:ext cx="3340625" cy="24742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3"/>
          <p:cNvGrpSpPr/>
          <p:nvPr/>
        </p:nvGrpSpPr>
        <p:grpSpPr>
          <a:xfrm>
            <a:off x="1689700" y="2713246"/>
            <a:ext cx="7257383" cy="2413519"/>
            <a:chOff x="1168854" y="2182368"/>
            <a:chExt cx="7975146" cy="2850838"/>
          </a:xfrm>
        </p:grpSpPr>
        <p:sp>
          <p:nvSpPr>
            <p:cNvPr id="88" name="Google Shape;88;p3"/>
            <p:cNvSpPr/>
            <p:nvPr/>
          </p:nvSpPr>
          <p:spPr>
            <a:xfrm>
              <a:off x="4693920" y="4254155"/>
              <a:ext cx="963168" cy="69342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nSoEd – Innovative teacher training social entrepreneurship" id="89" name="Google Shape;89;p3"/>
            <p:cNvPicPr preferRelativeResize="0"/>
            <p:nvPr/>
          </p:nvPicPr>
          <p:blipFill rotWithShape="1">
            <a:blip r:embed="rId3">
              <a:alphaModFix/>
            </a:blip>
            <a:srcRect b="0" l="0" r="0" t="0"/>
            <a:stretch/>
          </p:blipFill>
          <p:spPr>
            <a:xfrm>
              <a:off x="1168854" y="2182368"/>
              <a:ext cx="7975146" cy="2850838"/>
            </a:xfrm>
            <a:prstGeom prst="rect">
              <a:avLst/>
            </a:prstGeom>
            <a:noFill/>
            <a:ln>
              <a:noFill/>
            </a:ln>
          </p:spPr>
        </p:pic>
      </p:grpSp>
      <p:sp>
        <p:nvSpPr>
          <p:cNvPr id="90" name="Google Shape;90;p3"/>
          <p:cNvSpPr txBox="1"/>
          <p:nvPr>
            <p:ph type="title"/>
          </p:nvPr>
        </p:nvSpPr>
        <p:spPr>
          <a:xfrm>
            <a:off x="110980" y="864168"/>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900">
                <a:latin typeface="Lato"/>
                <a:ea typeface="Lato"/>
                <a:cs typeface="Lato"/>
                <a:sym typeface="Lato"/>
              </a:rPr>
              <a:t>Arbeitseinheiten</a:t>
            </a:r>
            <a:endParaRPr sz="4100">
              <a:latin typeface="Lato"/>
              <a:ea typeface="Lato"/>
              <a:cs typeface="Lato"/>
              <a:sym typeface="Lato"/>
            </a:endParaRPr>
          </a:p>
        </p:txBody>
      </p:sp>
      <p:sp>
        <p:nvSpPr>
          <p:cNvPr id="91" name="Google Shape;91;p3"/>
          <p:cNvSpPr txBox="1"/>
          <p:nvPr>
            <p:ph idx="2" type="body"/>
          </p:nvPr>
        </p:nvSpPr>
        <p:spPr>
          <a:xfrm>
            <a:off x="4683292" y="986096"/>
            <a:ext cx="4460700" cy="3171300"/>
          </a:xfrm>
          <a:prstGeom prst="rect">
            <a:avLst/>
          </a:prstGeom>
          <a:noFill/>
          <a:ln>
            <a:noFill/>
          </a:ln>
        </p:spPr>
        <p:txBody>
          <a:bodyPr anchorCtr="0" anchor="ctr" bIns="91425" lIns="91425" spcFirstLastPara="1" rIns="91425" wrap="square" tIns="91425">
            <a:noAutofit/>
          </a:bodyPr>
          <a:lstStyle/>
          <a:p>
            <a:pPr indent="0" lvl="0" marL="0" marR="50800" rtl="0" algn="l">
              <a:lnSpc>
                <a:spcPct val="115000"/>
              </a:lnSpc>
              <a:spcBef>
                <a:spcPts val="1200"/>
              </a:spcBef>
              <a:spcAft>
                <a:spcPts val="0"/>
              </a:spcAft>
              <a:buClr>
                <a:schemeClr val="dk2"/>
              </a:buClr>
              <a:buSzPts val="1800"/>
              <a:buNone/>
            </a:pPr>
            <a:r>
              <a:rPr lang="it" sz="1400">
                <a:solidFill>
                  <a:schemeClr val="dk2"/>
                </a:solidFill>
                <a:latin typeface="Lato"/>
                <a:ea typeface="Lato"/>
                <a:cs typeface="Lato"/>
                <a:sym typeface="Lato"/>
              </a:rPr>
              <a:t>Soziales Unternehmertum und Unternehmensethik: </a:t>
            </a:r>
            <a:endParaRPr sz="1400"/>
          </a:p>
          <a:p>
            <a:pPr indent="-361950" lvl="0" marL="457200" marR="50800" rtl="0" algn="l">
              <a:lnSpc>
                <a:spcPct val="115000"/>
              </a:lnSpc>
              <a:spcBef>
                <a:spcPts val="1200"/>
              </a:spcBef>
              <a:spcAft>
                <a:spcPts val="0"/>
              </a:spcAft>
              <a:buClr>
                <a:schemeClr val="dk2"/>
              </a:buClr>
              <a:buSzPts val="2100"/>
              <a:buFont typeface="Arial"/>
              <a:buChar char="•"/>
            </a:pPr>
            <a:r>
              <a:rPr lang="it" sz="1400">
                <a:solidFill>
                  <a:schemeClr val="dk2"/>
                </a:solidFill>
                <a:latin typeface="Lato"/>
                <a:ea typeface="Lato"/>
                <a:cs typeface="Lato"/>
                <a:sym typeface="Lato"/>
              </a:rPr>
              <a:t>Die Beziehung zwischen den beiden Konzepten. </a:t>
            </a:r>
            <a:endParaRPr sz="1600"/>
          </a:p>
          <a:p>
            <a:pPr indent="-361950" lvl="0" marL="457200" marR="50800" rtl="0" algn="l">
              <a:lnSpc>
                <a:spcPct val="115000"/>
              </a:lnSpc>
              <a:spcBef>
                <a:spcPts val="1200"/>
              </a:spcBef>
              <a:spcAft>
                <a:spcPts val="0"/>
              </a:spcAft>
              <a:buClr>
                <a:schemeClr val="dk2"/>
              </a:buClr>
              <a:buSzPts val="2100"/>
              <a:buFont typeface="Arial"/>
              <a:buChar char="•"/>
            </a:pPr>
            <a:r>
              <a:rPr lang="it" sz="1400">
                <a:solidFill>
                  <a:schemeClr val="dk2"/>
                </a:solidFill>
                <a:latin typeface="Lato"/>
                <a:ea typeface="Lato"/>
                <a:cs typeface="Lato"/>
                <a:sym typeface="Lato"/>
              </a:rPr>
              <a:t>Moderne Unternehmen und "moralischer" Fußabdruck.</a:t>
            </a:r>
            <a:endParaRPr sz="1600"/>
          </a:p>
          <a:p>
            <a:pPr indent="-361950" lvl="0" marL="457200" marR="50800" rtl="0" algn="l">
              <a:lnSpc>
                <a:spcPct val="115000"/>
              </a:lnSpc>
              <a:spcBef>
                <a:spcPts val="1200"/>
              </a:spcBef>
              <a:spcAft>
                <a:spcPts val="0"/>
              </a:spcAft>
              <a:buClr>
                <a:schemeClr val="dk2"/>
              </a:buClr>
              <a:buSzPts val="2100"/>
              <a:buFont typeface="Arial"/>
              <a:buChar char="•"/>
            </a:pPr>
            <a:r>
              <a:rPr lang="it" sz="1400">
                <a:solidFill>
                  <a:schemeClr val="dk2"/>
                </a:solidFill>
                <a:latin typeface="Lato"/>
                <a:ea typeface="Lato"/>
                <a:cs typeface="Lato"/>
                <a:sym typeface="Lato"/>
              </a:rPr>
              <a:t>Soziales Unternehmertum und Nutzen für die Gesellschaft durch tragfähige Geschäftspraktiken.</a:t>
            </a:r>
            <a:endParaRPr sz="1600"/>
          </a:p>
          <a:p>
            <a:pPr indent="-361950" lvl="0" marL="457200" marR="50800" rtl="0" algn="l">
              <a:lnSpc>
                <a:spcPct val="115000"/>
              </a:lnSpc>
              <a:spcBef>
                <a:spcPts val="1200"/>
              </a:spcBef>
              <a:spcAft>
                <a:spcPts val="0"/>
              </a:spcAft>
              <a:buClr>
                <a:schemeClr val="dk2"/>
              </a:buClr>
              <a:buSzPts val="2100"/>
              <a:buFont typeface="Arial"/>
              <a:buChar char="•"/>
            </a:pPr>
            <a:r>
              <a:rPr lang="it" sz="1400">
                <a:solidFill>
                  <a:schemeClr val="dk2"/>
                </a:solidFill>
                <a:latin typeface="Lato"/>
                <a:ea typeface="Lato"/>
                <a:cs typeface="Lato"/>
                <a:sym typeface="Lato"/>
              </a:rPr>
              <a:t>Soziale Verantwortung von Unternehmen und die Instrumente, mit denen Unternehmen und Organisationen eine größere Sichtbarkeit, Nachhaltigkeit und langfristiges Wachstum erreichen können. </a:t>
            </a:r>
            <a:endParaRPr sz="1600"/>
          </a:p>
          <a:p>
            <a:pPr indent="-228600" lvl="0" marL="457200" marR="50800" rtl="0" algn="just">
              <a:lnSpc>
                <a:spcPct val="115000"/>
              </a:lnSpc>
              <a:spcBef>
                <a:spcPts val="1200"/>
              </a:spcBef>
              <a:spcAft>
                <a:spcPts val="0"/>
              </a:spcAft>
              <a:buClr>
                <a:schemeClr val="dk2"/>
              </a:buClr>
              <a:buSzPts val="2300"/>
              <a:buFont typeface="Arial"/>
              <a:buNone/>
            </a:pPr>
            <a:r>
              <a:t/>
            </a:r>
            <a:endParaRPr sz="1400">
              <a:solidFill>
                <a:schemeClr val="lt1"/>
              </a:solidFill>
              <a:latin typeface="Lato"/>
              <a:ea typeface="Lato"/>
              <a:cs typeface="Lato"/>
              <a:sym typeface="Lato"/>
            </a:endParaRPr>
          </a:p>
          <a:p>
            <a:pPr indent="0" lvl="0" marL="0" rtl="0" algn="just">
              <a:lnSpc>
                <a:spcPct val="115000"/>
              </a:lnSpc>
              <a:spcBef>
                <a:spcPts val="1200"/>
              </a:spcBef>
              <a:spcAft>
                <a:spcPts val="1600"/>
              </a:spcAft>
              <a:buSzPts val="1800"/>
              <a:buNone/>
            </a:pPr>
            <a:r>
              <a:t/>
            </a:r>
            <a:endParaRPr sz="1300">
              <a:solidFill>
                <a:schemeClr val="lt1"/>
              </a:solidFill>
              <a:latin typeface="Lato"/>
              <a:ea typeface="Lato"/>
              <a:cs typeface="Lato"/>
              <a:sym typeface="Lato"/>
            </a:endParaRPr>
          </a:p>
        </p:txBody>
      </p:sp>
      <p:pic>
        <p:nvPicPr>
          <p:cNvPr id="92" name="Google Shape;92;p3"/>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3" name="Google Shape;93;p3"/>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9"/>
          <p:cNvSpPr txBox="1"/>
          <p:nvPr>
            <p:ph type="title"/>
          </p:nvPr>
        </p:nvSpPr>
        <p:spPr>
          <a:xfrm>
            <a:off x="-527131" y="470788"/>
            <a:ext cx="5711718" cy="1318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sz="3000">
                <a:latin typeface="Lato"/>
                <a:ea typeface="Lato"/>
                <a:cs typeface="Lato"/>
                <a:sym typeface="Lato"/>
              </a:rPr>
              <a:t>9) Erfüllung von </a:t>
            </a:r>
            <a:br>
              <a:rPr lang="it" sz="3000">
                <a:latin typeface="Lato"/>
                <a:ea typeface="Lato"/>
                <a:cs typeface="Lato"/>
                <a:sym typeface="Lato"/>
              </a:rPr>
            </a:br>
            <a:r>
              <a:rPr lang="it" sz="3000">
                <a:latin typeface="Lato"/>
                <a:ea typeface="Lato"/>
                <a:cs typeface="Lato"/>
                <a:sym typeface="Lato"/>
              </a:rPr>
              <a:t>Verpflichtungen</a:t>
            </a:r>
            <a:endParaRPr sz="3000">
              <a:latin typeface="Lato"/>
              <a:ea typeface="Lato"/>
              <a:cs typeface="Lato"/>
              <a:sym typeface="Lato"/>
            </a:endParaRPr>
          </a:p>
        </p:txBody>
      </p:sp>
      <p:sp>
        <p:nvSpPr>
          <p:cNvPr id="339" name="Google Shape;339;p29"/>
          <p:cNvSpPr txBox="1"/>
          <p:nvPr>
            <p:ph idx="2" type="body"/>
          </p:nvPr>
        </p:nvSpPr>
        <p:spPr>
          <a:xfrm>
            <a:off x="85456" y="882462"/>
            <a:ext cx="4486544" cy="3695100"/>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sz="1800">
                <a:solidFill>
                  <a:srgbClr val="C7450A"/>
                </a:solidFill>
                <a:latin typeface="Lato"/>
                <a:ea typeface="Lato"/>
                <a:cs typeface="Lato"/>
                <a:sym typeface="Lato"/>
              </a:rPr>
              <a:t>Vereinbarungen sollten vernünftig ausgelegt werden und nicht so, </a:t>
            </a:r>
            <a:r>
              <a:rPr lang="it">
                <a:solidFill>
                  <a:srgbClr val="C7450A"/>
                </a:solidFill>
                <a:latin typeface="Lato"/>
                <a:ea typeface="Lato"/>
                <a:cs typeface="Lato"/>
                <a:sym typeface="Lato"/>
              </a:rPr>
              <a:t>dass nur eine Partei davon profitiert - das ist höchst unethisch.</a:t>
            </a:r>
            <a:endParaRPr sz="1800">
              <a:solidFill>
                <a:srgbClr val="C7450A"/>
              </a:solidFill>
              <a:latin typeface="Lato"/>
              <a:ea typeface="Lato"/>
              <a:cs typeface="Lato"/>
              <a:sym typeface="Lato"/>
            </a:endParaRPr>
          </a:p>
        </p:txBody>
      </p:sp>
      <p:pic>
        <p:nvPicPr>
          <p:cNvPr descr="4 Commitments Every Great Web Design Company Makes | by Webcliffe | Medium" id="340" name="Google Shape;340;p29"/>
          <p:cNvPicPr preferRelativeResize="0"/>
          <p:nvPr/>
        </p:nvPicPr>
        <p:blipFill rotWithShape="1">
          <a:blip r:embed="rId3">
            <a:alphaModFix/>
          </a:blip>
          <a:srcRect b="0" l="0" r="0" t="0"/>
          <a:stretch/>
        </p:blipFill>
        <p:spPr>
          <a:xfrm>
            <a:off x="5001305" y="926883"/>
            <a:ext cx="3814500" cy="2940000"/>
          </a:xfrm>
          <a:prstGeom prst="roundRect">
            <a:avLst>
              <a:gd fmla="val 8594" name="adj"/>
            </a:avLst>
          </a:prstGeom>
          <a:solidFill>
            <a:srgbClr val="ECECEC"/>
          </a:solidFill>
          <a:ln>
            <a:noFill/>
          </a:ln>
        </p:spPr>
      </p:pic>
      <p:pic>
        <p:nvPicPr>
          <p:cNvPr id="341" name="Google Shape;341;p29"/>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42" name="Google Shape;342;p29"/>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30"/>
          <p:cNvSpPr txBox="1"/>
          <p:nvPr>
            <p:ph type="title"/>
          </p:nvPr>
        </p:nvSpPr>
        <p:spPr>
          <a:xfrm>
            <a:off x="-235651" y="339812"/>
            <a:ext cx="6724069" cy="639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solidFill>
                  <a:schemeClr val="lt1"/>
                </a:solidFill>
                <a:latin typeface="Lato"/>
                <a:ea typeface="Lato"/>
                <a:cs typeface="Lato"/>
                <a:sym typeface="Lato"/>
              </a:rPr>
              <a:t>2.3 Verschiedene Arten </a:t>
            </a:r>
            <a:br>
              <a:rPr lang="it" sz="2900">
                <a:solidFill>
                  <a:schemeClr val="lt1"/>
                </a:solidFill>
                <a:latin typeface="Lato"/>
                <a:ea typeface="Lato"/>
                <a:cs typeface="Lato"/>
                <a:sym typeface="Lato"/>
              </a:rPr>
            </a:br>
            <a:r>
              <a:rPr lang="it" sz="2900">
                <a:solidFill>
                  <a:schemeClr val="lt1"/>
                </a:solidFill>
                <a:latin typeface="Lato"/>
                <a:ea typeface="Lato"/>
                <a:cs typeface="Lato"/>
                <a:sym typeface="Lato"/>
              </a:rPr>
              <a:t>der Wirtschaftsethik</a:t>
            </a:r>
            <a:endParaRPr sz="4100">
              <a:solidFill>
                <a:schemeClr val="lt1"/>
              </a:solidFill>
              <a:latin typeface="Lato"/>
              <a:ea typeface="Lato"/>
              <a:cs typeface="Lato"/>
              <a:sym typeface="Lato"/>
            </a:endParaRPr>
          </a:p>
        </p:txBody>
      </p:sp>
      <p:pic>
        <p:nvPicPr>
          <p:cNvPr id="348" name="Google Shape;348;p30"/>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49" name="Google Shape;349;p30"/>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1"/>
          <p:cNvSpPr txBox="1"/>
          <p:nvPr>
            <p:ph idx="2" type="body"/>
          </p:nvPr>
        </p:nvSpPr>
        <p:spPr>
          <a:xfrm>
            <a:off x="4921721" y="1133274"/>
            <a:ext cx="4045200" cy="3679358"/>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a:solidFill>
                  <a:srgbClr val="F2F2F2"/>
                </a:solidFill>
              </a:rPr>
              <a:t>Die Verantwortung der Organisation für die Wahrung der Interessen ihrer Mitarbeiter, Kunden und Aktionäre. </a:t>
            </a:r>
            <a:endParaRPr>
              <a:solidFill>
                <a:srgbClr val="F2F2F2"/>
              </a:solidFill>
            </a:endParaRPr>
          </a:p>
        </p:txBody>
      </p:sp>
      <p:sp>
        <p:nvSpPr>
          <p:cNvPr id="355" name="Google Shape;355;p31"/>
          <p:cNvSpPr txBox="1"/>
          <p:nvPr/>
        </p:nvSpPr>
        <p:spPr>
          <a:xfrm>
            <a:off x="4480464" y="679625"/>
            <a:ext cx="4744641"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br>
              <a:rPr b="1" i="0" lang="it" sz="3600" u="none" cap="none" strike="noStrike">
                <a:solidFill>
                  <a:schemeClr val="dk1"/>
                </a:solidFill>
                <a:latin typeface="Lato"/>
                <a:ea typeface="Lato"/>
                <a:cs typeface="Lato"/>
                <a:sym typeface="Lato"/>
              </a:rPr>
            </a:br>
            <a:r>
              <a:rPr b="1" i="0" lang="it" sz="3600" u="none" cap="none" strike="noStrike">
                <a:solidFill>
                  <a:srgbClr val="F2F2F2"/>
                </a:solidFill>
                <a:latin typeface="Lato"/>
                <a:ea typeface="Lato"/>
                <a:cs typeface="Lato"/>
                <a:sym typeface="Lato"/>
              </a:rPr>
              <a:t>1) Unternehmerische Verantwortung</a:t>
            </a:r>
            <a:endParaRPr b="1" i="0" sz="3600" u="none" cap="none" strike="noStrike">
              <a:solidFill>
                <a:srgbClr val="F2F2F2"/>
              </a:solidFill>
              <a:latin typeface="Lato"/>
              <a:ea typeface="Lato"/>
              <a:cs typeface="Lato"/>
              <a:sym typeface="Lato"/>
            </a:endParaRPr>
          </a:p>
        </p:txBody>
      </p:sp>
      <p:pic>
        <p:nvPicPr>
          <p:cNvPr descr="How Employee Happiness Impacts Organisational Performance (2) - Aruosa  Osemwegie" id="356" name="Google Shape;356;p31"/>
          <p:cNvPicPr preferRelativeResize="0"/>
          <p:nvPr/>
        </p:nvPicPr>
        <p:blipFill rotWithShape="1">
          <a:blip r:embed="rId3">
            <a:alphaModFix/>
          </a:blip>
          <a:srcRect b="0" l="0" r="0" t="0"/>
          <a:stretch/>
        </p:blipFill>
        <p:spPr>
          <a:xfrm>
            <a:off x="400199" y="1253791"/>
            <a:ext cx="3822081" cy="2635918"/>
          </a:xfrm>
          <a:prstGeom prst="rect">
            <a:avLst/>
          </a:prstGeom>
          <a:noFill/>
          <a:ln>
            <a:noFill/>
          </a:ln>
        </p:spPr>
      </p:pic>
      <p:pic>
        <p:nvPicPr>
          <p:cNvPr id="357" name="Google Shape;357;p3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58" name="Google Shape;358;p3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2"/>
          <p:cNvSpPr txBox="1"/>
          <p:nvPr/>
        </p:nvSpPr>
        <p:spPr>
          <a:xfrm>
            <a:off x="359137" y="67962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2) Soziale Verantwortung</a:t>
            </a:r>
            <a:endParaRPr b="1" i="0" sz="3600" u="none" cap="none" strike="noStrike">
              <a:solidFill>
                <a:schemeClr val="dk1"/>
              </a:solidFill>
              <a:latin typeface="Lato"/>
              <a:ea typeface="Lato"/>
              <a:cs typeface="Lato"/>
              <a:sym typeface="Lato"/>
            </a:endParaRPr>
          </a:p>
        </p:txBody>
      </p:sp>
      <p:sp>
        <p:nvSpPr>
          <p:cNvPr id="364" name="Google Shape;364;p32"/>
          <p:cNvSpPr txBox="1"/>
          <p:nvPr/>
        </p:nvSpPr>
        <p:spPr>
          <a:xfrm>
            <a:off x="233782" y="2210637"/>
            <a:ext cx="4295910" cy="1870077"/>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rgbClr val="C7450A"/>
                </a:solidFill>
                <a:latin typeface="Lato"/>
                <a:ea typeface="Lato"/>
                <a:cs typeface="Lato"/>
                <a:sym typeface="Lato"/>
              </a:rPr>
              <a:t>Die Verantwortung von Unternehmen und Organisationen, sich mit Themen zu befassen, die sie vielleicht nicht direkt betreffen. Ein Beispiel sind soziale Fragen wie der Umweltschutz.</a:t>
            </a:r>
            <a:endParaRPr b="0" i="0" sz="1800" u="none" cap="none" strike="noStrike">
              <a:solidFill>
                <a:srgbClr val="C7450A"/>
              </a:solidFill>
              <a:latin typeface="Lato"/>
              <a:ea typeface="Lato"/>
              <a:cs typeface="Lato"/>
              <a:sym typeface="Lato"/>
            </a:endParaRPr>
          </a:p>
        </p:txBody>
      </p:sp>
      <p:pic>
        <p:nvPicPr>
          <p:cNvPr descr="Educational Social Responsibility - Best Schools in Spain" id="365" name="Google Shape;365;p32"/>
          <p:cNvPicPr preferRelativeResize="0"/>
          <p:nvPr/>
        </p:nvPicPr>
        <p:blipFill rotWithShape="1">
          <a:blip r:embed="rId3">
            <a:alphaModFix/>
          </a:blip>
          <a:srcRect b="0" l="0" r="0" t="0"/>
          <a:stretch/>
        </p:blipFill>
        <p:spPr>
          <a:xfrm>
            <a:off x="4735242" y="2210637"/>
            <a:ext cx="4315384" cy="2869731"/>
          </a:xfrm>
          <a:prstGeom prst="rect">
            <a:avLst/>
          </a:prstGeom>
          <a:noFill/>
          <a:ln>
            <a:noFill/>
          </a:ln>
        </p:spPr>
      </p:pic>
      <p:pic>
        <p:nvPicPr>
          <p:cNvPr id="366" name="Google Shape;366;p32"/>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67" name="Google Shape;367;p32"/>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33"/>
          <p:cNvSpPr txBox="1"/>
          <p:nvPr>
            <p:ph idx="2" type="body"/>
          </p:nvPr>
        </p:nvSpPr>
        <p:spPr>
          <a:xfrm>
            <a:off x="4921721" y="1133274"/>
            <a:ext cx="4045200" cy="3679358"/>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a:solidFill>
                  <a:srgbClr val="F2F2F2"/>
                </a:solidFill>
              </a:rPr>
              <a:t>Von jedem Einzelnen wird erwartet, dass er ethisch und verantwortungsbewusst handelt.</a:t>
            </a:r>
            <a:endParaRPr>
              <a:solidFill>
                <a:srgbClr val="F2F2F2"/>
              </a:solidFill>
            </a:endParaRPr>
          </a:p>
        </p:txBody>
      </p:sp>
      <p:sp>
        <p:nvSpPr>
          <p:cNvPr id="373" name="Google Shape;373;p33"/>
          <p:cNvSpPr txBox="1"/>
          <p:nvPr/>
        </p:nvSpPr>
        <p:spPr>
          <a:xfrm>
            <a:off x="4921721" y="79799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br>
              <a:rPr b="1" i="0" lang="it" sz="3600" u="none" cap="none" strike="noStrike">
                <a:solidFill>
                  <a:schemeClr val="dk1"/>
                </a:solidFill>
                <a:latin typeface="Lato"/>
                <a:ea typeface="Lato"/>
                <a:cs typeface="Lato"/>
                <a:sym typeface="Lato"/>
              </a:rPr>
            </a:br>
            <a:r>
              <a:rPr b="1" i="0" lang="it" sz="3600" u="none" cap="none" strike="noStrike">
                <a:solidFill>
                  <a:srgbClr val="F2F2F2"/>
                </a:solidFill>
                <a:latin typeface="Lato"/>
                <a:ea typeface="Lato"/>
                <a:cs typeface="Lato"/>
                <a:sym typeface="Lato"/>
              </a:rPr>
              <a:t>3) Persönliche Verantwortung</a:t>
            </a:r>
            <a:endParaRPr b="1" i="0" sz="3600" u="none" cap="none" strike="noStrike">
              <a:solidFill>
                <a:srgbClr val="F2F2F2"/>
              </a:solidFill>
              <a:latin typeface="Lato"/>
              <a:ea typeface="Lato"/>
              <a:cs typeface="Lato"/>
              <a:sym typeface="Lato"/>
            </a:endParaRPr>
          </a:p>
        </p:txBody>
      </p:sp>
      <p:pic>
        <p:nvPicPr>
          <p:cNvPr id="374" name="Google Shape;374;p3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75" name="Google Shape;375;p33"/>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376" name="Google Shape;376;p33"/>
          <p:cNvPicPr preferRelativeResize="0"/>
          <p:nvPr/>
        </p:nvPicPr>
        <p:blipFill rotWithShape="1">
          <a:blip r:embed="rId5">
            <a:alphaModFix/>
          </a:blip>
          <a:srcRect b="0" l="0" r="0" t="0"/>
          <a:stretch/>
        </p:blipFill>
        <p:spPr>
          <a:xfrm>
            <a:off x="1040444" y="1642962"/>
            <a:ext cx="2729780" cy="18575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4"/>
          <p:cNvSpPr txBox="1"/>
          <p:nvPr/>
        </p:nvSpPr>
        <p:spPr>
          <a:xfrm>
            <a:off x="359137" y="67962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4) Technologie-Ethik</a:t>
            </a:r>
            <a:endParaRPr b="1" i="0" sz="3600" u="none" cap="none" strike="noStrike">
              <a:solidFill>
                <a:schemeClr val="dk1"/>
              </a:solidFill>
              <a:latin typeface="Lato"/>
              <a:ea typeface="Lato"/>
              <a:cs typeface="Lato"/>
              <a:sym typeface="Lato"/>
            </a:endParaRPr>
          </a:p>
        </p:txBody>
      </p:sp>
      <p:sp>
        <p:nvSpPr>
          <p:cNvPr id="382" name="Google Shape;382;p34"/>
          <p:cNvSpPr txBox="1"/>
          <p:nvPr/>
        </p:nvSpPr>
        <p:spPr>
          <a:xfrm>
            <a:off x="233782" y="2210637"/>
            <a:ext cx="4295910" cy="1870077"/>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rgbClr val="C7450A"/>
                </a:solidFill>
                <a:latin typeface="Lato"/>
                <a:ea typeface="Lato"/>
                <a:cs typeface="Lato"/>
                <a:sym typeface="Lato"/>
              </a:rPr>
              <a:t>Angesichts des rasanten technologischen Fortschritts ist es notwendig, die Daten von Einzelpersonen zu schützen.</a:t>
            </a:r>
            <a:endParaRPr b="0" i="0" sz="1800" u="none" cap="none" strike="noStrike">
              <a:solidFill>
                <a:srgbClr val="C7450A"/>
              </a:solidFill>
              <a:latin typeface="Lato"/>
              <a:ea typeface="Lato"/>
              <a:cs typeface="Lato"/>
              <a:sym typeface="Lato"/>
            </a:endParaRPr>
          </a:p>
        </p:txBody>
      </p:sp>
      <p:pic>
        <p:nvPicPr>
          <p:cNvPr descr="3 Key Preparations for GDPR during Brexit" id="383" name="Google Shape;383;p34"/>
          <p:cNvPicPr preferRelativeResize="0"/>
          <p:nvPr/>
        </p:nvPicPr>
        <p:blipFill rotWithShape="1">
          <a:blip r:embed="rId3">
            <a:alphaModFix/>
          </a:blip>
          <a:srcRect b="0" l="0" r="0" t="0"/>
          <a:stretch/>
        </p:blipFill>
        <p:spPr>
          <a:xfrm>
            <a:off x="5026178" y="1271581"/>
            <a:ext cx="3776108" cy="2600338"/>
          </a:xfrm>
          <a:prstGeom prst="rect">
            <a:avLst/>
          </a:prstGeom>
          <a:noFill/>
          <a:ln>
            <a:noFill/>
          </a:ln>
        </p:spPr>
      </p:pic>
      <p:pic>
        <p:nvPicPr>
          <p:cNvPr id="384" name="Google Shape;384;p34"/>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85" name="Google Shape;385;p34"/>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5"/>
          <p:cNvSpPr txBox="1"/>
          <p:nvPr>
            <p:ph idx="2" type="body"/>
          </p:nvPr>
        </p:nvSpPr>
        <p:spPr>
          <a:xfrm>
            <a:off x="4921721" y="1133274"/>
            <a:ext cx="4045200" cy="3679358"/>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lang="it">
                <a:solidFill>
                  <a:srgbClr val="F2F2F2"/>
                </a:solidFill>
              </a:rPr>
              <a:t>Entscheidungen sollten nicht durch persönliche Überzeugungen beeinflusst werden. </a:t>
            </a:r>
            <a:endParaRPr>
              <a:solidFill>
                <a:srgbClr val="F2F2F2"/>
              </a:solidFill>
            </a:endParaRPr>
          </a:p>
        </p:txBody>
      </p:sp>
      <p:sp>
        <p:nvSpPr>
          <p:cNvPr id="391" name="Google Shape;391;p35"/>
          <p:cNvSpPr txBox="1"/>
          <p:nvPr/>
        </p:nvSpPr>
        <p:spPr>
          <a:xfrm>
            <a:off x="4921721" y="797995"/>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br>
              <a:rPr b="1" i="0" lang="it" sz="3600" u="none" cap="none" strike="noStrike">
                <a:solidFill>
                  <a:schemeClr val="dk1"/>
                </a:solidFill>
                <a:latin typeface="Lato"/>
                <a:ea typeface="Lato"/>
                <a:cs typeface="Lato"/>
                <a:sym typeface="Lato"/>
              </a:rPr>
            </a:br>
            <a:r>
              <a:rPr b="1" i="0" lang="it" sz="3600" u="none" cap="none" strike="noStrike">
                <a:solidFill>
                  <a:srgbClr val="F2F2F2"/>
                </a:solidFill>
                <a:latin typeface="Lato"/>
                <a:ea typeface="Lato"/>
                <a:cs typeface="Lato"/>
                <a:sym typeface="Lato"/>
              </a:rPr>
              <a:t>5) Fairness</a:t>
            </a:r>
            <a:endParaRPr b="1" i="0" sz="3600" u="none" cap="none" strike="noStrike">
              <a:solidFill>
                <a:srgbClr val="F2F2F2"/>
              </a:solidFill>
              <a:latin typeface="Lato"/>
              <a:ea typeface="Lato"/>
              <a:cs typeface="Lato"/>
              <a:sym typeface="Lato"/>
            </a:endParaRPr>
          </a:p>
        </p:txBody>
      </p:sp>
      <p:pic>
        <p:nvPicPr>
          <p:cNvPr descr="Fairness Archives | Leading with Trust" id="392" name="Google Shape;392;p35"/>
          <p:cNvPicPr preferRelativeResize="0"/>
          <p:nvPr/>
        </p:nvPicPr>
        <p:blipFill rotWithShape="1">
          <a:blip r:embed="rId3">
            <a:alphaModFix/>
          </a:blip>
          <a:srcRect b="0" l="0" r="0" t="0"/>
          <a:stretch/>
        </p:blipFill>
        <p:spPr>
          <a:xfrm>
            <a:off x="1167717" y="1622899"/>
            <a:ext cx="2319413" cy="2312729"/>
          </a:xfrm>
          <a:prstGeom prst="rect">
            <a:avLst/>
          </a:prstGeom>
          <a:noFill/>
          <a:ln>
            <a:noFill/>
          </a:ln>
        </p:spPr>
      </p:pic>
      <p:pic>
        <p:nvPicPr>
          <p:cNvPr id="393" name="Google Shape;393;p35"/>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394" name="Google Shape;394;p35"/>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6"/>
          <p:cNvSpPr txBox="1"/>
          <p:nvPr/>
        </p:nvSpPr>
        <p:spPr>
          <a:xfrm>
            <a:off x="-387275" y="679625"/>
            <a:ext cx="5342416"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100" u="none" cap="none" strike="noStrike">
                <a:solidFill>
                  <a:schemeClr val="dk1"/>
                </a:solidFill>
                <a:latin typeface="Lato"/>
                <a:ea typeface="Lato"/>
                <a:cs typeface="Lato"/>
                <a:sym typeface="Lato"/>
              </a:rPr>
              <a:t>6) Vertrauenswürdigkeit</a:t>
            </a:r>
            <a:endParaRPr/>
          </a:p>
          <a:p>
            <a:pPr indent="0" lvl="0" marL="0" marR="0" rtl="0" algn="ctr">
              <a:lnSpc>
                <a:spcPct val="100000"/>
              </a:lnSpc>
              <a:spcBef>
                <a:spcPts val="0"/>
              </a:spcBef>
              <a:spcAft>
                <a:spcPts val="0"/>
              </a:spcAft>
              <a:buClr>
                <a:schemeClr val="dk1"/>
              </a:buClr>
              <a:buSzPts val="3600"/>
              <a:buFont typeface="Raleway"/>
              <a:buNone/>
            </a:pPr>
            <a:r>
              <a:rPr b="1" i="0" lang="it" sz="3100" u="none" cap="none" strike="noStrike">
                <a:solidFill>
                  <a:schemeClr val="dk1"/>
                </a:solidFill>
                <a:latin typeface="Lato"/>
                <a:ea typeface="Lato"/>
                <a:cs typeface="Lato"/>
                <a:sym typeface="Lato"/>
              </a:rPr>
              <a:t> und Transparenz</a:t>
            </a:r>
            <a:endParaRPr b="1" i="0" sz="3100" u="none" cap="none" strike="noStrike">
              <a:solidFill>
                <a:schemeClr val="dk1"/>
              </a:solidFill>
              <a:latin typeface="Lato"/>
              <a:ea typeface="Lato"/>
              <a:cs typeface="Lato"/>
              <a:sym typeface="Lato"/>
            </a:endParaRPr>
          </a:p>
        </p:txBody>
      </p:sp>
      <p:sp>
        <p:nvSpPr>
          <p:cNvPr id="400" name="Google Shape;400;p36"/>
          <p:cNvSpPr txBox="1"/>
          <p:nvPr/>
        </p:nvSpPr>
        <p:spPr>
          <a:xfrm>
            <a:off x="135978" y="2210637"/>
            <a:ext cx="4295910" cy="1870077"/>
          </a:xfrm>
          <a:prstGeom prst="rect">
            <a:avLst/>
          </a:prstGeom>
          <a:noFill/>
          <a:ln>
            <a:noFill/>
          </a:ln>
        </p:spPr>
        <p:txBody>
          <a:bodyPr anchorCtr="0" anchor="ctr" bIns="91425" lIns="91425" spcFirstLastPara="1" rIns="91425" wrap="square" tIns="91425">
            <a:noAutofit/>
          </a:bodyPr>
          <a:lstStyle/>
          <a:p>
            <a:pPr indent="0" lvl="0" marL="114300" marR="0" rtl="0" algn="ctr">
              <a:lnSpc>
                <a:spcPct val="115000"/>
              </a:lnSpc>
              <a:spcBef>
                <a:spcPts val="0"/>
              </a:spcBef>
              <a:spcAft>
                <a:spcPts val="0"/>
              </a:spcAft>
              <a:buClr>
                <a:schemeClr val="lt1"/>
              </a:buClr>
              <a:buSzPts val="1800"/>
              <a:buFont typeface="Lato"/>
              <a:buNone/>
            </a:pPr>
            <a:r>
              <a:rPr b="0" i="0" lang="it" sz="1800" u="none" cap="none" strike="noStrike">
                <a:solidFill>
                  <a:srgbClr val="C7450A"/>
                </a:solidFill>
                <a:latin typeface="Lato"/>
                <a:ea typeface="Lato"/>
                <a:cs typeface="Lato"/>
                <a:sym typeface="Lato"/>
              </a:rPr>
              <a:t>Bei der Behandlung wichtiger Themen sollten Rechenschaftspflicht und ethische Berichterstattung zum Tragen kommen.</a:t>
            </a:r>
            <a:endParaRPr b="0" i="0" sz="1800" u="none" cap="none" strike="noStrike">
              <a:solidFill>
                <a:srgbClr val="C7450A"/>
              </a:solidFill>
              <a:latin typeface="Lato"/>
              <a:ea typeface="Lato"/>
              <a:cs typeface="Lato"/>
              <a:sym typeface="Lato"/>
            </a:endParaRPr>
          </a:p>
        </p:txBody>
      </p:sp>
      <p:pic>
        <p:nvPicPr>
          <p:cNvPr descr="Business trust Images | Free Vectors, Stock Photos &amp; PSD" id="401" name="Google Shape;401;p36"/>
          <p:cNvPicPr preferRelativeResize="0"/>
          <p:nvPr/>
        </p:nvPicPr>
        <p:blipFill rotWithShape="1">
          <a:blip r:embed="rId3">
            <a:alphaModFix/>
          </a:blip>
          <a:srcRect b="0" l="0" r="0" t="0"/>
          <a:stretch/>
        </p:blipFill>
        <p:spPr>
          <a:xfrm>
            <a:off x="5219097" y="1338725"/>
            <a:ext cx="3691121" cy="2460241"/>
          </a:xfrm>
          <a:prstGeom prst="rect">
            <a:avLst/>
          </a:prstGeom>
          <a:noFill/>
          <a:ln>
            <a:noFill/>
          </a:ln>
        </p:spPr>
      </p:pic>
      <p:pic>
        <p:nvPicPr>
          <p:cNvPr id="402" name="Google Shape;402;p36"/>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03" name="Google Shape;403;p36"/>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pic>
        <p:nvPicPr>
          <p:cNvPr descr="Reversible Freestanding Chalkboard" id="408" name="Google Shape;408;p69"/>
          <p:cNvPicPr preferRelativeResize="0"/>
          <p:nvPr/>
        </p:nvPicPr>
        <p:blipFill rotWithShape="1">
          <a:blip r:embed="rId3">
            <a:alphaModFix/>
          </a:blip>
          <a:srcRect b="0" l="0" r="0" t="0"/>
          <a:stretch/>
        </p:blipFill>
        <p:spPr>
          <a:xfrm>
            <a:off x="2322096" y="210520"/>
            <a:ext cx="4028650" cy="4454523"/>
          </a:xfrm>
          <a:prstGeom prst="rect">
            <a:avLst/>
          </a:prstGeom>
          <a:noFill/>
          <a:ln>
            <a:noFill/>
          </a:ln>
        </p:spPr>
      </p:pic>
      <p:sp>
        <p:nvSpPr>
          <p:cNvPr id="409" name="Google Shape;409;p69"/>
          <p:cNvSpPr txBox="1"/>
          <p:nvPr>
            <p:ph type="title"/>
          </p:nvPr>
        </p:nvSpPr>
        <p:spPr>
          <a:xfrm rot="353121">
            <a:off x="2873517" y="1234772"/>
            <a:ext cx="2925808" cy="609016"/>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12129F"/>
              </a:buClr>
              <a:buSzPts val="2400"/>
              <a:buFont typeface="Arial"/>
              <a:buNone/>
            </a:pPr>
            <a:r>
              <a:rPr lang="it" sz="2900">
                <a:solidFill>
                  <a:schemeClr val="lt1"/>
                </a:solidFill>
                <a:latin typeface="Lato"/>
                <a:ea typeface="Lato"/>
                <a:cs typeface="Lato"/>
                <a:sym typeface="Lato"/>
              </a:rPr>
              <a:t>2.4 WIRTSCHAFTSETHIK </a:t>
            </a:r>
            <a:br>
              <a:rPr lang="it" sz="2900">
                <a:solidFill>
                  <a:schemeClr val="lt1"/>
                </a:solidFill>
                <a:latin typeface="Lato"/>
                <a:ea typeface="Lato"/>
                <a:cs typeface="Lato"/>
                <a:sym typeface="Lato"/>
              </a:rPr>
            </a:br>
            <a:r>
              <a:rPr lang="it" sz="2900">
                <a:solidFill>
                  <a:schemeClr val="lt1"/>
                </a:solidFill>
                <a:latin typeface="Lato"/>
                <a:ea typeface="Lato"/>
                <a:cs typeface="Lato"/>
                <a:sym typeface="Lato"/>
              </a:rPr>
              <a:t>THEORIEN</a:t>
            </a:r>
            <a:endParaRPr sz="4100">
              <a:solidFill>
                <a:schemeClr val="lt1"/>
              </a:solidFill>
              <a:latin typeface="Lato"/>
              <a:ea typeface="Lato"/>
              <a:cs typeface="Lato"/>
              <a:sym typeface="Lato"/>
            </a:endParaRPr>
          </a:p>
        </p:txBody>
      </p:sp>
      <p:pic>
        <p:nvPicPr>
          <p:cNvPr id="410" name="Google Shape;410;p69"/>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11" name="Google Shape;411;p69"/>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pic>
        <p:nvPicPr>
          <p:cNvPr descr="Businessman fingers on chin" id="412" name="Google Shape;412;p69"/>
          <p:cNvPicPr preferRelativeResize="0"/>
          <p:nvPr/>
        </p:nvPicPr>
        <p:blipFill rotWithShape="1">
          <a:blip r:embed="rId6">
            <a:alphaModFix/>
          </a:blip>
          <a:srcRect b="0" l="0" r="0" t="0"/>
          <a:stretch/>
        </p:blipFill>
        <p:spPr>
          <a:xfrm>
            <a:off x="6422798" y="841380"/>
            <a:ext cx="901558" cy="417642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0"/>
          <p:cNvSpPr txBox="1"/>
          <p:nvPr/>
        </p:nvSpPr>
        <p:spPr>
          <a:xfrm>
            <a:off x="108425" y="1764680"/>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Deontologische Theorie</a:t>
            </a:r>
            <a:endParaRPr b="1" i="0" sz="3600" u="none" cap="none" strike="noStrike">
              <a:solidFill>
                <a:schemeClr val="dk1"/>
              </a:solidFill>
              <a:latin typeface="Lato"/>
              <a:ea typeface="Lato"/>
              <a:cs typeface="Lato"/>
              <a:sym typeface="Lato"/>
            </a:endParaRPr>
          </a:p>
        </p:txBody>
      </p:sp>
      <p:sp>
        <p:nvSpPr>
          <p:cNvPr id="418" name="Google Shape;418;p70"/>
          <p:cNvSpPr txBox="1"/>
          <p:nvPr/>
        </p:nvSpPr>
        <p:spPr>
          <a:xfrm>
            <a:off x="4739665" y="1488742"/>
            <a:ext cx="4295910" cy="1870077"/>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Die deontologische Theorie geht davon aus, dass ethisches Verhalten in verschiedenen Kontexten auf einer Reihe zuvor festgelegter Regeln oder Prinzipien beruht.</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Obwohl das tatsächliche Ergebnis der Befolgung dieser im Voraus festgelegten moralischen Regeln variieren kann, sollte nach dieser Theorie das Ergebnis nicht darüber entscheiden, ob die Handlung ethisch ist oder nicht. </a:t>
            </a:r>
            <a:endParaRPr b="0" i="0" sz="1800" u="none" cap="none" strike="noStrike">
              <a:solidFill>
                <a:srgbClr val="000000"/>
              </a:solidFill>
              <a:latin typeface="Lato"/>
              <a:ea typeface="Lato"/>
              <a:cs typeface="Lato"/>
              <a:sym typeface="Lato"/>
            </a:endParaRPr>
          </a:p>
        </p:txBody>
      </p:sp>
      <p:pic>
        <p:nvPicPr>
          <p:cNvPr id="419" name="Google Shape;419;p7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20" name="Google Shape;420;p70"/>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421" name="Google Shape;421;p70"/>
          <p:cNvSpPr/>
          <p:nvPr/>
        </p:nvSpPr>
        <p:spPr>
          <a:xfrm>
            <a:off x="8039250" y="3969000"/>
            <a:ext cx="830400" cy="364500"/>
          </a:xfrm>
          <a:prstGeom prst="stripedRightArrow">
            <a:avLst>
              <a:gd fmla="val 50000" name="adj1"/>
              <a:gd fmla="val 50000" name="adj2"/>
            </a:avLst>
          </a:prstGeom>
          <a:solidFill>
            <a:schemeClr val="accent1"/>
          </a:solidFill>
          <a:ln cap="flat" cmpd="sng" w="1905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6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99" name="Google Shape;99;p67"/>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graphicFrame>
        <p:nvGraphicFramePr>
          <p:cNvPr id="100" name="Google Shape;100;p67"/>
          <p:cNvGraphicFramePr/>
          <p:nvPr/>
        </p:nvGraphicFramePr>
        <p:xfrm>
          <a:off x="1735455" y="1836420"/>
          <a:ext cx="3000000" cy="3000000"/>
        </p:xfrm>
        <a:graphic>
          <a:graphicData uri="http://schemas.openxmlformats.org/drawingml/2006/table">
            <a:tbl>
              <a:tblPr>
                <a:noFill/>
                <a:tableStyleId>{452B3EE4-5316-41A6-81B5-8A2658568E46}</a:tableStyleId>
              </a:tblPr>
              <a:tblGrid>
                <a:gridCol w="3052575"/>
                <a:gridCol w="3268850"/>
              </a:tblGrid>
              <a:tr h="445825">
                <a:tc>
                  <a:txBody>
                    <a:bodyPr/>
                    <a:lstStyle/>
                    <a:p>
                      <a:pPr indent="0" lvl="0" marL="0" marR="0" rtl="0" algn="l">
                        <a:lnSpc>
                          <a:spcPct val="100000"/>
                        </a:lnSpc>
                        <a:spcBef>
                          <a:spcPts val="0"/>
                        </a:spcBef>
                        <a:spcAft>
                          <a:spcPts val="0"/>
                        </a:spcAft>
                        <a:buClr>
                          <a:srgbClr val="000000"/>
                        </a:buClr>
                        <a:buSzPts val="1800"/>
                        <a:buFont typeface="Arial"/>
                        <a:buNone/>
                      </a:pPr>
                      <a:r>
                        <a:rPr b="1" i="0" lang="it" sz="1800" u="none" cap="none" strike="noStrike">
                          <a:solidFill>
                            <a:srgbClr val="F46524"/>
                          </a:solidFill>
                          <a:latin typeface="Lato"/>
                          <a:ea typeface="Lato"/>
                          <a:cs typeface="Lato"/>
                          <a:sym typeface="Lato"/>
                        </a:rPr>
                        <a:t>Zielsetzung:</a:t>
                      </a:r>
                      <a:endParaRPr sz="1200" u="none" cap="none" strike="noStrike"/>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it" sz="1800" u="none" cap="none" strike="noStrike">
                          <a:solidFill>
                            <a:srgbClr val="F46524"/>
                          </a:solidFill>
                          <a:latin typeface="Lato"/>
                          <a:ea typeface="Lato"/>
                          <a:cs typeface="Lato"/>
                          <a:sym typeface="Lato"/>
                        </a:rPr>
                        <a:t>Leistungskriterien:</a:t>
                      </a:r>
                      <a:endParaRPr sz="1200" u="none" cap="none" strike="noStrike"/>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97925">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solidFill>
                            <a:schemeClr val="dk2"/>
                          </a:solidFill>
                        </a:rPr>
                        <a:t>Sozialunternehmern das Wissen und die Fähigkeiten zu vermitteln, um die wichtigsten Merkmale des </a:t>
                      </a:r>
                      <a:r>
                        <a:rPr b="1" i="1" lang="it" sz="1400" u="none" cap="none" strike="noStrike">
                          <a:solidFill>
                            <a:schemeClr val="dk2"/>
                          </a:solidFill>
                        </a:rPr>
                        <a:t>sozialen Unternehmertums</a:t>
                      </a:r>
                      <a:r>
                        <a:rPr b="1" i="0" lang="it" sz="1400" u="none" cap="none" strike="noStrike">
                          <a:solidFill>
                            <a:schemeClr val="dk2"/>
                          </a:solidFill>
                        </a:rPr>
                        <a:t>, der </a:t>
                      </a:r>
                      <a:r>
                        <a:rPr b="1" i="1" lang="it" sz="1400" u="none" cap="none" strike="noStrike">
                          <a:solidFill>
                            <a:schemeClr val="dk2"/>
                          </a:solidFill>
                        </a:rPr>
                        <a:t>Unternehmensethik </a:t>
                      </a:r>
                      <a:r>
                        <a:rPr lang="it" sz="1400" u="none" cap="none" strike="noStrike">
                          <a:solidFill>
                            <a:schemeClr val="dk2"/>
                          </a:solidFill>
                        </a:rPr>
                        <a:t>und der </a:t>
                      </a:r>
                      <a:r>
                        <a:rPr b="1" i="1" lang="it" sz="1400" u="none" cap="none" strike="noStrike">
                          <a:solidFill>
                            <a:schemeClr val="dk2"/>
                          </a:solidFill>
                        </a:rPr>
                        <a:t>sozialen Verantwortung der Unternehmen </a:t>
                      </a:r>
                      <a:r>
                        <a:rPr b="0" i="0" lang="it" sz="1400" u="none" cap="none" strike="noStrike">
                          <a:solidFill>
                            <a:schemeClr val="dk2"/>
                          </a:solidFill>
                        </a:rPr>
                        <a:t>zu</a:t>
                      </a:r>
                      <a:r>
                        <a:rPr b="1" i="1" lang="it" sz="1400" u="none" cap="none" strike="noStrike">
                          <a:solidFill>
                            <a:schemeClr val="dk2"/>
                          </a:solidFill>
                        </a:rPr>
                        <a:t> </a:t>
                      </a:r>
                      <a:r>
                        <a:rPr lang="it" sz="1400" u="none" cap="none" strike="noStrike">
                          <a:solidFill>
                            <a:schemeClr val="dk2"/>
                          </a:solidFill>
                        </a:rPr>
                        <a:t>erkennen.</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solidFill>
                            <a:schemeClr val="dk2"/>
                          </a:solidFill>
                        </a:rPr>
                        <a:t>Die </a:t>
                      </a:r>
                      <a:r>
                        <a:rPr b="1" lang="it" sz="1400" u="none" cap="none" strike="noStrike">
                          <a:solidFill>
                            <a:schemeClr val="dk2"/>
                          </a:solidFill>
                        </a:rPr>
                        <a:t>Fähigkeit</a:t>
                      </a:r>
                      <a:r>
                        <a:rPr lang="it" sz="1400" u="none" cap="none" strike="noStrike">
                          <a:solidFill>
                            <a:schemeClr val="dk2"/>
                          </a:solidFill>
                        </a:rPr>
                        <a:t>, die drei Konzepte zu verstehen, Unternehmen zu identifizieren, die sie erfolgreich umgesetzt haben, und sie in ihre eigenen Sozialunternehmen und ihre tägliche Geschäftspraxis einzubinden. </a:t>
                      </a:r>
                      <a:endParaRPr sz="1400" u="none" cap="none" strike="noStrike">
                        <a:solidFill>
                          <a:schemeClr val="dk2"/>
                        </a:solidFill>
                      </a:endParaRPr>
                    </a:p>
                  </a:txBody>
                  <a:tcPr marT="83175" marB="83175" marR="83175" marL="83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1" name="Google Shape;101;p67"/>
          <p:cNvSpPr/>
          <p:nvPr/>
        </p:nvSpPr>
        <p:spPr>
          <a:xfrm>
            <a:off x="1518285" y="330708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7"/>
          <p:cNvSpPr txBox="1"/>
          <p:nvPr/>
        </p:nvSpPr>
        <p:spPr>
          <a:xfrm>
            <a:off x="2076451" y="1057541"/>
            <a:ext cx="5332094" cy="969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it" sz="1900" u="none" cap="none" strike="noStrike">
                <a:solidFill>
                  <a:srgbClr val="000000"/>
                </a:solidFill>
                <a:latin typeface="Raleway"/>
                <a:ea typeface="Raleway"/>
                <a:cs typeface="Raleway"/>
                <a:sym typeface="Raleway"/>
              </a:rPr>
              <a:t>Methodik und Lernergebnisse</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br>
              <a:rPr b="0" i="0" lang="it"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d0de89e19a_0_0"/>
          <p:cNvSpPr txBox="1"/>
          <p:nvPr/>
        </p:nvSpPr>
        <p:spPr>
          <a:xfrm>
            <a:off x="108425" y="1764680"/>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Deontologische Theorie</a:t>
            </a:r>
            <a:endParaRPr b="1" i="0" sz="3600" u="none" cap="none" strike="noStrike">
              <a:solidFill>
                <a:schemeClr val="dk1"/>
              </a:solidFill>
              <a:latin typeface="Lato"/>
              <a:ea typeface="Lato"/>
              <a:cs typeface="Lato"/>
              <a:sym typeface="Lato"/>
            </a:endParaRPr>
          </a:p>
        </p:txBody>
      </p:sp>
      <p:sp>
        <p:nvSpPr>
          <p:cNvPr id="427" name="Google Shape;427;g1d0de89e19a_0_0"/>
          <p:cNvSpPr txBox="1"/>
          <p:nvPr/>
        </p:nvSpPr>
        <p:spPr>
          <a:xfrm>
            <a:off x="4739665" y="1488742"/>
            <a:ext cx="42960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Wenn man ein Versprechen abgibt, z. B. das Versprechen, geliehenes Geld zurückzugeben, aber nicht die Absicht hat, es zurückzuzahlen, dann ist die Handlung ethisch falsch.</a:t>
            </a:r>
            <a:endParaRPr b="0" i="0" sz="1800" u="none" cap="none" strike="noStrike">
              <a:solidFill>
                <a:srgbClr val="000000"/>
              </a:solidFill>
              <a:latin typeface="Lato"/>
              <a:ea typeface="Lato"/>
              <a:cs typeface="Lato"/>
              <a:sym typeface="Lato"/>
            </a:endParaRPr>
          </a:p>
        </p:txBody>
      </p:sp>
      <p:pic>
        <p:nvPicPr>
          <p:cNvPr id="428" name="Google Shape;428;g1d0de89e19a_0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29" name="Google Shape;429;g1d0de89e19a_0_0"/>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430" name="Google Shape;430;g1d0de89e19a_0_0"/>
          <p:cNvPicPr preferRelativeResize="0"/>
          <p:nvPr/>
        </p:nvPicPr>
        <p:blipFill rotWithShape="1">
          <a:blip r:embed="rId5">
            <a:alphaModFix/>
          </a:blip>
          <a:srcRect b="0" l="0" r="0" t="0"/>
          <a:stretch/>
        </p:blipFill>
        <p:spPr>
          <a:xfrm>
            <a:off x="5985050" y="3417169"/>
            <a:ext cx="1805250" cy="9974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1d0de89e19a_0_9"/>
          <p:cNvSpPr txBox="1"/>
          <p:nvPr/>
        </p:nvSpPr>
        <p:spPr>
          <a:xfrm>
            <a:off x="216709" y="1354134"/>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Utilitarismus</a:t>
            </a:r>
            <a:endParaRPr b="1" i="0" sz="3600" u="none" cap="none" strike="noStrike">
              <a:solidFill>
                <a:schemeClr val="dk1"/>
              </a:solidFill>
              <a:latin typeface="Lato"/>
              <a:ea typeface="Lato"/>
              <a:cs typeface="Lato"/>
              <a:sym typeface="Lato"/>
            </a:endParaRPr>
          </a:p>
        </p:txBody>
      </p:sp>
      <p:sp>
        <p:nvSpPr>
          <p:cNvPr id="436" name="Google Shape;436;g1d0de89e19a_0_9"/>
          <p:cNvSpPr txBox="1"/>
          <p:nvPr/>
        </p:nvSpPr>
        <p:spPr>
          <a:xfrm>
            <a:off x="4739665" y="1488742"/>
            <a:ext cx="42960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Die utilitaristische Theorie setzt die Unterscheidung zwischen richtig und falsch fort, indem sie den Ergebnissen mehr Gewicht beimisst.</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Bei dieser Theorie wird mehr Wert darauf gelegt, dass die Unternehmen berücksichtigen, welche Maßnahmen einer möglichst großen Zahl von Menschen zugute kommen können. </a:t>
            </a:r>
            <a:endParaRPr b="0" i="0" sz="1800" u="none" cap="none" strike="noStrike">
              <a:solidFill>
                <a:srgbClr val="000000"/>
              </a:solidFill>
              <a:latin typeface="Lato"/>
              <a:ea typeface="Lato"/>
              <a:cs typeface="Lato"/>
              <a:sym typeface="Lato"/>
            </a:endParaRPr>
          </a:p>
        </p:txBody>
      </p:sp>
      <p:pic>
        <p:nvPicPr>
          <p:cNvPr id="437" name="Google Shape;437;g1d0de89e19a_0_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38" name="Google Shape;438;g1d0de89e19a_0_9"/>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sp>
        <p:nvSpPr>
          <p:cNvPr id="439" name="Google Shape;439;g1d0de89e19a_0_9"/>
          <p:cNvSpPr/>
          <p:nvPr/>
        </p:nvSpPr>
        <p:spPr>
          <a:xfrm>
            <a:off x="8039250" y="3969000"/>
            <a:ext cx="830400" cy="364500"/>
          </a:xfrm>
          <a:prstGeom prst="stripedRightArrow">
            <a:avLst>
              <a:gd fmla="val 50000" name="adj1"/>
              <a:gd fmla="val 50000" name="adj2"/>
            </a:avLst>
          </a:prstGeom>
          <a:solidFill>
            <a:schemeClr val="accent1"/>
          </a:solidFill>
          <a:ln cap="flat" cmpd="sng" w="1905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1"/>
          <p:cNvSpPr txBox="1"/>
          <p:nvPr/>
        </p:nvSpPr>
        <p:spPr>
          <a:xfrm>
            <a:off x="216709" y="1354134"/>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Utilitarismus</a:t>
            </a:r>
            <a:endParaRPr b="1" i="0" sz="3600" u="none" cap="none" strike="noStrike">
              <a:solidFill>
                <a:schemeClr val="dk1"/>
              </a:solidFill>
              <a:latin typeface="Lato"/>
              <a:ea typeface="Lato"/>
              <a:cs typeface="Lato"/>
              <a:sym typeface="Lato"/>
            </a:endParaRPr>
          </a:p>
        </p:txBody>
      </p:sp>
      <p:sp>
        <p:nvSpPr>
          <p:cNvPr id="445" name="Google Shape;445;p71"/>
          <p:cNvSpPr txBox="1"/>
          <p:nvPr/>
        </p:nvSpPr>
        <p:spPr>
          <a:xfrm>
            <a:off x="4759925" y="802250"/>
            <a:ext cx="4384200" cy="187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Ein Beispiel ist die Praxis der Preisstaffelung für ein Produkt oder eine Dienstleistung für verschiedene Kundengruppen.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p:txBody>
      </p:sp>
      <p:pic>
        <p:nvPicPr>
          <p:cNvPr id="446" name="Google Shape;446;p7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47" name="Google Shape;447;p71"/>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448" name="Google Shape;448;p71"/>
          <p:cNvPicPr preferRelativeResize="0"/>
          <p:nvPr/>
        </p:nvPicPr>
        <p:blipFill rotWithShape="1">
          <a:blip r:embed="rId5">
            <a:alphaModFix/>
          </a:blip>
          <a:srcRect b="0" l="0" r="0" t="0"/>
          <a:stretch/>
        </p:blipFill>
        <p:spPr>
          <a:xfrm>
            <a:off x="7431810" y="2463550"/>
            <a:ext cx="1623390" cy="2679951"/>
          </a:xfrm>
          <a:prstGeom prst="rect">
            <a:avLst/>
          </a:prstGeom>
          <a:noFill/>
          <a:ln>
            <a:noFill/>
          </a:ln>
        </p:spPr>
      </p:pic>
      <p:sp>
        <p:nvSpPr>
          <p:cNvPr id="449" name="Google Shape;449;p71"/>
          <p:cNvSpPr txBox="1"/>
          <p:nvPr/>
        </p:nvSpPr>
        <p:spPr>
          <a:xfrm>
            <a:off x="4759915" y="2197507"/>
            <a:ext cx="2610600" cy="187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Dies zeigt sich im Luftfahrtsektor, wo es ein unterschiedliches Preissystem für die Sitze der ersten Klasse, der Business-Klasse und der Economy-Klasse in Flugzeugen gibt.</a:t>
            </a:r>
            <a:endParaRPr b="0" i="0" sz="1800" u="none" cap="none" strike="noStrike">
              <a:solidFill>
                <a:srgbClr val="000000"/>
              </a:solidFill>
              <a:latin typeface="Lato"/>
              <a:ea typeface="Lato"/>
              <a:cs typeface="Lato"/>
              <a:sym typeface="La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2"/>
          <p:cNvSpPr txBox="1"/>
          <p:nvPr/>
        </p:nvSpPr>
        <p:spPr>
          <a:xfrm>
            <a:off x="216709" y="1488742"/>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Norm-Theorie</a:t>
            </a:r>
            <a:endParaRPr b="1" i="0" sz="3600" u="none" cap="none" strike="noStrike">
              <a:solidFill>
                <a:schemeClr val="dk1"/>
              </a:solidFill>
              <a:latin typeface="Lato"/>
              <a:ea typeface="Lato"/>
              <a:cs typeface="Lato"/>
              <a:sym typeface="Lato"/>
            </a:endParaRPr>
          </a:p>
        </p:txBody>
      </p:sp>
      <p:sp>
        <p:nvSpPr>
          <p:cNvPr id="455" name="Google Shape;455;p72"/>
          <p:cNvSpPr txBox="1"/>
          <p:nvPr/>
        </p:nvSpPr>
        <p:spPr>
          <a:xfrm>
            <a:off x="4729050" y="1488750"/>
            <a:ext cx="4306500" cy="187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Die Normtheorie besagt, dass es bestimmte moralische Verhaltensstandards gibt, die von der gesamten Gruppe eingehalten werden sollten.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Zulässiges Verhalten wird im Allgemeinen für ein Spektrum möglicher Situationen beschrieben. </a:t>
            </a:r>
            <a:endParaRPr b="0" i="0" sz="1800" u="none" cap="none" strike="noStrike">
              <a:solidFill>
                <a:srgbClr val="000000"/>
              </a:solidFill>
              <a:latin typeface="Lato"/>
              <a:ea typeface="Lato"/>
              <a:cs typeface="Lato"/>
              <a:sym typeface="Lato"/>
            </a:endParaRPr>
          </a:p>
        </p:txBody>
      </p:sp>
      <p:pic>
        <p:nvPicPr>
          <p:cNvPr id="456" name="Google Shape;456;p7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57" name="Google Shape;457;p7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458" name="Google Shape;458;p72"/>
          <p:cNvSpPr/>
          <p:nvPr/>
        </p:nvSpPr>
        <p:spPr>
          <a:xfrm>
            <a:off x="8039250" y="3969000"/>
            <a:ext cx="830400" cy="364500"/>
          </a:xfrm>
          <a:prstGeom prst="stripedRightArrow">
            <a:avLst>
              <a:gd fmla="val 50000" name="adj1"/>
              <a:gd fmla="val 50000" name="adj2"/>
            </a:avLst>
          </a:prstGeom>
          <a:solidFill>
            <a:schemeClr val="accent1"/>
          </a:solidFill>
          <a:ln cap="flat" cmpd="sng" w="1905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1d0de89e19a_0_17"/>
          <p:cNvSpPr txBox="1"/>
          <p:nvPr/>
        </p:nvSpPr>
        <p:spPr>
          <a:xfrm>
            <a:off x="216709" y="1488742"/>
            <a:ext cx="4045200" cy="1318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600"/>
              <a:buFont typeface="Raleway"/>
              <a:buNone/>
            </a:pPr>
            <a:r>
              <a:rPr b="1" i="0" lang="it" sz="3600" u="none" cap="none" strike="noStrike">
                <a:solidFill>
                  <a:schemeClr val="dk1"/>
                </a:solidFill>
                <a:latin typeface="Lato"/>
                <a:ea typeface="Lato"/>
                <a:cs typeface="Lato"/>
                <a:sym typeface="Lato"/>
              </a:rPr>
              <a:t>Norm-Theorie</a:t>
            </a:r>
            <a:endParaRPr b="1" i="0" sz="3600" u="none" cap="none" strike="noStrike">
              <a:solidFill>
                <a:schemeClr val="dk1"/>
              </a:solidFill>
              <a:latin typeface="Lato"/>
              <a:ea typeface="Lato"/>
              <a:cs typeface="Lato"/>
              <a:sym typeface="Lato"/>
            </a:endParaRPr>
          </a:p>
        </p:txBody>
      </p:sp>
      <p:sp>
        <p:nvSpPr>
          <p:cNvPr id="464" name="Google Shape;464;g1d0de89e19a_0_17"/>
          <p:cNvSpPr txBox="1"/>
          <p:nvPr/>
        </p:nvSpPr>
        <p:spPr>
          <a:xfrm>
            <a:off x="4719469" y="1428383"/>
            <a:ext cx="4296000" cy="1870200"/>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Zum Beispiel ein Verhaltenskodex des Unternehmens oder ein Mitarbeiterhandbuch, das den Rahmen dafür vorgibt, wie sich die Mitarbeiter einer Organisation in verschiedenen Situationen verhalten sollen.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just">
              <a:lnSpc>
                <a:spcPct val="100000"/>
              </a:lnSpc>
              <a:spcBef>
                <a:spcPts val="0"/>
              </a:spcBef>
              <a:spcAft>
                <a:spcPts val="0"/>
              </a:spcAft>
              <a:buClr>
                <a:srgbClr val="000000"/>
              </a:buClr>
              <a:buSzPts val="1800"/>
              <a:buFont typeface="Arial"/>
              <a:buNone/>
            </a:pPr>
            <a:r>
              <a:rPr b="0" i="0" lang="it" sz="1800" u="none" cap="none" strike="noStrike">
                <a:solidFill>
                  <a:srgbClr val="000000"/>
                </a:solidFill>
                <a:latin typeface="Lato"/>
                <a:ea typeface="Lato"/>
                <a:cs typeface="Lato"/>
                <a:sym typeface="Lato"/>
              </a:rPr>
              <a:t>Ein Verstoß gegen die Leitlinien würde in der Regel disziplinarische Maßnahmen nach sich ziehen. </a:t>
            </a:r>
            <a:endParaRPr b="0" i="0" sz="1800" u="none" cap="none" strike="noStrike">
              <a:solidFill>
                <a:srgbClr val="000000"/>
              </a:solidFill>
              <a:latin typeface="Lato"/>
              <a:ea typeface="Lato"/>
              <a:cs typeface="Lato"/>
              <a:sym typeface="Lato"/>
            </a:endParaRPr>
          </a:p>
        </p:txBody>
      </p:sp>
      <p:pic>
        <p:nvPicPr>
          <p:cNvPr id="465" name="Google Shape;465;g1d0de89e19a_0_1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66" name="Google Shape;466;g1d0de89e19a_0_17"/>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467" name="Google Shape;467;g1d0de89e19a_0_17"/>
          <p:cNvPicPr preferRelativeResize="0"/>
          <p:nvPr/>
        </p:nvPicPr>
        <p:blipFill rotWithShape="1">
          <a:blip r:embed="rId5">
            <a:alphaModFix/>
          </a:blip>
          <a:srcRect b="0" l="0" r="0" t="0"/>
          <a:stretch/>
        </p:blipFill>
        <p:spPr>
          <a:xfrm>
            <a:off x="5635249" y="2004564"/>
            <a:ext cx="2464439" cy="160475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3"/>
          <p:cNvSpPr txBox="1"/>
          <p:nvPr>
            <p:ph type="title"/>
          </p:nvPr>
        </p:nvSpPr>
        <p:spPr>
          <a:xfrm>
            <a:off x="4807822" y="2018296"/>
            <a:ext cx="4207086" cy="1252029"/>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3600"/>
              <a:buNone/>
            </a:pPr>
            <a:r>
              <a:rPr lang="it" sz="3200">
                <a:solidFill>
                  <a:schemeClr val="lt1"/>
                </a:solidFill>
              </a:rPr>
              <a:t>2.5 Der Nutzen der Unternehmensethik für Sozialunternehmen</a:t>
            </a:r>
            <a:endParaRPr sz="3200">
              <a:solidFill>
                <a:schemeClr val="lt1"/>
              </a:solidFill>
            </a:endParaRPr>
          </a:p>
        </p:txBody>
      </p:sp>
      <p:sp>
        <p:nvSpPr>
          <p:cNvPr id="473" name="Google Shape;473;p73"/>
          <p:cNvSpPr txBox="1"/>
          <p:nvPr>
            <p:ph idx="2" type="body"/>
          </p:nvPr>
        </p:nvSpPr>
        <p:spPr>
          <a:xfrm>
            <a:off x="96253" y="4020853"/>
            <a:ext cx="4601542" cy="1122647"/>
          </a:xfrm>
          <a:prstGeom prst="rect">
            <a:avLst/>
          </a:prstGeom>
          <a:noFill/>
          <a:ln>
            <a:noFill/>
          </a:ln>
        </p:spPr>
        <p:txBody>
          <a:bodyPr anchorCtr="0" anchor="ctr" bIns="91425" lIns="91425" spcFirstLastPara="1" rIns="91425" wrap="square" tIns="91425">
            <a:noAutofit/>
          </a:bodyPr>
          <a:lstStyle/>
          <a:p>
            <a:pPr indent="0" lvl="0" marL="114300" rtl="0" algn="ctr">
              <a:lnSpc>
                <a:spcPct val="115000"/>
              </a:lnSpc>
              <a:spcBef>
                <a:spcPts val="0"/>
              </a:spcBef>
              <a:spcAft>
                <a:spcPts val="0"/>
              </a:spcAft>
              <a:buSzPts val="1800"/>
              <a:buNone/>
            </a:pPr>
            <a:r>
              <a:rPr i="1" lang="it" sz="1400">
                <a:solidFill>
                  <a:srgbClr val="44546A"/>
                </a:solidFill>
                <a:latin typeface="Lato"/>
                <a:ea typeface="Lato"/>
                <a:cs typeface="Lato"/>
                <a:sym typeface="Lato"/>
              </a:rPr>
              <a:t>Abbildung 1 Diagramm zur Unternehmensethik (https://www.thehumancapitalhub.com/articles/The-Advantages-Of-Ethical-Behaviour-In-Business)</a:t>
            </a:r>
            <a:endParaRPr sz="1400">
              <a:latin typeface="Lato"/>
              <a:ea typeface="Lato"/>
              <a:cs typeface="Lato"/>
              <a:sym typeface="Lato"/>
            </a:endParaRPr>
          </a:p>
          <a:p>
            <a:pPr indent="-228600" lvl="0" marL="457200" rtl="0" algn="l">
              <a:lnSpc>
                <a:spcPct val="115000"/>
              </a:lnSpc>
              <a:spcBef>
                <a:spcPts val="0"/>
              </a:spcBef>
              <a:spcAft>
                <a:spcPts val="0"/>
              </a:spcAft>
              <a:buClr>
                <a:schemeClr val="lt1"/>
              </a:buClr>
              <a:buSzPts val="1800"/>
              <a:buNone/>
            </a:pPr>
            <a:r>
              <a:t/>
            </a:r>
            <a:endParaRPr sz="1400">
              <a:latin typeface="Lato"/>
              <a:ea typeface="Lato"/>
              <a:cs typeface="Lato"/>
              <a:sym typeface="Lato"/>
            </a:endParaRPr>
          </a:p>
        </p:txBody>
      </p:sp>
      <p:pic>
        <p:nvPicPr>
          <p:cNvPr descr="The Advantages of Ethical Behaviour in Business" id="474" name="Google Shape;474;p73"/>
          <p:cNvPicPr preferRelativeResize="0"/>
          <p:nvPr/>
        </p:nvPicPr>
        <p:blipFill rotWithShape="1">
          <a:blip r:embed="rId3">
            <a:alphaModFix/>
          </a:blip>
          <a:srcRect b="0" l="0" r="0" t="0"/>
          <a:stretch/>
        </p:blipFill>
        <p:spPr>
          <a:xfrm>
            <a:off x="237237" y="778812"/>
            <a:ext cx="3991459" cy="297734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4"/>
          <p:cNvSpPr txBox="1"/>
          <p:nvPr>
            <p:ph idx="1" type="body"/>
          </p:nvPr>
        </p:nvSpPr>
        <p:spPr>
          <a:xfrm>
            <a:off x="846425" y="506816"/>
            <a:ext cx="7790100" cy="9336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1600"/>
              </a:spcBef>
              <a:spcAft>
                <a:spcPts val="0"/>
              </a:spcAft>
              <a:buSzPts val="1400"/>
              <a:buNone/>
            </a:pPr>
            <a:r>
              <a:rPr lang="it" sz="1800">
                <a:latin typeface="Lato"/>
                <a:ea typeface="Lato"/>
                <a:cs typeface="Lato"/>
                <a:sym typeface="Lato"/>
              </a:rPr>
              <a:t>Der Wert der Unternehmensethik geht weit über die Loyalität der Mitarbeiter und die starke Fassade, die das Managementteam präsentiert, hinaus.</a:t>
            </a:r>
            <a:endParaRPr/>
          </a:p>
          <a:p>
            <a:pPr indent="0" lvl="0" marL="457200" rtl="0" algn="just">
              <a:lnSpc>
                <a:spcPct val="115000"/>
              </a:lnSpc>
              <a:spcBef>
                <a:spcPts val="2800"/>
              </a:spcBef>
              <a:spcAft>
                <a:spcPts val="0"/>
              </a:spcAft>
              <a:buSzPts val="1400"/>
              <a:buNone/>
            </a:pPr>
            <a:r>
              <a:rPr lang="it" sz="1800">
                <a:latin typeface="Lato"/>
                <a:ea typeface="Lato"/>
                <a:cs typeface="Lato"/>
                <a:sym typeface="Lato"/>
              </a:rPr>
              <a:t>	</a:t>
            </a:r>
            <a:endParaRPr sz="1600"/>
          </a:p>
        </p:txBody>
      </p:sp>
      <p:pic>
        <p:nvPicPr>
          <p:cNvPr id="480" name="Google Shape;480;p7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81" name="Google Shape;481;p7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482" name="Google Shape;482;p74"/>
          <p:cNvSpPr/>
          <p:nvPr/>
        </p:nvSpPr>
        <p:spPr>
          <a:xfrm>
            <a:off x="66765" y="980990"/>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3" name="Google Shape;483;p74"/>
          <p:cNvSpPr/>
          <p:nvPr/>
        </p:nvSpPr>
        <p:spPr>
          <a:xfrm>
            <a:off x="531881" y="2169096"/>
            <a:ext cx="1099757" cy="565529"/>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4" name="Google Shape;484;p74"/>
          <p:cNvSpPr/>
          <p:nvPr/>
        </p:nvSpPr>
        <p:spPr>
          <a:xfrm>
            <a:off x="1016010" y="3583743"/>
            <a:ext cx="1099800" cy="565500"/>
          </a:xfrm>
          <a:prstGeom prst="stripedRightArrow">
            <a:avLst>
              <a:gd fmla="val 50000" name="adj1"/>
              <a:gd fmla="val 50000" name="adj2"/>
            </a:avLst>
          </a:prstGeom>
          <a:solidFill>
            <a:schemeClr val="accent6">
              <a:alpha val="4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5" name="Google Shape;485;p74"/>
          <p:cNvSpPr txBox="1"/>
          <p:nvPr/>
        </p:nvSpPr>
        <p:spPr>
          <a:xfrm>
            <a:off x="1298825" y="1546519"/>
            <a:ext cx="7337700" cy="1098900"/>
          </a:xfrm>
          <a:prstGeom prst="rect">
            <a:avLst/>
          </a:prstGeom>
          <a:noFill/>
          <a:ln>
            <a:noFill/>
          </a:ln>
        </p:spPr>
        <p:txBody>
          <a:bodyPr anchorCtr="0" anchor="t" bIns="91425" lIns="91425" spcFirstLastPara="1" rIns="91425" wrap="square" tIns="91425">
            <a:spAutoFit/>
          </a:bodyPr>
          <a:lstStyle/>
          <a:p>
            <a:pPr indent="0" lvl="0" marL="457200" marR="0" rtl="0" algn="just">
              <a:lnSpc>
                <a:spcPct val="115000"/>
              </a:lnSpc>
              <a:spcBef>
                <a:spcPts val="2800"/>
              </a:spcBef>
              <a:spcAft>
                <a:spcPts val="0"/>
              </a:spcAft>
              <a:buClr>
                <a:srgbClr val="000000"/>
              </a:buClr>
              <a:buSzPts val="1800"/>
              <a:buFont typeface="Arial"/>
              <a:buNone/>
            </a:pPr>
            <a:r>
              <a:rPr b="0" i="0" lang="it" sz="1800" u="none" cap="none" strike="noStrike">
                <a:solidFill>
                  <a:schemeClr val="dk2"/>
                </a:solidFill>
                <a:latin typeface="Lato"/>
                <a:ea typeface="Lato"/>
                <a:cs typeface="Lato"/>
                <a:sym typeface="Lato"/>
              </a:rPr>
              <a:t>Die Aufrechterhaltung eines respektablen und tadellosen Rufs in der lokalen Gemeinschaft wie auch auf internationaler Ebene ist sowohl für den kurzfristigen als auch für den langfristigen Erfolg von größter Bedeutung. 	</a:t>
            </a:r>
            <a:endParaRPr b="0" i="0" sz="1400" u="none" cap="none" strike="noStrike">
              <a:solidFill>
                <a:srgbClr val="000000"/>
              </a:solidFill>
              <a:latin typeface="Lato"/>
              <a:ea typeface="Lato"/>
              <a:cs typeface="Lato"/>
              <a:sym typeface="Lato"/>
            </a:endParaRPr>
          </a:p>
        </p:txBody>
      </p:sp>
      <p:sp>
        <p:nvSpPr>
          <p:cNvPr id="486" name="Google Shape;486;p74"/>
          <p:cNvSpPr txBox="1"/>
          <p:nvPr/>
        </p:nvSpPr>
        <p:spPr>
          <a:xfrm>
            <a:off x="2204056" y="3025085"/>
            <a:ext cx="6653100" cy="1356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2800"/>
              </a:spcBef>
              <a:spcAft>
                <a:spcPts val="0"/>
              </a:spcAft>
              <a:buClr>
                <a:schemeClr val="dk2"/>
              </a:buClr>
              <a:buSzPts val="1100"/>
              <a:buFont typeface="Arial"/>
              <a:buNone/>
            </a:pPr>
            <a:r>
              <a:rPr b="0" i="0" lang="it" sz="1800" u="none" cap="none" strike="noStrike">
                <a:solidFill>
                  <a:schemeClr val="dk2"/>
                </a:solidFill>
                <a:latin typeface="Lato"/>
                <a:ea typeface="Lato"/>
                <a:cs typeface="Lato"/>
                <a:sym typeface="Lato"/>
              </a:rPr>
              <a:t>Wenn ein Unternehmen als unethisch wahrgenommen wird, ist es unwahrscheinlich, dass Investoren in das Unternehmen investieren oder dass das Unternehmen von einem treuen Kundenstamm unterstützt wird.</a:t>
            </a:r>
            <a:endParaRPr b="0" i="0" sz="18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b="0" i="0" sz="1400" u="none" cap="none" strike="noStrike">
              <a:solidFill>
                <a:schemeClr val="dk2"/>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5"/>
          <p:cNvSpPr txBox="1"/>
          <p:nvPr>
            <p:ph type="title"/>
          </p:nvPr>
        </p:nvSpPr>
        <p:spPr>
          <a:xfrm>
            <a:off x="1491289" y="462088"/>
            <a:ext cx="7819482" cy="63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1800">
                <a:latin typeface="Lato"/>
                <a:ea typeface="Lato"/>
                <a:cs typeface="Lato"/>
                <a:sym typeface="Lato"/>
              </a:rPr>
              <a:t>Die Vorgabe einer gewissenhaften Geschäftsethik für das Funktionieren eines Unternehmens hat den Vorteil:</a:t>
            </a:r>
            <a:br>
              <a:rPr lang="it" sz="1800">
                <a:latin typeface="Lato"/>
                <a:ea typeface="Lato"/>
                <a:cs typeface="Lato"/>
                <a:sym typeface="Lato"/>
              </a:rPr>
            </a:br>
            <a:endParaRPr>
              <a:latin typeface="Lato"/>
              <a:ea typeface="Lato"/>
              <a:cs typeface="Lato"/>
              <a:sym typeface="Lato"/>
            </a:endParaRPr>
          </a:p>
        </p:txBody>
      </p:sp>
      <p:sp>
        <p:nvSpPr>
          <p:cNvPr id="492" name="Google Shape;492;p75"/>
          <p:cNvSpPr txBox="1"/>
          <p:nvPr>
            <p:ph idx="1" type="body"/>
          </p:nvPr>
        </p:nvSpPr>
        <p:spPr>
          <a:xfrm>
            <a:off x="1872029" y="1047126"/>
            <a:ext cx="8362713" cy="2165685"/>
          </a:xfrm>
          <a:prstGeom prst="rect">
            <a:avLst/>
          </a:prstGeom>
          <a:noFill/>
          <a:ln>
            <a:noFill/>
          </a:ln>
        </p:spPr>
        <p:txBody>
          <a:bodyPr anchorCtr="0" anchor="t" bIns="91425" lIns="91425" spcFirstLastPara="1" rIns="91425" wrap="square" tIns="91425">
            <a:noAutofit/>
          </a:bodyPr>
          <a:lstStyle/>
          <a:p>
            <a:pPr indent="-285750" lvl="0" marL="742950" rtl="0" algn="just">
              <a:lnSpc>
                <a:spcPct val="100000"/>
              </a:lnSpc>
              <a:spcBef>
                <a:spcPts val="1600"/>
              </a:spcBef>
              <a:spcAft>
                <a:spcPts val="0"/>
              </a:spcAft>
              <a:buSzPts val="1400"/>
              <a:buChar char="●"/>
            </a:pPr>
            <a:r>
              <a:rPr lang="it" sz="1600">
                <a:solidFill>
                  <a:srgbClr val="000000"/>
                </a:solidFill>
                <a:latin typeface="Lato"/>
                <a:ea typeface="Lato"/>
                <a:cs typeface="Lato"/>
                <a:sym typeface="Lato"/>
              </a:rPr>
              <a:t>Mehr Investoren für das Geschäft des Unternehmens zu gewinnen</a:t>
            </a:r>
            <a:endParaRPr/>
          </a:p>
          <a:p>
            <a:pPr indent="-285750" lvl="0" marL="742950" rtl="0" algn="just">
              <a:lnSpc>
                <a:spcPct val="100000"/>
              </a:lnSpc>
              <a:spcBef>
                <a:spcPts val="2800"/>
              </a:spcBef>
              <a:spcAft>
                <a:spcPts val="0"/>
              </a:spcAft>
              <a:buSzPts val="1400"/>
              <a:buChar char="●"/>
            </a:pPr>
            <a:r>
              <a:rPr lang="it" sz="1600">
                <a:solidFill>
                  <a:srgbClr val="000000"/>
                </a:solidFill>
                <a:latin typeface="Lato"/>
                <a:ea typeface="Lato"/>
                <a:cs typeface="Lato"/>
                <a:sym typeface="Lato"/>
              </a:rPr>
              <a:t>Sie heben den Ruf des Unternehmens auf die nächste Stufe</a:t>
            </a:r>
            <a:endParaRPr sz="1600">
              <a:solidFill>
                <a:srgbClr val="000000"/>
              </a:solidFill>
              <a:latin typeface="Lato"/>
              <a:ea typeface="Lato"/>
              <a:cs typeface="Lato"/>
              <a:sym typeface="Lato"/>
            </a:endParaRPr>
          </a:p>
          <a:p>
            <a:pPr indent="-285750" lvl="0" marL="742950" rtl="0" algn="just">
              <a:lnSpc>
                <a:spcPct val="100000"/>
              </a:lnSpc>
              <a:spcBef>
                <a:spcPts val="2800"/>
              </a:spcBef>
              <a:spcAft>
                <a:spcPts val="0"/>
              </a:spcAft>
              <a:buSzPts val="1400"/>
              <a:buChar char="●"/>
            </a:pPr>
            <a:r>
              <a:rPr lang="it" sz="1600">
                <a:solidFill>
                  <a:srgbClr val="000000"/>
                </a:solidFill>
                <a:latin typeface="Lato"/>
                <a:ea typeface="Lato"/>
                <a:cs typeface="Lato"/>
                <a:sym typeface="Lato"/>
              </a:rPr>
              <a:t>Kundenbindung entwickeln</a:t>
            </a:r>
            <a:endParaRPr/>
          </a:p>
          <a:p>
            <a:pPr indent="-285750" lvl="0" marL="742950" rtl="0" algn="just">
              <a:lnSpc>
                <a:spcPct val="100000"/>
              </a:lnSpc>
              <a:spcBef>
                <a:spcPts val="2800"/>
              </a:spcBef>
              <a:spcAft>
                <a:spcPts val="0"/>
              </a:spcAft>
              <a:buSzPts val="1400"/>
              <a:buChar char="●"/>
            </a:pPr>
            <a:r>
              <a:rPr lang="it" sz="1600">
                <a:solidFill>
                  <a:srgbClr val="000000"/>
                </a:solidFill>
                <a:latin typeface="Lato"/>
                <a:ea typeface="Lato"/>
                <a:cs typeface="Lato"/>
                <a:sym typeface="Lato"/>
              </a:rPr>
              <a:t>Wettbewerbsvorteil (Kundenstamm)</a:t>
            </a:r>
            <a:endParaRPr/>
          </a:p>
          <a:p>
            <a:pPr indent="-285750" lvl="0" marL="742950" rtl="0" algn="just">
              <a:lnSpc>
                <a:spcPct val="100000"/>
              </a:lnSpc>
              <a:spcBef>
                <a:spcPts val="2800"/>
              </a:spcBef>
              <a:spcAft>
                <a:spcPts val="0"/>
              </a:spcAft>
              <a:buSzPts val="1400"/>
              <a:buChar char="●"/>
            </a:pPr>
            <a:r>
              <a:rPr lang="it" sz="1600">
                <a:solidFill>
                  <a:srgbClr val="000000"/>
                </a:solidFill>
                <a:latin typeface="Lato"/>
                <a:ea typeface="Lato"/>
                <a:cs typeface="Lato"/>
                <a:sym typeface="Lato"/>
              </a:rPr>
              <a:t>Vermeidung rechtlicher Probleme</a:t>
            </a:r>
            <a:endParaRPr/>
          </a:p>
          <a:p>
            <a:pPr indent="-285750" lvl="0" marL="742950" rtl="0" algn="just">
              <a:lnSpc>
                <a:spcPct val="100000"/>
              </a:lnSpc>
              <a:spcBef>
                <a:spcPts val="2800"/>
              </a:spcBef>
              <a:spcAft>
                <a:spcPts val="1200"/>
              </a:spcAft>
              <a:buSzPts val="1400"/>
              <a:buChar char="●"/>
            </a:pPr>
            <a:r>
              <a:rPr lang="it" sz="1600">
                <a:solidFill>
                  <a:srgbClr val="000000"/>
                </a:solidFill>
                <a:latin typeface="Lato"/>
                <a:ea typeface="Lato"/>
                <a:cs typeface="Lato"/>
                <a:sym typeface="Lato"/>
              </a:rPr>
              <a:t>Die besten Mitarbeiter an sich binden</a:t>
            </a:r>
            <a:endParaRPr sz="1600">
              <a:latin typeface="Lato"/>
              <a:ea typeface="Lato"/>
              <a:cs typeface="Lato"/>
              <a:sym typeface="Lato"/>
            </a:endParaRPr>
          </a:p>
        </p:txBody>
      </p:sp>
      <p:pic>
        <p:nvPicPr>
          <p:cNvPr id="493" name="Google Shape;493;p7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494" name="Google Shape;494;p75"/>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descr="Checklist" id="495" name="Google Shape;495;p75"/>
          <p:cNvPicPr preferRelativeResize="0"/>
          <p:nvPr/>
        </p:nvPicPr>
        <p:blipFill rotWithShape="1">
          <a:blip r:embed="rId5">
            <a:alphaModFix/>
          </a:blip>
          <a:srcRect b="0" l="0" r="0" t="0"/>
          <a:stretch/>
        </p:blipFill>
        <p:spPr>
          <a:xfrm>
            <a:off x="172729" y="1163224"/>
            <a:ext cx="2091598" cy="3118383"/>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7"/>
          <p:cNvSpPr txBox="1"/>
          <p:nvPr>
            <p:ph type="title"/>
          </p:nvPr>
        </p:nvSpPr>
        <p:spPr>
          <a:xfrm>
            <a:off x="66765" y="1675983"/>
            <a:ext cx="4407519"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sz="2900">
                <a:latin typeface="Lato"/>
                <a:ea typeface="Lato"/>
                <a:cs typeface="Lato"/>
                <a:sym typeface="Lato"/>
              </a:rPr>
              <a:t>3. Soziale Verantwortung der Unternehmen</a:t>
            </a:r>
            <a:endParaRPr sz="2900">
              <a:latin typeface="Lato"/>
              <a:ea typeface="Lato"/>
              <a:cs typeface="Lato"/>
              <a:sym typeface="Lato"/>
            </a:endParaRPr>
          </a:p>
          <a:p>
            <a:pPr indent="0" lvl="0" marL="0" rtl="0" algn="ctr">
              <a:lnSpc>
                <a:spcPct val="100000"/>
              </a:lnSpc>
              <a:spcBef>
                <a:spcPts val="0"/>
              </a:spcBef>
              <a:spcAft>
                <a:spcPts val="0"/>
              </a:spcAft>
              <a:buSzPts val="3600"/>
              <a:buNone/>
            </a:pPr>
            <a:r>
              <a:t/>
            </a:r>
            <a:endParaRPr sz="2900">
              <a:latin typeface="Lato"/>
              <a:ea typeface="Lato"/>
              <a:cs typeface="Lato"/>
              <a:sym typeface="Lato"/>
            </a:endParaRPr>
          </a:p>
          <a:p>
            <a:pPr indent="0" lvl="0" marL="0" rtl="0" algn="ctr">
              <a:lnSpc>
                <a:spcPct val="100000"/>
              </a:lnSpc>
              <a:spcBef>
                <a:spcPts val="0"/>
              </a:spcBef>
              <a:spcAft>
                <a:spcPts val="0"/>
              </a:spcAft>
              <a:buSzPts val="3600"/>
              <a:buNone/>
            </a:pPr>
            <a:r>
              <a:rPr lang="it" sz="2600">
                <a:latin typeface="Lato"/>
                <a:ea typeface="Lato"/>
                <a:cs typeface="Lato"/>
                <a:sym typeface="Lato"/>
              </a:rPr>
              <a:t>3.1 Definition von CSR</a:t>
            </a:r>
            <a:r>
              <a:rPr lang="it"/>
              <a:t> </a:t>
            </a:r>
            <a:r>
              <a:rPr lang="it" sz="2600">
                <a:latin typeface="Lato"/>
                <a:ea typeface="Lato"/>
                <a:cs typeface="Lato"/>
                <a:sym typeface="Lato"/>
              </a:rPr>
              <a:t>(Corporate Social Responsibility)</a:t>
            </a:r>
            <a:endParaRPr sz="2600">
              <a:latin typeface="Lato"/>
              <a:ea typeface="Lato"/>
              <a:cs typeface="Lato"/>
              <a:sym typeface="Lato"/>
            </a:endParaRPr>
          </a:p>
        </p:txBody>
      </p:sp>
      <p:sp>
        <p:nvSpPr>
          <p:cNvPr id="501" name="Google Shape;501;p37"/>
          <p:cNvSpPr txBox="1"/>
          <p:nvPr>
            <p:ph idx="2" type="body"/>
          </p:nvPr>
        </p:nvSpPr>
        <p:spPr>
          <a:xfrm>
            <a:off x="4649300" y="620775"/>
            <a:ext cx="4045200" cy="3700500"/>
          </a:xfrm>
          <a:prstGeom prst="rect">
            <a:avLst/>
          </a:prstGeom>
          <a:noFill/>
          <a:ln>
            <a:noFill/>
          </a:ln>
        </p:spPr>
        <p:txBody>
          <a:bodyPr anchorCtr="0" anchor="ctr" bIns="91425" lIns="91425" spcFirstLastPara="1" rIns="91425" wrap="square" tIns="91425">
            <a:noAutofit/>
          </a:bodyPr>
          <a:lstStyle/>
          <a:p>
            <a:pPr indent="0" lvl="0" marL="0" marR="50800" rtl="0" algn="just">
              <a:lnSpc>
                <a:spcPct val="115000"/>
              </a:lnSpc>
              <a:spcBef>
                <a:spcPts val="1200"/>
              </a:spcBef>
              <a:spcAft>
                <a:spcPts val="0"/>
              </a:spcAft>
              <a:buSzPts val="1800"/>
              <a:buNone/>
            </a:pPr>
            <a:r>
              <a:rPr lang="it" sz="1900">
                <a:solidFill>
                  <a:schemeClr val="dk2"/>
                </a:solidFill>
                <a:latin typeface="Lato"/>
                <a:ea typeface="Lato"/>
                <a:cs typeface="Lato"/>
                <a:sym typeface="Lato"/>
              </a:rPr>
              <a:t>Die wichtigsten Themen</a:t>
            </a:r>
            <a:endParaRPr sz="1900">
              <a:solidFill>
                <a:schemeClr val="dk2"/>
              </a:solidFill>
              <a:latin typeface="Lato"/>
              <a:ea typeface="Lato"/>
              <a:cs typeface="Lato"/>
              <a:sym typeface="Lato"/>
            </a:endParaRPr>
          </a:p>
          <a:p>
            <a:pPr indent="-374650" lvl="0" marL="457200" marR="50800" rtl="0" algn="l">
              <a:lnSpc>
                <a:spcPct val="115000"/>
              </a:lnSpc>
              <a:spcBef>
                <a:spcPts val="1200"/>
              </a:spcBef>
              <a:spcAft>
                <a:spcPts val="0"/>
              </a:spcAft>
              <a:buClr>
                <a:schemeClr val="dk2"/>
              </a:buClr>
              <a:buSzPts val="2300"/>
              <a:buFont typeface="Arial"/>
              <a:buChar char="●"/>
            </a:pPr>
            <a:r>
              <a:rPr lang="it" sz="1600">
                <a:solidFill>
                  <a:schemeClr val="dk2"/>
                </a:solidFill>
                <a:latin typeface="Lato"/>
                <a:ea typeface="Lato"/>
                <a:cs typeface="Lato"/>
                <a:sym typeface="Lato"/>
              </a:rPr>
              <a:t>Verstehen, wo CSR in das Unternehmen passt</a:t>
            </a:r>
            <a:endParaRPr sz="1600">
              <a:solidFill>
                <a:schemeClr val="dk2"/>
              </a:solidFill>
              <a:latin typeface="Lato"/>
              <a:ea typeface="Lato"/>
              <a:cs typeface="Lato"/>
              <a:sym typeface="Lato"/>
            </a:endParaRPr>
          </a:p>
          <a:p>
            <a:pPr indent="-374650" lvl="0" marL="457200" marR="50800" rtl="0" algn="l">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Schaffung einer Struktur, die alle Aspekte der CSR berücksichtigt</a:t>
            </a:r>
            <a:endParaRPr sz="1600">
              <a:solidFill>
                <a:schemeClr val="dk2"/>
              </a:solidFill>
              <a:latin typeface="Lato"/>
              <a:ea typeface="Lato"/>
              <a:cs typeface="Lato"/>
              <a:sym typeface="Lato"/>
            </a:endParaRPr>
          </a:p>
          <a:p>
            <a:pPr indent="-374650" lvl="0" marL="457200" marR="50800" rtl="0" algn="l">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Umsetzung der Unternehmensethik aus der Sicht des Managements</a:t>
            </a:r>
            <a:endParaRPr sz="1600">
              <a:solidFill>
                <a:schemeClr val="dk2"/>
              </a:solidFill>
              <a:latin typeface="Lato"/>
              <a:ea typeface="Lato"/>
              <a:cs typeface="Lato"/>
              <a:sym typeface="Lato"/>
            </a:endParaRPr>
          </a:p>
          <a:p>
            <a:pPr indent="-374650" lvl="0" marL="457200" marR="50800" rtl="0" algn="l">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Sicherstellung einer guten Geschäftsethik bei den Mitarbeitern</a:t>
            </a:r>
            <a:endParaRPr sz="1600">
              <a:solidFill>
                <a:schemeClr val="dk2"/>
              </a:solidFill>
              <a:latin typeface="Lato"/>
              <a:ea typeface="Lato"/>
              <a:cs typeface="Lato"/>
              <a:sym typeface="Lato"/>
            </a:endParaRPr>
          </a:p>
          <a:p>
            <a:pPr indent="-374650" lvl="0" marL="457200" marR="50800" rtl="0" algn="l">
              <a:lnSpc>
                <a:spcPct val="115000"/>
              </a:lnSpc>
              <a:spcBef>
                <a:spcPts val="0"/>
              </a:spcBef>
              <a:spcAft>
                <a:spcPts val="0"/>
              </a:spcAft>
              <a:buClr>
                <a:schemeClr val="dk2"/>
              </a:buClr>
              <a:buSzPts val="2300"/>
              <a:buFont typeface="Arial"/>
              <a:buChar char="●"/>
            </a:pPr>
            <a:r>
              <a:rPr lang="it" sz="1600">
                <a:solidFill>
                  <a:schemeClr val="dk2"/>
                </a:solidFill>
                <a:latin typeface="Lato"/>
                <a:ea typeface="Lato"/>
                <a:cs typeface="Lato"/>
                <a:sym typeface="Lato"/>
              </a:rPr>
              <a:t>Die Beziehung zwischen sozialem Unternehmertum und Unternehmensethik?</a:t>
            </a:r>
            <a:endParaRPr sz="2300">
              <a:solidFill>
                <a:schemeClr val="dk2"/>
              </a:solidFill>
              <a:latin typeface="Lato"/>
              <a:ea typeface="Lato"/>
              <a:cs typeface="Lato"/>
              <a:sym typeface="Lato"/>
            </a:endParaRPr>
          </a:p>
          <a:p>
            <a:pPr indent="0" lvl="0" marL="0" rtl="0" algn="l">
              <a:lnSpc>
                <a:spcPct val="115000"/>
              </a:lnSpc>
              <a:spcBef>
                <a:spcPts val="1200"/>
              </a:spcBef>
              <a:spcAft>
                <a:spcPts val="1600"/>
              </a:spcAft>
              <a:buSzPts val="1800"/>
              <a:buNone/>
            </a:pPr>
            <a:r>
              <a:t/>
            </a:r>
            <a:endParaRPr sz="1500"/>
          </a:p>
        </p:txBody>
      </p:sp>
      <p:pic>
        <p:nvPicPr>
          <p:cNvPr id="502" name="Google Shape;502;p37"/>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03" name="Google Shape;503;p37"/>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8"/>
          <p:cNvSpPr txBox="1"/>
          <p:nvPr>
            <p:ph type="title"/>
          </p:nvPr>
        </p:nvSpPr>
        <p:spPr>
          <a:xfrm>
            <a:off x="0" y="1916634"/>
            <a:ext cx="2808000" cy="75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400"/>
              <a:buNone/>
            </a:pPr>
            <a:r>
              <a:rPr lang="it">
                <a:solidFill>
                  <a:schemeClr val="dk1"/>
                </a:solidFill>
                <a:latin typeface="Lato"/>
                <a:ea typeface="Lato"/>
                <a:cs typeface="Lato"/>
                <a:sym typeface="Lato"/>
              </a:rPr>
              <a:t>Soziale Verantwortung der Unternehmen</a:t>
            </a:r>
            <a:endParaRPr>
              <a:solidFill>
                <a:schemeClr val="dk1"/>
              </a:solidFill>
              <a:latin typeface="Lato"/>
              <a:ea typeface="Lato"/>
              <a:cs typeface="Lato"/>
              <a:sym typeface="Lato"/>
            </a:endParaRPr>
          </a:p>
        </p:txBody>
      </p:sp>
      <p:pic>
        <p:nvPicPr>
          <p:cNvPr id="509" name="Google Shape;509;p38"/>
          <p:cNvPicPr preferRelativeResize="0"/>
          <p:nvPr/>
        </p:nvPicPr>
        <p:blipFill rotWithShape="1">
          <a:blip r:embed="rId3">
            <a:alphaModFix/>
          </a:blip>
          <a:srcRect b="0" l="0" r="0" t="0"/>
          <a:stretch/>
        </p:blipFill>
        <p:spPr>
          <a:xfrm>
            <a:off x="2738710" y="64000"/>
            <a:ext cx="6338525" cy="5015500"/>
          </a:xfrm>
          <a:prstGeom prst="rect">
            <a:avLst/>
          </a:prstGeom>
          <a:noFill/>
          <a:ln>
            <a:noFill/>
          </a:ln>
        </p:spPr>
      </p:pic>
      <p:pic>
        <p:nvPicPr>
          <p:cNvPr id="510" name="Google Shape;510;p3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11" name="Google Shape;511;p38"/>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08" name="Google Shape;108;p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graphicFrame>
        <p:nvGraphicFramePr>
          <p:cNvPr id="109" name="Google Shape;109;p4"/>
          <p:cNvGraphicFramePr/>
          <p:nvPr/>
        </p:nvGraphicFramePr>
        <p:xfrm>
          <a:off x="718275" y="943934"/>
          <a:ext cx="3000000" cy="3000000"/>
        </p:xfrm>
        <a:graphic>
          <a:graphicData uri="http://schemas.openxmlformats.org/drawingml/2006/table">
            <a:tbl>
              <a:tblPr>
                <a:noFill/>
                <a:tableStyleId>{452B3EE4-5316-41A6-81B5-8A2658568E46}</a:tableStyleId>
              </a:tblPr>
              <a:tblGrid>
                <a:gridCol w="2573125"/>
                <a:gridCol w="2573125"/>
                <a:gridCol w="2573125"/>
              </a:tblGrid>
              <a:tr h="438450">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Wissen:</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Fertigkeiten:</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Zuständigkeiten:</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08075">
                <a:tc>
                  <a:txBody>
                    <a:bodyPr/>
                    <a:lstStyle/>
                    <a:p>
                      <a:pPr indent="0" lvl="0" marL="139700" marR="0" rtl="0" algn="just">
                        <a:lnSpc>
                          <a:spcPct val="100000"/>
                        </a:lnSpc>
                        <a:spcBef>
                          <a:spcPts val="0"/>
                        </a:spcBef>
                        <a:spcAft>
                          <a:spcPts val="0"/>
                        </a:spcAft>
                        <a:buClr>
                          <a:srgbClr val="FFFFFF"/>
                        </a:buClr>
                        <a:buSzPts val="1400"/>
                        <a:buFont typeface="Arial"/>
                        <a:buNone/>
                      </a:pPr>
                      <a:r>
                        <a:rPr lang="it" sz="1100" u="none" cap="none" strike="noStrike">
                          <a:solidFill>
                            <a:schemeClr val="dk2"/>
                          </a:solidFill>
                        </a:rPr>
                        <a:t>- Wissen und Verständnis darüber, was soziales Unternehmertum ist, wie es definiert werden kann und wie die nationalen Rahmenbedingungen für soziales Unternehmertum in den Partnerländern aussehen. Darüber hinaus werden Fälle erfolgreicher Sozialunternehmen / Social Businesses vorgestellt.</a:t>
                      </a:r>
                      <a:endParaRPr sz="1400" u="none" cap="none" strike="noStrike"/>
                    </a:p>
                    <a:p>
                      <a:pPr indent="-228600" lvl="0" marL="45720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FFFFFF"/>
                        </a:buClr>
                        <a:buSzPts val="1400"/>
                        <a:buFont typeface="Arial"/>
                        <a:buNone/>
                      </a:pPr>
                      <a:r>
                        <a:rPr lang="it" sz="1100" u="none" cap="none" strike="noStrike">
                          <a:solidFill>
                            <a:schemeClr val="dk2"/>
                          </a:solidFill>
                        </a:rPr>
                        <a:t>- Nach der Kenntnis des Begriffs Wirtschaftsethik, der darunter fallenden Grundsätze und ihrer Bedeutung, eine kurze Darstellung der Theorien der Wirtschaftsethik.</a:t>
                      </a:r>
                      <a:endParaRPr sz="14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139700" marR="0" rtl="0" algn="just">
                        <a:lnSpc>
                          <a:spcPct val="100000"/>
                        </a:lnSpc>
                        <a:spcBef>
                          <a:spcPts val="0"/>
                        </a:spcBef>
                        <a:spcAft>
                          <a:spcPts val="0"/>
                        </a:spcAft>
                        <a:buClr>
                          <a:srgbClr val="000000"/>
                        </a:buClr>
                        <a:buSzPts val="1400"/>
                        <a:buFont typeface="Arial"/>
                        <a:buNone/>
                      </a:pPr>
                      <a:r>
                        <a:rPr b="0" i="0" lang="it" sz="1100" u="none" cap="none" strike="noStrike">
                          <a:solidFill>
                            <a:schemeClr val="dk2"/>
                          </a:solidFill>
                          <a:latin typeface="Arial"/>
                          <a:ea typeface="Arial"/>
                          <a:cs typeface="Arial"/>
                          <a:sym typeface="Arial"/>
                        </a:rPr>
                        <a:t>- Die Fähigkeit, die Merkmale eines sozialen Unternehmers zu kennen und zu wissen, wie diese Struktur innerhalb des Rahmens für soziales Unternehmertum in den Partnerländern geschaffen werden und auf Dauer bestehen kann.</a:t>
                      </a:r>
                      <a:endParaRPr sz="1400" u="none" cap="none" strike="noStrike"/>
                    </a:p>
                    <a:p>
                      <a:pPr indent="0" lvl="0" marL="139700" marR="0" rtl="0" algn="just">
                        <a:lnSpc>
                          <a:spcPct val="100000"/>
                        </a:lnSpc>
                        <a:spcBef>
                          <a:spcPts val="0"/>
                        </a:spcBef>
                        <a:spcAft>
                          <a:spcPts val="0"/>
                        </a:spcAft>
                        <a:buClr>
                          <a:srgbClr val="000000"/>
                        </a:buClr>
                        <a:buSzPts val="1400"/>
                        <a:buFont typeface="Arial"/>
                        <a:buNone/>
                      </a:pPr>
                      <a:r>
                        <a:t/>
                      </a:r>
                      <a:endParaRPr b="0" i="0" sz="1100" u="none" cap="none" strike="noStrike">
                        <a:solidFill>
                          <a:schemeClr val="dk2"/>
                        </a:solidFill>
                        <a:latin typeface="Arial"/>
                        <a:ea typeface="Arial"/>
                        <a:cs typeface="Arial"/>
                        <a:sym typeface="Arial"/>
                      </a:endParaRPr>
                    </a:p>
                    <a:p>
                      <a:pPr indent="0" lvl="0" marL="139700" marR="0" rtl="0" algn="just">
                        <a:lnSpc>
                          <a:spcPct val="100000"/>
                        </a:lnSpc>
                        <a:spcBef>
                          <a:spcPts val="0"/>
                        </a:spcBef>
                        <a:spcAft>
                          <a:spcPts val="0"/>
                        </a:spcAft>
                        <a:buClr>
                          <a:srgbClr val="000000"/>
                        </a:buClr>
                        <a:buSzPts val="1400"/>
                        <a:buFont typeface="Arial"/>
                        <a:buNone/>
                      </a:pPr>
                      <a:r>
                        <a:rPr b="0" i="0" lang="it" sz="1100" u="none" cap="none" strike="noStrike">
                          <a:solidFill>
                            <a:schemeClr val="dk2"/>
                          </a:solidFill>
                          <a:latin typeface="Arial"/>
                          <a:ea typeface="Arial"/>
                          <a:cs typeface="Arial"/>
                          <a:sym typeface="Arial"/>
                        </a:rPr>
                        <a:t>- Die Fähigkeiten, die erforderlich sind, um eine strategische Politik zur Unternehmensethik zu entwickeln und bewährte Praktiken der Unternehmensethik als Teil eines Strategiedokuments zu präsentieren.</a:t>
                      </a:r>
                      <a:endParaRPr sz="1400" u="none" cap="none" strike="noStrike"/>
                    </a:p>
                    <a:p>
                      <a:pPr indent="0" lvl="0" marL="139700" marR="0" rtl="0" algn="just">
                        <a:lnSpc>
                          <a:spcPct val="100000"/>
                        </a:lnSpc>
                        <a:spcBef>
                          <a:spcPts val="0"/>
                        </a:spcBef>
                        <a:spcAft>
                          <a:spcPts val="0"/>
                        </a:spcAft>
                        <a:buClr>
                          <a:srgbClr val="000000"/>
                        </a:buClr>
                        <a:buSzPts val="1400"/>
                        <a:buFont typeface="Arial"/>
                        <a:buNone/>
                      </a:pPr>
                      <a:r>
                        <a:t/>
                      </a:r>
                      <a:endParaRPr b="0" i="0" sz="1100" u="none" cap="none" strike="noStrike">
                        <a:solidFill>
                          <a:schemeClr val="dk2"/>
                        </a:solidFill>
                        <a:latin typeface="Arial"/>
                        <a:ea typeface="Arial"/>
                        <a:cs typeface="Arial"/>
                        <a:sym typeface="Arial"/>
                      </a:endParaRPr>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139700" marR="0" rtl="0" algn="just">
                        <a:lnSpc>
                          <a:spcPct val="100000"/>
                        </a:lnSpc>
                        <a:spcBef>
                          <a:spcPts val="0"/>
                        </a:spcBef>
                        <a:spcAft>
                          <a:spcPts val="0"/>
                        </a:spcAft>
                        <a:buClr>
                          <a:srgbClr val="000000"/>
                        </a:buClr>
                        <a:buSzPts val="1400"/>
                        <a:buFont typeface="Arial"/>
                        <a:buNone/>
                      </a:pPr>
                      <a:r>
                        <a:rPr lang="it" sz="1100" u="none" cap="none" strike="noStrike">
                          <a:solidFill>
                            <a:schemeClr val="dk2"/>
                          </a:solidFill>
                        </a:rPr>
                        <a:t>- Die Kompetenz, eine Einrichtung zu gründen, die den Grundsätzen des sozialen Unternehmertums entspricht, und eine Einrichtung zu schaffen, die nachhaltig ist und gleichzeitig die verschiedenen Leistungen im Zusammenhang mit den Zielen der Organisation erbringt.</a:t>
                      </a:r>
                      <a:endParaRPr sz="1400" u="none" cap="none" strike="noStrike"/>
                    </a:p>
                    <a:p>
                      <a:pPr indent="0" lvl="0" marL="139700" marR="0" rtl="0" algn="just">
                        <a:lnSpc>
                          <a:spcPct val="100000"/>
                        </a:lnSpc>
                        <a:spcBef>
                          <a:spcPts val="0"/>
                        </a:spcBef>
                        <a:spcAft>
                          <a:spcPts val="0"/>
                        </a:spcAft>
                        <a:buClr>
                          <a:srgbClr val="000000"/>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000000"/>
                        </a:buClr>
                        <a:buSzPts val="1400"/>
                        <a:buFont typeface="Arial"/>
                        <a:buNone/>
                      </a:pPr>
                      <a:r>
                        <a:rPr lang="it" sz="1100" u="none" cap="none" strike="noStrike">
                          <a:solidFill>
                            <a:schemeClr val="dk2"/>
                          </a:solidFill>
                        </a:rPr>
                        <a:t>- Befähigung zur Ausarbeitung einer Politik der Unternehmensethik und zu deren Umsetzung innerhalb der Organisation.</a:t>
                      </a:r>
                      <a:endParaRPr sz="1400" u="none" cap="none" strike="noStrike"/>
                    </a:p>
                    <a:p>
                      <a:pPr indent="0" lvl="0" marL="139700" marR="0" rtl="0" algn="just">
                        <a:lnSpc>
                          <a:spcPct val="100000"/>
                        </a:lnSpc>
                        <a:spcBef>
                          <a:spcPts val="0"/>
                        </a:spcBef>
                        <a:spcAft>
                          <a:spcPts val="0"/>
                        </a:spcAft>
                        <a:buClr>
                          <a:srgbClr val="000000"/>
                        </a:buClr>
                        <a:buSzPts val="1400"/>
                        <a:buFont typeface="Arial"/>
                        <a:buNone/>
                      </a:pPr>
                      <a:r>
                        <a:t/>
                      </a:r>
                      <a:endParaRPr sz="1100" u="none" cap="none" strike="noStrike">
                        <a:solidFill>
                          <a:schemeClr val="dk2"/>
                        </a:solidFill>
                      </a:endParaRPr>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0" name="Google Shape;110;p4"/>
          <p:cNvSpPr/>
          <p:nvPr/>
        </p:nvSpPr>
        <p:spPr>
          <a:xfrm>
            <a:off x="1275762" y="136955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2147932" y="400066"/>
            <a:ext cx="5234940" cy="969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it" sz="1900" u="none" cap="none" strike="noStrike">
                <a:solidFill>
                  <a:srgbClr val="000000"/>
                </a:solidFill>
                <a:latin typeface="Raleway"/>
                <a:ea typeface="Raleway"/>
                <a:cs typeface="Raleway"/>
                <a:sym typeface="Raleway"/>
              </a:rPr>
              <a:t>Methodik - EQF</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br>
              <a:rPr b="0" i="0" lang="it"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9"/>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sz="2900">
                <a:latin typeface="Lato"/>
                <a:ea typeface="Lato"/>
                <a:cs typeface="Lato"/>
                <a:sym typeface="Lato"/>
              </a:rPr>
              <a:t>3.2 Der vierteilige Definitionsrahmen für CSR</a:t>
            </a:r>
            <a:endParaRPr sz="4100">
              <a:latin typeface="Lato"/>
              <a:ea typeface="Lato"/>
              <a:cs typeface="Lato"/>
              <a:sym typeface="Lato"/>
            </a:endParaRPr>
          </a:p>
        </p:txBody>
      </p:sp>
      <p:sp>
        <p:nvSpPr>
          <p:cNvPr id="517" name="Google Shape;517;p39"/>
          <p:cNvSpPr txBox="1"/>
          <p:nvPr>
            <p:ph idx="2" type="body"/>
          </p:nvPr>
        </p:nvSpPr>
        <p:spPr>
          <a:xfrm>
            <a:off x="5407762" y="1113595"/>
            <a:ext cx="3132734" cy="3147509"/>
          </a:xfrm>
          <a:prstGeom prst="rect">
            <a:avLst/>
          </a:prstGeom>
          <a:noFill/>
          <a:ln>
            <a:noFill/>
          </a:ln>
        </p:spPr>
        <p:txBody>
          <a:bodyPr anchorCtr="0" anchor="ctr" bIns="91425" lIns="91425" spcFirstLastPara="1" rIns="91425" wrap="square" tIns="91425">
            <a:noAutofit/>
          </a:bodyPr>
          <a:lstStyle/>
          <a:p>
            <a:pPr indent="0" lvl="0" marL="0" marR="50800" rtl="0" algn="l">
              <a:lnSpc>
                <a:spcPct val="115000"/>
              </a:lnSpc>
              <a:spcBef>
                <a:spcPts val="1200"/>
              </a:spcBef>
              <a:spcAft>
                <a:spcPts val="0"/>
              </a:spcAft>
              <a:buSzPts val="1800"/>
              <a:buNone/>
            </a:pPr>
            <a:r>
              <a:rPr lang="it" sz="1600">
                <a:solidFill>
                  <a:schemeClr val="dk2"/>
                </a:solidFill>
                <a:latin typeface="Lato"/>
                <a:ea typeface="Lato"/>
                <a:cs typeface="Lato"/>
                <a:sym typeface="Lato"/>
              </a:rPr>
              <a:t>Die soziale Verantwortung von Unternehmen umfasst die wirtschaftlichen, rechtlichen, ethischen und diskretionären (philanthropischen) Erwartungen, die die Gesellschaft zu einem bestimmten Zeitpunkt an Organisationen stellt" (Carroll </a:t>
            </a:r>
            <a:r>
              <a:rPr lang="it" sz="1600" u="sng">
                <a:solidFill>
                  <a:srgbClr val="004B83"/>
                </a:solidFill>
                <a:latin typeface="Lato"/>
                <a:ea typeface="Lato"/>
                <a:cs typeface="Lato"/>
                <a:sym typeface="Lato"/>
                <a:hlinkClick r:id="rId3">
                  <a:extLst>
                    <a:ext uri="{A12FA001-AC4F-418D-AE19-62706E023703}">
                      <ahyp:hlinkClr val="tx"/>
                    </a:ext>
                  </a:extLst>
                </a:hlinkClick>
              </a:rPr>
              <a:t>1979</a:t>
            </a:r>
            <a:r>
              <a:rPr lang="it" sz="1600">
                <a:solidFill>
                  <a:schemeClr val="dk2"/>
                </a:solidFill>
                <a:latin typeface="Lato"/>
                <a:ea typeface="Lato"/>
                <a:cs typeface="Lato"/>
                <a:sym typeface="Lato"/>
              </a:rPr>
              <a:t>, </a:t>
            </a:r>
            <a:r>
              <a:rPr lang="it" sz="1600" u="sng">
                <a:solidFill>
                  <a:srgbClr val="004B83"/>
                </a:solidFill>
                <a:latin typeface="Lato"/>
                <a:ea typeface="Lato"/>
                <a:cs typeface="Lato"/>
                <a:sym typeface="Lato"/>
                <a:hlinkClick r:id="rId4">
                  <a:extLst>
                    <a:ext uri="{A12FA001-AC4F-418D-AE19-62706E023703}">
                      <ahyp:hlinkClr val="tx"/>
                    </a:ext>
                  </a:extLst>
                </a:hlinkClick>
              </a:rPr>
              <a:t>1991</a:t>
            </a:r>
            <a:r>
              <a:rPr lang="it" sz="1600">
                <a:solidFill>
                  <a:schemeClr val="dk2"/>
                </a:solidFill>
                <a:latin typeface="Lato"/>
                <a:ea typeface="Lato"/>
                <a:cs typeface="Lato"/>
                <a:sym typeface="Lato"/>
              </a:rPr>
              <a:t>). </a:t>
            </a:r>
            <a:endParaRPr sz="1600">
              <a:solidFill>
                <a:schemeClr val="dk2"/>
              </a:solidFill>
              <a:latin typeface="Lato"/>
              <a:ea typeface="Lato"/>
              <a:cs typeface="Lato"/>
              <a:sym typeface="Lato"/>
            </a:endParaRPr>
          </a:p>
          <a:p>
            <a:pPr indent="0" lvl="0" marL="0" rtl="0" algn="l">
              <a:lnSpc>
                <a:spcPct val="115000"/>
              </a:lnSpc>
              <a:spcBef>
                <a:spcPts val="1200"/>
              </a:spcBef>
              <a:spcAft>
                <a:spcPts val="1600"/>
              </a:spcAft>
              <a:buSzPts val="1800"/>
              <a:buNone/>
            </a:pPr>
            <a:r>
              <a:t/>
            </a:r>
            <a:endParaRPr sz="1500"/>
          </a:p>
        </p:txBody>
      </p:sp>
      <p:pic>
        <p:nvPicPr>
          <p:cNvPr id="518" name="Google Shape;518;p39"/>
          <p:cNvPicPr preferRelativeResize="0"/>
          <p:nvPr/>
        </p:nvPicPr>
        <p:blipFill rotWithShape="1">
          <a:blip r:embed="rId5">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19" name="Google Shape;519;p39"/>
          <p:cNvPicPr preferRelativeResize="0"/>
          <p:nvPr/>
        </p:nvPicPr>
        <p:blipFill rotWithShape="1">
          <a:blip r:embed="rId6">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0"/>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600"/>
              </a:spcAft>
              <a:buSzPts val="3600"/>
              <a:buNone/>
            </a:pPr>
            <a:r>
              <a:rPr lang="it" sz="2900">
                <a:latin typeface="Lato"/>
                <a:ea typeface="Lato"/>
                <a:cs typeface="Lato"/>
                <a:sym typeface="Lato"/>
              </a:rPr>
              <a:t>Wirtschaftliche Verantwortung</a:t>
            </a:r>
            <a:endParaRPr sz="2900">
              <a:latin typeface="Lato"/>
              <a:ea typeface="Lato"/>
              <a:cs typeface="Lato"/>
              <a:sym typeface="Lato"/>
            </a:endParaRPr>
          </a:p>
        </p:txBody>
      </p:sp>
      <p:sp>
        <p:nvSpPr>
          <p:cNvPr id="525" name="Google Shape;525;p40"/>
          <p:cNvSpPr txBox="1"/>
          <p:nvPr>
            <p:ph idx="2" type="body"/>
          </p:nvPr>
        </p:nvSpPr>
        <p:spPr>
          <a:xfrm>
            <a:off x="4793090" y="941008"/>
            <a:ext cx="4045200" cy="2994300"/>
          </a:xfrm>
          <a:prstGeom prst="rect">
            <a:avLst/>
          </a:prstGeom>
          <a:noFill/>
          <a:ln>
            <a:noFill/>
          </a:ln>
        </p:spPr>
        <p:txBody>
          <a:bodyPr anchorCtr="0" anchor="ctr" bIns="91425" lIns="91425" spcFirstLastPara="1" rIns="91425" wrap="square" tIns="91425">
            <a:noAutofit/>
          </a:bodyPr>
          <a:lstStyle/>
          <a:p>
            <a:pPr indent="-330200" lvl="0" marL="457200" marR="50800" rtl="0" algn="l">
              <a:lnSpc>
                <a:spcPct val="115000"/>
              </a:lnSpc>
              <a:spcBef>
                <a:spcPts val="1200"/>
              </a:spcBef>
              <a:spcAft>
                <a:spcPts val="0"/>
              </a:spcAft>
              <a:buClr>
                <a:schemeClr val="dk2"/>
              </a:buClr>
              <a:buSzPts val="1600"/>
              <a:buFont typeface="Times New Roman"/>
              <a:buChar char="●"/>
            </a:pPr>
            <a:r>
              <a:rPr lang="it" sz="1500">
                <a:solidFill>
                  <a:schemeClr val="dk2"/>
                </a:solidFill>
                <a:latin typeface="Lato"/>
                <a:ea typeface="Lato"/>
                <a:cs typeface="Lato"/>
                <a:sym typeface="Lato"/>
              </a:rPr>
              <a:t>Als grundlegende Bedingung oder Voraussetzung für ihre Existenz tragen die Unternehmen eine wirtschaftliche Verantwortung gegenüber der Gesellschaft, die ihre Gründung und ihren Fortbestand ermöglicht hat. </a:t>
            </a:r>
            <a:endParaRPr sz="1500">
              <a:solidFill>
                <a:schemeClr val="dk2"/>
              </a:solidFill>
              <a:latin typeface="Lato"/>
              <a:ea typeface="Lato"/>
              <a:cs typeface="Lato"/>
              <a:sym typeface="Lato"/>
            </a:endParaRPr>
          </a:p>
          <a:p>
            <a:pPr indent="-330200" lvl="0" marL="457200" marR="50800" rtl="0" algn="l">
              <a:lnSpc>
                <a:spcPct val="115000"/>
              </a:lnSpc>
              <a:spcBef>
                <a:spcPts val="0"/>
              </a:spcBef>
              <a:spcAft>
                <a:spcPts val="0"/>
              </a:spcAft>
              <a:buClr>
                <a:schemeClr val="dk2"/>
              </a:buClr>
              <a:buSzPts val="1600"/>
              <a:buFont typeface="Times New Roman"/>
              <a:buChar char="●"/>
            </a:pPr>
            <a:r>
              <a:rPr lang="it" sz="1500">
                <a:solidFill>
                  <a:schemeClr val="dk2"/>
                </a:solidFill>
                <a:latin typeface="Lato"/>
                <a:ea typeface="Lato"/>
                <a:cs typeface="Lato"/>
                <a:sym typeface="Lato"/>
              </a:rPr>
              <a:t>Die Gesellschaft erwartet, ja verlangt sogar, dass Unternehmen in der Lage sind, sich selbst zu erhalten, und dies ist nur möglich, wenn sie rentabel sind und den Eigentümern oder Aktionären Anreize bieten, zu investieren und über genügend Ressourcen zu verfügen, um den Betrieb aufrechtzuerhalten. </a:t>
            </a:r>
            <a:endParaRPr sz="1500">
              <a:solidFill>
                <a:schemeClr val="dk2"/>
              </a:solidFill>
              <a:latin typeface="Lato"/>
              <a:ea typeface="Lato"/>
              <a:cs typeface="Lato"/>
              <a:sym typeface="Lato"/>
            </a:endParaRPr>
          </a:p>
          <a:p>
            <a:pPr indent="0" lvl="0" marL="0" rtl="0" algn="l">
              <a:lnSpc>
                <a:spcPct val="115000"/>
              </a:lnSpc>
              <a:spcBef>
                <a:spcPts val="1200"/>
              </a:spcBef>
              <a:spcAft>
                <a:spcPts val="1600"/>
              </a:spcAft>
              <a:buSzPts val="1800"/>
              <a:buNone/>
            </a:pPr>
            <a:r>
              <a:t/>
            </a:r>
            <a:endParaRPr sz="1600"/>
          </a:p>
        </p:txBody>
      </p:sp>
      <p:pic>
        <p:nvPicPr>
          <p:cNvPr id="526" name="Google Shape;526;p4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27" name="Google Shape;527;p40"/>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1"/>
          <p:cNvSpPr txBox="1"/>
          <p:nvPr>
            <p:ph type="title"/>
          </p:nvPr>
        </p:nvSpPr>
        <p:spPr>
          <a:xfrm>
            <a:off x="5268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Rechtliche Verpflichtungen</a:t>
            </a:r>
            <a:endParaRPr sz="2900">
              <a:latin typeface="Lato"/>
              <a:ea typeface="Lato"/>
              <a:cs typeface="Lato"/>
              <a:sym typeface="Lato"/>
            </a:endParaRPr>
          </a:p>
        </p:txBody>
      </p:sp>
      <p:sp>
        <p:nvSpPr>
          <p:cNvPr id="533" name="Google Shape;533;p41"/>
          <p:cNvSpPr txBox="1"/>
          <p:nvPr>
            <p:ph idx="2" type="body"/>
          </p:nvPr>
        </p:nvSpPr>
        <p:spPr>
          <a:xfrm>
            <a:off x="4572000" y="572208"/>
            <a:ext cx="4375800" cy="3700500"/>
          </a:xfrm>
          <a:prstGeom prst="rect">
            <a:avLst/>
          </a:prstGeom>
          <a:noFill/>
          <a:ln>
            <a:noFill/>
          </a:ln>
        </p:spPr>
        <p:txBody>
          <a:bodyPr anchorCtr="0" anchor="ctr" bIns="91425" lIns="91425" spcFirstLastPara="1" rIns="91425" wrap="square" tIns="91425">
            <a:noAutofit/>
          </a:bodyPr>
          <a:lstStyle/>
          <a:p>
            <a:pPr indent="-323850" lvl="0" marL="457200" marR="50800" rtl="0" algn="l">
              <a:lnSpc>
                <a:spcPct val="115000"/>
              </a:lnSpc>
              <a:spcBef>
                <a:spcPts val="1200"/>
              </a:spcBef>
              <a:spcAft>
                <a:spcPts val="0"/>
              </a:spcAft>
              <a:buClr>
                <a:schemeClr val="dk2"/>
              </a:buClr>
              <a:buSzPts val="1500"/>
              <a:buFont typeface="Times New Roman"/>
              <a:buChar char="●"/>
            </a:pPr>
            <a:r>
              <a:rPr lang="it" sz="1500">
                <a:solidFill>
                  <a:schemeClr val="dk2"/>
                </a:solidFill>
                <a:latin typeface="Lato"/>
                <a:ea typeface="Lato"/>
                <a:cs typeface="Lato"/>
                <a:sym typeface="Lato"/>
              </a:rPr>
              <a:t>Die Gesellschaft hat die minimalen Grundregeln festgelegt, nach denen Unternehmen arbeiten und funktionieren sollen. Diese Grundregeln umfassen Gesetze und Verordnungen und spiegeln in der Tat die Auffassung der Gesellschaft von "kodifizierter Ethik" wider, indem sie die grundlegenden Vorstellungen von fairen Geschäftspraktiken zum Ausdruck bringen, die von den Gesetzgebern auf Bundes-, Landes- und lokaler Ebene festgelegt wurden. </a:t>
            </a:r>
            <a:endParaRPr sz="1500">
              <a:solidFill>
                <a:schemeClr val="dk2"/>
              </a:solidFill>
              <a:latin typeface="Lato"/>
              <a:ea typeface="Lato"/>
              <a:cs typeface="Lato"/>
              <a:sym typeface="Lato"/>
            </a:endParaRPr>
          </a:p>
          <a:p>
            <a:pPr indent="-330200" lvl="0" marL="457200" marR="50800" rtl="0" algn="l">
              <a:lnSpc>
                <a:spcPct val="115000"/>
              </a:lnSpc>
              <a:spcBef>
                <a:spcPts val="0"/>
              </a:spcBef>
              <a:spcAft>
                <a:spcPts val="0"/>
              </a:spcAft>
              <a:buClr>
                <a:schemeClr val="dk2"/>
              </a:buClr>
              <a:buSzPts val="1600"/>
              <a:buFont typeface="Times New Roman"/>
              <a:buChar char="●"/>
            </a:pPr>
            <a:r>
              <a:rPr lang="it" sz="1500">
                <a:solidFill>
                  <a:schemeClr val="dk2"/>
                </a:solidFill>
                <a:latin typeface="Lato"/>
                <a:ea typeface="Lato"/>
                <a:cs typeface="Lato"/>
                <a:sym typeface="Lato"/>
              </a:rPr>
              <a:t>Von den Unternehmen wird erwartet und verlangt, dass sie diese Gesetze und Vorschriften als Voraussetzung für ihre Tätigkeit einhalten.</a:t>
            </a:r>
            <a:r>
              <a:rPr lang="it" sz="1600">
                <a:solidFill>
                  <a:schemeClr val="dk2"/>
                </a:solidFill>
                <a:latin typeface="Lato"/>
                <a:ea typeface="Lato"/>
                <a:cs typeface="Lato"/>
                <a:sym typeface="Lato"/>
              </a:rPr>
              <a:t> </a:t>
            </a:r>
            <a:endParaRPr sz="2700">
              <a:solidFill>
                <a:schemeClr val="dk2"/>
              </a:solidFill>
              <a:latin typeface="Lato"/>
              <a:ea typeface="Lato"/>
              <a:cs typeface="Lato"/>
              <a:sym typeface="Lato"/>
            </a:endParaRPr>
          </a:p>
          <a:p>
            <a:pPr indent="0" lvl="0" marL="0" rtl="0" algn="just">
              <a:lnSpc>
                <a:spcPct val="115000"/>
              </a:lnSpc>
              <a:spcBef>
                <a:spcPts val="1200"/>
              </a:spcBef>
              <a:spcAft>
                <a:spcPts val="1600"/>
              </a:spcAft>
              <a:buSzPts val="1800"/>
              <a:buNone/>
            </a:pPr>
            <a:r>
              <a:t/>
            </a:r>
            <a:endParaRPr sz="1500"/>
          </a:p>
        </p:txBody>
      </p:sp>
      <p:pic>
        <p:nvPicPr>
          <p:cNvPr id="534" name="Google Shape;534;p41"/>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35" name="Google Shape;535;p41"/>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2"/>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Rechtliche Verpflichtungen</a:t>
            </a:r>
            <a:endParaRPr sz="2900">
              <a:latin typeface="Lato"/>
              <a:ea typeface="Lato"/>
              <a:cs typeface="Lato"/>
              <a:sym typeface="Lato"/>
            </a:endParaRPr>
          </a:p>
        </p:txBody>
      </p:sp>
      <p:sp>
        <p:nvSpPr>
          <p:cNvPr id="541" name="Google Shape;541;p42"/>
          <p:cNvSpPr txBox="1"/>
          <p:nvPr>
            <p:ph idx="2" type="body"/>
          </p:nvPr>
        </p:nvSpPr>
        <p:spPr>
          <a:xfrm>
            <a:off x="4608901" y="551066"/>
            <a:ext cx="4306500" cy="3494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800"/>
              <a:buNone/>
            </a:pPr>
            <a:r>
              <a:rPr lang="it" sz="1500">
                <a:solidFill>
                  <a:schemeClr val="dk2"/>
                </a:solidFill>
                <a:latin typeface="Lato"/>
                <a:ea typeface="Lato"/>
                <a:cs typeface="Lato"/>
                <a:sym typeface="Lato"/>
              </a:rPr>
              <a:t>Zu den Erwartungen der Gesellschaft an die Wirtschaft gehören:</a:t>
            </a:r>
            <a:endParaRPr sz="1500">
              <a:solidFill>
                <a:schemeClr val="dk2"/>
              </a:solidFill>
              <a:latin typeface="Lato"/>
              <a:ea typeface="Lato"/>
              <a:cs typeface="Lato"/>
              <a:sym typeface="Lato"/>
            </a:endParaRPr>
          </a:p>
          <a:p>
            <a:pPr indent="-323850" lvl="0" marL="457200" rtl="0" algn="l">
              <a:lnSpc>
                <a:spcPct val="115000"/>
              </a:lnSpc>
              <a:spcBef>
                <a:spcPts val="1800"/>
              </a:spcBef>
              <a:spcAft>
                <a:spcPts val="0"/>
              </a:spcAft>
              <a:buClr>
                <a:schemeClr val="dk2"/>
              </a:buClr>
              <a:buSzPts val="1500"/>
              <a:buFont typeface="Arial"/>
              <a:buChar char="●"/>
            </a:pPr>
            <a:r>
              <a:rPr lang="it" sz="1500">
                <a:solidFill>
                  <a:schemeClr val="dk2"/>
                </a:solidFill>
                <a:latin typeface="Lato"/>
                <a:ea typeface="Lato"/>
                <a:cs typeface="Lato"/>
                <a:sym typeface="Lato"/>
              </a:rPr>
              <a:t>Leistung im Einklang mit den Erwartungen von Regierung und Gesetz</a:t>
            </a:r>
            <a:endParaRPr sz="1500">
              <a:solidFill>
                <a:schemeClr val="dk2"/>
              </a:solidFill>
              <a:latin typeface="Lato"/>
              <a:ea typeface="Lato"/>
              <a:cs typeface="Lato"/>
              <a:sym typeface="Lato"/>
            </a:endParaRPr>
          </a:p>
          <a:p>
            <a:pPr indent="-323850" lvl="0" marL="457200" rtl="0" algn="l">
              <a:lnSpc>
                <a:spcPct val="115000"/>
              </a:lnSpc>
              <a:spcBef>
                <a:spcPts val="0"/>
              </a:spcBef>
              <a:spcAft>
                <a:spcPts val="0"/>
              </a:spcAft>
              <a:buClr>
                <a:schemeClr val="dk2"/>
              </a:buClr>
              <a:buSzPts val="1500"/>
              <a:buFont typeface="Arial"/>
              <a:buChar char="●"/>
            </a:pPr>
            <a:r>
              <a:rPr lang="it" sz="1500">
                <a:solidFill>
                  <a:schemeClr val="dk2"/>
                </a:solidFill>
                <a:latin typeface="Lato"/>
                <a:ea typeface="Lato"/>
                <a:cs typeface="Lato"/>
                <a:sym typeface="Lato"/>
              </a:rPr>
              <a:t>Einhaltung verschiedener Bundes-, Landes- und lokaler Vorschriften</a:t>
            </a:r>
            <a:endParaRPr sz="1500">
              <a:solidFill>
                <a:schemeClr val="dk2"/>
              </a:solidFill>
              <a:latin typeface="Lato"/>
              <a:ea typeface="Lato"/>
              <a:cs typeface="Lato"/>
              <a:sym typeface="Lato"/>
            </a:endParaRPr>
          </a:p>
          <a:p>
            <a:pPr indent="-323850" lvl="0" marL="457200" rtl="0" algn="l">
              <a:lnSpc>
                <a:spcPct val="115000"/>
              </a:lnSpc>
              <a:spcBef>
                <a:spcPts val="0"/>
              </a:spcBef>
              <a:spcAft>
                <a:spcPts val="0"/>
              </a:spcAft>
              <a:buClr>
                <a:schemeClr val="dk2"/>
              </a:buClr>
              <a:buSzPts val="1500"/>
              <a:buFont typeface="Arial"/>
              <a:buChar char="●"/>
            </a:pPr>
            <a:r>
              <a:rPr lang="it" sz="1500">
                <a:solidFill>
                  <a:schemeClr val="dk2"/>
                </a:solidFill>
                <a:latin typeface="Lato"/>
                <a:ea typeface="Lato"/>
                <a:cs typeface="Lato"/>
                <a:sym typeface="Lato"/>
              </a:rPr>
              <a:t>Sich als gesetzestreue Unternehmensbürger zu verhalten</a:t>
            </a:r>
            <a:endParaRPr sz="1500">
              <a:solidFill>
                <a:schemeClr val="dk2"/>
              </a:solidFill>
              <a:latin typeface="Lato"/>
              <a:ea typeface="Lato"/>
              <a:cs typeface="Lato"/>
              <a:sym typeface="Lato"/>
            </a:endParaRPr>
          </a:p>
          <a:p>
            <a:pPr indent="-323850" lvl="0" marL="457200" rtl="0" algn="l">
              <a:lnSpc>
                <a:spcPct val="115000"/>
              </a:lnSpc>
              <a:spcBef>
                <a:spcPts val="0"/>
              </a:spcBef>
              <a:spcAft>
                <a:spcPts val="0"/>
              </a:spcAft>
              <a:buClr>
                <a:schemeClr val="dk2"/>
              </a:buClr>
              <a:buSzPts val="1500"/>
              <a:buFont typeface="Arial"/>
              <a:buChar char="●"/>
            </a:pPr>
            <a:r>
              <a:rPr lang="it" sz="1500">
                <a:solidFill>
                  <a:schemeClr val="dk2"/>
                </a:solidFill>
                <a:latin typeface="Lato"/>
                <a:ea typeface="Lato"/>
                <a:cs typeface="Lato"/>
                <a:sym typeface="Lato"/>
              </a:rPr>
              <a:t>Erfüllung aller rechtlichen Verpflichtungen gegenüber den gesellschaftlichen Akteuren</a:t>
            </a:r>
            <a:endParaRPr sz="1500">
              <a:solidFill>
                <a:schemeClr val="dk2"/>
              </a:solidFill>
              <a:latin typeface="Lato"/>
              <a:ea typeface="Lato"/>
              <a:cs typeface="Lato"/>
              <a:sym typeface="Lato"/>
            </a:endParaRPr>
          </a:p>
          <a:p>
            <a:pPr indent="-323850" lvl="0" marL="457200" rtl="0" algn="l">
              <a:lnSpc>
                <a:spcPct val="115000"/>
              </a:lnSpc>
              <a:spcBef>
                <a:spcPts val="0"/>
              </a:spcBef>
              <a:spcAft>
                <a:spcPts val="0"/>
              </a:spcAft>
              <a:buClr>
                <a:schemeClr val="dk2"/>
              </a:buClr>
              <a:buSzPts val="1500"/>
              <a:buFont typeface="Arial"/>
              <a:buChar char="●"/>
            </a:pPr>
            <a:r>
              <a:rPr lang="it" sz="1500">
                <a:solidFill>
                  <a:schemeClr val="dk2"/>
                </a:solidFill>
                <a:latin typeface="Lato"/>
                <a:ea typeface="Lato"/>
                <a:cs typeface="Lato"/>
                <a:sym typeface="Lato"/>
              </a:rPr>
              <a:t>Bereitstellung von Waren und Dienstleistungen, die zumindest die gesetzlichen Mindestanforderungen erfüllen</a:t>
            </a:r>
            <a:endParaRPr sz="1500">
              <a:solidFill>
                <a:schemeClr val="dk2"/>
              </a:solidFill>
              <a:latin typeface="Lato"/>
              <a:ea typeface="Lato"/>
              <a:cs typeface="Lato"/>
              <a:sym typeface="Lato"/>
            </a:endParaRPr>
          </a:p>
          <a:p>
            <a:pPr indent="0" lvl="0" marL="0" rtl="0" algn="l">
              <a:lnSpc>
                <a:spcPct val="115000"/>
              </a:lnSpc>
              <a:spcBef>
                <a:spcPts val="1200"/>
              </a:spcBef>
              <a:spcAft>
                <a:spcPts val="1600"/>
              </a:spcAft>
              <a:buSzPts val="1800"/>
              <a:buNone/>
            </a:pPr>
            <a:r>
              <a:t/>
            </a:r>
            <a:endParaRPr sz="1500"/>
          </a:p>
        </p:txBody>
      </p:sp>
      <p:pic>
        <p:nvPicPr>
          <p:cNvPr id="542" name="Google Shape;542;p4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43" name="Google Shape;543;p4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4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49" name="Google Shape;549;p43"/>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550" name="Google Shape;550;p43"/>
          <p:cNvPicPr preferRelativeResize="0"/>
          <p:nvPr/>
        </p:nvPicPr>
        <p:blipFill rotWithShape="1">
          <a:blip r:embed="rId5">
            <a:alphaModFix/>
          </a:blip>
          <a:srcRect b="0" l="0" r="0" t="0"/>
          <a:stretch/>
        </p:blipFill>
        <p:spPr>
          <a:xfrm>
            <a:off x="3105945" y="148681"/>
            <a:ext cx="3465876" cy="451637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4" name="Shape 554"/>
        <p:cNvGrpSpPr/>
        <p:nvPr/>
      </p:nvGrpSpPr>
      <p:grpSpPr>
        <a:xfrm>
          <a:off x="0" y="0"/>
          <a:ext cx="0" cy="0"/>
          <a:chOff x="0" y="0"/>
          <a:chExt cx="0" cy="0"/>
        </a:xfrm>
      </p:grpSpPr>
      <p:sp>
        <p:nvSpPr>
          <p:cNvPr id="555" name="Google Shape;555;p44"/>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Ethische Verantwortung</a:t>
            </a:r>
            <a:endParaRPr sz="2900">
              <a:latin typeface="Lato"/>
              <a:ea typeface="Lato"/>
              <a:cs typeface="Lato"/>
              <a:sym typeface="Lato"/>
            </a:endParaRPr>
          </a:p>
        </p:txBody>
      </p:sp>
      <p:sp>
        <p:nvSpPr>
          <p:cNvPr id="556" name="Google Shape;556;p44"/>
          <p:cNvSpPr txBox="1"/>
          <p:nvPr>
            <p:ph idx="2" type="body"/>
          </p:nvPr>
        </p:nvSpPr>
        <p:spPr>
          <a:xfrm>
            <a:off x="4649300" y="849375"/>
            <a:ext cx="4494600" cy="3700500"/>
          </a:xfrm>
          <a:prstGeom prst="rect">
            <a:avLst/>
          </a:prstGeom>
          <a:noFill/>
          <a:ln>
            <a:noFill/>
          </a:ln>
        </p:spPr>
        <p:txBody>
          <a:bodyPr anchorCtr="0" anchor="ctr" bIns="91425" lIns="91425" spcFirstLastPara="1" rIns="91425" wrap="square" tIns="91425">
            <a:noAutofit/>
          </a:bodyPr>
          <a:lstStyle/>
          <a:p>
            <a:pPr indent="-349250" lvl="0" marL="457200" rtl="0" algn="l">
              <a:lnSpc>
                <a:spcPct val="115000"/>
              </a:lnSpc>
              <a:spcBef>
                <a:spcPts val="0"/>
              </a:spcBef>
              <a:spcAft>
                <a:spcPts val="0"/>
              </a:spcAft>
              <a:buClr>
                <a:schemeClr val="dk2"/>
              </a:buClr>
              <a:buSzPts val="1900"/>
              <a:buFont typeface="Times New Roman"/>
              <a:buChar char="●"/>
            </a:pPr>
            <a:r>
              <a:rPr lang="it" sz="1600">
                <a:solidFill>
                  <a:schemeClr val="dk2"/>
                </a:solidFill>
                <a:latin typeface="Lato"/>
                <a:ea typeface="Lato"/>
                <a:cs typeface="Lato"/>
                <a:sym typeface="Lato"/>
              </a:rPr>
              <a:t>Zusätzlich zu den gesetzlichen Vorschriften erwartet die Gesellschaft von den Unternehmen, dass sie nach ethischen Grundsätzen handeln und ihre Geschäfte führen. </a:t>
            </a:r>
            <a:endParaRPr sz="1600">
              <a:solidFill>
                <a:schemeClr val="dk2"/>
              </a:solidFill>
              <a:latin typeface="Lato"/>
              <a:ea typeface="Lato"/>
              <a:cs typeface="Lato"/>
              <a:sym typeface="Lato"/>
            </a:endParaRPr>
          </a:p>
          <a:p>
            <a:pPr indent="-349250" lvl="0" marL="457200" rtl="0" algn="l">
              <a:lnSpc>
                <a:spcPct val="115000"/>
              </a:lnSpc>
              <a:spcBef>
                <a:spcPts val="0"/>
              </a:spcBef>
              <a:spcAft>
                <a:spcPts val="0"/>
              </a:spcAft>
              <a:buClr>
                <a:schemeClr val="dk2"/>
              </a:buClr>
              <a:buSzPts val="1900"/>
              <a:buFont typeface="Times New Roman"/>
              <a:buChar char="●"/>
            </a:pPr>
            <a:r>
              <a:rPr lang="it" sz="1600">
                <a:solidFill>
                  <a:schemeClr val="dk2"/>
                </a:solidFill>
                <a:latin typeface="Lato"/>
                <a:ea typeface="Lato"/>
                <a:cs typeface="Lato"/>
                <a:sym typeface="Lato"/>
              </a:rPr>
              <a:t>Die Übernahme ethischer Verantwortung bedeutet, dass die Organisationen sich die Aktivitäten, Normen, Standards und Praktiken zu eigen machen, die zwar nicht gesetzlich kodifiziert sind, aber dennoch erwartet werden.</a:t>
            </a:r>
            <a:endParaRPr sz="1600">
              <a:solidFill>
                <a:schemeClr val="dk2"/>
              </a:solidFill>
              <a:latin typeface="Lato"/>
              <a:ea typeface="Lato"/>
              <a:cs typeface="Lato"/>
              <a:sym typeface="Lato"/>
            </a:endParaRPr>
          </a:p>
          <a:p>
            <a:pPr indent="0" lvl="0" marL="0" rtl="0" algn="just">
              <a:lnSpc>
                <a:spcPct val="115000"/>
              </a:lnSpc>
              <a:spcBef>
                <a:spcPts val="1200"/>
              </a:spcBef>
              <a:spcAft>
                <a:spcPts val="1600"/>
              </a:spcAft>
              <a:buSzPts val="1800"/>
              <a:buNone/>
            </a:pPr>
            <a:r>
              <a:t/>
            </a:r>
            <a:endParaRPr sz="1500"/>
          </a:p>
        </p:txBody>
      </p:sp>
      <p:pic>
        <p:nvPicPr>
          <p:cNvPr id="557" name="Google Shape;557;p4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58" name="Google Shape;558;p4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5"/>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Ethische Verantwortung</a:t>
            </a:r>
            <a:endParaRPr sz="2900">
              <a:latin typeface="Lato"/>
              <a:ea typeface="Lato"/>
              <a:cs typeface="Lato"/>
              <a:sym typeface="Lato"/>
            </a:endParaRPr>
          </a:p>
        </p:txBody>
      </p:sp>
      <p:sp>
        <p:nvSpPr>
          <p:cNvPr id="564" name="Google Shape;564;p45"/>
          <p:cNvSpPr txBox="1"/>
          <p:nvPr>
            <p:ph idx="2" type="body"/>
          </p:nvPr>
        </p:nvSpPr>
        <p:spPr>
          <a:xfrm>
            <a:off x="4466096" y="582807"/>
            <a:ext cx="4412404" cy="3585465"/>
          </a:xfrm>
          <a:prstGeom prst="rect">
            <a:avLst/>
          </a:prstGeom>
          <a:noFill/>
          <a:ln>
            <a:noFill/>
          </a:ln>
        </p:spPr>
        <p:txBody>
          <a:bodyPr anchorCtr="0" anchor="ctr" bIns="91425" lIns="91425" spcFirstLastPara="1" rIns="91425" wrap="square" tIns="91425">
            <a:noAutofit/>
          </a:bodyPr>
          <a:lstStyle/>
          <a:p>
            <a:pPr indent="-355600" lvl="0" marL="457200" rtl="0" algn="l">
              <a:lnSpc>
                <a:spcPct val="115000"/>
              </a:lnSpc>
              <a:spcBef>
                <a:spcPts val="0"/>
              </a:spcBef>
              <a:spcAft>
                <a:spcPts val="0"/>
              </a:spcAft>
              <a:buClr>
                <a:schemeClr val="dk2"/>
              </a:buClr>
              <a:buSzPts val="2000"/>
              <a:buFont typeface="Times New Roman"/>
              <a:buChar char="●"/>
            </a:pPr>
            <a:r>
              <a:rPr lang="it" sz="1400">
                <a:solidFill>
                  <a:schemeClr val="dk2"/>
                </a:solidFill>
                <a:latin typeface="Lato"/>
                <a:ea typeface="Lato"/>
                <a:cs typeface="Lato"/>
                <a:sym typeface="Lato"/>
              </a:rPr>
              <a:t>Ein Teil der ethischen Erwartung besteht darin, dass sich die Unternehmen an den "Geist" des Gesetzes halten, nicht nur an den Buchstaben des Gesetzes. </a:t>
            </a:r>
            <a:endParaRPr sz="1600"/>
          </a:p>
          <a:p>
            <a:pPr indent="-355600" lvl="0" marL="457200" rtl="0" algn="l">
              <a:lnSpc>
                <a:spcPct val="115000"/>
              </a:lnSpc>
              <a:spcBef>
                <a:spcPts val="0"/>
              </a:spcBef>
              <a:spcAft>
                <a:spcPts val="0"/>
              </a:spcAft>
              <a:buClr>
                <a:schemeClr val="dk2"/>
              </a:buClr>
              <a:buSzPts val="2000"/>
              <a:buFont typeface="Times New Roman"/>
              <a:buChar char="●"/>
            </a:pPr>
            <a:r>
              <a:rPr lang="it" sz="1400">
                <a:solidFill>
                  <a:schemeClr val="dk2"/>
                </a:solidFill>
                <a:latin typeface="Lato"/>
                <a:ea typeface="Lato"/>
                <a:cs typeface="Lato"/>
                <a:sym typeface="Lato"/>
              </a:rPr>
              <a:t>Ein weiterer Aspekt der ethischen Erwartung ist, dass die Unternehmen ihre Geschäfte in fairer und objektiver Weise führen, auch in den Fällen, in denen die Gesetze keine Leitlinien oder Handlungsanweisungen vorgeben. </a:t>
            </a:r>
            <a:endParaRPr sz="1600"/>
          </a:p>
          <a:p>
            <a:pPr indent="-355600" lvl="0" marL="457200" rtl="0" algn="l">
              <a:lnSpc>
                <a:spcPct val="115000"/>
              </a:lnSpc>
              <a:spcBef>
                <a:spcPts val="0"/>
              </a:spcBef>
              <a:spcAft>
                <a:spcPts val="0"/>
              </a:spcAft>
              <a:buClr>
                <a:schemeClr val="dk2"/>
              </a:buClr>
              <a:buSzPts val="2000"/>
              <a:buFont typeface="Times New Roman"/>
              <a:buChar char="●"/>
            </a:pPr>
            <a:r>
              <a:rPr lang="it" sz="1400">
                <a:solidFill>
                  <a:schemeClr val="dk2"/>
                </a:solidFill>
                <a:latin typeface="Lato"/>
                <a:ea typeface="Lato"/>
                <a:cs typeface="Lato"/>
                <a:sym typeface="Lato"/>
              </a:rPr>
              <a:t>Die ethische Verantwortung umfasst also jene Aktivitäten, Normen, Strategien und Praktiken, die von der Gesellschaft erwartet oder verboten werden, auch wenn sie nicht gesetzlich kodifiziert sind. </a:t>
            </a:r>
            <a:endParaRPr sz="1400">
              <a:latin typeface="Lato"/>
              <a:ea typeface="Lato"/>
              <a:cs typeface="Lato"/>
              <a:sym typeface="Lato"/>
            </a:endParaRPr>
          </a:p>
        </p:txBody>
      </p:sp>
      <p:pic>
        <p:nvPicPr>
          <p:cNvPr id="565" name="Google Shape;565;p4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66" name="Google Shape;566;p45"/>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46"/>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Ethische Verantwortung</a:t>
            </a:r>
            <a:endParaRPr sz="2900">
              <a:latin typeface="Lato"/>
              <a:ea typeface="Lato"/>
              <a:cs typeface="Lato"/>
              <a:sym typeface="Lato"/>
            </a:endParaRPr>
          </a:p>
        </p:txBody>
      </p:sp>
      <p:sp>
        <p:nvSpPr>
          <p:cNvPr id="572" name="Google Shape;572;p46"/>
          <p:cNvSpPr txBox="1"/>
          <p:nvPr>
            <p:ph idx="2" type="body"/>
          </p:nvPr>
        </p:nvSpPr>
        <p:spPr>
          <a:xfrm>
            <a:off x="4572000" y="609600"/>
            <a:ext cx="4572000" cy="3700500"/>
          </a:xfrm>
          <a:prstGeom prst="rect">
            <a:avLst/>
          </a:prstGeom>
          <a:noFill/>
          <a:ln>
            <a:noFill/>
          </a:ln>
        </p:spPr>
        <p:txBody>
          <a:bodyPr anchorCtr="0" anchor="ctr" bIns="91425" lIns="91425" spcFirstLastPara="1" rIns="91425" wrap="square" tIns="91425">
            <a:noAutofit/>
          </a:bodyPr>
          <a:lstStyle/>
          <a:p>
            <a:pPr indent="-368300" lvl="0" marL="457200" rtl="0" algn="l">
              <a:lnSpc>
                <a:spcPct val="115000"/>
              </a:lnSpc>
              <a:spcBef>
                <a:spcPts val="0"/>
              </a:spcBef>
              <a:spcAft>
                <a:spcPts val="0"/>
              </a:spcAft>
              <a:buClr>
                <a:schemeClr val="dk2"/>
              </a:buClr>
              <a:buSzPts val="2200"/>
              <a:buFont typeface="Arial"/>
              <a:buChar char="●"/>
            </a:pPr>
            <a:r>
              <a:rPr lang="it" sz="1600">
                <a:solidFill>
                  <a:schemeClr val="dk2"/>
                </a:solidFill>
                <a:latin typeface="Lato"/>
                <a:ea typeface="Lato"/>
                <a:cs typeface="Lato"/>
                <a:sym typeface="Lato"/>
              </a:rPr>
              <a:t>Diese Erwartungen zielen darauf ab, dass die Unternehmen für die gesamte Bandbreite an Normen, Standards, Werten, Grundsätzen und Erwartungen verantwortlich sind und auf diese reagieren, die das widerspiegeln und honorieren, was Verbraucher, Mitarbeiter, Eigentümer und die Gemeinschaft im Hinblick auf den Schutz der moralischen Rechte der Stakeholder als konsistent ansehen. </a:t>
            </a:r>
            <a:endParaRPr sz="1600">
              <a:solidFill>
                <a:schemeClr val="dk2"/>
              </a:solidFill>
              <a:latin typeface="Lato"/>
              <a:ea typeface="Lato"/>
              <a:cs typeface="Lato"/>
              <a:sym typeface="Lato"/>
            </a:endParaRPr>
          </a:p>
          <a:p>
            <a:pPr indent="0" lvl="0" marL="0" rtl="0" algn="l">
              <a:lnSpc>
                <a:spcPct val="115000"/>
              </a:lnSpc>
              <a:spcBef>
                <a:spcPts val="1200"/>
              </a:spcBef>
              <a:spcAft>
                <a:spcPts val="1600"/>
              </a:spcAft>
              <a:buSzPts val="1800"/>
              <a:buNone/>
            </a:pPr>
            <a:r>
              <a:t/>
            </a:r>
            <a:endParaRPr sz="1500"/>
          </a:p>
        </p:txBody>
      </p:sp>
      <p:pic>
        <p:nvPicPr>
          <p:cNvPr id="573" name="Google Shape;573;p4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74" name="Google Shape;574;p46"/>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47"/>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600"/>
              </a:spcAft>
              <a:buSzPts val="3600"/>
              <a:buNone/>
            </a:pPr>
            <a:r>
              <a:rPr lang="it" sz="2900">
                <a:latin typeface="Lato"/>
                <a:ea typeface="Lato"/>
                <a:cs typeface="Lato"/>
                <a:sym typeface="Lato"/>
              </a:rPr>
              <a:t>Ethische Verantwortung</a:t>
            </a:r>
            <a:endParaRPr sz="2900">
              <a:latin typeface="Lato"/>
              <a:ea typeface="Lato"/>
              <a:cs typeface="Lato"/>
              <a:sym typeface="Lato"/>
            </a:endParaRPr>
          </a:p>
        </p:txBody>
      </p:sp>
      <p:sp>
        <p:nvSpPr>
          <p:cNvPr id="580" name="Google Shape;580;p47"/>
          <p:cNvSpPr txBox="1"/>
          <p:nvPr>
            <p:ph idx="2" type="body"/>
          </p:nvPr>
        </p:nvSpPr>
        <p:spPr>
          <a:xfrm>
            <a:off x="4572000" y="721500"/>
            <a:ext cx="4446000" cy="3700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800"/>
              <a:buNone/>
            </a:pPr>
            <a:r>
              <a:rPr b="1" lang="it" sz="1300">
                <a:solidFill>
                  <a:schemeClr val="dk2"/>
                </a:solidFill>
                <a:latin typeface="Lato"/>
                <a:ea typeface="Lato"/>
                <a:cs typeface="Lato"/>
                <a:sym typeface="Lato"/>
              </a:rPr>
              <a:t>Zu den wichtigen Erwartungen an die Unternehmen bei der Erfüllung dieser ethischen Verantwortung gehören:</a:t>
            </a:r>
            <a:endParaRPr b="1" sz="1300">
              <a:solidFill>
                <a:schemeClr val="dk2"/>
              </a:solidFill>
              <a:latin typeface="Lato"/>
              <a:ea typeface="Lato"/>
              <a:cs typeface="Lato"/>
              <a:sym typeface="Lato"/>
            </a:endParaRPr>
          </a:p>
          <a:p>
            <a:pPr indent="-317500" lvl="0" marL="457200" rtl="0" algn="l">
              <a:lnSpc>
                <a:spcPct val="115000"/>
              </a:lnSpc>
              <a:spcBef>
                <a:spcPts val="1800"/>
              </a:spcBef>
              <a:spcAft>
                <a:spcPts val="0"/>
              </a:spcAft>
              <a:buClr>
                <a:schemeClr val="dk2"/>
              </a:buClr>
              <a:buSzPts val="1400"/>
              <a:buFont typeface="Arial"/>
              <a:buChar char="●"/>
            </a:pPr>
            <a:r>
              <a:rPr lang="it" sz="1400">
                <a:solidFill>
                  <a:schemeClr val="dk2"/>
                </a:solidFill>
                <a:latin typeface="Lato"/>
                <a:ea typeface="Lato"/>
                <a:cs typeface="Lato"/>
                <a:sym typeface="Lato"/>
              </a:rPr>
              <a:t>Verhalten im Einklang mit den Erwartungen der gesellschaftlichen Sitten und ethischen Normen</a:t>
            </a:r>
            <a:endParaRPr sz="1400">
              <a:solidFill>
                <a:schemeClr val="dk2"/>
              </a:solidFill>
              <a:latin typeface="Lato"/>
              <a:ea typeface="Lato"/>
              <a:cs typeface="Lato"/>
              <a:sym typeface="Lato"/>
            </a:endParaRPr>
          </a:p>
          <a:p>
            <a:pPr indent="-317500" lvl="0" marL="457200" rtl="0" algn="l">
              <a:lnSpc>
                <a:spcPct val="115000"/>
              </a:lnSpc>
              <a:spcBef>
                <a:spcPts val="0"/>
              </a:spcBef>
              <a:spcAft>
                <a:spcPts val="0"/>
              </a:spcAft>
              <a:buClr>
                <a:schemeClr val="dk2"/>
              </a:buClr>
              <a:buSzPts val="1400"/>
              <a:buFont typeface="Arial"/>
              <a:buChar char="●"/>
            </a:pPr>
            <a:r>
              <a:rPr lang="it" sz="1400">
                <a:solidFill>
                  <a:schemeClr val="dk2"/>
                </a:solidFill>
                <a:latin typeface="Lato"/>
                <a:ea typeface="Lato"/>
                <a:cs typeface="Lato"/>
                <a:sym typeface="Lato"/>
              </a:rPr>
              <a:t>Erkennen und Respektieren neuer oder sich entwickelnder ethisch-moralischer Normen, die von der Gesellschaft angenommen wurden, und Verhindern, dass ethische Normen zur Erreichung von Geschäftszielen in Frage gestellt werden</a:t>
            </a:r>
            <a:endParaRPr sz="1400">
              <a:solidFill>
                <a:schemeClr val="dk2"/>
              </a:solidFill>
              <a:latin typeface="Lato"/>
              <a:ea typeface="Lato"/>
              <a:cs typeface="Lato"/>
              <a:sym typeface="Lato"/>
            </a:endParaRPr>
          </a:p>
          <a:p>
            <a:pPr indent="-317500" lvl="0" marL="457200" rtl="0" algn="l">
              <a:lnSpc>
                <a:spcPct val="115000"/>
              </a:lnSpc>
              <a:spcBef>
                <a:spcPts val="0"/>
              </a:spcBef>
              <a:spcAft>
                <a:spcPts val="0"/>
              </a:spcAft>
              <a:buClr>
                <a:schemeClr val="dk2"/>
              </a:buClr>
              <a:buSzPts val="1400"/>
              <a:buFont typeface="Arial"/>
              <a:buChar char="●"/>
            </a:pPr>
            <a:r>
              <a:rPr lang="it" sz="1400">
                <a:solidFill>
                  <a:schemeClr val="dk2"/>
                </a:solidFill>
                <a:latin typeface="Lato"/>
                <a:ea typeface="Lato"/>
                <a:cs typeface="Lato"/>
                <a:sym typeface="Lato"/>
              </a:rPr>
              <a:t>Gute Unternehmensbürger sein, indem man das tut, was moralisch oder ethisch erwartet wird</a:t>
            </a:r>
            <a:endParaRPr sz="1400">
              <a:solidFill>
                <a:schemeClr val="dk2"/>
              </a:solidFill>
              <a:latin typeface="Lato"/>
              <a:ea typeface="Lato"/>
              <a:cs typeface="Lato"/>
              <a:sym typeface="Lato"/>
            </a:endParaRPr>
          </a:p>
          <a:p>
            <a:pPr indent="-317500" lvl="0" marL="457200" rtl="0" algn="l">
              <a:lnSpc>
                <a:spcPct val="115000"/>
              </a:lnSpc>
              <a:spcBef>
                <a:spcPts val="0"/>
              </a:spcBef>
              <a:spcAft>
                <a:spcPts val="0"/>
              </a:spcAft>
              <a:buClr>
                <a:schemeClr val="dk2"/>
              </a:buClr>
              <a:buSzPts val="1400"/>
              <a:buFont typeface="Arial"/>
              <a:buChar char="●"/>
            </a:pPr>
            <a:r>
              <a:rPr lang="it" sz="1400">
                <a:solidFill>
                  <a:schemeClr val="dk2"/>
                </a:solidFill>
                <a:latin typeface="Lato"/>
                <a:ea typeface="Lato"/>
                <a:cs typeface="Lato"/>
                <a:sym typeface="Lato"/>
              </a:rPr>
              <a:t>Erkennen, dass geschäftliche Integrität und ethisches Verhalten über die bloße Einhaltung von Gesetzen und Vorschriften hinausgehen (Carroll </a:t>
            </a:r>
            <a:r>
              <a:rPr lang="it" sz="1400" u="sng">
                <a:solidFill>
                  <a:srgbClr val="004B83"/>
                </a:solidFill>
                <a:latin typeface="Lato"/>
                <a:ea typeface="Lato"/>
                <a:cs typeface="Lato"/>
                <a:sym typeface="Lato"/>
                <a:hlinkClick r:id="rId3">
                  <a:extLst>
                    <a:ext uri="{A12FA001-AC4F-418D-AE19-62706E023703}">
                      <ahyp:hlinkClr val="tx"/>
                    </a:ext>
                  </a:extLst>
                </a:hlinkClick>
              </a:rPr>
              <a:t>1991</a:t>
            </a:r>
            <a:r>
              <a:rPr lang="it" sz="1400">
                <a:solidFill>
                  <a:schemeClr val="dk2"/>
                </a:solidFill>
                <a:latin typeface="Lato"/>
                <a:ea typeface="Lato"/>
                <a:cs typeface="Lato"/>
                <a:sym typeface="Lato"/>
              </a:rPr>
              <a:t>)</a:t>
            </a:r>
            <a:endParaRPr sz="1400">
              <a:solidFill>
                <a:schemeClr val="dk2"/>
              </a:solidFill>
              <a:latin typeface="Lato"/>
              <a:ea typeface="Lato"/>
              <a:cs typeface="Lato"/>
              <a:sym typeface="Lato"/>
            </a:endParaRPr>
          </a:p>
          <a:p>
            <a:pPr indent="-228600" lvl="0" marL="457200" rtl="0" algn="l">
              <a:lnSpc>
                <a:spcPct val="115000"/>
              </a:lnSpc>
              <a:spcBef>
                <a:spcPts val="0"/>
              </a:spcBef>
              <a:spcAft>
                <a:spcPts val="0"/>
              </a:spcAft>
              <a:buClr>
                <a:schemeClr val="dk2"/>
              </a:buClr>
              <a:buSzPts val="1100"/>
              <a:buFont typeface="Times New Roman"/>
              <a:buNone/>
            </a:pPr>
            <a:r>
              <a:t/>
            </a:r>
            <a:endParaRPr sz="1300">
              <a:solidFill>
                <a:schemeClr val="dk2"/>
              </a:solidFill>
              <a:latin typeface="Times New Roman"/>
              <a:ea typeface="Times New Roman"/>
              <a:cs typeface="Times New Roman"/>
              <a:sym typeface="Times New Roman"/>
            </a:endParaRPr>
          </a:p>
          <a:p>
            <a:pPr indent="0" lvl="0" marL="0" rtl="0" algn="l">
              <a:lnSpc>
                <a:spcPct val="115000"/>
              </a:lnSpc>
              <a:spcBef>
                <a:spcPts val="1200"/>
              </a:spcBef>
              <a:spcAft>
                <a:spcPts val="1600"/>
              </a:spcAft>
              <a:buSzPts val="1800"/>
              <a:buNone/>
            </a:pPr>
            <a:r>
              <a:t/>
            </a:r>
            <a:endParaRPr sz="1300"/>
          </a:p>
        </p:txBody>
      </p:sp>
      <p:pic>
        <p:nvPicPr>
          <p:cNvPr id="581" name="Google Shape;581;p47"/>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82" name="Google Shape;582;p47"/>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p48"/>
          <p:cNvPicPr preferRelativeResize="0"/>
          <p:nvPr/>
        </p:nvPicPr>
        <p:blipFill rotWithShape="1">
          <a:blip r:embed="rId3">
            <a:alphaModFix/>
          </a:blip>
          <a:srcRect b="0" l="0" r="0" t="0"/>
          <a:stretch/>
        </p:blipFill>
        <p:spPr>
          <a:xfrm>
            <a:off x="3192050" y="302425"/>
            <a:ext cx="3012300" cy="4518450"/>
          </a:xfrm>
          <a:prstGeom prst="rect">
            <a:avLst/>
          </a:prstGeom>
          <a:noFill/>
          <a:ln>
            <a:noFill/>
          </a:ln>
        </p:spPr>
      </p:pic>
      <p:pic>
        <p:nvPicPr>
          <p:cNvPr id="588" name="Google Shape;588;p48"/>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89" name="Google Shape;589;p48"/>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6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17" name="Google Shape;117;p68"/>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graphicFrame>
        <p:nvGraphicFramePr>
          <p:cNvPr id="118" name="Google Shape;118;p68"/>
          <p:cNvGraphicFramePr/>
          <p:nvPr/>
        </p:nvGraphicFramePr>
        <p:xfrm>
          <a:off x="718275" y="943935"/>
          <a:ext cx="3000000" cy="3000000"/>
        </p:xfrm>
        <a:graphic>
          <a:graphicData uri="http://schemas.openxmlformats.org/drawingml/2006/table">
            <a:tbl>
              <a:tblPr>
                <a:noFill/>
                <a:tableStyleId>{452B3EE4-5316-41A6-81B5-8A2658568E46}</a:tableStyleId>
              </a:tblPr>
              <a:tblGrid>
                <a:gridCol w="2573125"/>
                <a:gridCol w="2573125"/>
                <a:gridCol w="2573125"/>
              </a:tblGrid>
              <a:tr h="310050">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Wissen:</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Fertigkeiten:</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it" sz="2000" u="none" cap="none" strike="noStrike">
                          <a:solidFill>
                            <a:srgbClr val="F46524"/>
                          </a:solidFill>
                          <a:latin typeface="Lato"/>
                          <a:ea typeface="Lato"/>
                          <a:cs typeface="Lato"/>
                          <a:sym typeface="Lato"/>
                        </a:rPr>
                        <a:t>Zuständigkeiten:</a:t>
                      </a:r>
                      <a:endParaRPr sz="13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665850">
                <a:tc>
                  <a:txBody>
                    <a:bodyPr/>
                    <a:lstStyle/>
                    <a:p>
                      <a:pPr indent="-82550" lvl="0" marL="31115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FFFFFF"/>
                        </a:buClr>
                        <a:buSzPts val="1400"/>
                        <a:buFont typeface="Arial"/>
                        <a:buNone/>
                      </a:pPr>
                      <a:r>
                        <a:rPr lang="it" sz="1100" u="none" cap="none" strike="noStrike">
                          <a:solidFill>
                            <a:schemeClr val="dk2"/>
                          </a:solidFill>
                        </a:rPr>
                        <a:t>- Wissen darüber, was soziale Verantwortung von Unternehmen ist, wie sie eingesetzt wird und wie sie allen Arten von Unternehmen und Organisationen sowie Sozialunternehmen zugute kommen kann.</a:t>
                      </a:r>
                      <a:endParaRPr sz="1400" u="none" cap="none" strike="noStrike"/>
                    </a:p>
                    <a:p>
                      <a:pPr indent="-82550" lvl="0" marL="31115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FFFFFF"/>
                        </a:buClr>
                        <a:buSzPts val="1400"/>
                        <a:buFont typeface="Arial"/>
                        <a:buNone/>
                      </a:pPr>
                      <a:r>
                        <a:t/>
                      </a:r>
                      <a:endParaRPr sz="1100" u="none" cap="none" strike="noStrike">
                        <a:solidFill>
                          <a:schemeClr val="dk2"/>
                        </a:solidFill>
                      </a:endParaRPr>
                    </a:p>
                    <a:p>
                      <a:pPr indent="0" lvl="0" marL="0" marR="0" rtl="0" algn="l">
                        <a:lnSpc>
                          <a:spcPct val="100000"/>
                        </a:lnSpc>
                        <a:spcBef>
                          <a:spcPts val="1200"/>
                        </a:spcBef>
                        <a:spcAft>
                          <a:spcPts val="0"/>
                        </a:spcAft>
                        <a:buClr>
                          <a:schemeClr val="dk2"/>
                        </a:buClr>
                        <a:buSzPts val="1100"/>
                        <a:buFont typeface="Arial"/>
                        <a:buNone/>
                      </a:pPr>
                      <a:r>
                        <a:rPr lang="it" sz="1100" u="none" cap="none" strike="noStrike">
                          <a:solidFill>
                            <a:schemeClr val="dk2"/>
                          </a:solidFill>
                          <a:latin typeface="Arial"/>
                          <a:ea typeface="Arial"/>
                          <a:cs typeface="Arial"/>
                          <a:sym typeface="Arial"/>
                        </a:rPr>
                        <a:t> </a:t>
                      </a:r>
                      <a:endParaRPr sz="14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139700" marR="0" rtl="0" algn="just">
                        <a:lnSpc>
                          <a:spcPct val="100000"/>
                        </a:lnSpc>
                        <a:spcBef>
                          <a:spcPts val="0"/>
                        </a:spcBef>
                        <a:spcAft>
                          <a:spcPts val="0"/>
                        </a:spcAft>
                        <a:buClr>
                          <a:srgbClr val="000000"/>
                        </a:buClr>
                        <a:buSzPts val="1400"/>
                        <a:buFont typeface="Arial"/>
                        <a:buNone/>
                      </a:pPr>
                      <a:r>
                        <a:t/>
                      </a:r>
                      <a:endParaRPr b="0" i="0" sz="1100" u="none" cap="none" strike="noStrike">
                        <a:solidFill>
                          <a:schemeClr val="dk2"/>
                        </a:solidFill>
                        <a:latin typeface="Arial"/>
                        <a:ea typeface="Arial"/>
                        <a:cs typeface="Arial"/>
                        <a:sym typeface="Arial"/>
                      </a:endParaRPr>
                    </a:p>
                    <a:p>
                      <a:pPr indent="0" lvl="0" marL="139700" marR="0" rtl="0" algn="just">
                        <a:lnSpc>
                          <a:spcPct val="100000"/>
                        </a:lnSpc>
                        <a:spcBef>
                          <a:spcPts val="0"/>
                        </a:spcBef>
                        <a:spcAft>
                          <a:spcPts val="0"/>
                        </a:spcAft>
                        <a:buClr>
                          <a:srgbClr val="000000"/>
                        </a:buClr>
                        <a:buSzPts val="1400"/>
                        <a:buFont typeface="Arial"/>
                        <a:buNone/>
                      </a:pPr>
                      <a:r>
                        <a:rPr b="0" i="0" lang="it" sz="1100" u="none" cap="none" strike="noStrike">
                          <a:solidFill>
                            <a:schemeClr val="dk2"/>
                          </a:solidFill>
                          <a:latin typeface="Arial"/>
                          <a:ea typeface="Arial"/>
                          <a:cs typeface="Arial"/>
                          <a:sym typeface="Arial"/>
                        </a:rPr>
                        <a:t>- Die Fähigkeiten, die erforderlich sind, um eine Strategie der sozialen Verantwortung von Unternehmen zu entwickeln und diese so zu gestalten, dass sie nachhaltig und relevant ist.</a:t>
                      </a:r>
                      <a:endParaRPr sz="14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28600" lvl="0" marL="457200" marR="0" rtl="0" algn="just">
                        <a:lnSpc>
                          <a:spcPct val="100000"/>
                        </a:lnSpc>
                        <a:spcBef>
                          <a:spcPts val="0"/>
                        </a:spcBef>
                        <a:spcAft>
                          <a:spcPts val="0"/>
                        </a:spcAft>
                        <a:buClr>
                          <a:srgbClr val="000000"/>
                        </a:buClr>
                        <a:buSzPts val="1400"/>
                        <a:buFont typeface="Arial"/>
                        <a:buNone/>
                      </a:pPr>
                      <a:r>
                        <a:t/>
                      </a:r>
                      <a:endParaRPr sz="1100" u="none" cap="none" strike="noStrike">
                        <a:solidFill>
                          <a:schemeClr val="dk2"/>
                        </a:solidFill>
                      </a:endParaRPr>
                    </a:p>
                    <a:p>
                      <a:pPr indent="0" lvl="0" marL="139700" marR="0" rtl="0" algn="just">
                        <a:lnSpc>
                          <a:spcPct val="100000"/>
                        </a:lnSpc>
                        <a:spcBef>
                          <a:spcPts val="0"/>
                        </a:spcBef>
                        <a:spcAft>
                          <a:spcPts val="0"/>
                        </a:spcAft>
                        <a:buClr>
                          <a:srgbClr val="000000"/>
                        </a:buClr>
                        <a:buSzPts val="1400"/>
                        <a:buFont typeface="Arial"/>
                        <a:buNone/>
                      </a:pPr>
                      <a:r>
                        <a:rPr lang="it" sz="1100" u="none" cap="none" strike="noStrike">
                          <a:solidFill>
                            <a:schemeClr val="dk2"/>
                          </a:solidFill>
                        </a:rPr>
                        <a:t>- Die Fähigkeit, eine Strategie der sozialen Verantwortung der Unternehmen zu entwerfen und umzusetzen, die in den Strategieplan der Organisation integriert ist, und zwar in einer Weise, die nachhaltig und für die Interessengruppen der Organisation relevant ist.</a:t>
                      </a:r>
                      <a:endParaRPr sz="1400" u="none" cap="none" strike="noStrike"/>
                    </a:p>
                  </a:txBody>
                  <a:tcPr marT="88525" marB="88525" marR="88525" marL="885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9" name="Google Shape;119;p68"/>
          <p:cNvSpPr/>
          <p:nvPr/>
        </p:nvSpPr>
        <p:spPr>
          <a:xfrm>
            <a:off x="1331512" y="1374775"/>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68"/>
          <p:cNvSpPr txBox="1"/>
          <p:nvPr/>
        </p:nvSpPr>
        <p:spPr>
          <a:xfrm>
            <a:off x="2147932" y="400066"/>
            <a:ext cx="5234940" cy="969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it" sz="1900" u="none" cap="none" strike="noStrike">
                <a:solidFill>
                  <a:srgbClr val="000000"/>
                </a:solidFill>
                <a:latin typeface="Raleway"/>
                <a:ea typeface="Raleway"/>
                <a:cs typeface="Raleway"/>
                <a:sym typeface="Raleway"/>
              </a:rPr>
              <a:t>Methodik - EQF</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br>
              <a:rPr b="0" i="0" lang="it"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9"/>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600"/>
              </a:spcAft>
              <a:buSzPts val="3600"/>
              <a:buNone/>
            </a:pPr>
            <a:r>
              <a:rPr lang="it" sz="2900">
                <a:latin typeface="Lato"/>
                <a:ea typeface="Lato"/>
                <a:cs typeface="Lato"/>
                <a:sym typeface="Lato"/>
              </a:rPr>
              <a:t>Philanthropische Verantwortung</a:t>
            </a:r>
            <a:endParaRPr sz="2900">
              <a:latin typeface="Lato"/>
              <a:ea typeface="Lato"/>
              <a:cs typeface="Lato"/>
              <a:sym typeface="Lato"/>
            </a:endParaRPr>
          </a:p>
        </p:txBody>
      </p:sp>
      <p:sp>
        <p:nvSpPr>
          <p:cNvPr id="595" name="Google Shape;595;p49"/>
          <p:cNvSpPr txBox="1"/>
          <p:nvPr>
            <p:ph idx="2" type="body"/>
          </p:nvPr>
        </p:nvSpPr>
        <p:spPr>
          <a:xfrm>
            <a:off x="4572000" y="469825"/>
            <a:ext cx="4572000" cy="3700500"/>
          </a:xfrm>
          <a:prstGeom prst="rect">
            <a:avLst/>
          </a:prstGeom>
          <a:noFill/>
          <a:ln>
            <a:noFill/>
          </a:ln>
        </p:spPr>
        <p:txBody>
          <a:bodyPr anchorCtr="0" anchor="ctr" bIns="91425" lIns="91425" spcFirstLastPara="1" rIns="91425" wrap="square" tIns="91425">
            <a:noAutofit/>
          </a:bodyPr>
          <a:lstStyle/>
          <a:p>
            <a:pPr indent="-400050" lvl="0" marL="457200" rtl="0" algn="l">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Die Philanthropie der Unternehmen umfasst alle Formen des unternehmerischen Engagements. </a:t>
            </a:r>
            <a:endParaRPr sz="1600">
              <a:solidFill>
                <a:schemeClr val="dk2"/>
              </a:solidFill>
              <a:latin typeface="Lato"/>
              <a:ea typeface="Lato"/>
              <a:cs typeface="Lato"/>
              <a:sym typeface="Lato"/>
            </a:endParaRPr>
          </a:p>
          <a:p>
            <a:pPr indent="-400050" lvl="0" marL="457200" rtl="0" algn="l">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Corporate Philanthropy umfasst die freiwilligen oder diskretionären Aktivitäten von Unternehmen. </a:t>
            </a:r>
            <a:endParaRPr sz="1600">
              <a:solidFill>
                <a:schemeClr val="dk2"/>
              </a:solidFill>
              <a:latin typeface="Lato"/>
              <a:ea typeface="Lato"/>
              <a:cs typeface="Lato"/>
              <a:sym typeface="Lato"/>
            </a:endParaRPr>
          </a:p>
          <a:p>
            <a:pPr indent="-400050" lvl="0" marL="457200" rtl="0" algn="l">
              <a:lnSpc>
                <a:spcPct val="115000"/>
              </a:lnSpc>
              <a:spcBef>
                <a:spcPts val="0"/>
              </a:spcBef>
              <a:spcAft>
                <a:spcPts val="0"/>
              </a:spcAft>
              <a:buClr>
                <a:schemeClr val="dk2"/>
              </a:buClr>
              <a:buSzPts val="2700"/>
              <a:buFont typeface="Arial"/>
              <a:buChar char="•"/>
            </a:pPr>
            <a:r>
              <a:rPr lang="it" sz="1600">
                <a:solidFill>
                  <a:schemeClr val="dk2"/>
                </a:solidFill>
                <a:latin typeface="Lato"/>
                <a:ea typeface="Lato"/>
                <a:cs typeface="Lato"/>
                <a:sym typeface="Lato"/>
              </a:rPr>
              <a:t>Philanthropie oder Spenden von Unternehmen sind vielleicht keine Verantwortung im eigentlichen Sinne, aber sie werden heute normalerweise von den Unternehmen erwartet und sind Teil der täglichen Erwartungen der Öffentlichkeit. </a:t>
            </a:r>
            <a:endParaRPr sz="1600">
              <a:latin typeface="Lato"/>
              <a:ea typeface="Lato"/>
              <a:cs typeface="Lato"/>
              <a:sym typeface="Lato"/>
            </a:endParaRPr>
          </a:p>
        </p:txBody>
      </p:sp>
      <p:pic>
        <p:nvPicPr>
          <p:cNvPr id="596" name="Google Shape;596;p49"/>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597" name="Google Shape;597;p49"/>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0"/>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600"/>
              </a:spcAft>
              <a:buSzPts val="3600"/>
              <a:buNone/>
            </a:pPr>
            <a:r>
              <a:rPr lang="it" sz="2900">
                <a:latin typeface="Lato"/>
                <a:ea typeface="Lato"/>
                <a:cs typeface="Lato"/>
                <a:sym typeface="Lato"/>
              </a:rPr>
              <a:t>Philanthropische Verantwortung</a:t>
            </a:r>
            <a:endParaRPr sz="2900">
              <a:latin typeface="Lato"/>
              <a:ea typeface="Lato"/>
              <a:cs typeface="Lato"/>
              <a:sym typeface="Lato"/>
            </a:endParaRPr>
          </a:p>
        </p:txBody>
      </p:sp>
      <p:sp>
        <p:nvSpPr>
          <p:cNvPr id="603" name="Google Shape;603;p50"/>
          <p:cNvSpPr txBox="1"/>
          <p:nvPr>
            <p:ph idx="2" type="body"/>
          </p:nvPr>
        </p:nvSpPr>
        <p:spPr>
          <a:xfrm>
            <a:off x="4573200" y="569100"/>
            <a:ext cx="4494600" cy="3700500"/>
          </a:xfrm>
          <a:prstGeom prst="rect">
            <a:avLst/>
          </a:prstGeom>
          <a:noFill/>
          <a:ln>
            <a:noFill/>
          </a:ln>
        </p:spPr>
        <p:txBody>
          <a:bodyPr anchorCtr="0" anchor="ctr" bIns="91425" lIns="91425" spcFirstLastPara="1" rIns="91425" wrap="square" tIns="91425">
            <a:noAutofit/>
          </a:bodyPr>
          <a:lstStyle/>
          <a:p>
            <a:pPr indent="-406400" lvl="0" marL="457200" rtl="0" algn="just">
              <a:lnSpc>
                <a:spcPct val="115000"/>
              </a:lnSpc>
              <a:spcBef>
                <a:spcPts val="0"/>
              </a:spcBef>
              <a:spcAft>
                <a:spcPts val="0"/>
              </a:spcAft>
              <a:buClr>
                <a:schemeClr val="dk2"/>
              </a:buClr>
              <a:buSzPts val="2800"/>
              <a:buFont typeface="Arial"/>
              <a:buChar char="•"/>
            </a:pPr>
            <a:r>
              <a:rPr lang="it" sz="1600">
                <a:solidFill>
                  <a:schemeClr val="dk2"/>
                </a:solidFill>
                <a:latin typeface="Lato"/>
                <a:ea typeface="Lato"/>
                <a:cs typeface="Lato"/>
                <a:sym typeface="Lato"/>
              </a:rPr>
              <a:t>Der Umfang und die Art dieser Aktivitäten sind freiwillig oder diskretionär. </a:t>
            </a:r>
            <a:endParaRPr sz="1600">
              <a:solidFill>
                <a:schemeClr val="dk2"/>
              </a:solidFill>
              <a:latin typeface="Lato"/>
              <a:ea typeface="Lato"/>
              <a:cs typeface="Lato"/>
              <a:sym typeface="Lato"/>
            </a:endParaRPr>
          </a:p>
          <a:p>
            <a:pPr indent="-406400" lvl="0" marL="457200" rtl="0" algn="just">
              <a:lnSpc>
                <a:spcPct val="115000"/>
              </a:lnSpc>
              <a:spcBef>
                <a:spcPts val="0"/>
              </a:spcBef>
              <a:spcAft>
                <a:spcPts val="0"/>
              </a:spcAft>
              <a:buClr>
                <a:schemeClr val="dk2"/>
              </a:buClr>
              <a:buSzPts val="2800"/>
              <a:buFont typeface="Arial"/>
              <a:buChar char="•"/>
            </a:pPr>
            <a:r>
              <a:rPr lang="it" sz="1600">
                <a:solidFill>
                  <a:schemeClr val="dk2"/>
                </a:solidFill>
                <a:latin typeface="Lato"/>
                <a:ea typeface="Lato"/>
                <a:cs typeface="Lato"/>
                <a:sym typeface="Lato"/>
              </a:rPr>
              <a:t>Sie lassen sich von dem Wunsch der Unternehmen leiten, sich an sozialen Aktivitäten zu beteiligen, die nicht gesetzlich vorgeschrieben sind und von Unternehmen im Allgemeinen nicht im ethischen Sinne erwartet werden. </a:t>
            </a:r>
            <a:endParaRPr sz="1600">
              <a:solidFill>
                <a:schemeClr val="dk2"/>
              </a:solidFill>
              <a:latin typeface="Lato"/>
              <a:ea typeface="Lato"/>
              <a:cs typeface="Lato"/>
              <a:sym typeface="Lato"/>
            </a:endParaRPr>
          </a:p>
          <a:p>
            <a:pPr indent="-361950" lvl="0" marL="457200" rtl="0" algn="just">
              <a:lnSpc>
                <a:spcPct val="115000"/>
              </a:lnSpc>
              <a:spcBef>
                <a:spcPts val="0"/>
              </a:spcBef>
              <a:spcAft>
                <a:spcPts val="0"/>
              </a:spcAft>
              <a:buClr>
                <a:schemeClr val="dk2"/>
              </a:buClr>
              <a:buSzPts val="2100"/>
              <a:buFont typeface="Arial"/>
              <a:buChar char="•"/>
            </a:pPr>
            <a:r>
              <a:rPr lang="it" sz="1600">
                <a:solidFill>
                  <a:schemeClr val="dk2"/>
                </a:solidFill>
                <a:latin typeface="Lato"/>
                <a:ea typeface="Lato"/>
                <a:cs typeface="Lato"/>
                <a:sym typeface="Lato"/>
              </a:rPr>
              <a:t>Philanthropie ist eines der wichtigsten und sichtbarsten Elemente der CSR.</a:t>
            </a:r>
            <a:endParaRPr sz="1600">
              <a:solidFill>
                <a:schemeClr val="dk2"/>
              </a:solidFill>
              <a:latin typeface="Lato"/>
              <a:ea typeface="Lato"/>
              <a:cs typeface="Lato"/>
              <a:sym typeface="Lato"/>
            </a:endParaRPr>
          </a:p>
          <a:p>
            <a:pPr indent="0" lvl="0" marL="0" rtl="0" algn="l">
              <a:lnSpc>
                <a:spcPct val="115000"/>
              </a:lnSpc>
              <a:spcBef>
                <a:spcPts val="1200"/>
              </a:spcBef>
              <a:spcAft>
                <a:spcPts val="1600"/>
              </a:spcAft>
              <a:buSzPts val="1800"/>
              <a:buNone/>
            </a:pPr>
            <a:r>
              <a:t/>
            </a:r>
            <a:endParaRPr sz="1500"/>
          </a:p>
        </p:txBody>
      </p:sp>
      <p:pic>
        <p:nvPicPr>
          <p:cNvPr id="604" name="Google Shape;604;p5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05" name="Google Shape;605;p50"/>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51"/>
          <p:cNvPicPr preferRelativeResize="0"/>
          <p:nvPr/>
        </p:nvPicPr>
        <p:blipFill rotWithShape="1">
          <a:blip r:embed="rId3">
            <a:alphaModFix/>
          </a:blip>
          <a:srcRect b="0" l="0" r="0" t="0"/>
          <a:stretch/>
        </p:blipFill>
        <p:spPr>
          <a:xfrm>
            <a:off x="970966" y="512064"/>
            <a:ext cx="7202068" cy="3944322"/>
          </a:xfrm>
          <a:prstGeom prst="rect">
            <a:avLst/>
          </a:prstGeom>
          <a:noFill/>
          <a:ln>
            <a:noFill/>
          </a:ln>
        </p:spPr>
      </p:pic>
      <p:pic>
        <p:nvPicPr>
          <p:cNvPr id="611" name="Google Shape;611;p51"/>
          <p:cNvPicPr preferRelativeResize="0"/>
          <p:nvPr/>
        </p:nvPicPr>
        <p:blipFill rotWithShape="1">
          <a:blip r:embed="rId4">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12" name="Google Shape;612;p51"/>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und soziale Unternehmer</a:t>
            </a:r>
            <a:endParaRPr>
              <a:latin typeface="Lato"/>
              <a:ea typeface="Lato"/>
              <a:cs typeface="Lato"/>
              <a:sym typeface="Lato"/>
            </a:endParaRPr>
          </a:p>
        </p:txBody>
      </p:sp>
      <p:sp>
        <p:nvSpPr>
          <p:cNvPr id="618" name="Google Shape;618;p52"/>
          <p:cNvSpPr txBox="1"/>
          <p:nvPr>
            <p:ph idx="1" type="body"/>
          </p:nvPr>
        </p:nvSpPr>
        <p:spPr>
          <a:xfrm>
            <a:off x="2613700" y="1306449"/>
            <a:ext cx="5894700" cy="3099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400"/>
              <a:buNone/>
            </a:pPr>
            <a:r>
              <a:rPr b="1" lang="it" sz="2100">
                <a:solidFill>
                  <a:schemeClr val="dk1"/>
                </a:solidFill>
                <a:latin typeface="Lato"/>
                <a:ea typeface="Lato"/>
                <a:cs typeface="Lato"/>
                <a:sym typeface="Lato"/>
              </a:rPr>
              <a:t>Sozialunternehmerische Organisationen sind nicht verpflichtet, das gesamte Spektrum der CSR-Initiativen zu übernehmen</a:t>
            </a:r>
            <a:endParaRPr b="1" sz="2100">
              <a:solidFill>
                <a:schemeClr val="dk1"/>
              </a:solidFill>
              <a:latin typeface="Lato"/>
              <a:ea typeface="Lato"/>
              <a:cs typeface="Lato"/>
              <a:sym typeface="Lato"/>
            </a:endParaRPr>
          </a:p>
          <a:p>
            <a:pPr indent="-336550" lvl="0" marL="457200" rtl="0" algn="just">
              <a:lnSpc>
                <a:spcPct val="115000"/>
              </a:lnSpc>
              <a:spcBef>
                <a:spcPts val="1600"/>
              </a:spcBef>
              <a:spcAft>
                <a:spcPts val="0"/>
              </a:spcAft>
              <a:buSzPts val="1700"/>
              <a:buChar char="●"/>
            </a:pPr>
            <a:r>
              <a:rPr lang="it" sz="1700">
                <a:latin typeface="Lato"/>
                <a:ea typeface="Lato"/>
                <a:cs typeface="Lato"/>
                <a:sym typeface="Lato"/>
              </a:rPr>
              <a:t>Es handelt sich in der Regel um kleine Organisationen</a:t>
            </a:r>
            <a:endParaRPr sz="1700">
              <a:latin typeface="Lato"/>
              <a:ea typeface="Lato"/>
              <a:cs typeface="Lato"/>
              <a:sym typeface="Lato"/>
            </a:endParaRPr>
          </a:p>
          <a:p>
            <a:pPr indent="-336550" lvl="0" marL="457200" rtl="0" algn="just">
              <a:lnSpc>
                <a:spcPct val="115000"/>
              </a:lnSpc>
              <a:spcBef>
                <a:spcPts val="0"/>
              </a:spcBef>
              <a:spcAft>
                <a:spcPts val="0"/>
              </a:spcAft>
              <a:buSzPts val="1700"/>
              <a:buChar char="●"/>
            </a:pPr>
            <a:r>
              <a:rPr lang="it" sz="1700">
                <a:latin typeface="Lato"/>
                <a:ea typeface="Lato"/>
                <a:cs typeface="Lato"/>
                <a:sym typeface="Lato"/>
              </a:rPr>
              <a:t>Sie sind oft nicht gewinnorientiert</a:t>
            </a:r>
            <a:endParaRPr sz="1700">
              <a:latin typeface="Lato"/>
              <a:ea typeface="Lato"/>
              <a:cs typeface="Lato"/>
              <a:sym typeface="Lato"/>
            </a:endParaRPr>
          </a:p>
          <a:p>
            <a:pPr indent="-336550" lvl="0" marL="457200" rtl="0" algn="just">
              <a:lnSpc>
                <a:spcPct val="115000"/>
              </a:lnSpc>
              <a:spcBef>
                <a:spcPts val="0"/>
              </a:spcBef>
              <a:spcAft>
                <a:spcPts val="0"/>
              </a:spcAft>
              <a:buSzPts val="1700"/>
              <a:buChar char="●"/>
            </a:pPr>
            <a:r>
              <a:rPr lang="it" sz="1700">
                <a:latin typeface="Lato"/>
                <a:ea typeface="Lato"/>
                <a:cs typeface="Lato"/>
                <a:sym typeface="Lato"/>
              </a:rPr>
              <a:t>Sie haben oft nur begrenzte Ressourcen</a:t>
            </a:r>
            <a:endParaRPr sz="1700">
              <a:latin typeface="Lato"/>
              <a:ea typeface="Lato"/>
              <a:cs typeface="Lato"/>
              <a:sym typeface="Lato"/>
            </a:endParaRPr>
          </a:p>
          <a:p>
            <a:pPr indent="0" lvl="0" marL="457200" rtl="0" algn="just">
              <a:lnSpc>
                <a:spcPct val="115000"/>
              </a:lnSpc>
              <a:spcBef>
                <a:spcPts val="1600"/>
              </a:spcBef>
              <a:spcAft>
                <a:spcPts val="1200"/>
              </a:spcAft>
              <a:buSzPts val="1400"/>
              <a:buNone/>
            </a:pPr>
            <a:r>
              <a:t/>
            </a:r>
            <a:endParaRPr sz="1600"/>
          </a:p>
        </p:txBody>
      </p:sp>
      <p:pic>
        <p:nvPicPr>
          <p:cNvPr id="619" name="Google Shape;619;p52"/>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20" name="Google Shape;620;p52"/>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5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und soziale Unternehmer</a:t>
            </a:r>
            <a:endParaRPr>
              <a:latin typeface="Lato"/>
              <a:ea typeface="Lato"/>
              <a:cs typeface="Lato"/>
              <a:sym typeface="Lato"/>
            </a:endParaRPr>
          </a:p>
        </p:txBody>
      </p:sp>
      <p:sp>
        <p:nvSpPr>
          <p:cNvPr id="626" name="Google Shape;626;p53"/>
          <p:cNvSpPr txBox="1"/>
          <p:nvPr>
            <p:ph idx="1" type="body"/>
          </p:nvPr>
        </p:nvSpPr>
        <p:spPr>
          <a:xfrm>
            <a:off x="1504625" y="1106634"/>
            <a:ext cx="7217225" cy="313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it" sz="2100">
                <a:solidFill>
                  <a:schemeClr val="dk1"/>
                </a:solidFill>
                <a:latin typeface="Lato"/>
                <a:ea typeface="Lato"/>
                <a:cs typeface="Lato"/>
                <a:sym typeface="Lato"/>
              </a:rPr>
              <a:t>Sozialunternehmerische Organisationen KÖNNEN sich ethische Verhaltensstandards zu eigen machen</a:t>
            </a:r>
            <a:endParaRPr b="1" sz="2100">
              <a:solidFill>
                <a:schemeClr val="dk1"/>
              </a:solidFill>
              <a:latin typeface="Lato"/>
              <a:ea typeface="Lato"/>
              <a:cs typeface="Lato"/>
              <a:sym typeface="Lato"/>
            </a:endParaRPr>
          </a:p>
          <a:p>
            <a:pPr indent="-304800" lvl="0" marL="457200" rtl="0" algn="just">
              <a:lnSpc>
                <a:spcPct val="115000"/>
              </a:lnSpc>
              <a:spcBef>
                <a:spcPts val="1600"/>
              </a:spcBef>
              <a:spcAft>
                <a:spcPts val="0"/>
              </a:spcAft>
              <a:buSzPts val="1200"/>
              <a:buFont typeface="Arial"/>
              <a:buChar char="➔"/>
            </a:pPr>
            <a:r>
              <a:rPr b="1" lang="it" sz="1200">
                <a:latin typeface="Lato"/>
                <a:ea typeface="Lato"/>
                <a:cs typeface="Lato"/>
                <a:sym typeface="Lato"/>
              </a:rPr>
              <a:t>Die Unternehmensleitung muss sicherstellen, dass die vorherrschende Kultur in ihrer Organisation ethisches Verhalten fördert.</a:t>
            </a:r>
            <a:endParaRPr b="1" sz="1200">
              <a:latin typeface="Lato"/>
              <a:ea typeface="Lato"/>
              <a:cs typeface="Lato"/>
              <a:sym typeface="Lato"/>
            </a:endParaRPr>
          </a:p>
          <a:p>
            <a:pPr indent="-304800" lvl="0" marL="457200" marR="50800" rtl="0" algn="just">
              <a:lnSpc>
                <a:spcPct val="115000"/>
              </a:lnSpc>
              <a:spcBef>
                <a:spcPts val="0"/>
              </a:spcBef>
              <a:spcAft>
                <a:spcPts val="0"/>
              </a:spcAft>
              <a:buSzPts val="1200"/>
              <a:buFont typeface="Arial"/>
              <a:buChar char="➔"/>
            </a:pPr>
            <a:r>
              <a:rPr b="1" lang="it" sz="1200">
                <a:latin typeface="Lato"/>
                <a:ea typeface="Lato"/>
                <a:cs typeface="Lato"/>
                <a:sym typeface="Lato"/>
              </a:rPr>
              <a:t>Das Management muss mit gutem Beispiel vorangehen, wenn es darum geht, ethische Verhaltensnormen zu übernehmen:</a:t>
            </a:r>
            <a:endParaRPr sz="1700">
              <a:latin typeface="Lato"/>
              <a:ea typeface="Lato"/>
              <a:cs typeface="Lato"/>
              <a:sym typeface="Lato"/>
            </a:endParaRPr>
          </a:p>
          <a:p>
            <a:pPr indent="-336550" lvl="1" marL="914400" marR="50800" rtl="0" algn="just">
              <a:lnSpc>
                <a:spcPct val="115000"/>
              </a:lnSpc>
              <a:spcBef>
                <a:spcPts val="0"/>
              </a:spcBef>
              <a:spcAft>
                <a:spcPts val="0"/>
              </a:spcAft>
              <a:buSzPts val="1700"/>
              <a:buChar char="○"/>
            </a:pPr>
            <a:r>
              <a:rPr lang="it" sz="1600">
                <a:latin typeface="Lato"/>
                <a:ea typeface="Lato"/>
                <a:cs typeface="Lato"/>
                <a:sym typeface="Lato"/>
              </a:rPr>
              <a:t>Transparente (ethische) Prozesse</a:t>
            </a:r>
            <a:endParaRPr/>
          </a:p>
          <a:p>
            <a:pPr indent="-336550" lvl="1" marL="914400" marR="50800" rtl="0" algn="just">
              <a:lnSpc>
                <a:spcPct val="115000"/>
              </a:lnSpc>
              <a:spcBef>
                <a:spcPts val="0"/>
              </a:spcBef>
              <a:spcAft>
                <a:spcPts val="0"/>
              </a:spcAft>
              <a:buSzPts val="1700"/>
              <a:buChar char="○"/>
            </a:pPr>
            <a:r>
              <a:rPr lang="it" sz="1600">
                <a:latin typeface="Lato"/>
                <a:ea typeface="Lato"/>
                <a:cs typeface="Lato"/>
                <a:sym typeface="Lato"/>
              </a:rPr>
              <a:t>Wahrung der Interessen von Mitarbeitern, Kunden und der Gesellschaft im Allgemeinen</a:t>
            </a:r>
            <a:endParaRPr sz="1600">
              <a:latin typeface="Lato"/>
              <a:ea typeface="Lato"/>
              <a:cs typeface="Lato"/>
              <a:sym typeface="Lato"/>
            </a:endParaRPr>
          </a:p>
          <a:p>
            <a:pPr indent="-336550" lvl="1" marL="914400" marR="50800" rtl="0" algn="just">
              <a:lnSpc>
                <a:spcPct val="115000"/>
              </a:lnSpc>
              <a:spcBef>
                <a:spcPts val="0"/>
              </a:spcBef>
              <a:spcAft>
                <a:spcPts val="0"/>
              </a:spcAft>
              <a:buSzPts val="1700"/>
              <a:buChar char="○"/>
            </a:pPr>
            <a:r>
              <a:rPr lang="it" sz="1600">
                <a:latin typeface="Lato"/>
                <a:ea typeface="Lato"/>
                <a:cs typeface="Lato"/>
                <a:sym typeface="Lato"/>
              </a:rPr>
              <a:t>Sicherstellen, dass der Gewinn (um jeden Preis) nicht die Triebfeder des Unternehmens ist </a:t>
            </a:r>
            <a:endParaRPr sz="1600">
              <a:latin typeface="Lato"/>
              <a:ea typeface="Lato"/>
              <a:cs typeface="Lato"/>
              <a:sym typeface="Lato"/>
            </a:endParaRPr>
          </a:p>
        </p:txBody>
      </p:sp>
      <p:pic>
        <p:nvPicPr>
          <p:cNvPr id="627" name="Google Shape;627;p53"/>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28" name="Google Shape;628;p53"/>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5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und soziale Unternehmer</a:t>
            </a:r>
            <a:endParaRPr>
              <a:latin typeface="Lato"/>
              <a:ea typeface="Lato"/>
              <a:cs typeface="Lato"/>
              <a:sym typeface="Lato"/>
            </a:endParaRPr>
          </a:p>
        </p:txBody>
      </p:sp>
      <p:sp>
        <p:nvSpPr>
          <p:cNvPr id="634" name="Google Shape;634;p54"/>
          <p:cNvSpPr txBox="1"/>
          <p:nvPr>
            <p:ph idx="1" type="body"/>
          </p:nvPr>
        </p:nvSpPr>
        <p:spPr>
          <a:xfrm>
            <a:off x="1710466" y="1071575"/>
            <a:ext cx="6808434" cy="314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it" sz="2100">
                <a:solidFill>
                  <a:schemeClr val="dk1"/>
                </a:solidFill>
              </a:rPr>
              <a:t>Sozialunternehmerische Organisationen KÖNNEN sich ethische Verhaltensstandards zu eigen machen</a:t>
            </a:r>
            <a:endParaRPr b="1" sz="2100">
              <a:solidFill>
                <a:schemeClr val="dk1"/>
              </a:solidFill>
            </a:endParaRPr>
          </a:p>
          <a:p>
            <a:pPr indent="-349250" lvl="0" marL="457200" marR="50800" rtl="0" algn="just">
              <a:lnSpc>
                <a:spcPct val="115000"/>
              </a:lnSpc>
              <a:spcBef>
                <a:spcPts val="1600"/>
              </a:spcBef>
              <a:spcAft>
                <a:spcPts val="0"/>
              </a:spcAft>
              <a:buSzPts val="1900"/>
              <a:buChar char="●"/>
            </a:pPr>
            <a:r>
              <a:rPr b="1" lang="it">
                <a:latin typeface="Lato"/>
                <a:ea typeface="Lato"/>
                <a:cs typeface="Lato"/>
                <a:sym typeface="Lato"/>
              </a:rPr>
              <a:t>Das Management muss:</a:t>
            </a:r>
            <a:endParaRPr b="1">
              <a:latin typeface="Lato"/>
              <a:ea typeface="Lato"/>
              <a:cs typeface="Lato"/>
              <a:sym typeface="Lato"/>
            </a:endParaRPr>
          </a:p>
          <a:p>
            <a:pPr indent="-349250" lvl="1" marL="914400" marR="50800" rtl="0" algn="l">
              <a:lnSpc>
                <a:spcPct val="115000"/>
              </a:lnSpc>
              <a:spcBef>
                <a:spcPts val="0"/>
              </a:spcBef>
              <a:spcAft>
                <a:spcPts val="0"/>
              </a:spcAft>
              <a:buSzPts val="1900"/>
              <a:buChar char="○"/>
            </a:pPr>
            <a:r>
              <a:rPr b="1" lang="it" sz="1400">
                <a:latin typeface="Lato"/>
                <a:ea typeface="Lato"/>
                <a:cs typeface="Lato"/>
                <a:sym typeface="Lato"/>
              </a:rPr>
              <a:t>Überwachung der Praktiken und des Verhaltens der Mitarbeiter</a:t>
            </a:r>
            <a:endParaRPr b="1" sz="1400">
              <a:latin typeface="Lato"/>
              <a:ea typeface="Lato"/>
              <a:cs typeface="Lato"/>
              <a:sym typeface="Lato"/>
            </a:endParaRPr>
          </a:p>
          <a:p>
            <a:pPr indent="-349250" lvl="1" marL="914400" marR="50800" rtl="0" algn="l">
              <a:lnSpc>
                <a:spcPct val="115000"/>
              </a:lnSpc>
              <a:spcBef>
                <a:spcPts val="0"/>
              </a:spcBef>
              <a:spcAft>
                <a:spcPts val="0"/>
              </a:spcAft>
              <a:buSzPts val="1900"/>
              <a:buChar char="○"/>
            </a:pPr>
            <a:r>
              <a:rPr b="1" lang="it" sz="1400">
                <a:latin typeface="Lato"/>
                <a:ea typeface="Lato"/>
                <a:cs typeface="Lato"/>
                <a:sym typeface="Lato"/>
              </a:rPr>
              <a:t>gemeinsame kulturelle und ethische Standards vermitteln und stärken</a:t>
            </a:r>
            <a:endParaRPr b="1" sz="1400">
              <a:latin typeface="Lato"/>
              <a:ea typeface="Lato"/>
              <a:cs typeface="Lato"/>
              <a:sym typeface="Lato"/>
            </a:endParaRPr>
          </a:p>
          <a:p>
            <a:pPr indent="-349250" lvl="1" marL="914400" marR="50800" rtl="0" algn="l">
              <a:lnSpc>
                <a:spcPct val="115000"/>
              </a:lnSpc>
              <a:spcBef>
                <a:spcPts val="0"/>
              </a:spcBef>
              <a:spcAft>
                <a:spcPts val="0"/>
              </a:spcAft>
              <a:buSzPts val="1900"/>
              <a:buChar char="○"/>
            </a:pPr>
            <a:r>
              <a:rPr b="1" lang="it" sz="1400">
                <a:latin typeface="Lato"/>
                <a:ea typeface="Lato"/>
                <a:cs typeface="Lato"/>
                <a:sym typeface="Lato"/>
              </a:rPr>
              <a:t>sicherstellen, dass die vorherrschende Organisationskultur die Meldung von Verstößen ermöglicht</a:t>
            </a:r>
            <a:endParaRPr/>
          </a:p>
          <a:p>
            <a:pPr indent="-349250" lvl="1" marL="914400" marR="50800" rtl="0" algn="l">
              <a:lnSpc>
                <a:spcPct val="115000"/>
              </a:lnSpc>
              <a:spcBef>
                <a:spcPts val="0"/>
              </a:spcBef>
              <a:spcAft>
                <a:spcPts val="0"/>
              </a:spcAft>
              <a:buSzPts val="1900"/>
              <a:buChar char="○"/>
            </a:pPr>
            <a:r>
              <a:rPr b="1" lang="it" sz="1400">
                <a:latin typeface="Lato"/>
                <a:ea typeface="Lato"/>
                <a:cs typeface="Lato"/>
                <a:sym typeface="Lato"/>
              </a:rPr>
              <a:t>die Bedeutung der Ethik in der Organisation ständig zu betonen</a:t>
            </a:r>
            <a:endParaRPr b="1" sz="1400">
              <a:latin typeface="Lato"/>
              <a:ea typeface="Lato"/>
              <a:cs typeface="Lato"/>
              <a:sym typeface="Lato"/>
            </a:endParaRPr>
          </a:p>
        </p:txBody>
      </p:sp>
      <p:pic>
        <p:nvPicPr>
          <p:cNvPr id="635" name="Google Shape;635;p54"/>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36" name="Google Shape;636;p54"/>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55"/>
          <p:cNvSpPr txBox="1"/>
          <p:nvPr>
            <p:ph type="title"/>
          </p:nvPr>
        </p:nvSpPr>
        <p:spPr>
          <a:xfrm>
            <a:off x="2197300" y="455502"/>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a:latin typeface="Lato"/>
                <a:ea typeface="Lato"/>
                <a:cs typeface="Lato"/>
                <a:sym typeface="Lato"/>
              </a:rPr>
              <a:t>CSR und soziale Unternehmer</a:t>
            </a:r>
            <a:endParaRPr>
              <a:latin typeface="Lato"/>
              <a:ea typeface="Lato"/>
              <a:cs typeface="Lato"/>
              <a:sym typeface="Lato"/>
            </a:endParaRPr>
          </a:p>
        </p:txBody>
      </p:sp>
      <p:sp>
        <p:nvSpPr>
          <p:cNvPr id="642" name="Google Shape;642;p55"/>
          <p:cNvSpPr txBox="1"/>
          <p:nvPr>
            <p:ph idx="1" type="body"/>
          </p:nvPr>
        </p:nvSpPr>
        <p:spPr>
          <a:xfrm>
            <a:off x="1645920" y="1194798"/>
            <a:ext cx="7152679" cy="349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it" sz="2100">
                <a:solidFill>
                  <a:schemeClr val="dk1"/>
                </a:solidFill>
                <a:latin typeface="Lato"/>
                <a:ea typeface="Lato"/>
                <a:cs typeface="Lato"/>
                <a:sym typeface="Lato"/>
              </a:rPr>
              <a:t>Soziales Unternehmertum und Unternehmensethik</a:t>
            </a:r>
            <a:endParaRPr b="1" sz="2100">
              <a:solidFill>
                <a:schemeClr val="dk1"/>
              </a:solidFill>
              <a:latin typeface="Lato"/>
              <a:ea typeface="Lato"/>
              <a:cs typeface="Lato"/>
              <a:sym typeface="Lato"/>
            </a:endParaRPr>
          </a:p>
          <a:p>
            <a:pPr indent="-317500" lvl="0" marL="457200" marR="50800" rtl="0" algn="just">
              <a:lnSpc>
                <a:spcPct val="115000"/>
              </a:lnSpc>
              <a:spcBef>
                <a:spcPts val="1600"/>
              </a:spcBef>
              <a:spcAft>
                <a:spcPts val="0"/>
              </a:spcAft>
              <a:buSzPts val="1400"/>
              <a:buChar char="●"/>
            </a:pPr>
            <a:r>
              <a:rPr b="1" lang="it">
                <a:latin typeface="Lato"/>
                <a:ea typeface="Lato"/>
                <a:cs typeface="Lato"/>
                <a:sym typeface="Lato"/>
              </a:rPr>
              <a:t>Soziale Unternehmer agieren in einem Ökosystem, und unabhängig davon, ob sie gewinnorientiert sind oder andere gesellschaftliche Ziele verfolgen, kann (und sollte) sich das Management diese Ziele zu eigen machen:</a:t>
            </a:r>
            <a:endParaRPr b="1">
              <a:latin typeface="Lato"/>
              <a:ea typeface="Lato"/>
              <a:cs typeface="Lato"/>
              <a:sym typeface="Lato"/>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Ethische Praktiken und Verhalten</a:t>
            </a:r>
            <a:endParaRPr sz="1400">
              <a:latin typeface="Lato"/>
              <a:ea typeface="Lato"/>
              <a:cs typeface="Lato"/>
              <a:sym typeface="Lato"/>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Interne und externe Kommunikation zur Stärkung der ethischen Standards der Organisation</a:t>
            </a:r>
            <a:endParaRPr sz="1400">
              <a:latin typeface="Lato"/>
              <a:ea typeface="Lato"/>
              <a:cs typeface="Lato"/>
              <a:sym typeface="Lato"/>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Klare, transparente Kommunikation im Falle eines nicht konformen Verhaltens, das keine Konsequenzen nach sich zieht</a:t>
            </a:r>
            <a:endParaRPr/>
          </a:p>
          <a:p>
            <a:pPr indent="-317500" lvl="1" marL="914400" marR="50800" rtl="0" algn="just">
              <a:lnSpc>
                <a:spcPct val="115000"/>
              </a:lnSpc>
              <a:spcBef>
                <a:spcPts val="0"/>
              </a:spcBef>
              <a:spcAft>
                <a:spcPts val="0"/>
              </a:spcAft>
              <a:buSzPts val="1400"/>
              <a:buChar char="○"/>
            </a:pPr>
            <a:r>
              <a:rPr lang="it" sz="1400">
                <a:latin typeface="Lato"/>
                <a:ea typeface="Lato"/>
                <a:cs typeface="Lato"/>
                <a:sym typeface="Lato"/>
              </a:rPr>
              <a:t>Verstärkung der Bedeutung der Ethik in der Organisation bei jeder Gelegenheit</a:t>
            </a:r>
            <a:endParaRPr sz="1400">
              <a:latin typeface="Lato"/>
              <a:ea typeface="Lato"/>
              <a:cs typeface="Lato"/>
              <a:sym typeface="Lato"/>
            </a:endParaRPr>
          </a:p>
        </p:txBody>
      </p:sp>
      <p:pic>
        <p:nvPicPr>
          <p:cNvPr id="643" name="Google Shape;643;p55"/>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44" name="Google Shape;644;p55"/>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6"/>
          <p:cNvSpPr txBox="1"/>
          <p:nvPr>
            <p:ph type="title"/>
          </p:nvPr>
        </p:nvSpPr>
        <p:spPr>
          <a:xfrm>
            <a:off x="367500" y="903575"/>
            <a:ext cx="4045200" cy="131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3000">
                <a:solidFill>
                  <a:schemeClr val="dk2"/>
                </a:solidFill>
                <a:latin typeface="Lato"/>
                <a:ea typeface="Lato"/>
                <a:cs typeface="Lato"/>
                <a:sym typeface="Lato"/>
              </a:rPr>
              <a:t>Wichtige Punkte zum Mitnehmen</a:t>
            </a:r>
            <a:endParaRPr sz="3000">
              <a:solidFill>
                <a:schemeClr val="dk2"/>
              </a:solidFill>
              <a:latin typeface="Lato"/>
              <a:ea typeface="Lato"/>
              <a:cs typeface="Lato"/>
              <a:sym typeface="Lato"/>
            </a:endParaRPr>
          </a:p>
        </p:txBody>
      </p:sp>
      <p:sp>
        <p:nvSpPr>
          <p:cNvPr id="650" name="Google Shape;650;p76"/>
          <p:cNvSpPr txBox="1"/>
          <p:nvPr>
            <p:ph idx="2" type="body"/>
          </p:nvPr>
        </p:nvSpPr>
        <p:spPr>
          <a:xfrm>
            <a:off x="4572000" y="230450"/>
            <a:ext cx="4572000" cy="36951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chemeClr val="dk2"/>
              </a:buClr>
              <a:buSzPts val="1900"/>
              <a:buChar char="●"/>
            </a:pPr>
            <a:r>
              <a:rPr lang="it" sz="1500">
                <a:solidFill>
                  <a:schemeClr val="dk2"/>
                </a:solidFill>
                <a:latin typeface="Arial"/>
                <a:ea typeface="Arial"/>
                <a:cs typeface="Arial"/>
                <a:sym typeface="Arial"/>
              </a:rPr>
              <a:t>die drei Konzepte zu verstehen, die ein Sozialunternehmen ausmachen, d. h. das Hauptziel, die Behandlung von Gewinnen und die Anwendung angemessener CSR-/ethischer Grundsätze </a:t>
            </a:r>
            <a:endParaRPr sz="1500">
              <a:solidFill>
                <a:schemeClr val="dk2"/>
              </a:solidFill>
              <a:latin typeface="Arial"/>
              <a:ea typeface="Arial"/>
              <a:cs typeface="Arial"/>
              <a:sym typeface="Arial"/>
            </a:endParaRPr>
          </a:p>
          <a:p>
            <a:pPr indent="-349250" lvl="0" marL="457200" rtl="0" algn="l">
              <a:lnSpc>
                <a:spcPct val="115000"/>
              </a:lnSpc>
              <a:spcBef>
                <a:spcPts val="0"/>
              </a:spcBef>
              <a:spcAft>
                <a:spcPts val="0"/>
              </a:spcAft>
              <a:buClr>
                <a:schemeClr val="dk2"/>
              </a:buClr>
              <a:buSzPts val="1900"/>
              <a:buChar char="●"/>
            </a:pPr>
            <a:r>
              <a:rPr lang="it" sz="1500">
                <a:solidFill>
                  <a:schemeClr val="dk2"/>
                </a:solidFill>
                <a:latin typeface="Arial"/>
                <a:ea typeface="Arial"/>
                <a:cs typeface="Arial"/>
                <a:sym typeface="Arial"/>
              </a:rPr>
              <a:t>Die Herausforderungen, denen sich Organisationen bei der Behandlung von Gewinnen und der Beziehung zu ihren Stakeholdern gegenübersehen</a:t>
            </a:r>
            <a:endParaRPr sz="1500">
              <a:solidFill>
                <a:schemeClr val="dk2"/>
              </a:solidFill>
              <a:latin typeface="Arial"/>
              <a:ea typeface="Arial"/>
              <a:cs typeface="Arial"/>
              <a:sym typeface="Arial"/>
            </a:endParaRPr>
          </a:p>
          <a:p>
            <a:pPr indent="-349250" lvl="0" marL="457200" rtl="0" algn="l">
              <a:lnSpc>
                <a:spcPct val="115000"/>
              </a:lnSpc>
              <a:spcBef>
                <a:spcPts val="0"/>
              </a:spcBef>
              <a:spcAft>
                <a:spcPts val="0"/>
              </a:spcAft>
              <a:buClr>
                <a:schemeClr val="dk2"/>
              </a:buClr>
              <a:buSzPts val="1900"/>
              <a:buChar char="●"/>
            </a:pPr>
            <a:r>
              <a:rPr lang="it" sz="1500">
                <a:solidFill>
                  <a:schemeClr val="dk2"/>
                </a:solidFill>
                <a:latin typeface="Arial"/>
                <a:ea typeface="Arial"/>
                <a:cs typeface="Arial"/>
                <a:sym typeface="Arial"/>
              </a:rPr>
              <a:t>Die Herausforderungen bei der Annahme einer angemessenen CSR-Strategie und das Verständnis der ethischen Verhaltensgrundsätze, die die Organisation leiten.</a:t>
            </a:r>
            <a:endParaRPr sz="1700">
              <a:solidFill>
                <a:schemeClr val="dk2"/>
              </a:solidFill>
            </a:endParaRPr>
          </a:p>
        </p:txBody>
      </p:sp>
      <p:pic>
        <p:nvPicPr>
          <p:cNvPr id="651" name="Google Shape;651;p76"/>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52" name="Google Shape;652;p76"/>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pic>
        <p:nvPicPr>
          <p:cNvPr id="653" name="Google Shape;653;p76"/>
          <p:cNvPicPr preferRelativeResize="0"/>
          <p:nvPr/>
        </p:nvPicPr>
        <p:blipFill rotWithShape="1">
          <a:blip r:embed="rId5">
            <a:alphaModFix/>
          </a:blip>
          <a:srcRect b="0" l="0" r="0" t="0"/>
          <a:stretch/>
        </p:blipFill>
        <p:spPr>
          <a:xfrm>
            <a:off x="457100" y="2221775"/>
            <a:ext cx="3671584" cy="2443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20634f5fe2b_1_0"/>
          <p:cNvSpPr txBox="1"/>
          <p:nvPr>
            <p:ph type="title"/>
          </p:nvPr>
        </p:nvSpPr>
        <p:spPr>
          <a:xfrm>
            <a:off x="265500" y="1458100"/>
            <a:ext cx="4045200" cy="131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it" sz="3000">
                <a:solidFill>
                  <a:schemeClr val="dk2"/>
                </a:solidFill>
                <a:latin typeface="Lato"/>
                <a:ea typeface="Lato"/>
                <a:cs typeface="Lato"/>
                <a:sym typeface="Lato"/>
              </a:rPr>
              <a:t>Reflexion/</a:t>
            </a:r>
            <a:br>
              <a:rPr lang="it" sz="3000">
                <a:solidFill>
                  <a:schemeClr val="dk2"/>
                </a:solidFill>
                <a:latin typeface="Lato"/>
                <a:ea typeface="Lato"/>
                <a:cs typeface="Lato"/>
                <a:sym typeface="Lato"/>
              </a:rPr>
            </a:br>
            <a:r>
              <a:rPr lang="it" sz="3000">
                <a:solidFill>
                  <a:schemeClr val="dk2"/>
                </a:solidFill>
                <a:latin typeface="Lato"/>
                <a:ea typeface="Lato"/>
                <a:cs typeface="Lato"/>
                <a:sym typeface="Lato"/>
              </a:rPr>
              <a:t>Selbsteinschätzung </a:t>
            </a:r>
            <a:endParaRPr sz="3000">
              <a:solidFill>
                <a:schemeClr val="dk2"/>
              </a:solidFill>
              <a:latin typeface="Lato"/>
              <a:ea typeface="Lato"/>
              <a:cs typeface="Lato"/>
              <a:sym typeface="Lato"/>
            </a:endParaRPr>
          </a:p>
        </p:txBody>
      </p:sp>
      <p:sp>
        <p:nvSpPr>
          <p:cNvPr id="659" name="Google Shape;659;g20634f5fe2b_1_0"/>
          <p:cNvSpPr txBox="1"/>
          <p:nvPr>
            <p:ph idx="2" type="body"/>
          </p:nvPr>
        </p:nvSpPr>
        <p:spPr>
          <a:xfrm>
            <a:off x="4939500" y="724200"/>
            <a:ext cx="3837000" cy="3695100"/>
          </a:xfrm>
          <a:prstGeom prst="rect">
            <a:avLst/>
          </a:prstGeom>
          <a:noFill/>
          <a:ln>
            <a:noFill/>
          </a:ln>
        </p:spPr>
        <p:txBody>
          <a:bodyPr anchorCtr="0" anchor="t" bIns="91425" lIns="91425" spcFirstLastPara="1" rIns="91425" wrap="square" tIns="91425">
            <a:noAutofit/>
          </a:bodyPr>
          <a:lstStyle/>
          <a:p>
            <a:pPr indent="0" lvl="0" marL="139700" rtl="0" algn="l">
              <a:lnSpc>
                <a:spcPct val="115000"/>
              </a:lnSpc>
              <a:spcBef>
                <a:spcPts val="0"/>
              </a:spcBef>
              <a:spcAft>
                <a:spcPts val="0"/>
              </a:spcAft>
              <a:buSzPts val="1400"/>
              <a:buNone/>
            </a:pPr>
            <a:r>
              <a:rPr b="1" lang="it" sz="1600">
                <a:solidFill>
                  <a:schemeClr val="dk2"/>
                </a:solidFill>
                <a:latin typeface="Lato"/>
                <a:ea typeface="Lato"/>
                <a:cs typeface="Lato"/>
                <a:sym typeface="Lato"/>
              </a:rPr>
              <a:t>1) </a:t>
            </a:r>
            <a:r>
              <a:rPr lang="it" sz="1600">
                <a:solidFill>
                  <a:schemeClr val="dk2"/>
                </a:solidFill>
                <a:latin typeface="Lato"/>
                <a:ea typeface="Lato"/>
                <a:cs typeface="Lato"/>
                <a:sym typeface="Lato"/>
              </a:rPr>
              <a:t>Wie würden Sie die Unternehmensethik umsetzen, wenn Sie ein Manager wären?</a:t>
            </a:r>
            <a:endParaRPr sz="1600">
              <a:solidFill>
                <a:schemeClr val="dk2"/>
              </a:solidFill>
            </a:endParaRPr>
          </a:p>
          <a:p>
            <a:pPr indent="-254000" lvl="0" marL="482600" rtl="0" algn="l">
              <a:lnSpc>
                <a:spcPct val="115000"/>
              </a:lnSpc>
              <a:spcBef>
                <a:spcPts val="0"/>
              </a:spcBef>
              <a:spcAft>
                <a:spcPts val="0"/>
              </a:spcAft>
              <a:buSzPts val="1400"/>
              <a:buNone/>
            </a:pPr>
            <a:r>
              <a:t/>
            </a:r>
            <a:endParaRPr sz="1600">
              <a:solidFill>
                <a:schemeClr val="dk2"/>
              </a:solidFill>
              <a:latin typeface="Lato"/>
              <a:ea typeface="Lato"/>
              <a:cs typeface="Lato"/>
              <a:sym typeface="Lato"/>
            </a:endParaRPr>
          </a:p>
          <a:p>
            <a:pPr indent="0" lvl="0" marL="139700" rtl="0" algn="l">
              <a:lnSpc>
                <a:spcPct val="115000"/>
              </a:lnSpc>
              <a:spcBef>
                <a:spcPts val="0"/>
              </a:spcBef>
              <a:spcAft>
                <a:spcPts val="0"/>
              </a:spcAft>
              <a:buSzPts val="1400"/>
              <a:buNone/>
            </a:pPr>
            <a:r>
              <a:rPr b="1" lang="it" sz="1600">
                <a:solidFill>
                  <a:schemeClr val="dk2"/>
                </a:solidFill>
                <a:latin typeface="Lato"/>
                <a:ea typeface="Lato"/>
                <a:cs typeface="Lato"/>
                <a:sym typeface="Lato"/>
              </a:rPr>
              <a:t>2) </a:t>
            </a:r>
            <a:r>
              <a:rPr lang="it" sz="1600">
                <a:solidFill>
                  <a:schemeClr val="dk2"/>
                </a:solidFill>
                <a:latin typeface="Lato"/>
                <a:ea typeface="Lato"/>
                <a:cs typeface="Lato"/>
                <a:sym typeface="Lato"/>
              </a:rPr>
              <a:t>Wie würden Sie sicherstellen, dass Ihre Mitarbeiter eine gute Geschäftsethik an den Tag legen?</a:t>
            </a:r>
            <a:endParaRPr sz="1600">
              <a:solidFill>
                <a:schemeClr val="dk2"/>
              </a:solidFill>
            </a:endParaRPr>
          </a:p>
          <a:p>
            <a:pPr indent="0" lvl="0" marL="139700" rtl="0" algn="l">
              <a:lnSpc>
                <a:spcPct val="115000"/>
              </a:lnSpc>
              <a:spcBef>
                <a:spcPts val="0"/>
              </a:spcBef>
              <a:spcAft>
                <a:spcPts val="0"/>
              </a:spcAft>
              <a:buSzPts val="1400"/>
              <a:buNone/>
            </a:pPr>
            <a:r>
              <a:t/>
            </a:r>
            <a:endParaRPr sz="1600">
              <a:solidFill>
                <a:schemeClr val="dk2"/>
              </a:solidFill>
              <a:latin typeface="Lato"/>
              <a:ea typeface="Lato"/>
              <a:cs typeface="Lato"/>
              <a:sym typeface="Lato"/>
            </a:endParaRPr>
          </a:p>
          <a:p>
            <a:pPr indent="0" lvl="0" marL="139700" rtl="0" algn="l">
              <a:lnSpc>
                <a:spcPct val="115000"/>
              </a:lnSpc>
              <a:spcBef>
                <a:spcPts val="0"/>
              </a:spcBef>
              <a:spcAft>
                <a:spcPts val="0"/>
              </a:spcAft>
              <a:buSzPts val="1400"/>
              <a:buNone/>
            </a:pPr>
            <a:r>
              <a:rPr b="1" lang="it" sz="1600">
                <a:solidFill>
                  <a:schemeClr val="dk2"/>
                </a:solidFill>
                <a:latin typeface="Lato"/>
                <a:ea typeface="Lato"/>
                <a:cs typeface="Lato"/>
                <a:sym typeface="Lato"/>
              </a:rPr>
              <a:t>3) </a:t>
            </a:r>
            <a:r>
              <a:rPr lang="it" sz="1600">
                <a:solidFill>
                  <a:schemeClr val="dk2"/>
                </a:solidFill>
                <a:latin typeface="Lato"/>
                <a:ea typeface="Lato"/>
                <a:cs typeface="Lato"/>
                <a:sym typeface="Lato"/>
              </a:rPr>
              <a:t>Wie hängt soziales Unternehmertum mit Unternehmensethik zusammen?</a:t>
            </a:r>
            <a:endParaRPr sz="1600">
              <a:solidFill>
                <a:schemeClr val="dk2"/>
              </a:solidFill>
              <a:latin typeface="Lato"/>
              <a:ea typeface="Lato"/>
              <a:cs typeface="Lato"/>
              <a:sym typeface="Lato"/>
            </a:endParaRPr>
          </a:p>
          <a:p>
            <a:pPr indent="-228600" lvl="0" marL="457200" rtl="0" algn="l">
              <a:lnSpc>
                <a:spcPct val="115000"/>
              </a:lnSpc>
              <a:spcBef>
                <a:spcPts val="0"/>
              </a:spcBef>
              <a:spcAft>
                <a:spcPts val="0"/>
              </a:spcAft>
              <a:buSzPts val="1400"/>
              <a:buNone/>
            </a:pPr>
            <a:r>
              <a:t/>
            </a:r>
            <a:endParaRPr sz="1600">
              <a:solidFill>
                <a:schemeClr val="dk2"/>
              </a:solidFill>
            </a:endParaRPr>
          </a:p>
        </p:txBody>
      </p:sp>
      <p:pic>
        <p:nvPicPr>
          <p:cNvPr id="660" name="Google Shape;660;g20634f5fe2b_1_0"/>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661" name="Google Shape;661;g20634f5fe2b_1_0"/>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pic>
        <p:nvPicPr>
          <p:cNvPr id="662" name="Google Shape;662;g20634f5fe2b_1_0"/>
          <p:cNvPicPr preferRelativeResize="0"/>
          <p:nvPr/>
        </p:nvPicPr>
        <p:blipFill rotWithShape="1">
          <a:blip r:embed="rId5">
            <a:alphaModFix/>
          </a:blip>
          <a:srcRect b="0" l="0" r="0" t="0"/>
          <a:stretch/>
        </p:blipFill>
        <p:spPr>
          <a:xfrm>
            <a:off x="1239630" y="2776300"/>
            <a:ext cx="1511449" cy="151147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pic>
        <p:nvPicPr>
          <p:cNvPr id="667" name="Google Shape;667;g23a7d45eeb2_0_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68" name="Google Shape;668;g23a7d45eeb2_0_0"/>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Danke!</a:t>
            </a:r>
            <a:endParaRPr/>
          </a:p>
        </p:txBody>
      </p:sp>
      <p:sp>
        <p:nvSpPr>
          <p:cNvPr id="669" name="Google Shape;669;g23a7d45eeb2_0_0"/>
          <p:cNvSpPr txBox="1"/>
          <p:nvPr/>
        </p:nvSpPr>
        <p:spPr>
          <a:xfrm>
            <a:off x="5504785" y="1685362"/>
            <a:ext cx="2607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670" name="Google Shape;670;g23a7d45eeb2_0_0"/>
          <p:cNvSpPr txBox="1"/>
          <p:nvPr/>
        </p:nvSpPr>
        <p:spPr>
          <a:xfrm>
            <a:off x="4801489" y="2137586"/>
            <a:ext cx="4081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i="0" lang="it" sz="1600" u="none" cap="none" strike="noStrike">
                <a:solidFill>
                  <a:srgbClr val="000000"/>
                </a:solidFill>
                <a:latin typeface="Open Sans"/>
                <a:ea typeface="Open Sans"/>
                <a:cs typeface="Open Sans"/>
                <a:sym typeface="Open Sans"/>
              </a:rPr>
              <a:t>Bitte bewahren Sie diese Folie zur Weitergabe auf</a:t>
            </a:r>
            <a:endParaRPr b="1" i="0" sz="1600" u="none" cap="none" strike="noStrike">
              <a:solidFill>
                <a:srgbClr val="000000"/>
              </a:solidFill>
              <a:latin typeface="Open Sans"/>
              <a:ea typeface="Open Sans"/>
              <a:cs typeface="Open Sans"/>
              <a:sym typeface="Open Sans"/>
            </a:endParaRPr>
          </a:p>
          <a:p>
            <a:pPr indent="0" lvl="0" marL="0" marR="0" rtl="0" algn="ctr">
              <a:lnSpc>
                <a:spcPct val="114000"/>
              </a:lnSpc>
              <a:spcBef>
                <a:spcPts val="400"/>
              </a:spcBef>
              <a:spcAft>
                <a:spcPts val="0"/>
              </a:spcAft>
              <a:buClr>
                <a:srgbClr val="000000"/>
              </a:buClr>
              <a:buSzPts val="1600"/>
              <a:buFont typeface="Arial"/>
              <a:buNone/>
            </a:pPr>
            <a:r>
              <a:rPr b="0" i="0" lang="it" sz="1600" u="sng" cap="none" strike="noStrike">
                <a:solidFill>
                  <a:srgbClr val="000000"/>
                </a:solidFill>
                <a:latin typeface="Arial"/>
                <a:ea typeface="Arial"/>
                <a:cs typeface="Arial"/>
                <a:sym typeface="Arial"/>
                <a:hlinkClick r:id="rId5">
                  <a:extLst>
                    <a:ext uri="{A12FA001-AC4F-418D-AE19-62706E023703}">
                      <ahyp:hlinkClr val="tx"/>
                    </a:ext>
                  </a:extLst>
                </a:hlinkClick>
              </a:rPr>
              <a:t>www.</a:t>
            </a:r>
            <a:r>
              <a:rPr lang="it" sz="1600" u="sng"/>
              <a:t>ecsocfin.com</a:t>
            </a:r>
            <a:endParaRPr sz="1600" u="sng"/>
          </a:p>
          <a:p>
            <a:pPr indent="0" lvl="0" marL="0" marR="0" rtl="0" algn="ctr">
              <a:lnSpc>
                <a:spcPct val="114000"/>
              </a:lnSpc>
              <a:spcBef>
                <a:spcPts val="400"/>
              </a:spcBef>
              <a:spcAft>
                <a:spcPts val="0"/>
              </a:spcAft>
              <a:buClr>
                <a:srgbClr val="000000"/>
              </a:buClr>
              <a:buSzPts val="1600"/>
              <a:buFont typeface="Arial"/>
              <a:buNone/>
            </a:pPr>
            <a:r>
              <a:t/>
            </a:r>
            <a:endParaRPr sz="1600"/>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p:txBody>
      </p:sp>
      <p:grpSp>
        <p:nvGrpSpPr>
          <p:cNvPr id="671" name="Google Shape;671;g23a7d45eeb2_0_0"/>
          <p:cNvGrpSpPr/>
          <p:nvPr/>
        </p:nvGrpSpPr>
        <p:grpSpPr>
          <a:xfrm>
            <a:off x="560655" y="403401"/>
            <a:ext cx="3660934" cy="4346958"/>
            <a:chOff x="560655" y="710397"/>
            <a:chExt cx="3660934" cy="5262024"/>
          </a:xfrm>
        </p:grpSpPr>
        <p:sp>
          <p:nvSpPr>
            <p:cNvPr id="672" name="Google Shape;672;g23a7d45eeb2_0_0"/>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3" name="Google Shape;673;g23a7d45eeb2_0_0"/>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4" name="Google Shape;674;g23a7d45eeb2_0_0"/>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5" name="Google Shape;675;g23a7d45eeb2_0_0"/>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6" name="Google Shape;676;g23a7d45eeb2_0_0"/>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7" name="Google Shape;677;g23a7d45eeb2_0_0"/>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8" name="Google Shape;678;g23a7d45eeb2_0_0"/>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9" name="Google Shape;679;g23a7d45eeb2_0_0"/>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0" name="Google Shape;680;g23a7d45eeb2_0_0"/>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1" name="Google Shape;681;g23a7d45eeb2_0_0"/>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2" name="Google Shape;682;g23a7d45eeb2_0_0"/>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3" name="Google Shape;683;g23a7d45eeb2_0_0"/>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4" name="Google Shape;684;g23a7d45eeb2_0_0"/>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5" name="Google Shape;685;g23a7d45eeb2_0_0"/>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6" name="Google Shape;686;g23a7d45eeb2_0_0"/>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7" name="Google Shape;687;g23a7d45eeb2_0_0"/>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8" name="Google Shape;688;g23a7d45eeb2_0_0"/>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9" name="Google Shape;689;g23a7d45eeb2_0_0"/>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0" name="Google Shape;690;g23a7d45eeb2_0_0"/>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1" name="Google Shape;691;g23a7d45eeb2_0_0"/>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2" name="Google Shape;692;g23a7d45eeb2_0_0"/>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3" name="Google Shape;693;g23a7d45eeb2_0_0"/>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4" name="Google Shape;694;g23a7d45eeb2_0_0"/>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5" name="Google Shape;695;g23a7d45eeb2_0_0"/>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6" name="Google Shape;696;g23a7d45eeb2_0_0"/>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7" name="Google Shape;697;g23a7d45eeb2_0_0"/>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8" name="Google Shape;698;g23a7d45eeb2_0_0"/>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9" name="Google Shape;699;g23a7d45eeb2_0_0"/>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0" name="Google Shape;700;g23a7d45eeb2_0_0"/>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1" name="Google Shape;701;g23a7d45eeb2_0_0"/>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2" name="Google Shape;702;g23a7d45eeb2_0_0"/>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3" name="Google Shape;703;g23a7d45eeb2_0_0"/>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4" name="Google Shape;704;g23a7d45eeb2_0_0"/>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5" name="Google Shape;705;g23a7d45eeb2_0_0"/>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6" name="Google Shape;706;g23a7d45eeb2_0_0"/>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7" name="Google Shape;707;g23a7d45eeb2_0_0"/>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8" name="Google Shape;708;g23a7d45eeb2_0_0"/>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9" name="Google Shape;709;g23a7d45eeb2_0_0"/>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0" name="Google Shape;710;g23a7d45eeb2_0_0"/>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1" name="Google Shape;711;g23a7d45eeb2_0_0"/>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2" name="Google Shape;712;g23a7d45eeb2_0_0"/>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3" name="Google Shape;713;g23a7d45eeb2_0_0"/>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4" name="Google Shape;714;g23a7d45eeb2_0_0"/>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5" name="Google Shape;715;g23a7d45eeb2_0_0"/>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6" name="Google Shape;716;g23a7d45eeb2_0_0"/>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7" name="Google Shape;717;g23a7d45eeb2_0_0"/>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8" name="Google Shape;718;g23a7d45eeb2_0_0"/>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9" name="Google Shape;719;g23a7d45eeb2_0_0"/>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0" name="Google Shape;720;g23a7d45eeb2_0_0"/>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1" name="Google Shape;721;g23a7d45eeb2_0_0"/>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2" name="Google Shape;722;g23a7d45eeb2_0_0"/>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3" name="Google Shape;723;g23a7d45eeb2_0_0"/>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4" name="Google Shape;724;g23a7d45eeb2_0_0"/>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5" name="Google Shape;725;g23a7d45eeb2_0_0"/>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6" name="Google Shape;726;g23a7d45eeb2_0_0"/>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7" name="Google Shape;727;g23a7d45eeb2_0_0"/>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8" name="Google Shape;728;g23a7d45eeb2_0_0"/>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9" name="Google Shape;729;g23a7d45eeb2_0_0"/>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0" name="Google Shape;730;g23a7d45eeb2_0_0"/>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1" name="Google Shape;731;g23a7d45eeb2_0_0"/>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2" name="Google Shape;732;g23a7d45eeb2_0_0"/>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3" name="Google Shape;733;g23a7d45eeb2_0_0"/>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4" name="Google Shape;734;g23a7d45eeb2_0_0"/>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5" name="Google Shape;735;g23a7d45eeb2_0_0"/>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6" name="Google Shape;736;g23a7d45eeb2_0_0"/>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7" name="Google Shape;737;g23a7d45eeb2_0_0"/>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8" name="Google Shape;738;g23a7d45eeb2_0_0"/>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9" name="Google Shape;739;g23a7d45eeb2_0_0"/>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40" name="Google Shape;740;g23a7d45eeb2_0_0"/>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41" name="Google Shape;741;g23a7d45eeb2_0_0"/>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42" name="Google Shape;742;g23a7d45eeb2_0_0"/>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43" name="Google Shape;743;g23a7d45eeb2_0_0"/>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744" name="Google Shape;744;g23a7d45eeb2_0_0"/>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
        <p:nvSpPr>
          <p:cNvPr id="745" name="Google Shape;745;g23a7d45eeb2_0_0"/>
          <p:cNvSpPr txBox="1"/>
          <p:nvPr/>
        </p:nvSpPr>
        <p:spPr>
          <a:xfrm>
            <a:off x="5340600" y="3162463"/>
            <a:ext cx="3003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14000"/>
              </a:lnSpc>
              <a:spcBef>
                <a:spcPts val="0"/>
              </a:spcBef>
              <a:spcAft>
                <a:spcPts val="0"/>
              </a:spcAft>
              <a:buClr>
                <a:srgbClr val="000000"/>
              </a:buClr>
              <a:buSzPts val="1600"/>
              <a:buFont typeface="Arial"/>
              <a:buNone/>
            </a:pPr>
            <a:r>
              <a:rPr b="1" i="0" lang="it" sz="1600" u="none" cap="none" strike="noStrike">
                <a:solidFill>
                  <a:srgbClr val="000000"/>
                </a:solidFill>
                <a:latin typeface="Open Sans"/>
                <a:ea typeface="Open Sans"/>
                <a:cs typeface="Open Sans"/>
                <a:sym typeface="Open Sans"/>
              </a:rPr>
              <a:t>Bitte füllen Sie diese Kurzbewertung aus, um uns bei der Verbesserung des Moduls zu helfen!</a:t>
            </a:r>
            <a:endParaRPr b="0" i="0" sz="1400" u="none" cap="none" strike="noStrike">
              <a:solidFill>
                <a:srgbClr val="000000"/>
              </a:solidFill>
              <a:latin typeface="Arial"/>
              <a:ea typeface="Arial"/>
              <a:cs typeface="Arial"/>
              <a:sym typeface="Arial"/>
            </a:endParaRPr>
          </a:p>
        </p:txBody>
      </p:sp>
      <p:pic>
        <p:nvPicPr>
          <p:cNvPr id="746" name="Google Shape;746;g23a7d45eeb2_0_0"/>
          <p:cNvPicPr preferRelativeResize="0"/>
          <p:nvPr/>
        </p:nvPicPr>
        <p:blipFill>
          <a:blip r:embed="rId7">
            <a:alphaModFix/>
          </a:blip>
          <a:stretch>
            <a:fillRect/>
          </a:stretch>
        </p:blipFill>
        <p:spPr>
          <a:xfrm>
            <a:off x="3066900" y="2477725"/>
            <a:ext cx="2202300" cy="2202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d0de89e19a_0_38"/>
          <p:cNvSpPr txBox="1"/>
          <p:nvPr>
            <p:ph idx="1" type="body"/>
          </p:nvPr>
        </p:nvSpPr>
        <p:spPr>
          <a:xfrm>
            <a:off x="2378782" y="1431168"/>
            <a:ext cx="6266700" cy="30024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1400"/>
              <a:buNone/>
            </a:pPr>
            <a:r>
              <a:t/>
            </a:r>
            <a:endParaRPr b="1" sz="1100" u="sng">
              <a:solidFill>
                <a:schemeClr val="dk2"/>
              </a:solidFill>
              <a:latin typeface="Arial"/>
              <a:ea typeface="Arial"/>
              <a:cs typeface="Arial"/>
              <a:sym typeface="Arial"/>
            </a:endParaRPr>
          </a:p>
          <a:p>
            <a:pPr indent="0" lvl="0" marL="0" rtl="0" algn="l">
              <a:lnSpc>
                <a:spcPct val="115000"/>
              </a:lnSpc>
              <a:spcBef>
                <a:spcPts val="1200"/>
              </a:spcBef>
              <a:spcAft>
                <a:spcPts val="0"/>
              </a:spcAft>
              <a:buSzPts val="1400"/>
              <a:buNone/>
            </a:pPr>
            <a:r>
              <a:t/>
            </a:r>
            <a:endParaRPr b="1" sz="1100" u="sng">
              <a:solidFill>
                <a:schemeClr val="dk2"/>
              </a:solidFill>
              <a:latin typeface="Arial"/>
              <a:ea typeface="Arial"/>
              <a:cs typeface="Arial"/>
              <a:sym typeface="Arial"/>
            </a:endParaRPr>
          </a:p>
          <a:p>
            <a:pPr indent="0" lvl="0" marL="0" rtl="0" algn="l">
              <a:lnSpc>
                <a:spcPct val="115000"/>
              </a:lnSpc>
              <a:spcBef>
                <a:spcPts val="1200"/>
              </a:spcBef>
              <a:spcAft>
                <a:spcPts val="0"/>
              </a:spcAft>
              <a:buClr>
                <a:schemeClr val="dk2"/>
              </a:buClr>
              <a:buSzPts val="1100"/>
              <a:buFont typeface="Arial"/>
              <a:buNone/>
            </a:pPr>
            <a:r>
              <a:rPr b="1" lang="it" u="sng">
                <a:solidFill>
                  <a:schemeClr val="dk2"/>
                </a:solidFill>
              </a:rPr>
              <a:t>Soziales Unternehmertum und </a:t>
            </a:r>
            <a:r>
              <a:rPr b="1" lang="it">
                <a:solidFill>
                  <a:schemeClr val="dk2"/>
                </a:solidFill>
              </a:rPr>
              <a:t>Unternehmensethik </a:t>
            </a:r>
            <a:endParaRPr b="1">
              <a:solidFill>
                <a:schemeClr val="dk2"/>
              </a:solidFill>
            </a:endParaRPr>
          </a:p>
          <a:p>
            <a:pPr indent="0" lvl="0" marL="0" rtl="0" algn="l">
              <a:lnSpc>
                <a:spcPct val="115000"/>
              </a:lnSpc>
              <a:spcBef>
                <a:spcPts val="1200"/>
              </a:spcBef>
              <a:spcAft>
                <a:spcPts val="0"/>
              </a:spcAft>
              <a:buClr>
                <a:schemeClr val="dk2"/>
              </a:buClr>
              <a:buSzPts val="1100"/>
              <a:buFont typeface="Arial"/>
              <a:buNone/>
            </a:pPr>
            <a:r>
              <a:rPr b="1" lang="it">
                <a:solidFill>
                  <a:schemeClr val="dk1"/>
                </a:solidFill>
              </a:rPr>
              <a:t>1.   	SOZIALES UNTERNEHMERTUM</a:t>
            </a:r>
            <a:endParaRPr b="1">
              <a:solidFill>
                <a:schemeClr val="dk1"/>
              </a:solidFill>
            </a:endParaRPr>
          </a:p>
          <a:p>
            <a:pPr indent="0" lvl="0" marL="457200" rtl="0" algn="l">
              <a:lnSpc>
                <a:spcPct val="115000"/>
              </a:lnSpc>
              <a:spcBef>
                <a:spcPts val="0"/>
              </a:spcBef>
              <a:spcAft>
                <a:spcPts val="0"/>
              </a:spcAft>
              <a:buClr>
                <a:schemeClr val="dk2"/>
              </a:buClr>
              <a:buSzPts val="1100"/>
              <a:buFont typeface="Arial"/>
              <a:buNone/>
            </a:pPr>
            <a:r>
              <a:rPr lang="it">
                <a:solidFill>
                  <a:schemeClr val="dk2"/>
                </a:solidFill>
              </a:rPr>
              <a:t>1.1 Soziales Unternehmertum im Kontext</a:t>
            </a:r>
            <a:endParaRPr>
              <a:solidFill>
                <a:schemeClr val="dk2"/>
              </a:solidFill>
            </a:endParaRPr>
          </a:p>
          <a:p>
            <a:pPr indent="0" lvl="0" marL="457200" rtl="0" algn="l">
              <a:lnSpc>
                <a:spcPct val="115000"/>
              </a:lnSpc>
              <a:spcBef>
                <a:spcPts val="0"/>
              </a:spcBef>
              <a:spcAft>
                <a:spcPts val="0"/>
              </a:spcAft>
              <a:buClr>
                <a:schemeClr val="dk2"/>
              </a:buClr>
              <a:buSzPts val="1100"/>
              <a:buFont typeface="Arial"/>
              <a:buNone/>
            </a:pPr>
            <a:r>
              <a:rPr lang="it">
                <a:solidFill>
                  <a:schemeClr val="dk2"/>
                </a:solidFill>
              </a:rPr>
              <a:t>1.2 Der Fall Zyperns</a:t>
            </a:r>
            <a:endParaRPr>
              <a:solidFill>
                <a:schemeClr val="dk2"/>
              </a:solidFill>
            </a:endParaRPr>
          </a:p>
          <a:p>
            <a:pPr indent="0" lvl="0" marL="457200" rtl="0" algn="l">
              <a:lnSpc>
                <a:spcPct val="115000"/>
              </a:lnSpc>
              <a:spcBef>
                <a:spcPts val="0"/>
              </a:spcBef>
              <a:spcAft>
                <a:spcPts val="0"/>
              </a:spcAft>
              <a:buClr>
                <a:schemeClr val="dk2"/>
              </a:buClr>
              <a:buSzPts val="1100"/>
              <a:buFont typeface="Arial"/>
              <a:buNone/>
            </a:pPr>
            <a:r>
              <a:rPr lang="it">
                <a:solidFill>
                  <a:schemeClr val="dk2"/>
                </a:solidFill>
              </a:rPr>
              <a:t>1.3 Beispiele für erfolgreiche Sozialunternehmen in der EU</a:t>
            </a:r>
            <a:endParaRPr>
              <a:solidFill>
                <a:schemeClr val="dk2"/>
              </a:solidFill>
            </a:endParaRPr>
          </a:p>
          <a:p>
            <a:pPr indent="0" lvl="0" marL="0" rtl="0" algn="l">
              <a:lnSpc>
                <a:spcPct val="115000"/>
              </a:lnSpc>
              <a:spcBef>
                <a:spcPts val="1200"/>
              </a:spcBef>
              <a:spcAft>
                <a:spcPts val="0"/>
              </a:spcAft>
              <a:buClr>
                <a:schemeClr val="dk2"/>
              </a:buClr>
              <a:buSzPts val="1100"/>
              <a:buFont typeface="Arial"/>
              <a:buNone/>
            </a:pPr>
            <a:r>
              <a:rPr b="1" lang="it">
                <a:solidFill>
                  <a:schemeClr val="dk1"/>
                </a:solidFill>
              </a:rPr>
              <a:t>2.   	UNTERNEHMENSETHIK</a:t>
            </a:r>
            <a:endParaRPr b="1">
              <a:solidFill>
                <a:schemeClr val="dk1"/>
              </a:solidFill>
            </a:endParaRPr>
          </a:p>
          <a:p>
            <a:pPr indent="0" lvl="0" marL="457200" marR="0" rtl="0" algn="l">
              <a:lnSpc>
                <a:spcPct val="115000"/>
              </a:lnSpc>
              <a:spcBef>
                <a:spcPts val="0"/>
              </a:spcBef>
              <a:spcAft>
                <a:spcPts val="0"/>
              </a:spcAft>
              <a:buSzPts val="1400"/>
              <a:buNone/>
            </a:pPr>
            <a:r>
              <a:rPr lang="it">
                <a:solidFill>
                  <a:schemeClr val="dk2"/>
                </a:solidFill>
              </a:rPr>
              <a:t>2.1 Faktoren, die die Unternehmensethik beeinflussen</a:t>
            </a:r>
            <a:endParaRPr>
              <a:solidFill>
                <a:schemeClr val="dk2"/>
              </a:solidFill>
            </a:endParaRPr>
          </a:p>
          <a:p>
            <a:pPr indent="0" lvl="0" marL="457200" marR="0" rtl="0" algn="l">
              <a:lnSpc>
                <a:spcPct val="115000"/>
              </a:lnSpc>
              <a:spcBef>
                <a:spcPts val="0"/>
              </a:spcBef>
              <a:spcAft>
                <a:spcPts val="0"/>
              </a:spcAft>
              <a:buSzPts val="1400"/>
              <a:buNone/>
            </a:pPr>
            <a:r>
              <a:rPr lang="it">
                <a:solidFill>
                  <a:schemeClr val="dk2"/>
                </a:solidFill>
              </a:rPr>
              <a:t>2.2 Grundsätze der Unternehmensethik</a:t>
            </a:r>
            <a:endParaRPr>
              <a:solidFill>
                <a:schemeClr val="dk2"/>
              </a:solidFill>
            </a:endParaRPr>
          </a:p>
          <a:p>
            <a:pPr indent="0" lvl="0" marL="457200" marR="0" rtl="0" algn="l">
              <a:lnSpc>
                <a:spcPct val="115000"/>
              </a:lnSpc>
              <a:spcBef>
                <a:spcPts val="0"/>
              </a:spcBef>
              <a:spcAft>
                <a:spcPts val="0"/>
              </a:spcAft>
              <a:buSzPts val="1400"/>
              <a:buNone/>
            </a:pPr>
            <a:r>
              <a:rPr lang="it">
                <a:solidFill>
                  <a:schemeClr val="dk2"/>
                </a:solidFill>
              </a:rPr>
              <a:t>2.3 Verschiedene Arten der Unternehmensethik</a:t>
            </a:r>
            <a:endParaRPr>
              <a:solidFill>
                <a:schemeClr val="dk2"/>
              </a:solidFill>
            </a:endParaRPr>
          </a:p>
          <a:p>
            <a:pPr indent="0" lvl="0" marL="457200" marR="0" rtl="0" algn="l">
              <a:lnSpc>
                <a:spcPct val="115000"/>
              </a:lnSpc>
              <a:spcBef>
                <a:spcPts val="0"/>
              </a:spcBef>
              <a:spcAft>
                <a:spcPts val="0"/>
              </a:spcAft>
              <a:buSzPts val="1400"/>
              <a:buNone/>
            </a:pPr>
            <a:r>
              <a:rPr lang="it">
                <a:solidFill>
                  <a:schemeClr val="dk2"/>
                </a:solidFill>
              </a:rPr>
              <a:t>2.4 Theorien zur Wirtschaftsethik</a:t>
            </a:r>
            <a:endParaRPr>
              <a:solidFill>
                <a:schemeClr val="dk2"/>
              </a:solidFill>
            </a:endParaRPr>
          </a:p>
          <a:p>
            <a:pPr indent="0" lvl="0" marL="457200" marR="0" rtl="0" algn="l">
              <a:lnSpc>
                <a:spcPct val="115000"/>
              </a:lnSpc>
              <a:spcBef>
                <a:spcPts val="0"/>
              </a:spcBef>
              <a:spcAft>
                <a:spcPts val="0"/>
              </a:spcAft>
              <a:buSzPts val="1400"/>
              <a:buNone/>
            </a:pPr>
            <a:r>
              <a:rPr lang="it">
                <a:solidFill>
                  <a:schemeClr val="dk2"/>
                </a:solidFill>
              </a:rPr>
              <a:t>2.5 Der Nutzen der Unternehmensethik für Sozialunternehmen</a:t>
            </a:r>
            <a:endParaRPr>
              <a:solidFill>
                <a:schemeClr val="dk2"/>
              </a:solidFill>
            </a:endParaRPr>
          </a:p>
          <a:p>
            <a:pPr indent="0" lvl="0" marL="0" rtl="0" algn="l">
              <a:lnSpc>
                <a:spcPct val="115000"/>
              </a:lnSpc>
              <a:spcBef>
                <a:spcPts val="1200"/>
              </a:spcBef>
              <a:spcAft>
                <a:spcPts val="0"/>
              </a:spcAft>
              <a:buClr>
                <a:schemeClr val="dk2"/>
              </a:buClr>
              <a:buSzPts val="1100"/>
              <a:buFont typeface="Arial"/>
              <a:buNone/>
            </a:pPr>
            <a:r>
              <a:rPr b="1" lang="it">
                <a:solidFill>
                  <a:schemeClr val="dk1"/>
                </a:solidFill>
              </a:rPr>
              <a:t>3.   	SOZIALE VERANTWORTUNG DER UNTERNEHMEN</a:t>
            </a:r>
            <a:endParaRPr b="1">
              <a:solidFill>
                <a:schemeClr val="dk1"/>
              </a:solidFill>
            </a:endParaRPr>
          </a:p>
          <a:p>
            <a:pPr indent="0" lvl="0" marL="457200" marR="0" rtl="0" algn="l">
              <a:lnSpc>
                <a:spcPct val="115000"/>
              </a:lnSpc>
              <a:spcBef>
                <a:spcPts val="0"/>
              </a:spcBef>
              <a:spcAft>
                <a:spcPts val="0"/>
              </a:spcAft>
              <a:buSzPts val="1400"/>
              <a:buNone/>
            </a:pPr>
            <a:r>
              <a:rPr lang="it">
                <a:solidFill>
                  <a:schemeClr val="dk2"/>
                </a:solidFill>
              </a:rPr>
              <a:t>3.1 Definition der sozialen Verantwortung der Unternehmen</a:t>
            </a:r>
            <a:endParaRPr>
              <a:solidFill>
                <a:schemeClr val="dk2"/>
              </a:solidFill>
            </a:endParaRPr>
          </a:p>
          <a:p>
            <a:pPr indent="0" lvl="0" marL="457200" marR="0" rtl="0" algn="l">
              <a:lnSpc>
                <a:spcPct val="115000"/>
              </a:lnSpc>
              <a:spcBef>
                <a:spcPts val="0"/>
              </a:spcBef>
              <a:spcAft>
                <a:spcPts val="0"/>
              </a:spcAft>
              <a:buSzPts val="1400"/>
              <a:buNone/>
            </a:pPr>
            <a:r>
              <a:rPr lang="it">
                <a:solidFill>
                  <a:schemeClr val="dk2"/>
                </a:solidFill>
              </a:rPr>
              <a:t>3.2 Der vierteilige Definitionsrahmen für CSR </a:t>
            </a:r>
            <a:endParaRPr>
              <a:solidFill>
                <a:schemeClr val="dk2"/>
              </a:solidFill>
            </a:endParaRPr>
          </a:p>
          <a:p>
            <a:pPr indent="0" lvl="0" marL="0" marR="50800" rtl="0" algn="just">
              <a:lnSpc>
                <a:spcPct val="115000"/>
              </a:lnSpc>
              <a:spcBef>
                <a:spcPts val="1200"/>
              </a:spcBef>
              <a:spcAft>
                <a:spcPts val="0"/>
              </a:spcAft>
              <a:buSzPts val="1400"/>
              <a:buNone/>
            </a:pPr>
            <a:r>
              <a:t/>
            </a:r>
            <a:endParaRPr sz="1600">
              <a:solidFill>
                <a:schemeClr val="dk2"/>
              </a:solidFill>
            </a:endParaRPr>
          </a:p>
          <a:p>
            <a:pPr indent="-228600" lvl="0" marL="457200" marR="50800" rtl="0" algn="just">
              <a:lnSpc>
                <a:spcPct val="115000"/>
              </a:lnSpc>
              <a:spcBef>
                <a:spcPts val="1200"/>
              </a:spcBef>
              <a:spcAft>
                <a:spcPts val="0"/>
              </a:spcAft>
              <a:buClr>
                <a:schemeClr val="dk2"/>
              </a:buClr>
              <a:buSzPts val="2300"/>
              <a:buFont typeface="Arial"/>
              <a:buNone/>
            </a:pPr>
            <a:r>
              <a:t/>
            </a:r>
            <a:endParaRPr sz="1600">
              <a:solidFill>
                <a:schemeClr val="lt1"/>
              </a:solidFill>
              <a:latin typeface="Lato"/>
              <a:ea typeface="Lato"/>
              <a:cs typeface="Lato"/>
              <a:sym typeface="Lato"/>
            </a:endParaRPr>
          </a:p>
          <a:p>
            <a:pPr indent="0" lvl="0" marL="0" rtl="0" algn="just">
              <a:lnSpc>
                <a:spcPct val="115000"/>
              </a:lnSpc>
              <a:spcBef>
                <a:spcPts val="1200"/>
              </a:spcBef>
              <a:spcAft>
                <a:spcPts val="1600"/>
              </a:spcAft>
              <a:buSzPts val="1800"/>
              <a:buNone/>
            </a:pPr>
            <a:r>
              <a:t/>
            </a:r>
            <a:endParaRPr sz="1500">
              <a:solidFill>
                <a:schemeClr val="lt1"/>
              </a:solidFill>
              <a:latin typeface="Lato"/>
              <a:ea typeface="Lato"/>
              <a:cs typeface="Lato"/>
              <a:sym typeface="Lato"/>
            </a:endParaRPr>
          </a:p>
        </p:txBody>
      </p:sp>
      <p:pic>
        <p:nvPicPr>
          <p:cNvPr id="126" name="Google Shape;126;g1d0de89e19a_0_3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27" name="Google Shape;127;g1d0de89e19a_0_38"/>
          <p:cNvPicPr preferRelativeResize="0"/>
          <p:nvPr/>
        </p:nvPicPr>
        <p:blipFill rotWithShape="1">
          <a:blip r:embed="rId4">
            <a:alphaModFix/>
          </a:blip>
          <a:srcRect b="0" l="0" r="0" t="0"/>
          <a:stretch/>
        </p:blipFill>
        <p:spPr>
          <a:xfrm>
            <a:off x="66765" y="4665043"/>
            <a:ext cx="1805261" cy="378735"/>
          </a:xfrm>
          <a:prstGeom prst="rect">
            <a:avLst/>
          </a:prstGeom>
          <a:noFill/>
          <a:ln>
            <a:noFill/>
          </a:ln>
        </p:spPr>
      </p:pic>
      <p:sp>
        <p:nvSpPr>
          <p:cNvPr id="128" name="Google Shape;128;g1d0de89e19a_0_38"/>
          <p:cNvSpPr txBox="1"/>
          <p:nvPr>
            <p:ph type="title"/>
          </p:nvPr>
        </p:nvSpPr>
        <p:spPr>
          <a:xfrm>
            <a:off x="66780" y="1745043"/>
            <a:ext cx="4045200"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900">
                <a:solidFill>
                  <a:schemeClr val="dk1"/>
                </a:solidFill>
                <a:latin typeface="Lato"/>
                <a:ea typeface="Lato"/>
                <a:cs typeface="Lato"/>
                <a:sym typeface="Lato"/>
              </a:rPr>
              <a:t>Index</a:t>
            </a:r>
            <a:endParaRPr sz="41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7"/>
          <p:cNvPicPr preferRelativeResize="0"/>
          <p:nvPr/>
        </p:nvPicPr>
        <p:blipFill rotWithShape="1">
          <a:blip r:embed="rId3">
            <a:alphaModFix/>
          </a:blip>
          <a:srcRect b="0" l="0" r="0" t="0"/>
          <a:stretch/>
        </p:blipFill>
        <p:spPr>
          <a:xfrm>
            <a:off x="93375" y="158475"/>
            <a:ext cx="1792650" cy="1696175"/>
          </a:xfrm>
          <a:prstGeom prst="rect">
            <a:avLst/>
          </a:prstGeom>
          <a:noFill/>
          <a:ln>
            <a:noFill/>
          </a:ln>
        </p:spPr>
      </p:pic>
      <p:pic>
        <p:nvPicPr>
          <p:cNvPr descr="Social Entrepreneurship Has A Key Role To Play Enabling Our Business  Ecosystem's Recovery After COVID-19" id="134" name="Google Shape;134;p7"/>
          <p:cNvPicPr preferRelativeResize="0"/>
          <p:nvPr/>
        </p:nvPicPr>
        <p:blipFill rotWithShape="1">
          <a:blip r:embed="rId4">
            <a:alphaModFix/>
          </a:blip>
          <a:srcRect b="0" l="0" r="0" t="0"/>
          <a:stretch/>
        </p:blipFill>
        <p:spPr>
          <a:xfrm>
            <a:off x="1886025" y="415138"/>
            <a:ext cx="6611839" cy="4406987"/>
          </a:xfrm>
          <a:prstGeom prst="rect">
            <a:avLst/>
          </a:prstGeom>
          <a:noFill/>
          <a:ln>
            <a:noFill/>
          </a:ln>
        </p:spPr>
      </p:pic>
      <p:pic>
        <p:nvPicPr>
          <p:cNvPr descr="Graphical user interface, application&#10;&#10;Description automatically generated with medium confidence" id="135" name="Google Shape;135;p7"/>
          <p:cNvPicPr preferRelativeResize="0"/>
          <p:nvPr/>
        </p:nvPicPr>
        <p:blipFill rotWithShape="1">
          <a:blip r:embed="rId5">
            <a:alphaModFix/>
          </a:blip>
          <a:srcRect b="0" l="0" r="0" t="0"/>
          <a:stretch/>
        </p:blipFill>
        <p:spPr>
          <a:xfrm>
            <a:off x="66765" y="4665043"/>
            <a:ext cx="1805264" cy="3787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8"/>
          <p:cNvSpPr txBox="1"/>
          <p:nvPr/>
        </p:nvSpPr>
        <p:spPr>
          <a:xfrm>
            <a:off x="2346960" y="520029"/>
            <a:ext cx="4450080" cy="5049379"/>
          </a:xfrm>
          <a:prstGeom prst="rect">
            <a:avLst/>
          </a:prstGeom>
          <a:noFill/>
          <a:ln>
            <a:noFill/>
          </a:ln>
        </p:spPr>
        <p:txBody>
          <a:bodyPr anchorCtr="0" anchor="ctr" bIns="91425" lIns="91425" spcFirstLastPara="1" rIns="91425" wrap="square" tIns="91425">
            <a:noAutofit/>
          </a:bodyPr>
          <a:lstStyle/>
          <a:p>
            <a:pPr indent="0" lvl="0" marL="0" marR="50800" rtl="0" algn="ctr">
              <a:lnSpc>
                <a:spcPct val="115000"/>
              </a:lnSpc>
              <a:spcBef>
                <a:spcPts val="1200"/>
              </a:spcBef>
              <a:spcAft>
                <a:spcPts val="0"/>
              </a:spcAft>
              <a:buClr>
                <a:schemeClr val="lt1"/>
              </a:buClr>
              <a:buSzPts val="1800"/>
              <a:buFont typeface="Lato"/>
              <a:buNone/>
            </a:pPr>
            <a:r>
              <a:rPr b="1" i="0" lang="it" sz="1900" u="none" cap="none" strike="noStrike">
                <a:solidFill>
                  <a:schemeClr val="dk2"/>
                </a:solidFill>
                <a:latin typeface="Lato"/>
                <a:ea typeface="Lato"/>
                <a:cs typeface="Lato"/>
                <a:sym typeface="Lato"/>
              </a:rPr>
              <a:t>Soziales Unternehmertum </a:t>
            </a:r>
            <a:r>
              <a:rPr b="0" i="0" lang="it" sz="1900" u="none" cap="none" strike="noStrike">
                <a:solidFill>
                  <a:schemeClr val="dk2"/>
                </a:solidFill>
                <a:latin typeface="Lato"/>
                <a:ea typeface="Lato"/>
                <a:cs typeface="Lato"/>
                <a:sym typeface="Lato"/>
              </a:rPr>
              <a:t>ist</a:t>
            </a:r>
            <a:endParaRPr b="0" i="0" sz="1400" u="none" cap="none" strike="noStrike">
              <a:solidFill>
                <a:srgbClr val="000000"/>
              </a:solidFill>
              <a:latin typeface="Arial"/>
              <a:ea typeface="Arial"/>
              <a:cs typeface="Arial"/>
              <a:sym typeface="Arial"/>
            </a:endParaRPr>
          </a:p>
          <a:p>
            <a:pPr indent="0" lvl="0" marL="0" marR="50800" rtl="0" algn="ctr">
              <a:lnSpc>
                <a:spcPct val="115000"/>
              </a:lnSpc>
              <a:spcBef>
                <a:spcPts val="1200"/>
              </a:spcBef>
              <a:spcAft>
                <a:spcPts val="0"/>
              </a:spcAft>
              <a:buClr>
                <a:schemeClr val="lt1"/>
              </a:buClr>
              <a:buSzPts val="1800"/>
              <a:buFont typeface="Lato"/>
              <a:buNone/>
            </a:pPr>
            <a:r>
              <a:rPr b="0" i="0" lang="it" sz="1900" u="none" cap="none" strike="noStrike">
                <a:solidFill>
                  <a:schemeClr val="dk2"/>
                </a:solidFill>
                <a:latin typeface="Lato"/>
                <a:ea typeface="Lato"/>
                <a:cs typeface="Lato"/>
                <a:sym typeface="Lato"/>
              </a:rPr>
              <a:t>"der Prozess des Erkennens und der einfallsreichen Verfolgung von Möglichkeiten zur Schaffung von sozialem Wert".</a:t>
            </a:r>
            <a:endParaRPr b="0" i="0" sz="1400" u="none" cap="none" strike="noStrike">
              <a:solidFill>
                <a:srgbClr val="000000"/>
              </a:solidFill>
              <a:latin typeface="Arial"/>
              <a:ea typeface="Arial"/>
              <a:cs typeface="Arial"/>
              <a:sym typeface="Arial"/>
            </a:endParaRPr>
          </a:p>
          <a:p>
            <a:pPr indent="0" lvl="0" marL="0" marR="50800" rtl="0" algn="l">
              <a:lnSpc>
                <a:spcPct val="115000"/>
              </a:lnSpc>
              <a:spcBef>
                <a:spcPts val="1200"/>
              </a:spcBef>
              <a:spcAft>
                <a:spcPts val="0"/>
              </a:spcAft>
              <a:buClr>
                <a:schemeClr val="lt1"/>
              </a:buClr>
              <a:buSzPts val="1800"/>
              <a:buFont typeface="Lato"/>
              <a:buNone/>
            </a:pPr>
            <a:r>
              <a:t/>
            </a:r>
            <a:endParaRPr b="0" i="0" sz="1900" u="none" cap="none" strike="noStrike">
              <a:solidFill>
                <a:schemeClr val="dk2"/>
              </a:solidFill>
              <a:latin typeface="Arial"/>
              <a:ea typeface="Arial"/>
              <a:cs typeface="Arial"/>
              <a:sym typeface="Arial"/>
            </a:endParaRPr>
          </a:p>
          <a:p>
            <a:pPr indent="-228600" lvl="0" marL="457200" marR="50800" rtl="0" algn="l">
              <a:lnSpc>
                <a:spcPct val="115000"/>
              </a:lnSpc>
              <a:spcBef>
                <a:spcPts val="1200"/>
              </a:spcBef>
              <a:spcAft>
                <a:spcPts val="0"/>
              </a:spcAft>
              <a:buClr>
                <a:schemeClr val="dk2"/>
              </a:buClr>
              <a:buSzPts val="23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sp>
        <p:nvSpPr>
          <p:cNvPr id="141" name="Google Shape;141;p8"/>
          <p:cNvSpPr txBox="1"/>
          <p:nvPr/>
        </p:nvSpPr>
        <p:spPr>
          <a:xfrm>
            <a:off x="4515205" y="679625"/>
            <a:ext cx="4450080" cy="504937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sp>
        <p:nvSpPr>
          <p:cNvPr id="142" name="Google Shape;142;p8"/>
          <p:cNvSpPr txBox="1"/>
          <p:nvPr/>
        </p:nvSpPr>
        <p:spPr>
          <a:xfrm>
            <a:off x="2694792" y="1724032"/>
            <a:ext cx="4450080" cy="504937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chemeClr val="lt1"/>
              </a:buClr>
              <a:buSzPts val="1800"/>
              <a:buFont typeface="Lato"/>
              <a:buNone/>
            </a:pPr>
            <a:r>
              <a:rPr b="0" i="0" lang="it" sz="1900" u="none" cap="none" strike="noStrike">
                <a:solidFill>
                  <a:schemeClr val="dk2"/>
                </a:solidFill>
                <a:latin typeface="Lato"/>
                <a:ea typeface="Lato"/>
                <a:cs typeface="Lato"/>
                <a:sym typeface="Lato"/>
              </a:rPr>
              <a:t>oder die treibende Kraft für einen sozialen Wandel durch autonome Praktiken.</a:t>
            </a:r>
            <a:endParaRPr b="0" i="0" sz="1400" u="none" cap="none" strike="noStrike">
              <a:solidFill>
                <a:srgbClr val="000000"/>
              </a:solidFill>
              <a:latin typeface="Arial"/>
              <a:ea typeface="Arial"/>
              <a:cs typeface="Arial"/>
              <a:sym typeface="Arial"/>
            </a:endParaRPr>
          </a:p>
          <a:p>
            <a:pPr indent="-171450" lvl="0" marL="285750" marR="0" rtl="0" algn="l">
              <a:lnSpc>
                <a:spcPct val="115000"/>
              </a:lnSpc>
              <a:spcBef>
                <a:spcPts val="2800"/>
              </a:spcBef>
              <a:spcAft>
                <a:spcPts val="1600"/>
              </a:spcAft>
              <a:buClr>
                <a:schemeClr val="lt1"/>
              </a:buClr>
              <a:buSzPts val="1800"/>
              <a:buFont typeface="Lato"/>
              <a:buNone/>
            </a:pPr>
            <a:r>
              <a:t/>
            </a:r>
            <a:endParaRPr b="0" i="0" sz="1500" u="none" cap="none" strike="noStrike">
              <a:solidFill>
                <a:schemeClr val="lt1"/>
              </a:solidFill>
              <a:latin typeface="Lato"/>
              <a:ea typeface="Lato"/>
              <a:cs typeface="Lato"/>
              <a:sym typeface="Lato"/>
            </a:endParaRPr>
          </a:p>
        </p:txBody>
      </p:sp>
      <p:pic>
        <p:nvPicPr>
          <p:cNvPr id="143" name="Google Shape;143;p8"/>
          <p:cNvPicPr preferRelativeResize="0"/>
          <p:nvPr/>
        </p:nvPicPr>
        <p:blipFill rotWithShape="1">
          <a:blip r:embed="rId3">
            <a:alphaModFix/>
          </a:blip>
          <a:srcRect b="0" l="0" r="0" t="0"/>
          <a:stretch/>
        </p:blipFill>
        <p:spPr>
          <a:xfrm>
            <a:off x="0" y="0"/>
            <a:ext cx="718275" cy="679625"/>
          </a:xfrm>
          <a:prstGeom prst="rect">
            <a:avLst/>
          </a:prstGeom>
          <a:noFill/>
          <a:ln>
            <a:noFill/>
          </a:ln>
        </p:spPr>
      </p:pic>
      <p:pic>
        <p:nvPicPr>
          <p:cNvPr descr="Graphical user interface, application&#10;&#10;Description automatically generated with medium confidence" id="144" name="Google Shape;144;p8"/>
          <p:cNvPicPr preferRelativeResize="0"/>
          <p:nvPr/>
        </p:nvPicPr>
        <p:blipFill rotWithShape="1">
          <a:blip r:embed="rId4">
            <a:alphaModFix/>
          </a:blip>
          <a:srcRect b="0" l="0" r="0" t="0"/>
          <a:stretch/>
        </p:blipFill>
        <p:spPr>
          <a:xfrm>
            <a:off x="66765" y="4665043"/>
            <a:ext cx="1805264" cy="378735"/>
          </a:xfrm>
          <a:prstGeom prst="rect">
            <a:avLst/>
          </a:prstGeom>
          <a:noFill/>
          <a:ln>
            <a:noFill/>
          </a:ln>
        </p:spPr>
      </p:pic>
      <p:sp>
        <p:nvSpPr>
          <p:cNvPr id="145" name="Google Shape;145;p8"/>
          <p:cNvSpPr txBox="1"/>
          <p:nvPr>
            <p:ph type="title"/>
          </p:nvPr>
        </p:nvSpPr>
        <p:spPr>
          <a:xfrm>
            <a:off x="1214065" y="626480"/>
            <a:ext cx="6602279" cy="635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9600"/>
              <a:buFont typeface="Lato"/>
              <a:buNone/>
            </a:pPr>
            <a:r>
              <a:rPr lang="it" sz="2000"/>
              <a:t>Erinnern Sie sich an die Definition eines Sozialunternehmens aus Modul 1?</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Sophia Georgiou</dc:creator>
</cp:coreProperties>
</file>