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6"/>
    <p:sldMasterId id="2147483660" r:id="rId7"/>
    <p:sldMasterId id="2147483673" r:id="rId8"/>
    <p:sldMasterId id="2147483685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1" r:id="rId56"/>
    <p:sldId id="302" r:id="rId57"/>
    <p:sldId id="303" r:id="rId58"/>
    <p:sldId id="304" r:id="rId59"/>
    <p:sldId id="305" r:id="rId60"/>
    <p:sldId id="306" r:id="rId61"/>
    <p:sldId id="307" r:id="rId62"/>
    <p:sldId id="308" r:id="rId63"/>
    <p:sldId id="309" r:id="rId64"/>
    <p:sldId id="310" r:id="rId65"/>
    <p:sldId id="311" r:id="rId66"/>
    <p:sldId id="312" r:id="rId67"/>
    <p:sldId id="313" r:id="rId68"/>
    <p:sldId id="314" r:id="rId69"/>
    <p:sldId id="315" r:id="rId70"/>
    <p:sldId id="316" r:id="rId71"/>
    <p:sldId id="317" r:id="rId72"/>
    <p:sldId id="318" r:id="rId73"/>
    <p:sldId id="319" r:id="rId74"/>
    <p:sldId id="320" r:id="rId75"/>
    <p:sldId id="321" r:id="rId76"/>
    <p:sldId id="322" r:id="rId77"/>
    <p:sldId id="323" r:id="rId78"/>
    <p:sldId id="324" r:id="rId79"/>
    <p:sldId id="325" r:id="rId80"/>
    <p:sldId id="326" r:id="rId81"/>
    <p:sldId id="327" r:id="rId82"/>
    <p:sldId id="328" r:id="rId83"/>
    <p:sldId id="329" r:id="rId84"/>
  </p:sldIdLst>
  <p:sldSz cy="5143500" cx="9144000"/>
  <p:notesSz cx="6858000" cy="9144000"/>
  <p:embeddedFontLst>
    <p:embeddedFont>
      <p:font typeface="Raleway"/>
      <p:regular r:id="rId85"/>
      <p:bold r:id="rId86"/>
      <p:italic r:id="rId87"/>
      <p:boldItalic r:id="rId88"/>
    </p:embeddedFont>
    <p:embeddedFont>
      <p:font typeface="Roboto"/>
      <p:regular r:id="rId89"/>
      <p:bold r:id="rId90"/>
      <p:italic r:id="rId91"/>
      <p:boldItalic r:id="rId92"/>
    </p:embeddedFont>
    <p:embeddedFont>
      <p:font typeface="Amatic SC"/>
      <p:regular r:id="rId93"/>
      <p:bold r:id="rId94"/>
    </p:embeddedFont>
    <p:embeddedFont>
      <p:font typeface="Lato"/>
      <p:regular r:id="rId95"/>
      <p:bold r:id="rId96"/>
      <p:italic r:id="rId97"/>
      <p:boldItalic r:id="rId98"/>
    </p:embeddedFont>
    <p:embeddedFont>
      <p:font typeface="Barlow"/>
      <p:regular r:id="rId99"/>
      <p:bold r:id="rId100"/>
      <p:italic r:id="rId101"/>
      <p:boldItalic r:id="rId102"/>
    </p:embeddedFont>
    <p:embeddedFont>
      <p:font typeface="Open Sans"/>
      <p:regular r:id="rId103"/>
      <p:bold r:id="rId104"/>
      <p:italic r:id="rId105"/>
      <p:boldItalic r:id="rId10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07" roundtripDataSignature="AMtx7mgQRTxJAt/ySxkqAGlStEdl/VnJB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Nadia Galano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F30A6E0-949D-42A2-A2D5-46FC766745BB}">
  <a:tblStyle styleId="{BF30A6E0-949D-42A2-A2D5-46FC766745B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0.xml"/><Relationship Id="rId42" Type="http://schemas.openxmlformats.org/officeDocument/2006/relationships/slide" Target="slides/slide32.xml"/><Relationship Id="rId41" Type="http://schemas.openxmlformats.org/officeDocument/2006/relationships/slide" Target="slides/slide31.xml"/><Relationship Id="rId44" Type="http://schemas.openxmlformats.org/officeDocument/2006/relationships/slide" Target="slides/slide34.xml"/><Relationship Id="rId43" Type="http://schemas.openxmlformats.org/officeDocument/2006/relationships/slide" Target="slides/slide33.xml"/><Relationship Id="rId46" Type="http://schemas.openxmlformats.org/officeDocument/2006/relationships/slide" Target="slides/slide36.xml"/><Relationship Id="rId45" Type="http://schemas.openxmlformats.org/officeDocument/2006/relationships/slide" Target="slides/slide35.xml"/><Relationship Id="rId107" Type="http://customschemas.google.com/relationships/presentationmetadata" Target="metadata"/><Relationship Id="rId106" Type="http://schemas.openxmlformats.org/officeDocument/2006/relationships/font" Target="fonts/OpenSans-boldItalic.fntdata"/><Relationship Id="rId105" Type="http://schemas.openxmlformats.org/officeDocument/2006/relationships/font" Target="fonts/OpenSans-italic.fntdata"/><Relationship Id="rId104" Type="http://schemas.openxmlformats.org/officeDocument/2006/relationships/font" Target="fonts/OpenSans-bold.fntdata"/><Relationship Id="rId48" Type="http://schemas.openxmlformats.org/officeDocument/2006/relationships/slide" Target="slides/slide38.xml"/><Relationship Id="rId47" Type="http://schemas.openxmlformats.org/officeDocument/2006/relationships/slide" Target="slides/slide37.xml"/><Relationship Id="rId49" Type="http://schemas.openxmlformats.org/officeDocument/2006/relationships/slide" Target="slides/slide39.xml"/><Relationship Id="rId103" Type="http://schemas.openxmlformats.org/officeDocument/2006/relationships/font" Target="fonts/OpenSans-regular.fntdata"/><Relationship Id="rId102" Type="http://schemas.openxmlformats.org/officeDocument/2006/relationships/font" Target="fonts/Barlow-boldItalic.fntdata"/><Relationship Id="rId101" Type="http://schemas.openxmlformats.org/officeDocument/2006/relationships/font" Target="fonts/Barlow-italic.fntdata"/><Relationship Id="rId100" Type="http://schemas.openxmlformats.org/officeDocument/2006/relationships/font" Target="fonts/Barlow-bold.fntdata"/><Relationship Id="rId31" Type="http://schemas.openxmlformats.org/officeDocument/2006/relationships/slide" Target="slides/slide21.xml"/><Relationship Id="rId30" Type="http://schemas.openxmlformats.org/officeDocument/2006/relationships/slide" Target="slides/slide20.xml"/><Relationship Id="rId33" Type="http://schemas.openxmlformats.org/officeDocument/2006/relationships/slide" Target="slides/slide23.xml"/><Relationship Id="rId32" Type="http://schemas.openxmlformats.org/officeDocument/2006/relationships/slide" Target="slides/slide22.xml"/><Relationship Id="rId35" Type="http://schemas.openxmlformats.org/officeDocument/2006/relationships/slide" Target="slides/slide25.xml"/><Relationship Id="rId34" Type="http://schemas.openxmlformats.org/officeDocument/2006/relationships/slide" Target="slides/slide24.xml"/><Relationship Id="rId37" Type="http://schemas.openxmlformats.org/officeDocument/2006/relationships/slide" Target="slides/slide27.xml"/><Relationship Id="rId36" Type="http://schemas.openxmlformats.org/officeDocument/2006/relationships/slide" Target="slides/slide26.xml"/><Relationship Id="rId39" Type="http://schemas.openxmlformats.org/officeDocument/2006/relationships/slide" Target="slides/slide29.xml"/><Relationship Id="rId38" Type="http://schemas.openxmlformats.org/officeDocument/2006/relationships/slide" Target="slides/slide28.xml"/><Relationship Id="rId20" Type="http://schemas.openxmlformats.org/officeDocument/2006/relationships/slide" Target="slides/slide10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29" Type="http://schemas.openxmlformats.org/officeDocument/2006/relationships/slide" Target="slides/slide19.xml"/><Relationship Id="rId95" Type="http://schemas.openxmlformats.org/officeDocument/2006/relationships/font" Target="fonts/Lato-regular.fntdata"/><Relationship Id="rId94" Type="http://schemas.openxmlformats.org/officeDocument/2006/relationships/font" Target="fonts/AmaticSC-bold.fntdata"/><Relationship Id="rId97" Type="http://schemas.openxmlformats.org/officeDocument/2006/relationships/font" Target="fonts/Lato-italic.fntdata"/><Relationship Id="rId96" Type="http://schemas.openxmlformats.org/officeDocument/2006/relationships/font" Target="fonts/Lato-bold.fntdata"/><Relationship Id="rId11" Type="http://schemas.openxmlformats.org/officeDocument/2006/relationships/slide" Target="slides/slide1.xml"/><Relationship Id="rId99" Type="http://schemas.openxmlformats.org/officeDocument/2006/relationships/font" Target="fonts/Barlow-regular.fntdata"/><Relationship Id="rId10" Type="http://schemas.openxmlformats.org/officeDocument/2006/relationships/notesMaster" Target="notesMasters/notesMaster1.xml"/><Relationship Id="rId98" Type="http://schemas.openxmlformats.org/officeDocument/2006/relationships/font" Target="fonts/Lato-boldItalic.fntdata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91" Type="http://schemas.openxmlformats.org/officeDocument/2006/relationships/font" Target="fonts/Roboto-italic.fntdata"/><Relationship Id="rId90" Type="http://schemas.openxmlformats.org/officeDocument/2006/relationships/font" Target="fonts/Roboto-bold.fntdata"/><Relationship Id="rId93" Type="http://schemas.openxmlformats.org/officeDocument/2006/relationships/font" Target="fonts/AmaticSC-regular.fntdata"/><Relationship Id="rId92" Type="http://schemas.openxmlformats.org/officeDocument/2006/relationships/font" Target="fonts/Roboto-boldItalic.fntdata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9" Type="http://schemas.openxmlformats.org/officeDocument/2006/relationships/slide" Target="slides/slide9.xml"/><Relationship Id="rId18" Type="http://schemas.openxmlformats.org/officeDocument/2006/relationships/slide" Target="slides/slide8.xml"/><Relationship Id="rId84" Type="http://schemas.openxmlformats.org/officeDocument/2006/relationships/slide" Target="slides/slide74.xml"/><Relationship Id="rId83" Type="http://schemas.openxmlformats.org/officeDocument/2006/relationships/slide" Target="slides/slide73.xml"/><Relationship Id="rId86" Type="http://schemas.openxmlformats.org/officeDocument/2006/relationships/font" Target="fonts/Raleway-bold.fntdata"/><Relationship Id="rId85" Type="http://schemas.openxmlformats.org/officeDocument/2006/relationships/font" Target="fonts/Raleway-regular.fntdata"/><Relationship Id="rId88" Type="http://schemas.openxmlformats.org/officeDocument/2006/relationships/font" Target="fonts/Raleway-boldItalic.fntdata"/><Relationship Id="rId87" Type="http://schemas.openxmlformats.org/officeDocument/2006/relationships/font" Target="fonts/Raleway-italic.fntdata"/><Relationship Id="rId89" Type="http://schemas.openxmlformats.org/officeDocument/2006/relationships/font" Target="fonts/Roboto-regular.fntdata"/><Relationship Id="rId80" Type="http://schemas.openxmlformats.org/officeDocument/2006/relationships/slide" Target="slides/slide70.xml"/><Relationship Id="rId82" Type="http://schemas.openxmlformats.org/officeDocument/2006/relationships/slide" Target="slides/slide72.xml"/><Relationship Id="rId81" Type="http://schemas.openxmlformats.org/officeDocument/2006/relationships/slide" Target="slides/slide71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4.xml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7" Type="http://schemas.openxmlformats.org/officeDocument/2006/relationships/slideMaster" Target="slideMasters/slideMaster2.xml"/><Relationship Id="rId8" Type="http://schemas.openxmlformats.org/officeDocument/2006/relationships/slideMaster" Target="slideMasters/slideMaster3.xml"/><Relationship Id="rId73" Type="http://schemas.openxmlformats.org/officeDocument/2006/relationships/slide" Target="slides/slide63.xml"/><Relationship Id="rId72" Type="http://schemas.openxmlformats.org/officeDocument/2006/relationships/slide" Target="slides/slide62.xml"/><Relationship Id="rId75" Type="http://schemas.openxmlformats.org/officeDocument/2006/relationships/slide" Target="slides/slide65.xml"/><Relationship Id="rId74" Type="http://schemas.openxmlformats.org/officeDocument/2006/relationships/slide" Target="slides/slide64.xml"/><Relationship Id="rId77" Type="http://schemas.openxmlformats.org/officeDocument/2006/relationships/slide" Target="slides/slide67.xml"/><Relationship Id="rId76" Type="http://schemas.openxmlformats.org/officeDocument/2006/relationships/slide" Target="slides/slide66.xml"/><Relationship Id="rId79" Type="http://schemas.openxmlformats.org/officeDocument/2006/relationships/slide" Target="slides/slide69.xml"/><Relationship Id="rId78" Type="http://schemas.openxmlformats.org/officeDocument/2006/relationships/slide" Target="slides/slide68.xml"/><Relationship Id="rId71" Type="http://schemas.openxmlformats.org/officeDocument/2006/relationships/slide" Target="slides/slide61.xml"/><Relationship Id="rId70" Type="http://schemas.openxmlformats.org/officeDocument/2006/relationships/slide" Target="slides/slide60.xml"/><Relationship Id="rId62" Type="http://schemas.openxmlformats.org/officeDocument/2006/relationships/slide" Target="slides/slide52.xml"/><Relationship Id="rId61" Type="http://schemas.openxmlformats.org/officeDocument/2006/relationships/slide" Target="slides/slide51.xml"/><Relationship Id="rId64" Type="http://schemas.openxmlformats.org/officeDocument/2006/relationships/slide" Target="slides/slide54.xml"/><Relationship Id="rId63" Type="http://schemas.openxmlformats.org/officeDocument/2006/relationships/slide" Target="slides/slide53.xml"/><Relationship Id="rId66" Type="http://schemas.openxmlformats.org/officeDocument/2006/relationships/slide" Target="slides/slide56.xml"/><Relationship Id="rId65" Type="http://schemas.openxmlformats.org/officeDocument/2006/relationships/slide" Target="slides/slide55.xml"/><Relationship Id="rId68" Type="http://schemas.openxmlformats.org/officeDocument/2006/relationships/slide" Target="slides/slide58.xml"/><Relationship Id="rId67" Type="http://schemas.openxmlformats.org/officeDocument/2006/relationships/slide" Target="slides/slide57.xml"/><Relationship Id="rId60" Type="http://schemas.openxmlformats.org/officeDocument/2006/relationships/slide" Target="slides/slide50.xml"/><Relationship Id="rId69" Type="http://schemas.openxmlformats.org/officeDocument/2006/relationships/slide" Target="slides/slide59.xml"/><Relationship Id="rId51" Type="http://schemas.openxmlformats.org/officeDocument/2006/relationships/slide" Target="slides/slide41.xml"/><Relationship Id="rId50" Type="http://schemas.openxmlformats.org/officeDocument/2006/relationships/slide" Target="slides/slide40.xml"/><Relationship Id="rId53" Type="http://schemas.openxmlformats.org/officeDocument/2006/relationships/slide" Target="slides/slide43.xml"/><Relationship Id="rId52" Type="http://schemas.openxmlformats.org/officeDocument/2006/relationships/slide" Target="slides/slide42.xml"/><Relationship Id="rId55" Type="http://schemas.openxmlformats.org/officeDocument/2006/relationships/slide" Target="slides/slide45.xml"/><Relationship Id="rId54" Type="http://schemas.openxmlformats.org/officeDocument/2006/relationships/slide" Target="slides/slide44.xml"/><Relationship Id="rId57" Type="http://schemas.openxmlformats.org/officeDocument/2006/relationships/slide" Target="slides/slide47.xml"/><Relationship Id="rId56" Type="http://schemas.openxmlformats.org/officeDocument/2006/relationships/slide" Target="slides/slide46.xml"/><Relationship Id="rId59" Type="http://schemas.openxmlformats.org/officeDocument/2006/relationships/slide" Target="slides/slide49.xml"/><Relationship Id="rId58" Type="http://schemas.openxmlformats.org/officeDocument/2006/relationships/slide" Target="slides/slide48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3-02-08T11:42:54.185">
    <p:pos x="2961" y="499"/>
    <p:text>cambiare domanda in modo che sia multiple choice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prBuC-c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4" name="Google Shape;37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d0e18fce4a_3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0" name="Google Shape;390;g1d0e18fce4a_3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7" name="Google Shape;39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6" name="Google Shape;40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4" name="Google Shape;41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cbc959274b_0_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g1cbc959274b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2" name="Google Shape;42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1" name="Google Shape;43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0" name="Google Shape;440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7" name="Google Shape;44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5" name="Google Shape;45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1d0e18fce4a_3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4" name="Google Shape;464;g1d0e18fce4a_3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1" name="Google Shape;47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0" name="Google Shape;48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8" name="Google Shape;48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7" name="Google Shape;49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5" name="Google Shape;51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4" name="Google Shape;52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8" name="Google Shape;548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7" name="Google Shape;55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1" name="Google Shape;571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0" name="Google Shape;580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4" name="Google Shape;604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3" name="Google Shape;613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1" name="Google Shape;631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0" name="Google Shape;640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8" name="Google Shape;658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1d0e18fce4a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6" name="Google Shape;666;g1d0e18fce4a_5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3" name="Google Shape;673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2" name="Google Shape;682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8" name="Google Shape;708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3" name="Google Shape;733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1" name="Google Shape;741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5" name="Google Shape;775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6" name="Google Shape;786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5" name="Google Shape;795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9" name="Google Shape;809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0" name="Google Shape;830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2" name="Google Shape;842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8" name="Google Shape;878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7" name="Google Shape;887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4" name="Google Shape;904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8" name="Google Shape;928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5" name="Google Shape;945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6" name="Google Shape;966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20615ffc65b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4" name="Google Shape;974;g20615ffc65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g20615ffc65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9" name="Google Shape;999;g20615ffc65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7" name="Google Shape;1007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8" name="Google Shape;1048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8" name="Google Shape;1058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7" name="Google Shape;1067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7" name="Google Shape;1077;p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6" name="Google Shape;1086;p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5" name="Google Shape;1095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3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5" name="Google Shape;1105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3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5" name="Google Shape;1115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4" name="Google Shape;1124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g1dc817903c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3" name="Google Shape;1133;g1dc817903c6_0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1cbc959274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3" name="Google Shape;1143;g1cbc959274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1cbc959274b_0_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2" name="Google Shape;1152;g1cbc959274b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1" name="Google Shape;1161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d0e18fce4a_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8" name="Google Shape;298;g1d0e18fce4a_3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66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66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66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66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66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6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2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20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20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20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Google Shape;73;g1b0c4f40a1f_0_71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4" name="Google Shape;74;g1b0c4f40a1f_0_71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" name="Google Shape;75;g1b0c4f40a1f_0_7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6" name="Google Shape;76;g1b0c4f40a1f_0_7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7" name="Google Shape;77;g1b0c4f40a1f_0_71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g1b0c4f40a1f_0_71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g1b0c4f40a1f_0_7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8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2" name="Google Shape;82;p7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3" name="Google Shape;83;p78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4" name="Google Shape;84;p78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5" name="Google Shape;85;p7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6" name="Google Shape;86;p7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Google Shape;88;p7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9" name="Google Shape;89;p79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0" name="Google Shape;90;p79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1" name="Google Shape;91;p79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2" name="Google Shape;92;p79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7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98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6" name="Google Shape;96;p98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7" name="Google Shape;97;p98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8" name="Google Shape;98;p9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99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1" name="Google Shape;101;p9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Google Shape;103;p10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4" name="Google Shape;104;p100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5" name="Google Shape;105;p100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6" name="Google Shape;106;p10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lt2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Google Shape;108;p10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9" name="Google Shape;109;p101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0" name="Google Shape;110;p10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2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3" name="Google Shape;113;p10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4" name="Google Shape;114;p102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5" name="Google Shape;115;p102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6" name="Google Shape;116;p10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7" name="Google Shape;117;p10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0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" name="Google Shape;18;p7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70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" name="Google Shape;20;p70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1" name="Google Shape;21;p7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7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9" name="Google Shape;119;p10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0" name="Google Shape;120;p103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1" name="Google Shape;121;p103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2" name="Google Shape;122;p10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Google Shape;124;p104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5" name="Google Shape;125;p104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6" name="Google Shape;126;p104"/>
          <p:cNvSpPr txBox="1"/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7" name="Google Shape;127;p104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8" name="Google Shape;128;p10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" name="Google Shape;132;g1b0c4f40a1f_0_7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3" name="Google Shape;133;g1b0c4f40a1f_0_79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4" name="Google Shape;134;g1b0c4f40a1f_0_79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5" name="Google Shape;135;g1b0c4f40a1f_0_79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6" name="Google Shape;136;g1b0c4f40a1f_0_79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7" name="Google Shape;137;g1b0c4f40a1f_0_7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4" name="Google Shape;144;p7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5" name="Google Shape;145;p7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8" name="Google Shape;148;p8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1" name="Google Shape;151;p8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2" name="Google Shape;152;p8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5" name="Google Shape;155;p8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6" name="Google Shape;156;p8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7" name="Google Shape;157;p8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0" name="Google Shape;160;p8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63" name="Google Shape;163;p8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4" name="Google Shape;164;p8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Google Shape;24;p6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" name="Google Shape;25;p69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" name="Google Shape;26;p69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69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9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69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6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7" name="Google Shape;167;p8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8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1" name="Google Shape;171;p8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72" name="Google Shape;172;p8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3" name="Google Shape;173;p8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76" name="Google Shape;176;p8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9" name="Google Shape;179;p8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0" name="Google Shape;180;p8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5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9" name="Google Shape;189;p7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0" name="Google Shape;190;p75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1" name="Google Shape;191;p75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92" name="Google Shape;192;p7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3" name="Google Shape;193;p7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5" name="Google Shape;195;p76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6" name="Google Shape;196;p76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7" name="Google Shape;197;p76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8" name="Google Shape;198;p7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9" name="Google Shape;199;p76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0" name="Google Shape;200;p7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2" name="Google Shape;202;p90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3" name="Google Shape;203;p90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4" name="Google Shape;204;p9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5" name="Google Shape;205;p90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6" name="Google Shape;206;p90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7" name="Google Shape;207;p9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9" name="Google Shape;209;p9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0" name="Google Shape;210;p9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1" name="Google Shape;211;p91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2" name="Google Shape;212;p9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2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5" name="Google Shape;215;p9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2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1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7" name="Google Shape;217;p93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8" name="Google Shape;218;p93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19" name="Google Shape;219;p93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0" name="Google Shape;220;p9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2" name="Google Shape;222;p9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3" name="Google Shape;223;p94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4" name="Google Shape;224;p9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6" name="Google Shape;226;p95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7" name="Google Shape;227;p9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8" name="Google Shape;228;p95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229" name="Google Shape;229;p9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1" name="Google Shape;231;p96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2" name="Google Shape;232;p96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3" name="Google Shape;233;p96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234" name="Google Shape;234;p96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5" name="Google Shape;235;p9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1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" name="Google Shape;36;p71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" name="Google Shape;37;p7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7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9" name="Google Shape;39;p7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7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Google Shape;42;p116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" name="Google Shape;43;p116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116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1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Google Shape;47;p11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11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9" name="Google Shape;49;p11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0" name="Google Shape;50;p1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" name="Google Shape;53;p11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1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19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19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19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theme" Target="../theme/theme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65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b="0" i="0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6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0" name="Google Shape;70;p77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b="0" i="0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1" name="Google Shape;71;p7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" name="Google Shape;140;p7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" name="Google Shape;141;p7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85" name="Google Shape;185;p7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b="0" i="0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86" name="Google Shape;186;p7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9.png"/><Relationship Id="rId8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4.jpg"/><Relationship Id="rId5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7.jpg"/><Relationship Id="rId5" Type="http://schemas.openxmlformats.org/officeDocument/2006/relationships/image" Target="../media/image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bcorporation.eu/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bimpactassessment.net/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bimpactassessment.net/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17.jpg"/><Relationship Id="rId6" Type="http://schemas.openxmlformats.org/officeDocument/2006/relationships/image" Target="../media/image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Relationship Id="rId4" Type="http://schemas.openxmlformats.org/officeDocument/2006/relationships/image" Target="../media/image4.jpg"/><Relationship Id="rId5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4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4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4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4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4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4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4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png"/><Relationship Id="rId4" Type="http://schemas.openxmlformats.org/officeDocument/2006/relationships/image" Target="../media/image21.png"/><Relationship Id="rId5" Type="http://schemas.openxmlformats.org/officeDocument/2006/relationships/image" Target="../media/image4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.png"/><Relationship Id="rId4" Type="http://schemas.openxmlformats.org/officeDocument/2006/relationships/image" Target="../media/image21.png"/><Relationship Id="rId5" Type="http://schemas.openxmlformats.org/officeDocument/2006/relationships/image" Target="../media/image4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4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.png"/><Relationship Id="rId4" Type="http://schemas.openxmlformats.org/officeDocument/2006/relationships/image" Target="../media/image4.jpg"/><Relationship Id="rId5" Type="http://schemas.openxmlformats.org/officeDocument/2006/relationships/image" Target="../media/image3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43.xml.rels><?xml version="1.0" encoding="UTF-8" standalone="yes"?><Relationships xmlns="http://schemas.openxmlformats.org/package/2006/relationships"><Relationship Id="rId10" Type="http://schemas.openxmlformats.org/officeDocument/2006/relationships/image" Target="../media/image4.jpg"/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.png"/><Relationship Id="rId4" Type="http://schemas.openxmlformats.org/officeDocument/2006/relationships/image" Target="../media/image24.png"/><Relationship Id="rId9" Type="http://schemas.openxmlformats.org/officeDocument/2006/relationships/image" Target="../media/image31.png"/><Relationship Id="rId5" Type="http://schemas.openxmlformats.org/officeDocument/2006/relationships/image" Target="../media/image27.png"/><Relationship Id="rId6" Type="http://schemas.openxmlformats.org/officeDocument/2006/relationships/image" Target="../media/image22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.png"/><Relationship Id="rId4" Type="http://schemas.openxmlformats.org/officeDocument/2006/relationships/image" Target="../media/image25.jpg"/><Relationship Id="rId5" Type="http://schemas.openxmlformats.org/officeDocument/2006/relationships/image" Target="../media/image4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.png"/><Relationship Id="rId4" Type="http://schemas.openxmlformats.org/officeDocument/2006/relationships/image" Target="../media/image42.jpg"/><Relationship Id="rId5" Type="http://schemas.openxmlformats.org/officeDocument/2006/relationships/image" Target="../media/image4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5.jpg"/><Relationship Id="rId4" Type="http://schemas.openxmlformats.org/officeDocument/2006/relationships/image" Target="../media/image1.png"/><Relationship Id="rId5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.png"/><Relationship Id="rId4" Type="http://schemas.openxmlformats.org/officeDocument/2006/relationships/image" Target="../media/image33.png"/><Relationship Id="rId5" Type="http://schemas.openxmlformats.org/officeDocument/2006/relationships/image" Target="../media/image4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.png"/><Relationship Id="rId4" Type="http://schemas.openxmlformats.org/officeDocument/2006/relationships/image" Target="../media/image43.jpg"/><Relationship Id="rId5" Type="http://schemas.openxmlformats.org/officeDocument/2006/relationships/image" Target="../media/image4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.png"/><Relationship Id="rId4" Type="http://schemas.openxmlformats.org/officeDocument/2006/relationships/image" Target="../media/image33.png"/><Relationship Id="rId5" Type="http://schemas.openxmlformats.org/officeDocument/2006/relationships/image" Target="../media/image41.png"/><Relationship Id="rId6" Type="http://schemas.openxmlformats.org/officeDocument/2006/relationships/image" Target="../media/image39.png"/><Relationship Id="rId7" Type="http://schemas.openxmlformats.org/officeDocument/2006/relationships/image" Target="../media/image35.png"/><Relationship Id="rId8" Type="http://schemas.openxmlformats.org/officeDocument/2006/relationships/image" Target="../media/image4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.png"/><Relationship Id="rId4" Type="http://schemas.openxmlformats.org/officeDocument/2006/relationships/image" Target="../media/image47.jpg"/><Relationship Id="rId5" Type="http://schemas.openxmlformats.org/officeDocument/2006/relationships/image" Target="../media/image4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.png"/><Relationship Id="rId4" Type="http://schemas.openxmlformats.org/officeDocument/2006/relationships/image" Target="../media/image36.jpg"/><Relationship Id="rId5" Type="http://schemas.openxmlformats.org/officeDocument/2006/relationships/image" Target="../media/image4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.png"/><Relationship Id="rId4" Type="http://schemas.openxmlformats.org/officeDocument/2006/relationships/image" Target="../media/image48.jpg"/><Relationship Id="rId5" Type="http://schemas.openxmlformats.org/officeDocument/2006/relationships/image" Target="../media/image37.jpg"/><Relationship Id="rId6" Type="http://schemas.openxmlformats.org/officeDocument/2006/relationships/image" Target="../media/image4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.png"/><Relationship Id="rId4" Type="http://schemas.openxmlformats.org/officeDocument/2006/relationships/image" Target="../media/image58.png"/><Relationship Id="rId5" Type="http://schemas.openxmlformats.org/officeDocument/2006/relationships/image" Target="../media/image4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.png"/><Relationship Id="rId4" Type="http://schemas.openxmlformats.org/officeDocument/2006/relationships/image" Target="../media/image57.png"/><Relationship Id="rId5" Type="http://schemas.openxmlformats.org/officeDocument/2006/relationships/image" Target="../media/image4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51.jpg"/><Relationship Id="rId4" Type="http://schemas.openxmlformats.org/officeDocument/2006/relationships/image" Target="../media/image1.png"/><Relationship Id="rId5" Type="http://schemas.openxmlformats.org/officeDocument/2006/relationships/image" Target="../media/image4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1.png"/><Relationship Id="rId4" Type="http://schemas.openxmlformats.org/officeDocument/2006/relationships/image" Target="../media/image50.jpg"/><Relationship Id="rId5" Type="http://schemas.openxmlformats.org/officeDocument/2006/relationships/image" Target="../media/image4.jp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.png"/><Relationship Id="rId4" Type="http://schemas.openxmlformats.org/officeDocument/2006/relationships/image" Target="../media/image44.png"/><Relationship Id="rId5" Type="http://schemas.openxmlformats.org/officeDocument/2006/relationships/image" Target="../media/image4.jp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.png"/><Relationship Id="rId4" Type="http://schemas.openxmlformats.org/officeDocument/2006/relationships/image" Target="../media/image17.jpg"/><Relationship Id="rId5" Type="http://schemas.openxmlformats.org/officeDocument/2006/relationships/image" Target="../media/image4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.png"/><Relationship Id="rId4" Type="http://schemas.openxmlformats.org/officeDocument/2006/relationships/image" Target="../media/image54.jpg"/><Relationship Id="rId5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1.png"/><Relationship Id="rId4" Type="http://schemas.openxmlformats.org/officeDocument/2006/relationships/image" Target="../media/image49.jpg"/><Relationship Id="rId5" Type="http://schemas.openxmlformats.org/officeDocument/2006/relationships/image" Target="../media/image4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55.jpg"/><Relationship Id="rId4" Type="http://schemas.openxmlformats.org/officeDocument/2006/relationships/image" Target="../media/image1.png"/><Relationship Id="rId5" Type="http://schemas.openxmlformats.org/officeDocument/2006/relationships/image" Target="../media/image46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comments" Target="../comments/comment1.xml"/><Relationship Id="rId4" Type="http://schemas.openxmlformats.org/officeDocument/2006/relationships/image" Target="../media/image1.png"/><Relationship Id="rId5" Type="http://schemas.openxmlformats.org/officeDocument/2006/relationships/image" Target="../media/image53.jpg"/><Relationship Id="rId6" Type="http://schemas.openxmlformats.org/officeDocument/2006/relationships/image" Target="../media/image4.jp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1.png"/><Relationship Id="rId4" Type="http://schemas.openxmlformats.org/officeDocument/2006/relationships/image" Target="../media/image53.jpg"/><Relationship Id="rId5" Type="http://schemas.openxmlformats.org/officeDocument/2006/relationships/image" Target="../media/image4.jp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1.png"/><Relationship Id="rId4" Type="http://schemas.openxmlformats.org/officeDocument/2006/relationships/hyperlink" Target="https://www.beyond-capital.eu/" TargetMode="External"/><Relationship Id="rId5" Type="http://schemas.openxmlformats.org/officeDocument/2006/relationships/hyperlink" Target="http://www.exeolab.it/" TargetMode="External"/><Relationship Id="rId6" Type="http://schemas.openxmlformats.org/officeDocument/2006/relationships/image" Target="../media/image4.jpg"/><Relationship Id="rId7" Type="http://schemas.openxmlformats.org/officeDocument/2006/relationships/image" Target="../media/image5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4.jpg"/><Relationship Id="rId5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"/>
          <p:cNvSpPr txBox="1"/>
          <p:nvPr>
            <p:ph type="ctrTitle"/>
          </p:nvPr>
        </p:nvSpPr>
        <p:spPr>
          <a:xfrm>
            <a:off x="2371725" y="630225"/>
            <a:ext cx="6331500" cy="20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0" i="0" lang="it" sz="3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Modulo 1 - </a:t>
            </a:r>
            <a:r>
              <a:rPr lang="it" sz="3000">
                <a:solidFill>
                  <a:srgbClr val="000000"/>
                </a:solidFill>
              </a:rPr>
              <a:t>Imprese sociali, management e funzionamento</a:t>
            </a:r>
            <a:endParaRPr/>
          </a:p>
        </p:txBody>
      </p:sp>
      <p:sp>
        <p:nvSpPr>
          <p:cNvPr id="243" name="Google Shape;243;p1"/>
          <p:cNvSpPr txBox="1"/>
          <p:nvPr>
            <p:ph idx="1" type="subTitle"/>
          </p:nvPr>
        </p:nvSpPr>
        <p:spPr>
          <a:xfrm>
            <a:off x="2471492" y="3526675"/>
            <a:ext cx="6331500" cy="1241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/>
              <a:t>COOPÉRATION BANCAIRE POUR L’EUROPE – GEIE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/>
              <a:t>MALTESE ITALIAN CHAMBER of COMMERCE</a:t>
            </a:r>
            <a:endParaRPr/>
          </a:p>
        </p:txBody>
      </p:sp>
      <p:pic>
        <p:nvPicPr>
          <p:cNvPr id="244" name="Google Shape;24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375" y="158475"/>
            <a:ext cx="1792650" cy="169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245" name="Google Shape;24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8"/>
          <p:cNvSpPr txBox="1"/>
          <p:nvPr>
            <p:ph type="title"/>
          </p:nvPr>
        </p:nvSpPr>
        <p:spPr>
          <a:xfrm>
            <a:off x="561109" y="575950"/>
            <a:ext cx="8160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3600">
                <a:solidFill>
                  <a:schemeClr val="dk1"/>
                </a:solidFill>
              </a:rPr>
              <a:t>Definizione di Impresa sociale</a:t>
            </a:r>
            <a:endParaRPr/>
          </a:p>
        </p:txBody>
      </p:sp>
      <p:sp>
        <p:nvSpPr>
          <p:cNvPr id="318" name="Google Shape;318;p8"/>
          <p:cNvSpPr txBox="1"/>
          <p:nvPr>
            <p:ph idx="1" type="body"/>
          </p:nvPr>
        </p:nvSpPr>
        <p:spPr>
          <a:xfrm>
            <a:off x="290945" y="1780308"/>
            <a:ext cx="8440800" cy="28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/>
              <a:t>Opera fornendo beni e servizi al mercato in modo imprenditoriale e innovativo </a:t>
            </a:r>
            <a:r>
              <a:rPr b="1" lang="it"/>
              <a:t>utilizzando i propri profitti principalmente per raggiungere obiettivi sociali</a:t>
            </a:r>
            <a:r>
              <a:rPr lang="it"/>
              <a:t>. È </a:t>
            </a:r>
            <a:r>
              <a:rPr b="1" lang="it"/>
              <a:t>gestita in modo aperto e responsabile e, in particolare, coinvolge dipendenti, consumatori e stakeholder interessati alle sue attività commerciali. </a:t>
            </a:r>
            <a:r>
              <a:rPr lang="it"/>
              <a:t>Si concentrano sul </a:t>
            </a:r>
            <a:r>
              <a:rPr b="1" lang="it"/>
              <a:t>raggiungimento di obiettivi sociali, ambientali o comunitari più ampi.</a:t>
            </a:r>
            <a:endParaRPr b="1" sz="2400"/>
          </a:p>
        </p:txBody>
      </p:sp>
      <p:pic>
        <p:nvPicPr>
          <p:cNvPr id="319" name="Google Shape;31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320" name="Google Shape;32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9"/>
          <p:cNvSpPr txBox="1"/>
          <p:nvPr>
            <p:ph idx="1" type="body"/>
          </p:nvPr>
        </p:nvSpPr>
        <p:spPr>
          <a:xfrm>
            <a:off x="389716" y="1222800"/>
            <a:ext cx="8364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it" sz="2100">
                <a:solidFill>
                  <a:schemeClr val="dk1"/>
                </a:solidFill>
              </a:rPr>
              <a:t>Il concetto di impresa sociale varia da Paese a Paese. La Commissione europea utilizza questo termine per racchiudere i diversi tipi di impresa: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it" sz="1600"/>
              <a:t>Imprese il cui l’ obiettivo sociale o bene comune è la ragione dell'attività commerciale, spesso sotto forma di un alto livello di innovazione sociale.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it" sz="1600"/>
              <a:t>Imprese i cui profitti sono principalmente reinvestiti per raggiungere questo obiettivo sociale 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it" sz="1600"/>
              <a:t>Imprese in cui il metodo di organizzazione o il sistema di proprietà riflettono la missione dell'impresa, utilizzando principi democratici, partecipativi o concentrandosi sulla giustizia sociale.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600"/>
          </a:p>
        </p:txBody>
      </p:sp>
      <p:pic>
        <p:nvPicPr>
          <p:cNvPr id="326" name="Google Shape;32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9"/>
          <p:cNvSpPr txBox="1"/>
          <p:nvPr>
            <p:ph type="title"/>
          </p:nvPr>
        </p:nvSpPr>
        <p:spPr>
          <a:xfrm>
            <a:off x="561109" y="575950"/>
            <a:ext cx="8160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 sz="3600">
                <a:solidFill>
                  <a:schemeClr val="dk1"/>
                </a:solidFill>
              </a:rPr>
              <a:t>Definizione di Impresa sociale</a:t>
            </a:r>
            <a:endParaRPr/>
          </a:p>
        </p:txBody>
      </p:sp>
      <p:pic>
        <p:nvPicPr>
          <p:cNvPr descr="Graphical user interface, application&#10;&#10;Description automatically generated with medium confidence" id="328" name="Google Shape;32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0"/>
          <p:cNvSpPr txBox="1"/>
          <p:nvPr>
            <p:ph idx="1" type="body"/>
          </p:nvPr>
        </p:nvSpPr>
        <p:spPr>
          <a:xfrm>
            <a:off x="389716" y="994200"/>
            <a:ext cx="8364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it" sz="2100">
                <a:solidFill>
                  <a:schemeClr val="dk1"/>
                </a:solidFill>
              </a:rPr>
              <a:t>Le imprese sociali operano principalmente in 4 settori, definiti anche come </a:t>
            </a:r>
            <a:r>
              <a:rPr b="1" i="1" lang="it" sz="2100">
                <a:solidFill>
                  <a:schemeClr val="dk1"/>
                </a:solidFill>
              </a:rPr>
              <a:t>obiettivi sociali:    </a:t>
            </a:r>
            <a:endParaRPr i="1"/>
          </a:p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40"/>
              <a:buChar char="●"/>
            </a:pPr>
            <a:r>
              <a:rPr b="1" lang="it" sz="1600"/>
              <a:t>Integrazione lavorativa </a:t>
            </a:r>
            <a:r>
              <a:rPr lang="it" sz="1600"/>
              <a:t>- formazione e integrazione di persone con disabilità e disoccupati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40"/>
              <a:buChar char="●"/>
            </a:pPr>
            <a:r>
              <a:rPr b="1" lang="it" sz="1600"/>
              <a:t>Servizi sociali alla persona </a:t>
            </a:r>
            <a:r>
              <a:rPr lang="it" sz="1600"/>
              <a:t>- salute, benessere e assistenza medica, formazione professionale, istruzione, servizi sanitari, servizi di assistenza all'infanzia, servizi per gli anziani o aiuti per le persone svantaggiate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40"/>
              <a:buChar char="●"/>
            </a:pPr>
            <a:r>
              <a:rPr b="1" lang="it" sz="1600"/>
              <a:t>Sviluppo locale di aree svantaggiate </a:t>
            </a:r>
            <a:r>
              <a:rPr lang="it" sz="1600"/>
              <a:t>- imprese sociali in aree rurali remote, programmi di sviluppo/riabilitazione di quartieri in aree urbane, aiuti alla crescita, sviluppo  e cooperazione dei Paesi terzi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40"/>
              <a:buChar char="●"/>
            </a:pPr>
            <a:r>
              <a:rPr b="1" lang="it" sz="1600"/>
              <a:t>Altro</a:t>
            </a:r>
            <a:r>
              <a:rPr lang="it" sz="1600"/>
              <a:t> - tra cui riciclaggio, protezione dell'ambiente, sport, arte, cultura o conservazione storica, scienza, ricerca e innovazione, protezione dei consumatori e sport amatoriali</a:t>
            </a:r>
            <a:endParaRPr sz="2400"/>
          </a:p>
        </p:txBody>
      </p:sp>
      <p:pic>
        <p:nvPicPr>
          <p:cNvPr id="334" name="Google Shape;33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0"/>
          <p:cNvSpPr txBox="1"/>
          <p:nvPr>
            <p:ph type="title"/>
          </p:nvPr>
        </p:nvSpPr>
        <p:spPr>
          <a:xfrm>
            <a:off x="561109" y="435000"/>
            <a:ext cx="8160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 sz="3600">
                <a:solidFill>
                  <a:schemeClr val="dk1"/>
                </a:solidFill>
              </a:rPr>
              <a:t>Definizione di Impresa sociale</a:t>
            </a:r>
            <a:endParaRPr/>
          </a:p>
        </p:txBody>
      </p:sp>
      <p:pic>
        <p:nvPicPr>
          <p:cNvPr descr="Graphical user interface, application&#10;&#10;Description automatically generated with medium confidence" id="336" name="Google Shape;33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11"/>
          <p:cNvSpPr txBox="1"/>
          <p:nvPr>
            <p:ph type="title"/>
          </p:nvPr>
        </p:nvSpPr>
        <p:spPr>
          <a:xfrm>
            <a:off x="561109" y="575950"/>
            <a:ext cx="8160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 sz="3600">
                <a:solidFill>
                  <a:schemeClr val="dk1"/>
                </a:solidFill>
              </a:rPr>
              <a:t>Definizione di Impresa sociale</a:t>
            </a:r>
            <a:endParaRPr/>
          </a:p>
        </p:txBody>
      </p:sp>
      <p:grpSp>
        <p:nvGrpSpPr>
          <p:cNvPr id="343" name="Google Shape;343;p11"/>
          <p:cNvGrpSpPr/>
          <p:nvPr/>
        </p:nvGrpSpPr>
        <p:grpSpPr>
          <a:xfrm>
            <a:off x="479431" y="1255575"/>
            <a:ext cx="8323956" cy="3074277"/>
            <a:chOff x="344709" y="1017018"/>
            <a:chExt cx="9380162" cy="3637338"/>
          </a:xfrm>
        </p:grpSpPr>
        <p:grpSp>
          <p:nvGrpSpPr>
            <p:cNvPr id="344" name="Google Shape;344;p11"/>
            <p:cNvGrpSpPr/>
            <p:nvPr/>
          </p:nvGrpSpPr>
          <p:grpSpPr>
            <a:xfrm>
              <a:off x="344709" y="1546890"/>
              <a:ext cx="3816404" cy="2162615"/>
              <a:chOff x="1982585" y="1977992"/>
              <a:chExt cx="1714082" cy="951897"/>
            </a:xfrm>
          </p:grpSpPr>
          <p:pic>
            <p:nvPicPr>
              <p:cNvPr descr="Diana con relleno sólido" id="345" name="Google Shape;345;p1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782267" y="1977992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6" name="Google Shape;346;p11"/>
              <p:cNvSpPr/>
              <p:nvPr/>
            </p:nvSpPr>
            <p:spPr>
              <a:xfrm>
                <a:off x="2293314" y="2553652"/>
                <a:ext cx="274462" cy="376237"/>
              </a:xfrm>
              <a:custGeom>
                <a:rect b="b" l="l" r="r" t="t"/>
                <a:pathLst>
                  <a:path extrusionOk="0" h="376237" w="274462">
                    <a:moveTo>
                      <a:pt x="272201" y="87630"/>
                    </a:moveTo>
                    <a:cubicBezTo>
                      <a:pt x="276963" y="78105"/>
                      <a:pt x="274106" y="66675"/>
                      <a:pt x="264581" y="61913"/>
                    </a:cubicBezTo>
                    <a:cubicBezTo>
                      <a:pt x="255056" y="57150"/>
                      <a:pt x="243626" y="60008"/>
                      <a:pt x="238863" y="69533"/>
                    </a:cubicBezTo>
                    <a:lnTo>
                      <a:pt x="200763" y="137160"/>
                    </a:lnTo>
                    <a:lnTo>
                      <a:pt x="226481" y="35243"/>
                    </a:lnTo>
                    <a:cubicBezTo>
                      <a:pt x="229338" y="24765"/>
                      <a:pt x="222671" y="14288"/>
                      <a:pt x="212193" y="12383"/>
                    </a:cubicBezTo>
                    <a:cubicBezTo>
                      <a:pt x="201716" y="9525"/>
                      <a:pt x="191238" y="16193"/>
                      <a:pt x="189333" y="26670"/>
                    </a:cubicBezTo>
                    <a:lnTo>
                      <a:pt x="167426" y="114300"/>
                    </a:lnTo>
                    <a:lnTo>
                      <a:pt x="167426" y="19050"/>
                    </a:lnTo>
                    <a:cubicBezTo>
                      <a:pt x="167426" y="8573"/>
                      <a:pt x="158853" y="0"/>
                      <a:pt x="148376" y="0"/>
                    </a:cubicBezTo>
                    <a:cubicBezTo>
                      <a:pt x="137898" y="0"/>
                      <a:pt x="129326" y="8573"/>
                      <a:pt x="129326" y="19050"/>
                    </a:cubicBezTo>
                    <a:lnTo>
                      <a:pt x="129326" y="120968"/>
                    </a:lnTo>
                    <a:lnTo>
                      <a:pt x="107418" y="26670"/>
                    </a:lnTo>
                    <a:cubicBezTo>
                      <a:pt x="105513" y="16193"/>
                      <a:pt x="95036" y="10478"/>
                      <a:pt x="84558" y="12383"/>
                    </a:cubicBezTo>
                    <a:cubicBezTo>
                      <a:pt x="74081" y="14288"/>
                      <a:pt x="68366" y="24765"/>
                      <a:pt x="70271" y="35243"/>
                    </a:cubicBezTo>
                    <a:lnTo>
                      <a:pt x="96941" y="148590"/>
                    </a:lnTo>
                    <a:cubicBezTo>
                      <a:pt x="95988" y="161925"/>
                      <a:pt x="93131" y="175260"/>
                      <a:pt x="90273" y="186690"/>
                    </a:cubicBezTo>
                    <a:cubicBezTo>
                      <a:pt x="90273" y="186690"/>
                      <a:pt x="90273" y="185738"/>
                      <a:pt x="89321" y="185738"/>
                    </a:cubicBezTo>
                    <a:cubicBezTo>
                      <a:pt x="73128" y="160973"/>
                      <a:pt x="47411" y="139065"/>
                      <a:pt x="22646" y="132398"/>
                    </a:cubicBezTo>
                    <a:cubicBezTo>
                      <a:pt x="13121" y="129540"/>
                      <a:pt x="3596" y="135255"/>
                      <a:pt x="738" y="144780"/>
                    </a:cubicBezTo>
                    <a:cubicBezTo>
                      <a:pt x="-2119" y="154305"/>
                      <a:pt x="3596" y="163830"/>
                      <a:pt x="13121" y="166688"/>
                    </a:cubicBezTo>
                    <a:cubicBezTo>
                      <a:pt x="25503" y="169545"/>
                      <a:pt x="36933" y="187643"/>
                      <a:pt x="49316" y="206693"/>
                    </a:cubicBezTo>
                    <a:cubicBezTo>
                      <a:pt x="64556" y="230505"/>
                      <a:pt x="83606" y="258127"/>
                      <a:pt x="112181" y="274320"/>
                    </a:cubicBezTo>
                    <a:lnTo>
                      <a:pt x="112181" y="376238"/>
                    </a:lnTo>
                    <a:lnTo>
                      <a:pt x="196001" y="376238"/>
                    </a:lnTo>
                    <a:lnTo>
                      <a:pt x="196001" y="268605"/>
                    </a:lnTo>
                    <a:cubicBezTo>
                      <a:pt x="227433" y="252413"/>
                      <a:pt x="231243" y="184785"/>
                      <a:pt x="232196" y="159068"/>
                    </a:cubicBezTo>
                    <a:lnTo>
                      <a:pt x="272201" y="87630"/>
                    </a:lnTo>
                    <a:close/>
                  </a:path>
                </a:pathLst>
              </a:custGeom>
              <a:gradFill>
                <a:gsLst>
                  <a:gs pos="0">
                    <a:srgbClr val="FFBA63"/>
                  </a:gs>
                  <a:gs pos="100000">
                    <a:srgbClr val="FF6B26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11"/>
              <p:cNvSpPr/>
              <p:nvPr/>
            </p:nvSpPr>
            <p:spPr>
              <a:xfrm>
                <a:off x="1982585" y="2437082"/>
                <a:ext cx="367445" cy="282304"/>
              </a:xfrm>
              <a:custGeom>
                <a:rect b="b" l="l" r="r" t="t"/>
                <a:pathLst>
                  <a:path extrusionOk="0" h="282304" w="367445">
                    <a:moveTo>
                      <a:pt x="246698" y="211820"/>
                    </a:moveTo>
                    <a:lnTo>
                      <a:pt x="329565" y="212773"/>
                    </a:lnTo>
                    <a:cubicBezTo>
                      <a:pt x="329565" y="212773"/>
                      <a:pt x="329565" y="212773"/>
                      <a:pt x="329565" y="212773"/>
                    </a:cubicBezTo>
                    <a:cubicBezTo>
                      <a:pt x="340043" y="212773"/>
                      <a:pt x="348615" y="204200"/>
                      <a:pt x="348615" y="193723"/>
                    </a:cubicBezTo>
                    <a:cubicBezTo>
                      <a:pt x="348615" y="183245"/>
                      <a:pt x="340043" y="174673"/>
                      <a:pt x="329565" y="174673"/>
                    </a:cubicBezTo>
                    <a:lnTo>
                      <a:pt x="252413" y="173720"/>
                    </a:lnTo>
                    <a:lnTo>
                      <a:pt x="353378" y="148003"/>
                    </a:lnTo>
                    <a:cubicBezTo>
                      <a:pt x="363855" y="145145"/>
                      <a:pt x="369570" y="134667"/>
                      <a:pt x="366713" y="125142"/>
                    </a:cubicBezTo>
                    <a:cubicBezTo>
                      <a:pt x="363855" y="114665"/>
                      <a:pt x="353378" y="108950"/>
                      <a:pt x="343853" y="111807"/>
                    </a:cubicBezTo>
                    <a:lnTo>
                      <a:pt x="256223" y="134667"/>
                    </a:lnTo>
                    <a:lnTo>
                      <a:pt x="340043" y="88948"/>
                    </a:lnTo>
                    <a:cubicBezTo>
                      <a:pt x="349568" y="84185"/>
                      <a:pt x="352425" y="72755"/>
                      <a:pt x="347663" y="63230"/>
                    </a:cubicBezTo>
                    <a:cubicBezTo>
                      <a:pt x="342900" y="53705"/>
                      <a:pt x="331470" y="50847"/>
                      <a:pt x="321945" y="55610"/>
                    </a:cubicBezTo>
                    <a:lnTo>
                      <a:pt x="232410" y="103235"/>
                    </a:lnTo>
                    <a:lnTo>
                      <a:pt x="304800" y="39417"/>
                    </a:lnTo>
                    <a:cubicBezTo>
                      <a:pt x="312420" y="32750"/>
                      <a:pt x="313373" y="20367"/>
                      <a:pt x="306705" y="12747"/>
                    </a:cubicBezTo>
                    <a:cubicBezTo>
                      <a:pt x="300038" y="5128"/>
                      <a:pt x="287655" y="4175"/>
                      <a:pt x="280035" y="10842"/>
                    </a:cubicBezTo>
                    <a:lnTo>
                      <a:pt x="192405" y="87042"/>
                    </a:lnTo>
                    <a:cubicBezTo>
                      <a:pt x="180023" y="92757"/>
                      <a:pt x="167640" y="96567"/>
                      <a:pt x="155258" y="98473"/>
                    </a:cubicBezTo>
                    <a:cubicBezTo>
                      <a:pt x="155258" y="98473"/>
                      <a:pt x="155258" y="97520"/>
                      <a:pt x="156210" y="97520"/>
                    </a:cubicBezTo>
                    <a:cubicBezTo>
                      <a:pt x="170498" y="70850"/>
                      <a:pt x="177165" y="38465"/>
                      <a:pt x="171450" y="13700"/>
                    </a:cubicBezTo>
                    <a:cubicBezTo>
                      <a:pt x="169545" y="4175"/>
                      <a:pt x="159068" y="-1540"/>
                      <a:pt x="149543" y="365"/>
                    </a:cubicBezTo>
                    <a:cubicBezTo>
                      <a:pt x="140018" y="2270"/>
                      <a:pt x="134303" y="12747"/>
                      <a:pt x="136208" y="22272"/>
                    </a:cubicBezTo>
                    <a:cubicBezTo>
                      <a:pt x="139065" y="34655"/>
                      <a:pt x="129540" y="52753"/>
                      <a:pt x="119063" y="72755"/>
                    </a:cubicBezTo>
                    <a:cubicBezTo>
                      <a:pt x="105728" y="97520"/>
                      <a:pt x="90488" y="127048"/>
                      <a:pt x="89535" y="160385"/>
                    </a:cubicBezTo>
                    <a:lnTo>
                      <a:pt x="0" y="208962"/>
                    </a:lnTo>
                    <a:lnTo>
                      <a:pt x="40005" y="282305"/>
                    </a:lnTo>
                    <a:lnTo>
                      <a:pt x="134303" y="231822"/>
                    </a:lnTo>
                    <a:cubicBezTo>
                      <a:pt x="162878" y="251825"/>
                      <a:pt x="223838" y="223250"/>
                      <a:pt x="246698" y="21182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BA63"/>
                  </a:gs>
                  <a:gs pos="100000">
                    <a:srgbClr val="FF6B26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11"/>
              <p:cNvSpPr/>
              <p:nvPr/>
            </p:nvSpPr>
            <p:spPr>
              <a:xfrm>
                <a:off x="2120697" y="2099310"/>
                <a:ext cx="333784" cy="334327"/>
              </a:xfrm>
              <a:custGeom>
                <a:rect b="b" l="l" r="r" t="t"/>
                <a:pathLst>
                  <a:path extrusionOk="0" h="334327" w="333784">
                    <a:moveTo>
                      <a:pt x="119063" y="239078"/>
                    </a:moveTo>
                    <a:lnTo>
                      <a:pt x="139065" y="319088"/>
                    </a:lnTo>
                    <a:cubicBezTo>
                      <a:pt x="140970" y="327660"/>
                      <a:pt x="148590" y="333375"/>
                      <a:pt x="157162" y="333375"/>
                    </a:cubicBezTo>
                    <a:cubicBezTo>
                      <a:pt x="159067" y="333375"/>
                      <a:pt x="160020" y="333375"/>
                      <a:pt x="161925" y="332423"/>
                    </a:cubicBezTo>
                    <a:cubicBezTo>
                      <a:pt x="172403" y="329565"/>
                      <a:pt x="178117" y="320040"/>
                      <a:pt x="176212" y="309563"/>
                    </a:cubicBezTo>
                    <a:lnTo>
                      <a:pt x="158115" y="234315"/>
                    </a:lnTo>
                    <a:lnTo>
                      <a:pt x="208598" y="324803"/>
                    </a:lnTo>
                    <a:cubicBezTo>
                      <a:pt x="212408" y="331470"/>
                      <a:pt x="218123" y="334328"/>
                      <a:pt x="225742" y="334328"/>
                    </a:cubicBezTo>
                    <a:cubicBezTo>
                      <a:pt x="228600" y="334328"/>
                      <a:pt x="232410" y="333375"/>
                      <a:pt x="235267" y="331470"/>
                    </a:cubicBezTo>
                    <a:cubicBezTo>
                      <a:pt x="244792" y="326708"/>
                      <a:pt x="247650" y="314325"/>
                      <a:pt x="242887" y="305753"/>
                    </a:cubicBezTo>
                    <a:lnTo>
                      <a:pt x="199073" y="226695"/>
                    </a:lnTo>
                    <a:lnTo>
                      <a:pt x="263843" y="296228"/>
                    </a:lnTo>
                    <a:cubicBezTo>
                      <a:pt x="267653" y="300038"/>
                      <a:pt x="272415" y="301943"/>
                      <a:pt x="278130" y="301943"/>
                    </a:cubicBezTo>
                    <a:cubicBezTo>
                      <a:pt x="282893" y="301943"/>
                      <a:pt x="287655" y="300038"/>
                      <a:pt x="291465" y="297180"/>
                    </a:cubicBezTo>
                    <a:cubicBezTo>
                      <a:pt x="299085" y="289560"/>
                      <a:pt x="299085" y="278130"/>
                      <a:pt x="292418" y="270510"/>
                    </a:cubicBezTo>
                    <a:lnTo>
                      <a:pt x="222885" y="196215"/>
                    </a:lnTo>
                    <a:lnTo>
                      <a:pt x="303848" y="250508"/>
                    </a:lnTo>
                    <a:cubicBezTo>
                      <a:pt x="306705" y="252413"/>
                      <a:pt x="310515" y="253365"/>
                      <a:pt x="314325" y="253365"/>
                    </a:cubicBezTo>
                    <a:cubicBezTo>
                      <a:pt x="320040" y="253365"/>
                      <a:pt x="326708" y="250508"/>
                      <a:pt x="330518" y="244793"/>
                    </a:cubicBezTo>
                    <a:cubicBezTo>
                      <a:pt x="336233" y="236220"/>
                      <a:pt x="334328" y="223838"/>
                      <a:pt x="325755" y="218122"/>
                    </a:cubicBezTo>
                    <a:lnTo>
                      <a:pt x="228600" y="153353"/>
                    </a:lnTo>
                    <a:cubicBezTo>
                      <a:pt x="220028" y="142875"/>
                      <a:pt x="213360" y="131445"/>
                      <a:pt x="207645" y="120968"/>
                    </a:cubicBezTo>
                    <a:cubicBezTo>
                      <a:pt x="207645" y="120968"/>
                      <a:pt x="208598" y="120968"/>
                      <a:pt x="208598" y="120968"/>
                    </a:cubicBezTo>
                    <a:cubicBezTo>
                      <a:pt x="237173" y="127635"/>
                      <a:pt x="270510" y="126683"/>
                      <a:pt x="293370" y="114300"/>
                    </a:cubicBezTo>
                    <a:cubicBezTo>
                      <a:pt x="301943" y="109537"/>
                      <a:pt x="304800" y="99060"/>
                      <a:pt x="300037" y="90487"/>
                    </a:cubicBezTo>
                    <a:cubicBezTo>
                      <a:pt x="295275" y="81915"/>
                      <a:pt x="284798" y="79058"/>
                      <a:pt x="276225" y="83820"/>
                    </a:cubicBezTo>
                    <a:cubicBezTo>
                      <a:pt x="265748" y="89535"/>
                      <a:pt x="244792" y="84773"/>
                      <a:pt x="222885" y="80010"/>
                    </a:cubicBezTo>
                    <a:cubicBezTo>
                      <a:pt x="195262" y="73343"/>
                      <a:pt x="162878" y="65723"/>
                      <a:pt x="130492" y="74295"/>
                    </a:cubicBezTo>
                    <a:lnTo>
                      <a:pt x="60960" y="0"/>
                    </a:lnTo>
                    <a:lnTo>
                      <a:pt x="0" y="57150"/>
                    </a:lnTo>
                    <a:lnTo>
                      <a:pt x="73342" y="135255"/>
                    </a:lnTo>
                    <a:cubicBezTo>
                      <a:pt x="58103" y="168593"/>
                      <a:pt x="100965" y="220980"/>
                      <a:pt x="119063" y="23907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BA63"/>
                  </a:gs>
                  <a:gs pos="100000">
                    <a:srgbClr val="FF6B26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11"/>
              <p:cNvSpPr/>
              <p:nvPr/>
            </p:nvSpPr>
            <p:spPr>
              <a:xfrm>
                <a:off x="2535578" y="2431375"/>
                <a:ext cx="330926" cy="338494"/>
              </a:xfrm>
              <a:custGeom>
                <a:rect b="b" l="l" r="r" t="t"/>
                <a:pathLst>
                  <a:path extrusionOk="0" h="338494" w="330926">
                    <a:moveTo>
                      <a:pt x="330927" y="281345"/>
                    </a:moveTo>
                    <a:lnTo>
                      <a:pt x="258537" y="202287"/>
                    </a:lnTo>
                    <a:cubicBezTo>
                      <a:pt x="270919" y="168950"/>
                      <a:pt x="228057" y="116562"/>
                      <a:pt x="210912" y="97512"/>
                    </a:cubicBezTo>
                    <a:lnTo>
                      <a:pt x="191862" y="17502"/>
                    </a:lnTo>
                    <a:cubicBezTo>
                      <a:pt x="189004" y="7025"/>
                      <a:pt x="179479" y="1310"/>
                      <a:pt x="169002" y="3215"/>
                    </a:cubicBezTo>
                    <a:cubicBezTo>
                      <a:pt x="158524" y="6072"/>
                      <a:pt x="152809" y="15597"/>
                      <a:pt x="154714" y="26075"/>
                    </a:cubicBezTo>
                    <a:lnTo>
                      <a:pt x="172812" y="101322"/>
                    </a:lnTo>
                    <a:lnTo>
                      <a:pt x="122329" y="9882"/>
                    </a:lnTo>
                    <a:cubicBezTo>
                      <a:pt x="117567" y="357"/>
                      <a:pt x="106137" y="-2500"/>
                      <a:pt x="96612" y="2262"/>
                    </a:cubicBezTo>
                    <a:cubicBezTo>
                      <a:pt x="87087" y="7025"/>
                      <a:pt x="84229" y="18455"/>
                      <a:pt x="88992" y="27980"/>
                    </a:cubicBezTo>
                    <a:lnTo>
                      <a:pt x="132807" y="107990"/>
                    </a:lnTo>
                    <a:lnTo>
                      <a:pt x="68037" y="38457"/>
                    </a:lnTo>
                    <a:cubicBezTo>
                      <a:pt x="60417" y="30837"/>
                      <a:pt x="48987" y="29885"/>
                      <a:pt x="41367" y="37505"/>
                    </a:cubicBezTo>
                    <a:cubicBezTo>
                      <a:pt x="33747" y="45125"/>
                      <a:pt x="32794" y="56555"/>
                      <a:pt x="40414" y="64175"/>
                    </a:cubicBezTo>
                    <a:lnTo>
                      <a:pt x="109947" y="139422"/>
                    </a:lnTo>
                    <a:lnTo>
                      <a:pt x="29937" y="85130"/>
                    </a:lnTo>
                    <a:cubicBezTo>
                      <a:pt x="21364" y="79415"/>
                      <a:pt x="8982" y="81320"/>
                      <a:pt x="3267" y="89892"/>
                    </a:cubicBezTo>
                    <a:cubicBezTo>
                      <a:pt x="-2448" y="98465"/>
                      <a:pt x="-543" y="110847"/>
                      <a:pt x="8029" y="116562"/>
                    </a:cubicBezTo>
                    <a:lnTo>
                      <a:pt x="104232" y="182285"/>
                    </a:lnTo>
                    <a:cubicBezTo>
                      <a:pt x="112804" y="192762"/>
                      <a:pt x="119472" y="204192"/>
                      <a:pt x="125187" y="214670"/>
                    </a:cubicBezTo>
                    <a:cubicBezTo>
                      <a:pt x="125187" y="214670"/>
                      <a:pt x="124234" y="214670"/>
                      <a:pt x="124234" y="214670"/>
                    </a:cubicBezTo>
                    <a:cubicBezTo>
                      <a:pt x="95659" y="208002"/>
                      <a:pt x="62322" y="208955"/>
                      <a:pt x="39462" y="221337"/>
                    </a:cubicBezTo>
                    <a:cubicBezTo>
                      <a:pt x="30889" y="226100"/>
                      <a:pt x="27079" y="236577"/>
                      <a:pt x="31842" y="245150"/>
                    </a:cubicBezTo>
                    <a:cubicBezTo>
                      <a:pt x="36604" y="253722"/>
                      <a:pt x="47082" y="257532"/>
                      <a:pt x="55654" y="252770"/>
                    </a:cubicBezTo>
                    <a:cubicBezTo>
                      <a:pt x="66132" y="247055"/>
                      <a:pt x="87087" y="251817"/>
                      <a:pt x="108994" y="257532"/>
                    </a:cubicBezTo>
                    <a:cubicBezTo>
                      <a:pt x="136617" y="264200"/>
                      <a:pt x="169002" y="271820"/>
                      <a:pt x="201387" y="264200"/>
                    </a:cubicBezTo>
                    <a:lnTo>
                      <a:pt x="269967" y="338495"/>
                    </a:lnTo>
                    <a:lnTo>
                      <a:pt x="330927" y="281345"/>
                    </a:lnTo>
                    <a:close/>
                  </a:path>
                </a:pathLst>
              </a:custGeom>
              <a:gradFill>
                <a:gsLst>
                  <a:gs pos="0">
                    <a:srgbClr val="FFBA63"/>
                  </a:gs>
                  <a:gs pos="100000">
                    <a:srgbClr val="FF6B26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11"/>
              <p:cNvSpPr/>
              <p:nvPr/>
            </p:nvSpPr>
            <p:spPr>
              <a:xfrm>
                <a:off x="2454784" y="2099310"/>
                <a:ext cx="323138" cy="350520"/>
              </a:xfrm>
              <a:custGeom>
                <a:rect b="b" l="l" r="r" t="t"/>
                <a:pathLst>
                  <a:path extrusionOk="0" h="350520" w="323138">
                    <a:moveTo>
                      <a:pt x="20243" y="205740"/>
                    </a:moveTo>
                    <a:cubicBezTo>
                      <a:pt x="22148" y="205740"/>
                      <a:pt x="24053" y="205740"/>
                      <a:pt x="26911" y="204788"/>
                    </a:cubicBezTo>
                    <a:lnTo>
                      <a:pt x="99301" y="179070"/>
                    </a:lnTo>
                    <a:lnTo>
                      <a:pt x="13576" y="238125"/>
                    </a:lnTo>
                    <a:cubicBezTo>
                      <a:pt x="5003" y="243840"/>
                      <a:pt x="3098" y="256222"/>
                      <a:pt x="8813" y="264795"/>
                    </a:cubicBezTo>
                    <a:cubicBezTo>
                      <a:pt x="12623" y="270510"/>
                      <a:pt x="18338" y="273368"/>
                      <a:pt x="24053" y="273368"/>
                    </a:cubicBezTo>
                    <a:cubicBezTo>
                      <a:pt x="27863" y="273368"/>
                      <a:pt x="31673" y="272415"/>
                      <a:pt x="34531" y="269558"/>
                    </a:cubicBezTo>
                    <a:lnTo>
                      <a:pt x="108826" y="218122"/>
                    </a:lnTo>
                    <a:lnTo>
                      <a:pt x="45961" y="289560"/>
                    </a:lnTo>
                    <a:cubicBezTo>
                      <a:pt x="39293" y="297180"/>
                      <a:pt x="40246" y="309563"/>
                      <a:pt x="47866" y="316230"/>
                    </a:cubicBezTo>
                    <a:cubicBezTo>
                      <a:pt x="51676" y="319088"/>
                      <a:pt x="55486" y="320993"/>
                      <a:pt x="60248" y="320993"/>
                    </a:cubicBezTo>
                    <a:cubicBezTo>
                      <a:pt x="65963" y="320993"/>
                      <a:pt x="70726" y="319088"/>
                      <a:pt x="74536" y="314325"/>
                    </a:cubicBezTo>
                    <a:lnTo>
                      <a:pt x="142163" y="237172"/>
                    </a:lnTo>
                    <a:lnTo>
                      <a:pt x="96443" y="322898"/>
                    </a:lnTo>
                    <a:cubicBezTo>
                      <a:pt x="91681" y="332423"/>
                      <a:pt x="94538" y="343853"/>
                      <a:pt x="104063" y="348615"/>
                    </a:cubicBezTo>
                    <a:cubicBezTo>
                      <a:pt x="106921" y="350520"/>
                      <a:pt x="109778" y="350520"/>
                      <a:pt x="112636" y="350520"/>
                    </a:cubicBezTo>
                    <a:cubicBezTo>
                      <a:pt x="119303" y="350520"/>
                      <a:pt x="125971" y="346710"/>
                      <a:pt x="129781" y="340043"/>
                    </a:cubicBezTo>
                    <a:lnTo>
                      <a:pt x="185026" y="237172"/>
                    </a:lnTo>
                    <a:cubicBezTo>
                      <a:pt x="194551" y="227647"/>
                      <a:pt x="205028" y="220028"/>
                      <a:pt x="215506" y="213360"/>
                    </a:cubicBezTo>
                    <a:cubicBezTo>
                      <a:pt x="215506" y="213360"/>
                      <a:pt x="215506" y="214313"/>
                      <a:pt x="215506" y="214313"/>
                    </a:cubicBezTo>
                    <a:cubicBezTo>
                      <a:pt x="211696" y="243840"/>
                      <a:pt x="216458" y="277178"/>
                      <a:pt x="230746" y="298133"/>
                    </a:cubicBezTo>
                    <a:cubicBezTo>
                      <a:pt x="236461" y="306705"/>
                      <a:pt x="246938" y="308610"/>
                      <a:pt x="255511" y="302895"/>
                    </a:cubicBezTo>
                    <a:cubicBezTo>
                      <a:pt x="264083" y="297180"/>
                      <a:pt x="265988" y="286703"/>
                      <a:pt x="260273" y="278130"/>
                    </a:cubicBezTo>
                    <a:cubicBezTo>
                      <a:pt x="253606" y="267653"/>
                      <a:pt x="256463" y="246697"/>
                      <a:pt x="259321" y="223838"/>
                    </a:cubicBezTo>
                    <a:cubicBezTo>
                      <a:pt x="263131" y="196215"/>
                      <a:pt x="266941" y="162878"/>
                      <a:pt x="256463" y="131445"/>
                    </a:cubicBezTo>
                    <a:lnTo>
                      <a:pt x="323138" y="55245"/>
                    </a:lnTo>
                    <a:lnTo>
                      <a:pt x="260273" y="0"/>
                    </a:lnTo>
                    <a:lnTo>
                      <a:pt x="189788" y="80962"/>
                    </a:lnTo>
                    <a:cubicBezTo>
                      <a:pt x="155498" y="72390"/>
                      <a:pt x="107873" y="120968"/>
                      <a:pt x="90728" y="139065"/>
                    </a:cubicBezTo>
                    <a:lnTo>
                      <a:pt x="12623" y="166688"/>
                    </a:lnTo>
                    <a:cubicBezTo>
                      <a:pt x="3098" y="170497"/>
                      <a:pt x="-2617" y="180975"/>
                      <a:pt x="1193" y="191453"/>
                    </a:cubicBezTo>
                    <a:cubicBezTo>
                      <a:pt x="5003" y="200978"/>
                      <a:pt x="12623" y="205740"/>
                      <a:pt x="20243" y="20574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BA63"/>
                  </a:gs>
                  <a:gs pos="100000">
                    <a:srgbClr val="FF6B26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1" name="Google Shape;351;p11"/>
            <p:cNvSpPr/>
            <p:nvPr/>
          </p:nvSpPr>
          <p:spPr>
            <a:xfrm>
              <a:off x="436751" y="4027549"/>
              <a:ext cx="3018809" cy="626807"/>
            </a:xfrm>
            <a:prstGeom prst="roundRect">
              <a:avLst>
                <a:gd fmla="val 7202" name="adj"/>
              </a:avLst>
            </a:prstGeom>
            <a:gradFill>
              <a:gsLst>
                <a:gs pos="0">
                  <a:srgbClr val="FFBA63">
                    <a:alpha val="28627"/>
                  </a:srgbClr>
                </a:gs>
                <a:gs pos="100000">
                  <a:srgbClr val="FF6B26">
                    <a:alpha val="53725"/>
                  </a:srgbClr>
                </a:gs>
              </a:gsLst>
              <a:lin ang="5400012" scaled="0"/>
            </a:gradFill>
            <a:ln cap="flat" cmpd="sng" w="15875">
              <a:solidFill>
                <a:srgbClr val="575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it" sz="1800" u="none" cap="none" strike="noStrike">
                  <a:solidFill>
                    <a:srgbClr val="575757"/>
                  </a:solidFill>
                  <a:latin typeface="Raleway"/>
                  <a:ea typeface="Raleway"/>
                  <a:cs typeface="Raleway"/>
                  <a:sym typeface="Raleway"/>
                </a:rPr>
                <a:t>Obiettivi sociali</a:t>
              </a:r>
              <a:endParaRPr b="0" i="0" sz="1800" u="none" cap="none" strike="noStrike">
                <a:solidFill>
                  <a:srgbClr val="575757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pic>
          <p:nvPicPr>
            <p:cNvPr descr="Agregar con relleno sólido" id="352" name="Google Shape;352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98759" y="2096009"/>
              <a:ext cx="1223914" cy="12239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3" name="Google Shape;353;p11"/>
            <p:cNvSpPr/>
            <p:nvPr/>
          </p:nvSpPr>
          <p:spPr>
            <a:xfrm>
              <a:off x="6313965" y="4027550"/>
              <a:ext cx="2880000" cy="5400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FBA63">
                    <a:alpha val="28627"/>
                  </a:srgbClr>
                </a:gs>
                <a:gs pos="100000">
                  <a:srgbClr val="FF6B26">
                    <a:alpha val="53725"/>
                  </a:srgbClr>
                </a:gs>
              </a:gsLst>
              <a:lin ang="5400012" scaled="0"/>
            </a:gradFill>
            <a:ln cap="flat" cmpd="sng" w="15875">
              <a:solidFill>
                <a:srgbClr val="575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it" sz="1500" u="none" cap="none" strike="noStrike">
                  <a:solidFill>
                    <a:srgbClr val="575757"/>
                  </a:solidFill>
                  <a:latin typeface="Raleway"/>
                  <a:ea typeface="Raleway"/>
                  <a:cs typeface="Raleway"/>
                  <a:sym typeface="Raleway"/>
                </a:rPr>
                <a:t>Spirito imprenditoriale </a:t>
              </a:r>
              <a:endParaRPr b="0" i="0" sz="1500" u="none" cap="none" strike="noStrike">
                <a:solidFill>
                  <a:srgbClr val="575757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grpSp>
          <p:nvGrpSpPr>
            <p:cNvPr id="354" name="Google Shape;354;p11"/>
            <p:cNvGrpSpPr/>
            <p:nvPr/>
          </p:nvGrpSpPr>
          <p:grpSpPr>
            <a:xfrm>
              <a:off x="6701437" y="1017018"/>
              <a:ext cx="3023434" cy="2851641"/>
              <a:chOff x="7886373" y="1690759"/>
              <a:chExt cx="3023434" cy="2851641"/>
            </a:xfrm>
          </p:grpSpPr>
          <p:grpSp>
            <p:nvGrpSpPr>
              <p:cNvPr id="355" name="Google Shape;355;p11"/>
              <p:cNvGrpSpPr/>
              <p:nvPr/>
            </p:nvGrpSpPr>
            <p:grpSpPr>
              <a:xfrm>
                <a:off x="7886373" y="1690759"/>
                <a:ext cx="3023434" cy="2851641"/>
                <a:chOff x="7777087" y="3042337"/>
                <a:chExt cx="1371669" cy="1303071"/>
              </a:xfrm>
            </p:grpSpPr>
            <p:pic>
              <p:nvPicPr>
                <p:cNvPr descr="Bocadillo de pensamiento contorno" id="356" name="Google Shape;356;p11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8379446" y="3042337"/>
                  <a:ext cx="769310" cy="76931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Trabajadora de oficina con relleno sólido" id="357" name="Google Shape;357;p11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b="0" l="0" r="0" t="0"/>
                <a:stretch/>
              </p:blipFill>
              <p:spPr>
                <a:xfrm>
                  <a:off x="7777087" y="3431008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58" name="Google Shape;358;p11"/>
              <p:cNvGrpSpPr/>
              <p:nvPr/>
            </p:nvGrpSpPr>
            <p:grpSpPr>
              <a:xfrm>
                <a:off x="9745174" y="1992530"/>
                <a:ext cx="633516" cy="640787"/>
                <a:chOff x="6803045" y="1706427"/>
                <a:chExt cx="474544" cy="513698"/>
              </a:xfrm>
            </p:grpSpPr>
            <p:sp>
              <p:nvSpPr>
                <p:cNvPr id="359" name="Google Shape;359;p11"/>
                <p:cNvSpPr/>
                <p:nvPr/>
              </p:nvSpPr>
              <p:spPr>
                <a:xfrm>
                  <a:off x="6971977" y="1875300"/>
                  <a:ext cx="136264" cy="135431"/>
                </a:xfrm>
                <a:custGeom>
                  <a:rect b="b" l="l" r="r" t="t"/>
                  <a:pathLst>
                    <a:path extrusionOk="0" h="135431" w="136264">
                      <a:moveTo>
                        <a:pt x="117164" y="40403"/>
                      </a:moveTo>
                      <a:lnTo>
                        <a:pt x="122221" y="25408"/>
                      </a:lnTo>
                      <a:lnTo>
                        <a:pt x="110797" y="13983"/>
                      </a:lnTo>
                      <a:lnTo>
                        <a:pt x="95802" y="19041"/>
                      </a:lnTo>
                      <a:cubicBezTo>
                        <a:pt x="91903" y="16845"/>
                        <a:pt x="87745" y="15146"/>
                        <a:pt x="83425" y="13983"/>
                      </a:cubicBezTo>
                      <a:lnTo>
                        <a:pt x="76403" y="0"/>
                      </a:lnTo>
                      <a:lnTo>
                        <a:pt x="60456" y="0"/>
                      </a:lnTo>
                      <a:lnTo>
                        <a:pt x="53375" y="14043"/>
                      </a:lnTo>
                      <a:cubicBezTo>
                        <a:pt x="49039" y="15216"/>
                        <a:pt x="44863" y="16914"/>
                        <a:pt x="40939" y="19101"/>
                      </a:cubicBezTo>
                      <a:lnTo>
                        <a:pt x="25944" y="14043"/>
                      </a:lnTo>
                      <a:lnTo>
                        <a:pt x="14519" y="25468"/>
                      </a:lnTo>
                      <a:lnTo>
                        <a:pt x="19279" y="40463"/>
                      </a:lnTo>
                      <a:cubicBezTo>
                        <a:pt x="16996" y="44339"/>
                        <a:pt x="15235" y="48501"/>
                        <a:pt x="14043" y="52840"/>
                      </a:cubicBezTo>
                      <a:lnTo>
                        <a:pt x="0" y="59861"/>
                      </a:lnTo>
                      <a:lnTo>
                        <a:pt x="0" y="75570"/>
                      </a:lnTo>
                      <a:lnTo>
                        <a:pt x="14043" y="82651"/>
                      </a:lnTo>
                      <a:cubicBezTo>
                        <a:pt x="15200" y="86974"/>
                        <a:pt x="16900" y="91132"/>
                        <a:pt x="19101" y="95028"/>
                      </a:cubicBezTo>
                      <a:lnTo>
                        <a:pt x="14043" y="110023"/>
                      </a:lnTo>
                      <a:lnTo>
                        <a:pt x="25944" y="121448"/>
                      </a:lnTo>
                      <a:lnTo>
                        <a:pt x="40939" y="116330"/>
                      </a:lnTo>
                      <a:cubicBezTo>
                        <a:pt x="44834" y="118548"/>
                        <a:pt x="48992" y="120267"/>
                        <a:pt x="53316" y="121448"/>
                      </a:cubicBezTo>
                      <a:lnTo>
                        <a:pt x="60337" y="135431"/>
                      </a:lnTo>
                      <a:lnTo>
                        <a:pt x="76284" y="135431"/>
                      </a:lnTo>
                      <a:lnTo>
                        <a:pt x="83365" y="121686"/>
                      </a:lnTo>
                      <a:cubicBezTo>
                        <a:pt x="87613" y="120531"/>
                        <a:pt x="91708" y="118872"/>
                        <a:pt x="95564" y="116747"/>
                      </a:cubicBezTo>
                      <a:lnTo>
                        <a:pt x="110499" y="121864"/>
                      </a:lnTo>
                      <a:lnTo>
                        <a:pt x="121924" y="110380"/>
                      </a:lnTo>
                      <a:lnTo>
                        <a:pt x="116866" y="95445"/>
                      </a:lnTo>
                      <a:cubicBezTo>
                        <a:pt x="119139" y="91519"/>
                        <a:pt x="120956" y="87347"/>
                        <a:pt x="122281" y="83008"/>
                      </a:cubicBezTo>
                      <a:lnTo>
                        <a:pt x="136264" y="75987"/>
                      </a:lnTo>
                      <a:lnTo>
                        <a:pt x="136264" y="59861"/>
                      </a:lnTo>
                      <a:lnTo>
                        <a:pt x="122221" y="52780"/>
                      </a:lnTo>
                      <a:cubicBezTo>
                        <a:pt x="121085" y="48451"/>
                        <a:pt x="119385" y="44289"/>
                        <a:pt x="117164" y="40403"/>
                      </a:cubicBezTo>
                      <a:close/>
                      <a:moveTo>
                        <a:pt x="68370" y="91755"/>
                      </a:moveTo>
                      <a:cubicBezTo>
                        <a:pt x="55225" y="91755"/>
                        <a:pt x="44569" y="81099"/>
                        <a:pt x="44569" y="67954"/>
                      </a:cubicBezTo>
                      <a:cubicBezTo>
                        <a:pt x="44569" y="54809"/>
                        <a:pt x="55225" y="44152"/>
                        <a:pt x="68370" y="44152"/>
                      </a:cubicBezTo>
                      <a:cubicBezTo>
                        <a:pt x="81435" y="44344"/>
                        <a:pt x="91980" y="54888"/>
                        <a:pt x="92172" y="67954"/>
                      </a:cubicBezTo>
                      <a:cubicBezTo>
                        <a:pt x="92172" y="81099"/>
                        <a:pt x="81515" y="91755"/>
                        <a:pt x="68370" y="9175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C6900"/>
                    </a:gs>
                    <a:gs pos="100000">
                      <a:srgbClr val="FF6B26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0" name="Google Shape;360;p11"/>
                <p:cNvSpPr/>
                <p:nvPr/>
              </p:nvSpPr>
              <p:spPr>
                <a:xfrm>
                  <a:off x="6972868" y="2127656"/>
                  <a:ext cx="134778" cy="34333"/>
                </a:xfrm>
                <a:custGeom>
                  <a:rect b="b" l="l" r="r" t="t"/>
                  <a:pathLst>
                    <a:path extrusionOk="0" h="34333" w="134778">
                      <a:moveTo>
                        <a:pt x="118593" y="0"/>
                      </a:moveTo>
                      <a:lnTo>
                        <a:pt x="16186" y="0"/>
                      </a:lnTo>
                      <a:cubicBezTo>
                        <a:pt x="6705" y="559"/>
                        <a:pt x="-528" y="8697"/>
                        <a:pt x="30" y="18178"/>
                      </a:cubicBezTo>
                      <a:cubicBezTo>
                        <a:pt x="543" y="26880"/>
                        <a:pt x="7485" y="33822"/>
                        <a:pt x="16186" y="34334"/>
                      </a:cubicBezTo>
                      <a:lnTo>
                        <a:pt x="118593" y="34334"/>
                      </a:lnTo>
                      <a:cubicBezTo>
                        <a:pt x="128073" y="33775"/>
                        <a:pt x="135307" y="25637"/>
                        <a:pt x="134749" y="16156"/>
                      </a:cubicBezTo>
                      <a:cubicBezTo>
                        <a:pt x="134236" y="7454"/>
                        <a:pt x="127294" y="512"/>
                        <a:pt x="118593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C6900"/>
                    </a:gs>
                    <a:gs pos="100000">
                      <a:srgbClr val="FF6B26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1" name="Google Shape;361;p11"/>
                <p:cNvSpPr/>
                <p:nvPr/>
              </p:nvSpPr>
              <p:spPr>
                <a:xfrm>
                  <a:off x="7003098" y="2185792"/>
                  <a:ext cx="74320" cy="34333"/>
                </a:xfrm>
                <a:custGeom>
                  <a:rect b="b" l="l" r="r" t="t"/>
                  <a:pathLst>
                    <a:path extrusionOk="0" h="34333" w="74320">
                      <a:moveTo>
                        <a:pt x="37190" y="34334"/>
                      </a:moveTo>
                      <a:cubicBezTo>
                        <a:pt x="56619" y="34303"/>
                        <a:pt x="72771" y="19367"/>
                        <a:pt x="74321" y="0"/>
                      </a:cubicBezTo>
                      <a:lnTo>
                        <a:pt x="0" y="0"/>
                      </a:lnTo>
                      <a:cubicBezTo>
                        <a:pt x="1579" y="19376"/>
                        <a:pt x="17750" y="34305"/>
                        <a:pt x="37190" y="3433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C6900"/>
                    </a:gs>
                    <a:gs pos="100000">
                      <a:srgbClr val="FF6B26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2" name="Google Shape;362;p11"/>
                <p:cNvSpPr/>
                <p:nvPr/>
              </p:nvSpPr>
              <p:spPr>
                <a:xfrm>
                  <a:off x="6891349" y="1795207"/>
                  <a:ext cx="297520" cy="308647"/>
                </a:xfrm>
                <a:custGeom>
                  <a:rect b="b" l="l" r="r" t="t"/>
                  <a:pathLst>
                    <a:path extrusionOk="0" h="308647" w="297520">
                      <a:moveTo>
                        <a:pt x="297520" y="152033"/>
                      </a:moveTo>
                      <a:lnTo>
                        <a:pt x="297520" y="146916"/>
                      </a:lnTo>
                      <a:cubicBezTo>
                        <a:pt x="296004" y="65695"/>
                        <a:pt x="229993" y="502"/>
                        <a:pt x="148760" y="0"/>
                      </a:cubicBezTo>
                      <a:lnTo>
                        <a:pt x="148760" y="0"/>
                      </a:lnTo>
                      <a:cubicBezTo>
                        <a:pt x="67527" y="502"/>
                        <a:pt x="1516" y="65695"/>
                        <a:pt x="0" y="146916"/>
                      </a:cubicBezTo>
                      <a:lnTo>
                        <a:pt x="0" y="152033"/>
                      </a:lnTo>
                      <a:cubicBezTo>
                        <a:pt x="544" y="169648"/>
                        <a:pt x="4044" y="187048"/>
                        <a:pt x="10354" y="203504"/>
                      </a:cubicBezTo>
                      <a:cubicBezTo>
                        <a:pt x="16376" y="219030"/>
                        <a:pt x="25121" y="233358"/>
                        <a:pt x="36178" y="245811"/>
                      </a:cubicBezTo>
                      <a:cubicBezTo>
                        <a:pt x="49805" y="260628"/>
                        <a:pt x="64681" y="289487"/>
                        <a:pt x="70988" y="302340"/>
                      </a:cubicBezTo>
                      <a:cubicBezTo>
                        <a:pt x="72917" y="306223"/>
                        <a:pt x="76888" y="308669"/>
                        <a:pt x="81223" y="308648"/>
                      </a:cubicBezTo>
                      <a:lnTo>
                        <a:pt x="216297" y="308648"/>
                      </a:lnTo>
                      <a:cubicBezTo>
                        <a:pt x="220633" y="308669"/>
                        <a:pt x="224603" y="306223"/>
                        <a:pt x="226532" y="302340"/>
                      </a:cubicBezTo>
                      <a:cubicBezTo>
                        <a:pt x="232839" y="289487"/>
                        <a:pt x="247715" y="260687"/>
                        <a:pt x="261342" y="245811"/>
                      </a:cubicBezTo>
                      <a:cubicBezTo>
                        <a:pt x="272399" y="233358"/>
                        <a:pt x="281144" y="219030"/>
                        <a:pt x="287167" y="203504"/>
                      </a:cubicBezTo>
                      <a:cubicBezTo>
                        <a:pt x="293476" y="187048"/>
                        <a:pt x="296976" y="169648"/>
                        <a:pt x="297520" y="152033"/>
                      </a:cubicBezTo>
                      <a:close/>
                      <a:moveTo>
                        <a:pt x="263246" y="151497"/>
                      </a:moveTo>
                      <a:cubicBezTo>
                        <a:pt x="262823" y="165171"/>
                        <a:pt x="260149" y="178681"/>
                        <a:pt x="255332" y="191484"/>
                      </a:cubicBezTo>
                      <a:cubicBezTo>
                        <a:pt x="250814" y="203014"/>
                        <a:pt x="244286" y="213652"/>
                        <a:pt x="236053" y="222902"/>
                      </a:cubicBezTo>
                      <a:cubicBezTo>
                        <a:pt x="222844" y="238626"/>
                        <a:pt x="211521" y="255840"/>
                        <a:pt x="202314" y="274195"/>
                      </a:cubicBezTo>
                      <a:lnTo>
                        <a:pt x="95207" y="274195"/>
                      </a:lnTo>
                      <a:cubicBezTo>
                        <a:pt x="86105" y="255792"/>
                        <a:pt x="74881" y="238518"/>
                        <a:pt x="61765" y="222724"/>
                      </a:cubicBezTo>
                      <a:cubicBezTo>
                        <a:pt x="53532" y="213473"/>
                        <a:pt x="47004" y="202836"/>
                        <a:pt x="42486" y="191306"/>
                      </a:cubicBezTo>
                      <a:cubicBezTo>
                        <a:pt x="37567" y="178519"/>
                        <a:pt x="34793" y="165009"/>
                        <a:pt x="34274" y="151319"/>
                      </a:cubicBezTo>
                      <a:lnTo>
                        <a:pt x="34274" y="147035"/>
                      </a:lnTo>
                      <a:cubicBezTo>
                        <a:pt x="35340" y="84555"/>
                        <a:pt x="86094" y="34356"/>
                        <a:pt x="148582" y="33977"/>
                      </a:cubicBezTo>
                      <a:lnTo>
                        <a:pt x="148582" y="33977"/>
                      </a:lnTo>
                      <a:cubicBezTo>
                        <a:pt x="211069" y="34356"/>
                        <a:pt x="261823" y="84555"/>
                        <a:pt x="262889" y="14703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C6900"/>
                    </a:gs>
                    <a:gs pos="100000">
                      <a:srgbClr val="FF6B26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" name="Google Shape;363;p11"/>
                <p:cNvSpPr/>
                <p:nvPr/>
              </p:nvSpPr>
              <p:spPr>
                <a:xfrm>
                  <a:off x="7029517" y="1706427"/>
                  <a:ext cx="23801" cy="65454"/>
                </a:xfrm>
                <a:custGeom>
                  <a:rect b="b" l="l" r="r" t="t"/>
                  <a:pathLst>
                    <a:path extrusionOk="0" h="65454" w="23801">
                      <a:moveTo>
                        <a:pt x="11901" y="65454"/>
                      </a:moveTo>
                      <a:cubicBezTo>
                        <a:pt x="18474" y="65454"/>
                        <a:pt x="23802" y="60126"/>
                        <a:pt x="23802" y="53554"/>
                      </a:cubicBezTo>
                      <a:lnTo>
                        <a:pt x="23802" y="11901"/>
                      </a:lnTo>
                      <a:cubicBezTo>
                        <a:pt x="23802" y="5328"/>
                        <a:pt x="18474" y="0"/>
                        <a:pt x="11901" y="0"/>
                      </a:cubicBezTo>
                      <a:cubicBezTo>
                        <a:pt x="5328" y="0"/>
                        <a:pt x="0" y="5328"/>
                        <a:pt x="0" y="11901"/>
                      </a:cubicBezTo>
                      <a:lnTo>
                        <a:pt x="0" y="53554"/>
                      </a:lnTo>
                      <a:cubicBezTo>
                        <a:pt x="0" y="60126"/>
                        <a:pt x="5328" y="65454"/>
                        <a:pt x="11901" y="6545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C6900"/>
                    </a:gs>
                    <a:gs pos="100000">
                      <a:srgbClr val="FF6B26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" name="Google Shape;364;p11"/>
                <p:cNvSpPr/>
                <p:nvPr/>
              </p:nvSpPr>
              <p:spPr>
                <a:xfrm>
                  <a:off x="6867664" y="1774764"/>
                  <a:ext cx="52791" cy="52881"/>
                </a:xfrm>
                <a:custGeom>
                  <a:rect b="b" l="l" r="r" t="t"/>
                  <a:pathLst>
                    <a:path extrusionOk="0" h="52881" w="52791">
                      <a:moveTo>
                        <a:pt x="32551" y="49421"/>
                      </a:moveTo>
                      <a:cubicBezTo>
                        <a:pt x="37193" y="54035"/>
                        <a:pt x="44689" y="54035"/>
                        <a:pt x="49331" y="49421"/>
                      </a:cubicBezTo>
                      <a:cubicBezTo>
                        <a:pt x="53945" y="44780"/>
                        <a:pt x="53945" y="37283"/>
                        <a:pt x="49331" y="32641"/>
                      </a:cubicBezTo>
                      <a:lnTo>
                        <a:pt x="19876" y="3068"/>
                      </a:lnTo>
                      <a:cubicBezTo>
                        <a:pt x="14998" y="-1337"/>
                        <a:pt x="7473" y="-953"/>
                        <a:pt x="3068" y="3925"/>
                      </a:cubicBezTo>
                      <a:cubicBezTo>
                        <a:pt x="-1033" y="8468"/>
                        <a:pt x="-1021" y="15380"/>
                        <a:pt x="3096" y="1990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C6900"/>
                    </a:gs>
                    <a:gs pos="100000">
                      <a:srgbClr val="FF6B26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5" name="Google Shape;365;p11"/>
                <p:cNvSpPr/>
                <p:nvPr/>
              </p:nvSpPr>
              <p:spPr>
                <a:xfrm>
                  <a:off x="7162262" y="1777852"/>
                  <a:ext cx="52228" cy="52118"/>
                </a:xfrm>
                <a:custGeom>
                  <a:rect b="b" l="l" r="r" t="t"/>
                  <a:pathLst>
                    <a:path extrusionOk="0" h="52118" w="52228">
                      <a:moveTo>
                        <a:pt x="12148" y="52106"/>
                      </a:moveTo>
                      <a:cubicBezTo>
                        <a:pt x="15320" y="52108"/>
                        <a:pt x="18361" y="50844"/>
                        <a:pt x="20598" y="48595"/>
                      </a:cubicBezTo>
                      <a:lnTo>
                        <a:pt x="49993" y="18843"/>
                      </a:lnTo>
                      <a:cubicBezTo>
                        <a:pt x="53826" y="13504"/>
                        <a:pt x="52607" y="6069"/>
                        <a:pt x="47269" y="2235"/>
                      </a:cubicBezTo>
                      <a:cubicBezTo>
                        <a:pt x="43056" y="-790"/>
                        <a:pt x="37370" y="-740"/>
                        <a:pt x="33212" y="2360"/>
                      </a:cubicBezTo>
                      <a:lnTo>
                        <a:pt x="3460" y="32112"/>
                      </a:lnTo>
                      <a:cubicBezTo>
                        <a:pt x="-1153" y="36754"/>
                        <a:pt x="-1153" y="44251"/>
                        <a:pt x="3460" y="48892"/>
                      </a:cubicBezTo>
                      <a:cubicBezTo>
                        <a:pt x="5804" y="51093"/>
                        <a:pt x="8937" y="52252"/>
                        <a:pt x="12148" y="5210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C6900"/>
                    </a:gs>
                    <a:gs pos="100000">
                      <a:srgbClr val="FF6B26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" name="Google Shape;366;p11"/>
                <p:cNvSpPr/>
                <p:nvPr/>
              </p:nvSpPr>
              <p:spPr>
                <a:xfrm>
                  <a:off x="6803045" y="1929567"/>
                  <a:ext cx="65454" cy="23801"/>
                </a:xfrm>
                <a:custGeom>
                  <a:rect b="b" l="l" r="r" t="t"/>
                  <a:pathLst>
                    <a:path extrusionOk="0" h="23801" w="65454">
                      <a:moveTo>
                        <a:pt x="53554" y="0"/>
                      </a:moveTo>
                      <a:lnTo>
                        <a:pt x="11901" y="0"/>
                      </a:lnTo>
                      <a:cubicBezTo>
                        <a:pt x="5328" y="0"/>
                        <a:pt x="0" y="5328"/>
                        <a:pt x="0" y="11901"/>
                      </a:cubicBezTo>
                      <a:cubicBezTo>
                        <a:pt x="0" y="18474"/>
                        <a:pt x="5328" y="23802"/>
                        <a:pt x="11901" y="23802"/>
                      </a:cubicBezTo>
                      <a:lnTo>
                        <a:pt x="53554" y="23802"/>
                      </a:lnTo>
                      <a:cubicBezTo>
                        <a:pt x="60126" y="23802"/>
                        <a:pt x="65454" y="18474"/>
                        <a:pt x="65454" y="11901"/>
                      </a:cubicBezTo>
                      <a:cubicBezTo>
                        <a:pt x="65454" y="5328"/>
                        <a:pt x="60126" y="0"/>
                        <a:pt x="5355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C6900"/>
                    </a:gs>
                    <a:gs pos="100000">
                      <a:srgbClr val="FF6B26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" name="Google Shape;367;p11"/>
                <p:cNvSpPr/>
                <p:nvPr/>
              </p:nvSpPr>
              <p:spPr>
                <a:xfrm>
                  <a:off x="6866600" y="2055473"/>
                  <a:ext cx="53256" cy="53553"/>
                </a:xfrm>
                <a:custGeom>
                  <a:rect b="b" l="l" r="r" t="t"/>
                  <a:pathLst>
                    <a:path extrusionOk="0" h="53553" w="53256">
                      <a:moveTo>
                        <a:pt x="33615" y="2862"/>
                      </a:moveTo>
                      <a:lnTo>
                        <a:pt x="4160" y="32614"/>
                      </a:lnTo>
                      <a:cubicBezTo>
                        <a:pt x="-832" y="36889"/>
                        <a:pt x="-1413" y="44401"/>
                        <a:pt x="2862" y="49394"/>
                      </a:cubicBezTo>
                      <a:cubicBezTo>
                        <a:pt x="7137" y="54386"/>
                        <a:pt x="14650" y="54967"/>
                        <a:pt x="19642" y="50692"/>
                      </a:cubicBezTo>
                      <a:cubicBezTo>
                        <a:pt x="20108" y="50293"/>
                        <a:pt x="20542" y="49859"/>
                        <a:pt x="20940" y="49394"/>
                      </a:cubicBezTo>
                      <a:lnTo>
                        <a:pt x="50395" y="19642"/>
                      </a:lnTo>
                      <a:cubicBezTo>
                        <a:pt x="54670" y="14649"/>
                        <a:pt x="54089" y="7137"/>
                        <a:pt x="49097" y="2862"/>
                      </a:cubicBezTo>
                      <a:cubicBezTo>
                        <a:pt x="44641" y="-954"/>
                        <a:pt x="38070" y="-954"/>
                        <a:pt x="33615" y="286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C6900"/>
                    </a:gs>
                    <a:gs pos="100000">
                      <a:srgbClr val="FF6B26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" name="Google Shape;368;p11"/>
                <p:cNvSpPr/>
                <p:nvPr/>
              </p:nvSpPr>
              <p:spPr>
                <a:xfrm>
                  <a:off x="7162125" y="2052148"/>
                  <a:ext cx="54691" cy="54741"/>
                </a:xfrm>
                <a:custGeom>
                  <a:rect b="b" l="l" r="r" t="t"/>
                  <a:pathLst>
                    <a:path extrusionOk="0" h="54741" w="54691">
                      <a:moveTo>
                        <a:pt x="20734" y="3925"/>
                      </a:moveTo>
                      <a:cubicBezTo>
                        <a:pt x="16329" y="-953"/>
                        <a:pt x="8804" y="-1337"/>
                        <a:pt x="3925" y="3068"/>
                      </a:cubicBezTo>
                      <a:cubicBezTo>
                        <a:pt x="-953" y="7472"/>
                        <a:pt x="-1337" y="14998"/>
                        <a:pt x="3068" y="19876"/>
                      </a:cubicBezTo>
                      <a:cubicBezTo>
                        <a:pt x="3330" y="20166"/>
                        <a:pt x="3606" y="20443"/>
                        <a:pt x="3894" y="20705"/>
                      </a:cubicBezTo>
                      <a:lnTo>
                        <a:pt x="33646" y="50457"/>
                      </a:lnTo>
                      <a:cubicBezTo>
                        <a:pt x="37853" y="55508"/>
                        <a:pt x="45357" y="56191"/>
                        <a:pt x="50407" y="51984"/>
                      </a:cubicBezTo>
                      <a:cubicBezTo>
                        <a:pt x="55458" y="47778"/>
                        <a:pt x="56141" y="40274"/>
                        <a:pt x="51934" y="35224"/>
                      </a:cubicBezTo>
                      <a:cubicBezTo>
                        <a:pt x="51364" y="34539"/>
                        <a:pt x="50719" y="33921"/>
                        <a:pt x="50010" y="3338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C6900"/>
                    </a:gs>
                    <a:gs pos="100000">
                      <a:srgbClr val="FF6B26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" name="Google Shape;369;p11"/>
                <p:cNvSpPr/>
                <p:nvPr/>
              </p:nvSpPr>
              <p:spPr>
                <a:xfrm>
                  <a:off x="7212135" y="1929151"/>
                  <a:ext cx="65454" cy="23801"/>
                </a:xfrm>
                <a:custGeom>
                  <a:rect b="b" l="l" r="r" t="t"/>
                  <a:pathLst>
                    <a:path extrusionOk="0" h="23801" w="65454">
                      <a:moveTo>
                        <a:pt x="53554" y="0"/>
                      </a:moveTo>
                      <a:lnTo>
                        <a:pt x="11901" y="0"/>
                      </a:lnTo>
                      <a:cubicBezTo>
                        <a:pt x="5328" y="0"/>
                        <a:pt x="0" y="5328"/>
                        <a:pt x="0" y="11901"/>
                      </a:cubicBezTo>
                      <a:cubicBezTo>
                        <a:pt x="0" y="18474"/>
                        <a:pt x="5328" y="23802"/>
                        <a:pt x="11901" y="23802"/>
                      </a:cubicBezTo>
                      <a:lnTo>
                        <a:pt x="53554" y="23802"/>
                      </a:lnTo>
                      <a:cubicBezTo>
                        <a:pt x="60126" y="23802"/>
                        <a:pt x="65454" y="18474"/>
                        <a:pt x="65454" y="11901"/>
                      </a:cubicBezTo>
                      <a:cubicBezTo>
                        <a:pt x="65454" y="5328"/>
                        <a:pt x="60126" y="0"/>
                        <a:pt x="5355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C6900"/>
                    </a:gs>
                    <a:gs pos="100000">
                      <a:srgbClr val="FF6B26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370" name="Google Shape;370;p11"/>
          <p:cNvSpPr txBox="1"/>
          <p:nvPr>
            <p:ph idx="1" type="body"/>
          </p:nvPr>
        </p:nvSpPr>
        <p:spPr>
          <a:xfrm>
            <a:off x="389716" y="1222800"/>
            <a:ext cx="8364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it" sz="2100">
                <a:solidFill>
                  <a:schemeClr val="dk1"/>
                </a:solidFill>
              </a:rPr>
              <a:t>Le imprese sociali uniscono:</a:t>
            </a:r>
            <a:endParaRPr/>
          </a:p>
        </p:txBody>
      </p:sp>
      <p:pic>
        <p:nvPicPr>
          <p:cNvPr descr="Graphical user interface, application&#10;&#10;Description automatically generated with medium confidence" id="371" name="Google Shape;371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2"/>
          <p:cNvSpPr txBox="1"/>
          <p:nvPr>
            <p:ph type="title"/>
          </p:nvPr>
        </p:nvSpPr>
        <p:spPr>
          <a:xfrm>
            <a:off x="718275" y="575950"/>
            <a:ext cx="80037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3600">
                <a:solidFill>
                  <a:srgbClr val="002B4D"/>
                </a:solidFill>
              </a:rPr>
              <a:t>1.2 Contesto e Background</a:t>
            </a:r>
            <a:endParaRPr>
              <a:solidFill>
                <a:srgbClr val="002B4D"/>
              </a:solidFill>
            </a:endParaRPr>
          </a:p>
        </p:txBody>
      </p:sp>
      <p:pic>
        <p:nvPicPr>
          <p:cNvPr id="377" name="Google Shape;37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12"/>
          <p:cNvSpPr txBox="1"/>
          <p:nvPr>
            <p:ph idx="1" type="body"/>
          </p:nvPr>
        </p:nvSpPr>
        <p:spPr>
          <a:xfrm>
            <a:off x="389716" y="1222800"/>
            <a:ext cx="8364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 sz="1600"/>
              <a:t>Il contesto storico e il background delle imprese sociali possono risalire al </a:t>
            </a:r>
            <a:r>
              <a:rPr b="1" lang="it" sz="1600"/>
              <a:t>Medioevo</a:t>
            </a:r>
            <a:r>
              <a:rPr lang="it" sz="1600"/>
              <a:t>, come nel caso della Germania, quando le organizzazioni non profit fornivano già servizi sociali.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 sz="1600"/>
              <a:t>In realtà, la maggior parte delle imprese sociali affonda le proprie radici nella </a:t>
            </a:r>
            <a:r>
              <a:rPr b="1" lang="it" sz="1600"/>
              <a:t>tradizione delle associazioni, delle società di mutuo soccorso e dell'impegno cooperativo e volontario </a:t>
            </a:r>
            <a:r>
              <a:rPr lang="it" sz="1600"/>
              <a:t>che ha preceduto la creazione degli organismi statali contemporanei.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 sz="1600"/>
              <a:t>Tuttavia, in altri Paesi la storia e l'origine delle imprese sociali sono strettamente legate alle caratteristiche e all'evoluzione dei loro </a:t>
            </a:r>
            <a:r>
              <a:rPr b="1" lang="it" sz="1600"/>
              <a:t>sistemi di welfare.</a:t>
            </a:r>
            <a:endParaRPr b="1"/>
          </a:p>
        </p:txBody>
      </p:sp>
      <p:pic>
        <p:nvPicPr>
          <p:cNvPr descr="Graphical user interface, application&#10;&#10;Description automatically generated with medium confidence" id="379" name="Google Shape;37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3"/>
          <p:cNvSpPr txBox="1"/>
          <p:nvPr>
            <p:ph type="title"/>
          </p:nvPr>
        </p:nvSpPr>
        <p:spPr>
          <a:xfrm>
            <a:off x="718275" y="575950"/>
            <a:ext cx="80037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3600">
                <a:solidFill>
                  <a:srgbClr val="002B4D"/>
                </a:solidFill>
              </a:rPr>
              <a:t>1.3 Imprese sociali oggi </a:t>
            </a:r>
            <a:endParaRPr>
              <a:solidFill>
                <a:srgbClr val="002B4D"/>
              </a:solidFill>
            </a:endParaRPr>
          </a:p>
        </p:txBody>
      </p:sp>
      <p:sp>
        <p:nvSpPr>
          <p:cNvPr id="385" name="Google Shape;385;p13"/>
          <p:cNvSpPr txBox="1"/>
          <p:nvPr>
            <p:ph idx="1" type="body"/>
          </p:nvPr>
        </p:nvSpPr>
        <p:spPr>
          <a:xfrm>
            <a:off x="718275" y="1595776"/>
            <a:ext cx="80133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it" sz="2100">
                <a:solidFill>
                  <a:schemeClr val="dk1"/>
                </a:solidFill>
              </a:rPr>
              <a:t>Dimensione imprenditoriale/economica</a:t>
            </a:r>
            <a:endParaRPr/>
          </a:p>
          <a:p>
            <a:pPr indent="-342900" lvl="0" marL="4572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L'impresa sociale è un fenomeno sempre più diffuso con un grande potenziale, ancora lontano dall'essere pienamente sfruttato.</a:t>
            </a:r>
            <a:endParaRPr/>
          </a:p>
          <a:p>
            <a:pPr indent="-342900" lvl="0" marL="4572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Le imprese sociali hanno un impatto significativo su reddito, occupazione e welfare.</a:t>
            </a:r>
            <a:endParaRPr/>
          </a:p>
          <a:p>
            <a:pPr indent="-342900" lvl="0" marL="4572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Il potenziale dell'impresa sociale deriva dalle sue caratteristiche peculiari, come indicato nelle diapositive precedenti: pertanto, la sua definizione è tutt'altro che "neutra" e ha importanti implicazioni per le politiche.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6" name="Google Shape;3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387" name="Google Shape;38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g1d0e18fce4a_3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375" y="158475"/>
            <a:ext cx="1792650" cy="169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393" name="Google Shape;393;g1d0e18fce4a_3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65" y="4665043"/>
            <a:ext cx="1805261" cy="378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g1d0e18fce4a_3_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39250" y="466138"/>
            <a:ext cx="6675476" cy="421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4"/>
          <p:cNvSpPr txBox="1"/>
          <p:nvPr>
            <p:ph idx="2" type="body"/>
          </p:nvPr>
        </p:nvSpPr>
        <p:spPr>
          <a:xfrm>
            <a:off x="4920098" y="1764629"/>
            <a:ext cx="3837000" cy="24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it" sz="1600">
                <a:solidFill>
                  <a:srgbClr val="000000"/>
                </a:solidFill>
              </a:rPr>
              <a:t>Una società benefit  è un'entità commerciale con un duplice scopo: realizzare un profitto e promuovere il bene pubblico. Mentre l'unico obiettivo di una società a scopo di lucro è quello di realizzare un profitto per i suoi azionisti, e lo scopo di una società no profit è quello di adempiere alla sua missione o di sostenere i suoi beneficiari (come la promozione della sostenibilità ambientale o servizi a persone con basso reddito), una società benefit si impegna in entrambe le attività.</a:t>
            </a:r>
            <a:endParaRPr b="1" sz="3000"/>
          </a:p>
          <a:p>
            <a:pPr indent="0" lvl="0" marL="127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1500"/>
          </a:p>
        </p:txBody>
      </p:sp>
      <p:pic>
        <p:nvPicPr>
          <p:cNvPr id="400" name="Google Shape;40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14"/>
          <p:cNvSpPr txBox="1"/>
          <p:nvPr/>
        </p:nvSpPr>
        <p:spPr>
          <a:xfrm>
            <a:off x="50" y="1538040"/>
            <a:ext cx="4572000" cy="95407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it" sz="25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2. Certifiazione B-Corp e come ottenerla</a:t>
            </a:r>
            <a:endParaRPr b="1" i="0" sz="25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2" name="Google Shape;402;p14"/>
          <p:cNvSpPr txBox="1"/>
          <p:nvPr/>
        </p:nvSpPr>
        <p:spPr>
          <a:xfrm>
            <a:off x="281725" y="24284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it" sz="2400" u="none" cap="none" strike="noStrike">
                <a:solidFill>
                  <a:srgbClr val="122D4A"/>
                </a:solidFill>
                <a:latin typeface="Arial"/>
                <a:ea typeface="Arial"/>
                <a:cs typeface="Arial"/>
                <a:sym typeface="Arial"/>
              </a:rPr>
              <a:t>2.1 Cosa sono le Società Benefit?</a:t>
            </a:r>
            <a:endParaRPr b="0" i="0" sz="2400" u="none" cap="none" strike="noStrike">
              <a:solidFill>
                <a:srgbClr val="12129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aphical user interface, application&#10;&#10;Description automatically generated with medium confidence" id="403" name="Google Shape;40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15"/>
          <p:cNvSpPr txBox="1"/>
          <p:nvPr>
            <p:ph idx="1" type="body"/>
          </p:nvPr>
        </p:nvSpPr>
        <p:spPr>
          <a:xfrm>
            <a:off x="381166" y="739862"/>
            <a:ext cx="8381700" cy="33857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 sz="1600"/>
              <a:t>Per essere idonea come società benefit, l'azienda deve avere uno scopo di pubblica utilità e impegnarsi a redigere relazioni annuali che mostrino i progressi verso la missione dichiarata. I documenti di costituzione devono includere una dichiarazione di uno o più scopi di pubblica utilità, come ad esempio: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it" sz="1600"/>
              <a:t>essere al servizio di individui o comunità a basso reddito </a:t>
            </a:r>
            <a:endParaRPr sz="16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it" sz="1600"/>
              <a:t>sostenibilità ambientale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it" sz="1600"/>
              <a:t>promozione dell’arte o della musica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it" sz="1600"/>
              <a:t>condivisione dei profitti con enti di beneficenza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it" sz="1600"/>
              <a:t>contributi alla ricerca scientifica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it" sz="1600"/>
              <a:t>promozione dell'istruzione pubblica, o uno scopo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 sz="1600"/>
              <a:t> generale di pubblica utilità</a:t>
            </a:r>
            <a:endParaRPr sz="1600"/>
          </a:p>
        </p:txBody>
      </p:sp>
      <p:pic>
        <p:nvPicPr>
          <p:cNvPr descr="Text&#10;&#10;Description automatically generated" id="410" name="Google Shape;41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46914" y="2701755"/>
            <a:ext cx="3201307" cy="13317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411" name="Google Shape;41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6"/>
          <p:cNvSpPr txBox="1"/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it">
                <a:solidFill>
                  <a:srgbClr val="002B4D"/>
                </a:solidFill>
              </a:rPr>
              <a:t>2.2 Cosa sono le B-Corps?</a:t>
            </a:r>
            <a:endParaRPr>
              <a:solidFill>
                <a:srgbClr val="002B4D"/>
              </a:solidFill>
            </a:endParaRPr>
          </a:p>
        </p:txBody>
      </p:sp>
      <p:sp>
        <p:nvSpPr>
          <p:cNvPr id="417" name="Google Shape;417;p16"/>
          <p:cNvSpPr txBox="1"/>
          <p:nvPr>
            <p:ph idx="2" type="body"/>
          </p:nvPr>
        </p:nvSpPr>
        <p:spPr>
          <a:xfrm>
            <a:off x="4833302" y="1178098"/>
            <a:ext cx="3837000" cy="24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b="1" lang="it" sz="1200">
                <a:solidFill>
                  <a:srgbClr val="000000"/>
                </a:solidFill>
              </a:rPr>
              <a:t>Le B-Corps </a:t>
            </a:r>
            <a:r>
              <a:rPr lang="it" sz="1200">
                <a:solidFill>
                  <a:srgbClr val="000000"/>
                </a:solidFill>
              </a:rPr>
              <a:t>certificate sono quelle che lavorano </a:t>
            </a:r>
            <a:r>
              <a:rPr i="1" lang="it" sz="1200">
                <a:solidFill>
                  <a:srgbClr val="000000"/>
                </a:solidFill>
              </a:rPr>
              <a:t>"per ridurre le disuguaglianze, abbassare i livelli di povertà, avere un ambiente più sano, comunità più forti e creare un maggior numero di posti di lavoro di alta qualità con dignità e scopo".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it" sz="1200" u="sng">
                <a:solidFill>
                  <a:schemeClr val="hlink"/>
                </a:solidFill>
                <a:hlinkClick r:id="rId3"/>
              </a:rPr>
              <a:t>(https://bcorporation.eu/)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800"/>
              <a:buNone/>
            </a:pPr>
            <a:r>
              <a:rPr lang="it" sz="1200">
                <a:solidFill>
                  <a:srgbClr val="000000"/>
                </a:solidFill>
              </a:rPr>
              <a:t>Gli affari e i profitti non sono lo scopo delle Benefit Corporations, ma sono invece il mezzo per un fine più grande, ovvero il benessere dei loro dipendenti, delle comunità e dell'ambiente che le circonda.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800"/>
              <a:buNone/>
            </a:pPr>
            <a:r>
              <a:rPr lang="it" sz="1200">
                <a:solidFill>
                  <a:srgbClr val="000000"/>
                </a:solidFill>
              </a:rPr>
              <a:t>Le B Corps bilanciano gli interessi degli azionisti con quelli dei lavoratori, dei clienti, delle comunità e dell'ambiente.</a:t>
            </a:r>
            <a:endParaRPr sz="1200">
              <a:solidFill>
                <a:srgbClr val="000000"/>
              </a:solidFill>
            </a:endParaRPr>
          </a:p>
        </p:txBody>
      </p:sp>
      <p:pic>
        <p:nvPicPr>
          <p:cNvPr id="418" name="Google Shape;41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419" name="Google Shape;419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cbc959274b_0_77"/>
          <p:cNvSpPr txBox="1"/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it"/>
              <a:t> Unità di Lavoro</a:t>
            </a:r>
            <a:endParaRPr/>
          </a:p>
        </p:txBody>
      </p:sp>
      <p:sp>
        <p:nvSpPr>
          <p:cNvPr id="251" name="Google Shape;251;g1cbc959274b_0_77"/>
          <p:cNvSpPr txBox="1"/>
          <p:nvPr>
            <p:ph idx="2" type="body"/>
          </p:nvPr>
        </p:nvSpPr>
        <p:spPr>
          <a:xfrm>
            <a:off x="4957550" y="907500"/>
            <a:ext cx="3837000" cy="33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chemeClr val="dk2"/>
              </a:solidFill>
            </a:endParaRPr>
          </a:p>
          <a:p>
            <a:pPr indent="-3111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AutoNum type="arabicPeriod"/>
            </a:pPr>
            <a:r>
              <a:rPr b="1" lang="it" sz="1300">
                <a:solidFill>
                  <a:schemeClr val="dk2"/>
                </a:solidFill>
              </a:rPr>
              <a:t>Cos’è un impresa sociale?</a:t>
            </a:r>
            <a:endParaRPr b="1">
              <a:solidFill>
                <a:schemeClr val="dk2"/>
              </a:solidFill>
            </a:endParaRPr>
          </a:p>
          <a:p>
            <a:pPr indent="-3111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AutoNum type="arabicPeriod"/>
            </a:pPr>
            <a:r>
              <a:rPr b="1" lang="it" sz="1300">
                <a:solidFill>
                  <a:schemeClr val="dk2"/>
                </a:solidFill>
              </a:rPr>
              <a:t>Come ottenere la certificazione B-Corp </a:t>
            </a:r>
            <a:endParaRPr/>
          </a:p>
          <a:p>
            <a:pPr indent="-3111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AutoNum type="arabicPeriod"/>
            </a:pPr>
            <a:r>
              <a:rPr b="1" lang="it" sz="1300">
                <a:solidFill>
                  <a:schemeClr val="dk2"/>
                </a:solidFill>
              </a:rPr>
              <a:t>Mappatura delle legislazioni in diversi paesi in materia di imprese sociali</a:t>
            </a:r>
            <a:endParaRPr/>
          </a:p>
          <a:p>
            <a:pPr indent="-3111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AutoNum type="arabicPeriod"/>
            </a:pPr>
            <a:r>
              <a:rPr b="1" lang="it" sz="1300">
                <a:solidFill>
                  <a:schemeClr val="dk2"/>
                </a:solidFill>
              </a:rPr>
              <a:t>Come costruire o accedere a una rete e interagire con i propri stakeholder</a:t>
            </a:r>
            <a:endParaRPr/>
          </a:p>
          <a:p>
            <a:pPr indent="-3111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AutoNum type="arabicPeriod"/>
            </a:pPr>
            <a:r>
              <a:rPr b="1" lang="it" sz="1300">
                <a:solidFill>
                  <a:schemeClr val="dk2"/>
                </a:solidFill>
              </a:rPr>
              <a:t>Sinergia ed equilibrio tra obiettivi sociali ed economici - Come commercializzare il prodotto</a:t>
            </a:r>
            <a:endParaRPr/>
          </a:p>
          <a:p>
            <a:pPr indent="-3111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AutoNum type="arabicPeriod"/>
            </a:pPr>
            <a:r>
              <a:rPr b="1" lang="it" sz="1300">
                <a:solidFill>
                  <a:schemeClr val="dk2"/>
                </a:solidFill>
              </a:rPr>
              <a:t>Come misurare l'impatto sociale</a:t>
            </a:r>
            <a:endParaRPr/>
          </a:p>
          <a:p>
            <a:pPr indent="-3111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AutoNum type="arabicPeriod"/>
            </a:pPr>
            <a:r>
              <a:rPr b="1" lang="it" sz="1300">
                <a:solidFill>
                  <a:schemeClr val="dk2"/>
                </a:solidFill>
              </a:rPr>
              <a:t>Caso emblematico - Intervista con Close the Gap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500"/>
          </a:p>
        </p:txBody>
      </p:sp>
      <p:pic>
        <p:nvPicPr>
          <p:cNvPr id="252" name="Google Shape;252;g1cbc959274b_0_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500" y="244925"/>
            <a:ext cx="1393177" cy="1318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253" name="Google Shape;253;g1cbc959274b_0_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7"/>
          <p:cNvSpPr txBox="1"/>
          <p:nvPr>
            <p:ph type="title"/>
          </p:nvPr>
        </p:nvSpPr>
        <p:spPr>
          <a:xfrm>
            <a:off x="654424" y="575950"/>
            <a:ext cx="80673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t"/>
              <a:t>La famiglia b-corps</a:t>
            </a:r>
            <a:endParaRPr/>
          </a:p>
        </p:txBody>
      </p:sp>
      <p:sp>
        <p:nvSpPr>
          <p:cNvPr id="425" name="Google Shape;425;p17"/>
          <p:cNvSpPr txBox="1"/>
          <p:nvPr>
            <p:ph idx="1" type="body"/>
          </p:nvPr>
        </p:nvSpPr>
        <p:spPr>
          <a:xfrm>
            <a:off x="941387" y="1565150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it" sz="1600"/>
              <a:t>Il movimento delle B-Corp è nato negli Stati Uniti grazie al lavoro del B-Lab, una ONG la cui missione è diffondere una nuova cultura internazionale basata sull'impatto sociale e sulla responsabilità di ogni impresa nel mondo.</a:t>
            </a:r>
            <a:endParaRPr sz="1600"/>
          </a:p>
        </p:txBody>
      </p:sp>
      <p:sp>
        <p:nvSpPr>
          <p:cNvPr id="426" name="Google Shape;426;p17"/>
          <p:cNvSpPr txBox="1"/>
          <p:nvPr>
            <p:ph idx="2" type="body"/>
          </p:nvPr>
        </p:nvSpPr>
        <p:spPr>
          <a:xfrm>
            <a:off x="5110000" y="2352425"/>
            <a:ext cx="3443700" cy="8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7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</a:pPr>
            <a:r>
              <a:rPr b="1" lang="it" sz="1600"/>
              <a:t>Le B Corps sono un'estensione del concetto di società benefit.</a:t>
            </a:r>
            <a:endParaRPr b="1" sz="1600"/>
          </a:p>
        </p:txBody>
      </p:sp>
      <p:pic>
        <p:nvPicPr>
          <p:cNvPr id="427" name="Google Shape;42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428" name="Google Shape;42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8"/>
          <p:cNvSpPr txBox="1"/>
          <p:nvPr>
            <p:ph type="title"/>
          </p:nvPr>
        </p:nvSpPr>
        <p:spPr>
          <a:xfrm>
            <a:off x="178940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t"/>
              <a:t>B-valutazione dell'impatto</a:t>
            </a:r>
            <a:endParaRPr/>
          </a:p>
        </p:txBody>
      </p:sp>
      <p:sp>
        <p:nvSpPr>
          <p:cNvPr id="434" name="Google Shape;434;p18"/>
          <p:cNvSpPr txBox="1"/>
          <p:nvPr>
            <p:ph idx="1" type="body"/>
          </p:nvPr>
        </p:nvSpPr>
        <p:spPr>
          <a:xfrm>
            <a:off x="1102761" y="1558075"/>
            <a:ext cx="29724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7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</a:pPr>
            <a:r>
              <a:rPr b="1" lang="it" sz="1600">
                <a:solidFill>
                  <a:srgbClr val="FF6B26"/>
                </a:solidFill>
              </a:rPr>
              <a:t>LoreB Lab </a:t>
            </a:r>
            <a:r>
              <a:rPr lang="it"/>
              <a:t>ha sviluppato il  </a:t>
            </a:r>
            <a:r>
              <a:rPr lang="it" u="sng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B-Impact Assessment</a:t>
            </a:r>
            <a:r>
              <a:rPr lang="it"/>
              <a:t>, disponibile gratuitamente per tutte le aziende interessate a misurare il proprio livello di impegno verso le comunità e l'ambiente. Una volta superato l'Assessment con più di 80/200 punti, l'azienda può richiedere la certificazione.</a:t>
            </a:r>
            <a:endParaRPr sz="1600"/>
          </a:p>
        </p:txBody>
      </p:sp>
      <p:sp>
        <p:nvSpPr>
          <p:cNvPr id="435" name="Google Shape;435;p18"/>
          <p:cNvSpPr txBox="1"/>
          <p:nvPr>
            <p:ph idx="2" type="body"/>
          </p:nvPr>
        </p:nvSpPr>
        <p:spPr>
          <a:xfrm>
            <a:off x="5120659" y="1420007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i="1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i="1" lang="it"/>
              <a:t>"Ci sono più di 3.400 B-Corps certificati nel mondo, distribuiti in 71 Paesi.Più di 120.000 aziende nel mondo si sono sottoposte al B Impact Assessment".</a:t>
            </a:r>
            <a:endParaRPr i="1"/>
          </a:p>
        </p:txBody>
      </p:sp>
      <p:pic>
        <p:nvPicPr>
          <p:cNvPr id="436" name="Google Shape;43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437" name="Google Shape;437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9"/>
          <p:cNvSpPr txBox="1"/>
          <p:nvPr>
            <p:ph type="title"/>
          </p:nvPr>
        </p:nvSpPr>
        <p:spPr>
          <a:xfrm>
            <a:off x="243378" y="19126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it">
                <a:solidFill>
                  <a:srgbClr val="002B4D"/>
                </a:solidFill>
              </a:rPr>
              <a:t>2.3 Le società Benefit come soggetti giuridici</a:t>
            </a:r>
            <a:endParaRPr>
              <a:solidFill>
                <a:srgbClr val="002B4D"/>
              </a:solidFill>
            </a:endParaRPr>
          </a:p>
        </p:txBody>
      </p:sp>
      <p:sp>
        <p:nvSpPr>
          <p:cNvPr id="443" name="Google Shape;443;p19"/>
          <p:cNvSpPr txBox="1"/>
          <p:nvPr/>
        </p:nvSpPr>
        <p:spPr>
          <a:xfrm>
            <a:off x="4855424" y="514526"/>
            <a:ext cx="3915600" cy="40133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 seguito della rilevanza globale del movimento delle B-Corp, molti governi stanno sviluppando la propria legislazione al fine di convalidare le B-Corporations come soggetti giuridici.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Le Benefit Corporations hanno acquisito lo status giuridico nei seguenti Paesi: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b="0" i="0" lang="it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Italia (“società Benefit”)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b="0" i="0" lang="it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Francia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b="0" i="0" lang="it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Colombia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b="0" i="0" lang="it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Ecuador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b="0" i="0" lang="it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USA (36 Stati)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Il processo di legalizzazione è in corso anche in 5 nuovi paesi degli Stati Uniti e in altri 12 Paesi del mondo.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Graphical user interface, application&#10;&#10;Description automatically generated with medium confidence" id="444" name="Google Shape;44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0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3600">
                <a:solidFill>
                  <a:schemeClr val="dk1"/>
                </a:solidFill>
              </a:rPr>
              <a:t>Contesto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450" name="Google Shape;450;p20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it" sz="1600"/>
              <a:t>Il 1° gennaio 2016 l'Italia è diventata il primo Stato europeo e il secondo Paese al mondo a creare un nuovo status giuridico per le imprese, chiamato "Società Benefit" (negli Stati Uniti, Benefit Corporation). Una Società Benefit è un'azienda che unisce l'obiettivo del profitto a quello di creare un impatto positivo per la società e l'ambiente e che opera in modo trasparente, responsabile e sostenibile.</a:t>
            </a:r>
            <a:endParaRPr sz="1600"/>
          </a:p>
        </p:txBody>
      </p:sp>
      <p:pic>
        <p:nvPicPr>
          <p:cNvPr id="451" name="Google Shape;45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452" name="Google Shape;45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t" sz="2400"/>
              <a:t>Come diventare una B- Corporation certificata?</a:t>
            </a:r>
            <a:endParaRPr sz="2400"/>
          </a:p>
        </p:txBody>
      </p:sp>
      <p:sp>
        <p:nvSpPr>
          <p:cNvPr id="458" name="Google Shape;458;p21"/>
          <p:cNvSpPr txBox="1"/>
          <p:nvPr>
            <p:ph idx="1" type="body"/>
          </p:nvPr>
        </p:nvSpPr>
        <p:spPr>
          <a:xfrm>
            <a:off x="2681129" y="1722451"/>
            <a:ext cx="5415600" cy="16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it" sz="2400">
                <a:latin typeface="Amatic SC"/>
                <a:ea typeface="Amatic SC"/>
                <a:cs typeface="Amatic SC"/>
                <a:sym typeface="Amatic SC"/>
              </a:rPr>
              <a:t>per diventare una B-Corporation è necessario sostenere il test (gratuito):</a:t>
            </a:r>
            <a:r>
              <a:rPr i="0" lang="it" sz="2400">
                <a:solidFill>
                  <a:schemeClr val="hlink"/>
                </a:solidFill>
                <a:uFill>
                  <a:noFill/>
                </a:uFill>
                <a:latin typeface="Amatic SC"/>
                <a:ea typeface="Amatic SC"/>
                <a:cs typeface="Amatic SC"/>
                <a:sym typeface="Amatic SC"/>
                <a:hlinkClick r:id="rId3"/>
              </a:rPr>
              <a:t>https://bimpactassessment.net/</a:t>
            </a:r>
            <a:endParaRPr i="0" sz="2400">
              <a:latin typeface="Amatic SC"/>
              <a:ea typeface="Amatic SC"/>
              <a:cs typeface="Amatic SC"/>
              <a:sym typeface="Amatic SC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it" sz="2400">
                <a:latin typeface="Amatic SC"/>
                <a:ea typeface="Amatic SC"/>
                <a:cs typeface="Amatic SC"/>
                <a:sym typeface="Amatic SC"/>
              </a:rPr>
              <a:t>se il tuo voto è 80/200 o superiore, convalida i tuoi risultati con B- Lab;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it" sz="2400">
                <a:latin typeface="Amatic SC"/>
                <a:ea typeface="Amatic SC"/>
                <a:cs typeface="Amatic SC"/>
                <a:sym typeface="Amatic SC"/>
              </a:rPr>
              <a:t>Sottoscrivete la Dichiarazione di interdipendenza delle C-Corp!</a:t>
            </a:r>
            <a:endParaRPr b="1" sz="2100">
              <a:solidFill>
                <a:schemeClr val="dk1"/>
              </a:solidFill>
            </a:endParaRPr>
          </a:p>
        </p:txBody>
      </p:sp>
      <p:pic>
        <p:nvPicPr>
          <p:cNvPr id="459" name="Google Shape;45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21"/>
          <p:cNvPicPr preferRelativeResize="0"/>
          <p:nvPr/>
        </p:nvPicPr>
        <p:blipFill rotWithShape="1">
          <a:blip r:embed="rId5">
            <a:alphaModFix/>
          </a:blip>
          <a:srcRect b="9257" l="20018" r="19721" t="10523"/>
          <a:stretch/>
        </p:blipFill>
        <p:spPr>
          <a:xfrm>
            <a:off x="763179" y="1371601"/>
            <a:ext cx="1637071" cy="2182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461" name="Google Shape;461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g1d0e18fce4a_3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375" y="158475"/>
            <a:ext cx="1792650" cy="169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467" name="Google Shape;467;g1d0e18fce4a_3_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65" y="4665043"/>
            <a:ext cx="1805261" cy="378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g1d0e18fce4a_3_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81825" y="249088"/>
            <a:ext cx="6953175" cy="4645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2"/>
          <p:cNvSpPr txBox="1"/>
          <p:nvPr>
            <p:ph idx="2" type="body"/>
          </p:nvPr>
        </p:nvSpPr>
        <p:spPr>
          <a:xfrm>
            <a:off x="4893783" y="1627082"/>
            <a:ext cx="3837000" cy="24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14350" lvl="0" marL="5143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it" sz="3000">
                <a:solidFill>
                  <a:srgbClr val="000000"/>
                </a:solidFill>
              </a:rPr>
              <a:t>Legislazione sulle imprese sociali in Europa</a:t>
            </a:r>
            <a:endParaRPr b="1" sz="30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●"/>
            </a:pPr>
            <a:r>
              <a:rPr lang="it"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Spagna</a:t>
            </a:r>
            <a:endParaRPr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●"/>
            </a:pPr>
            <a:r>
              <a:rPr lang="it"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Italia</a:t>
            </a:r>
            <a:endParaRPr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●"/>
            </a:pPr>
            <a:r>
              <a:rPr lang="it"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Germania</a:t>
            </a:r>
            <a:endParaRPr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●"/>
            </a:pPr>
            <a:r>
              <a:rPr lang="it"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Cipro</a:t>
            </a:r>
            <a:endParaRPr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●"/>
            </a:pPr>
            <a:r>
              <a:rPr lang="it"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Malta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●"/>
            </a:pPr>
            <a:r>
              <a:rPr lang="it"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Belgio</a:t>
            </a:r>
            <a:endParaRPr>
              <a:solidFill>
                <a:srgbClr val="000000"/>
              </a:solidFill>
            </a:endParaRPr>
          </a:p>
          <a:p>
            <a:pPr indent="0" lvl="0" marL="127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sz="3000"/>
          </a:p>
          <a:p>
            <a:pPr indent="0" lvl="0" marL="127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1500"/>
          </a:p>
        </p:txBody>
      </p:sp>
      <p:pic>
        <p:nvPicPr>
          <p:cNvPr id="474" name="Google Shape;47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22"/>
          <p:cNvSpPr txBox="1"/>
          <p:nvPr/>
        </p:nvSpPr>
        <p:spPr>
          <a:xfrm>
            <a:off x="50" y="1351428"/>
            <a:ext cx="4572000" cy="1338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" sz="25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3. Mappatura delle legislazioni dei diversi paesi in materia di imprese sociali</a:t>
            </a:r>
            <a:endParaRPr b="1" i="0" sz="25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76" name="Google Shape;476;p22"/>
          <p:cNvSpPr txBox="1"/>
          <p:nvPr>
            <p:ph type="title"/>
          </p:nvPr>
        </p:nvSpPr>
        <p:spPr>
          <a:xfrm>
            <a:off x="50" y="2791382"/>
            <a:ext cx="4572000" cy="12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it" sz="1600">
                <a:solidFill>
                  <a:srgbClr val="122D4A"/>
                </a:solidFill>
                <a:latin typeface="Arial"/>
                <a:ea typeface="Arial"/>
                <a:cs typeface="Arial"/>
                <a:sym typeface="Arial"/>
              </a:rPr>
              <a:t>3.1 Legislazione sulle imprese sociali in Europa</a:t>
            </a:r>
            <a:endParaRPr/>
          </a:p>
        </p:txBody>
      </p:sp>
      <p:pic>
        <p:nvPicPr>
          <p:cNvPr descr="Graphical user interface, application&#10;&#10;Description automatically generated with medium confidence" id="477" name="Google Shape;47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3"/>
          <p:cNvSpPr txBox="1"/>
          <p:nvPr>
            <p:ph type="title"/>
          </p:nvPr>
        </p:nvSpPr>
        <p:spPr>
          <a:xfrm>
            <a:off x="339436" y="575950"/>
            <a:ext cx="83823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</a:pPr>
            <a:r>
              <a:rPr lang="it" sz="2500">
                <a:solidFill>
                  <a:srgbClr val="F46524"/>
                </a:solidFill>
              </a:rPr>
              <a:t>Mappatura delle legislazioni dei diversi paesi in materia di imprese sociali</a:t>
            </a:r>
            <a:endParaRPr/>
          </a:p>
        </p:txBody>
      </p:sp>
      <p:sp>
        <p:nvSpPr>
          <p:cNvPr id="483" name="Google Shape;483;p23"/>
          <p:cNvSpPr txBox="1"/>
          <p:nvPr>
            <p:ph idx="1" type="body"/>
          </p:nvPr>
        </p:nvSpPr>
        <p:spPr>
          <a:xfrm>
            <a:off x="461193" y="1864658"/>
            <a:ext cx="8260800" cy="28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it"/>
              <a:t>Le imprese sociali sono strettamente legate alla storia e alla tradizione del Paese, e ogni Paese ha un approccio diverso a questo tipo di impresa, a causa delle differenze culturali e giuridiche.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it"/>
              <a:t>Nelle diapositive seguenti viene illustrato come i diversi Paesi definiscono e regolano le imprese sociali.</a:t>
            </a:r>
            <a:endParaRPr sz="2400"/>
          </a:p>
        </p:txBody>
      </p:sp>
      <p:pic>
        <p:nvPicPr>
          <p:cNvPr id="484" name="Google Shape;48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485" name="Google Shape;48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4"/>
          <p:cNvSpPr txBox="1"/>
          <p:nvPr>
            <p:ph idx="1" type="body"/>
          </p:nvPr>
        </p:nvSpPr>
        <p:spPr>
          <a:xfrm>
            <a:off x="256309" y="1058950"/>
            <a:ext cx="8465400" cy="42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 sz="1500"/>
              <a:t>La situazione in Spagna mostra un ecosistema emergente di imprese sociali che evidenzia un contrasto tra istituzionalizzazione e innovazione.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 sz="1500"/>
              <a:t>Le reti di imprese sociali sono considerate per la loro duplice missione: 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500"/>
              <a:t>difendere gli interessi collettivi e professionali delle imprese sociali, e 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500"/>
              <a:t>promuovere e realizzare tutti i tipi di servizi che rispondono agli interessi e ai bisogni delle stesse. </a:t>
            </a:r>
            <a:endParaRPr/>
          </a:p>
          <a:p>
            <a:pPr indent="-1714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 sz="1500"/>
              <a:t>Esistono </a:t>
            </a:r>
            <a:r>
              <a:rPr b="1" lang="it" sz="1500"/>
              <a:t>due approcci </a:t>
            </a:r>
            <a:r>
              <a:rPr lang="it" sz="1500"/>
              <a:t>in relazione alle forme tradizionali di economia sociale e ai nuovi modelli di business che bilanciano gli obiettivi economici e sociali: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500"/>
              <a:t>da un lato l'impresa sociale è vista come parte dell'economia sociale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500"/>
              <a:t>dall'altro è considerata un nuovo settore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it" sz="1500"/>
              <a:t>La Legge 5/2011 sull'economia sociale stabilisce il quadro giuridico</a:t>
            </a:r>
            <a:endParaRPr i="1" sz="1500"/>
          </a:p>
        </p:txBody>
      </p:sp>
      <p:pic>
        <p:nvPicPr>
          <p:cNvPr id="491" name="Google Shape;49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Diagrama&#10;&#10;Descripción generada automáticamente" id="492" name="Google Shape;492;p24"/>
          <p:cNvPicPr preferRelativeResize="0"/>
          <p:nvPr/>
        </p:nvPicPr>
        <p:blipFill rotWithShape="1">
          <a:blip r:embed="rId4">
            <a:alphaModFix/>
          </a:blip>
          <a:srcRect b="0" l="0" r="30695" t="0"/>
          <a:stretch/>
        </p:blipFill>
        <p:spPr>
          <a:xfrm>
            <a:off x="941387" y="84410"/>
            <a:ext cx="1021806" cy="983080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24"/>
          <p:cNvSpPr txBox="1"/>
          <p:nvPr/>
        </p:nvSpPr>
        <p:spPr>
          <a:xfrm>
            <a:off x="2563044" y="469875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it" sz="3600" u="none" cap="none" strike="noStrike">
                <a:solidFill>
                  <a:srgbClr val="002B4D"/>
                </a:solidFill>
                <a:latin typeface="Raleway"/>
                <a:ea typeface="Raleway"/>
                <a:cs typeface="Raleway"/>
                <a:sym typeface="Raleway"/>
              </a:rPr>
              <a:t>3.1 Spagna</a:t>
            </a:r>
            <a:endParaRPr b="1" i="0" sz="3000" u="none" cap="none" strike="noStrike">
              <a:solidFill>
                <a:srgbClr val="002B4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descr="Graphical user interface, application&#10;&#10;Description automatically generated with medium confidence" id="494" name="Google Shape;494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025" y="48163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25"/>
          <p:cNvSpPr txBox="1"/>
          <p:nvPr>
            <p:ph type="title"/>
          </p:nvPr>
        </p:nvSpPr>
        <p:spPr>
          <a:xfrm>
            <a:off x="2400250" y="375057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3600">
                <a:solidFill>
                  <a:schemeClr val="dk1"/>
                </a:solidFill>
              </a:rPr>
              <a:t>Spagna</a:t>
            </a:r>
            <a:endParaRPr/>
          </a:p>
        </p:txBody>
      </p:sp>
      <p:pic>
        <p:nvPicPr>
          <p:cNvPr id="500" name="Google Shape;50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Diagrama&#10;&#10;Descripción generada automáticamente" id="501" name="Google Shape;501;p25"/>
          <p:cNvPicPr preferRelativeResize="0"/>
          <p:nvPr/>
        </p:nvPicPr>
        <p:blipFill rotWithShape="1">
          <a:blip r:embed="rId4">
            <a:alphaModFix/>
          </a:blip>
          <a:srcRect b="0" l="0" r="30695" t="0"/>
          <a:stretch/>
        </p:blipFill>
        <p:spPr>
          <a:xfrm>
            <a:off x="941387" y="84410"/>
            <a:ext cx="1021806" cy="983080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25"/>
          <p:cNvSpPr/>
          <p:nvPr/>
        </p:nvSpPr>
        <p:spPr>
          <a:xfrm>
            <a:off x="360217" y="1842655"/>
            <a:ext cx="8361600" cy="1427100"/>
          </a:xfrm>
          <a:prstGeom prst="rect">
            <a:avLst/>
          </a:prstGeom>
          <a:solidFill>
            <a:schemeClr val="accent6"/>
          </a:solidFill>
          <a:ln cap="flat" cmpd="sng" w="25400">
            <a:solidFill>
              <a:srgbClr val="BA7E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5"/>
          <p:cNvSpPr/>
          <p:nvPr/>
        </p:nvSpPr>
        <p:spPr>
          <a:xfrm>
            <a:off x="359137" y="1842655"/>
            <a:ext cx="159300" cy="14271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rgbClr val="B249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5"/>
          <p:cNvSpPr/>
          <p:nvPr/>
        </p:nvSpPr>
        <p:spPr>
          <a:xfrm>
            <a:off x="8562523" y="1842655"/>
            <a:ext cx="159300" cy="14271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rgbClr val="B249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5"/>
          <p:cNvSpPr/>
          <p:nvPr/>
        </p:nvSpPr>
        <p:spPr>
          <a:xfrm>
            <a:off x="4492336" y="1848158"/>
            <a:ext cx="159300" cy="14271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rgbClr val="B249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5"/>
          <p:cNvSpPr/>
          <p:nvPr/>
        </p:nvSpPr>
        <p:spPr>
          <a:xfrm>
            <a:off x="359137" y="1169260"/>
            <a:ext cx="1271100" cy="5712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25400">
            <a:solidFill>
              <a:srgbClr val="B7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Cooperative di iniziativa sociale (CIS) - Legge 27/1999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5"/>
          <p:cNvSpPr/>
          <p:nvPr/>
        </p:nvSpPr>
        <p:spPr>
          <a:xfrm>
            <a:off x="3936405" y="3444502"/>
            <a:ext cx="1119600" cy="6003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25400">
            <a:solidFill>
              <a:srgbClr val="B7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Imprese di inserimento lavorativo (EI) - Legge 44/2007</a:t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5"/>
          <p:cNvSpPr/>
          <p:nvPr/>
        </p:nvSpPr>
        <p:spPr>
          <a:xfrm>
            <a:off x="7450661" y="1095195"/>
            <a:ext cx="1334100" cy="7440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25400">
            <a:solidFill>
              <a:srgbClr val="B7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Centri speciali per l'impiego (CEE) - Legge 13/1982 (qualifica non profit nella Legge 9/2017)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5"/>
          <p:cNvSpPr/>
          <p:nvPr/>
        </p:nvSpPr>
        <p:spPr>
          <a:xfrm>
            <a:off x="5271247" y="1095195"/>
            <a:ext cx="1583100" cy="5712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25400">
            <a:solidFill>
              <a:srgbClr val="B7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Legge 5/2011 sull'economia sociale come quadro giuridico per le imprese sociali spagnole</a:t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5"/>
          <p:cNvSpPr/>
          <p:nvPr/>
        </p:nvSpPr>
        <p:spPr>
          <a:xfrm>
            <a:off x="5967978" y="1846117"/>
            <a:ext cx="159300" cy="14271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rgbClr val="B249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5"/>
          <p:cNvSpPr/>
          <p:nvPr/>
        </p:nvSpPr>
        <p:spPr>
          <a:xfrm>
            <a:off x="7368838" y="4419491"/>
            <a:ext cx="1353000" cy="2778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003F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Timeline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aphical user interface, application&#10;&#10;Description automatically generated with medium confidence" id="512" name="Google Shape;512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"/>
          <p:cNvSpPr txBox="1"/>
          <p:nvPr>
            <p:ph type="title"/>
          </p:nvPr>
        </p:nvSpPr>
        <p:spPr>
          <a:xfrm>
            <a:off x="1287750" y="564875"/>
            <a:ext cx="65685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t" sz="2000"/>
              <a:t>Metodologia – EQF Work Unit 1</a:t>
            </a:r>
            <a:endParaRPr sz="2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000"/>
          </a:p>
        </p:txBody>
      </p:sp>
      <p:pic>
        <p:nvPicPr>
          <p:cNvPr id="259" name="Google Shape;25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0" name="Google Shape;260;p2"/>
          <p:cNvGraphicFramePr/>
          <p:nvPr/>
        </p:nvGraphicFramePr>
        <p:xfrm>
          <a:off x="1068925" y="109681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{BF30A6E0-949D-42A2-A2D5-46FC766745BB}</a:tableStyleId>
              </a:tblPr>
              <a:tblGrid>
                <a:gridCol w="2416675"/>
                <a:gridCol w="2416675"/>
                <a:gridCol w="2416675"/>
              </a:tblGrid>
              <a:tr h="383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it" sz="2100" u="none" cap="none" strike="noStrike">
                          <a:solidFill>
                            <a:srgbClr val="F46524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Conoscenze: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it" sz="2100" u="none" cap="none" strike="noStrike">
                          <a:solidFill>
                            <a:srgbClr val="F46524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Skills: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it" sz="2100" u="none" cap="none" strike="noStrike">
                          <a:solidFill>
                            <a:srgbClr val="F46524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Competenze: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2576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it" sz="1600" u="none" cap="none" strike="noStrike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Conoscenze per:</a:t>
                      </a:r>
                      <a:endParaRPr b="0" i="0" sz="1600" u="none" cap="none" strike="noStrike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-285750" lvl="0" marL="355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it" sz="1600" u="none" cap="none" strike="noStrike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Definire un’impresa sociale</a:t>
                      </a:r>
                      <a:endParaRPr/>
                    </a:p>
                    <a:p>
                      <a:pPr indent="-285750" lvl="0" marL="355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it" sz="1600" u="none" cap="none" strike="noStrike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Capire cos'è una Società Benefit</a:t>
                      </a:r>
                      <a:endParaRPr/>
                    </a:p>
                    <a:p>
                      <a:pPr indent="-285750" lvl="0" marL="355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it" sz="1600" u="none" cap="none" strike="noStrike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Avere una panoramica del sistema legislativo europeo delle imprese sociali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it" sz="1600" u="none" cap="none" strike="noStrike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Skills specifiche e tecniche per: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Noto Sans Symbols"/>
                        <a:buChar char="▪"/>
                      </a:pPr>
                      <a:r>
                        <a:rPr b="0" i="0" lang="it" sz="1600" u="none" cap="none" strike="noStrike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Essere in grado di capire cosa fa un'impresa sociale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Noto Sans Symbols"/>
                        <a:buChar char="▪"/>
                      </a:pPr>
                      <a:r>
                        <a:rPr b="0" i="0" lang="it" sz="1600" u="none" cap="none" strike="noStrike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Essere in grado di comprendere la differenza tra Società Benefit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it" sz="1600" u="none" cap="none" strike="noStrike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Competenze per:</a:t>
                      </a:r>
                      <a:endParaRPr b="0" i="0" sz="1600" u="none" cap="none" strike="noStrike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-285750" lvl="0" marL="355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it" sz="1600" u="none" cap="none" strike="noStrike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Imparare a riconoscere un'impresa sociale</a:t>
                      </a:r>
                      <a:endParaRPr/>
                    </a:p>
                    <a:p>
                      <a:pPr indent="-285750" lvl="0" marL="355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it" sz="1600" u="none" cap="none" strike="noStrike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Rendere la propria azienda una Società  Benefit </a:t>
                      </a:r>
                      <a:endParaRPr/>
                    </a:p>
                    <a:p>
                      <a:pPr indent="-285750" lvl="0" marL="355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it" sz="1600" u="none" cap="none" strike="noStrike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Acquisire con successo la certificazione B-Corp</a:t>
                      </a:r>
                      <a:endParaRPr b="0" i="0" sz="1600" u="none" cap="none" strike="noStrike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descr="Graphical user interface, application&#10;&#10;Description automatically generated with medium confidence" id="261" name="Google Shape;26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6750" y="49181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Google Shape;51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circular&#10;&#10;Descripción generada automáticamente" id="518" name="Google Shape;51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2650" y="84410"/>
            <a:ext cx="1509075" cy="1006185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26"/>
          <p:cNvSpPr txBox="1"/>
          <p:nvPr>
            <p:ph idx="1" type="body"/>
          </p:nvPr>
        </p:nvSpPr>
        <p:spPr>
          <a:xfrm>
            <a:off x="246550" y="1029325"/>
            <a:ext cx="8475300" cy="3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 sz="1600"/>
              <a:t>La storia dell'impresa sociale in Italia è strettamente legata alle caratteristiche e all'evoluzione del suo sistema di welfare.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 sz="1600"/>
              <a:t>Si tratta di un arco temporale di quasi 40 anni, che racchiude tendenze diverse tra le varie tipologie organizzative che compongono lo spettro dell'impresa sociale. Queste sono: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600"/>
              <a:t>Cooperative sociali, 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600"/>
              <a:t>Associazioni e fondazioni imprenditoriali,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600"/>
              <a:t>Società a responsabilità limitata,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600"/>
              <a:t>Cooperative tradizionali e società di mutuo soccorso.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it" sz="1600"/>
              <a:t>Cambiamenti fondamentali sono stati recentemente introdotti dalla riforma legislativa </a:t>
            </a:r>
            <a:r>
              <a:rPr b="1" i="1" lang="it" sz="1600"/>
              <a:t>106/2016</a:t>
            </a:r>
            <a:r>
              <a:rPr i="1" lang="it" sz="1600"/>
              <a:t> del "terzo settore" e dai </a:t>
            </a:r>
            <a:r>
              <a:rPr b="1" i="1" lang="it" sz="1600"/>
              <a:t>decreti legislativi 117/2017 e 112/2017.</a:t>
            </a:r>
            <a:endParaRPr b="1"/>
          </a:p>
        </p:txBody>
      </p:sp>
      <p:sp>
        <p:nvSpPr>
          <p:cNvPr id="520" name="Google Shape;520;p26"/>
          <p:cNvSpPr txBox="1"/>
          <p:nvPr>
            <p:ph type="title"/>
          </p:nvPr>
        </p:nvSpPr>
        <p:spPr>
          <a:xfrm>
            <a:off x="2400250" y="375057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3600">
                <a:solidFill>
                  <a:srgbClr val="002B4D"/>
                </a:solidFill>
              </a:rPr>
              <a:t>3.2 Italia</a:t>
            </a:r>
            <a:endParaRPr>
              <a:solidFill>
                <a:srgbClr val="002B4D"/>
              </a:solidFill>
            </a:endParaRPr>
          </a:p>
        </p:txBody>
      </p:sp>
      <p:pic>
        <p:nvPicPr>
          <p:cNvPr descr="Graphical user interface, application&#10;&#10;Description automatically generated with medium confidence" id="521" name="Google Shape;521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Google Shape;52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circular&#10;&#10;Descripción generada automáticamente" id="527" name="Google Shape;527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2650" y="84410"/>
            <a:ext cx="1509075" cy="1006185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27"/>
          <p:cNvSpPr txBox="1"/>
          <p:nvPr>
            <p:ph type="title"/>
          </p:nvPr>
        </p:nvSpPr>
        <p:spPr>
          <a:xfrm>
            <a:off x="2400250" y="375057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3600">
                <a:solidFill>
                  <a:schemeClr val="dk1"/>
                </a:solidFill>
              </a:rPr>
              <a:t>Italia</a:t>
            </a:r>
            <a:endParaRPr/>
          </a:p>
        </p:txBody>
      </p:sp>
      <p:sp>
        <p:nvSpPr>
          <p:cNvPr id="529" name="Google Shape;529;p27"/>
          <p:cNvSpPr/>
          <p:nvPr/>
        </p:nvSpPr>
        <p:spPr>
          <a:xfrm>
            <a:off x="360217" y="2039883"/>
            <a:ext cx="8361600" cy="1095600"/>
          </a:xfrm>
          <a:prstGeom prst="rect">
            <a:avLst/>
          </a:prstGeom>
          <a:solidFill>
            <a:schemeClr val="accent6"/>
          </a:solidFill>
          <a:ln cap="flat" cmpd="sng" w="25400">
            <a:solidFill>
              <a:srgbClr val="BA7E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27"/>
          <p:cNvSpPr/>
          <p:nvPr/>
        </p:nvSpPr>
        <p:spPr>
          <a:xfrm>
            <a:off x="359137" y="2048846"/>
            <a:ext cx="159300" cy="10899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rgbClr val="B249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27"/>
          <p:cNvSpPr/>
          <p:nvPr/>
        </p:nvSpPr>
        <p:spPr>
          <a:xfrm>
            <a:off x="8562523" y="2039879"/>
            <a:ext cx="159300" cy="10899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rgbClr val="B249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27"/>
          <p:cNvSpPr/>
          <p:nvPr/>
        </p:nvSpPr>
        <p:spPr>
          <a:xfrm>
            <a:off x="4492336" y="2045388"/>
            <a:ext cx="159300" cy="10899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rgbClr val="B249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27"/>
          <p:cNvSpPr/>
          <p:nvPr/>
        </p:nvSpPr>
        <p:spPr>
          <a:xfrm>
            <a:off x="196253" y="1116891"/>
            <a:ext cx="1835400" cy="914936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25400">
            <a:solidFill>
              <a:srgbClr val="B7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1988: sentenza della Corte costituzionale 396.Accertata l'incostituzionalità della Legge 6972/1890 (Legge Crispi) che prevedeva che le attività assistenziali dovessero essere esercitate esclusivamente da soggetti pubblici.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27"/>
          <p:cNvSpPr/>
          <p:nvPr/>
        </p:nvSpPr>
        <p:spPr>
          <a:xfrm>
            <a:off x="6757638" y="820587"/>
            <a:ext cx="2118900" cy="10956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25400">
            <a:solidFill>
              <a:srgbClr val="B7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2017: D.Lgs. 112/2017 (revisione della precedente normativa sulle SE) Abrogato il D.Lgs. 155/2006 e introdotto una nuova disciplina, che prevede vincolo distributivo parziale, governance più inclusiva, allargamento dei settori di attività ed esenzione dall'imposta sulle imprese sugli utili trattenuti.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27"/>
          <p:cNvSpPr/>
          <p:nvPr/>
        </p:nvSpPr>
        <p:spPr>
          <a:xfrm>
            <a:off x="6652916" y="3335655"/>
            <a:ext cx="1835400" cy="12732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25400">
            <a:solidFill>
              <a:srgbClr val="B7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2016 Legge 106/2016 (Riforma del Terzo Settore, SE e Servizio Civile Universale). Rilancia la SE introducendo una nuova qualifica. Definisce la sua finalità non profit e inserisce l'impresa sociale nel terzo settore. Favorisce lo sviluppo di imprese sociali diverse dalle cooperative sociali.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27"/>
          <p:cNvSpPr/>
          <p:nvPr/>
        </p:nvSpPr>
        <p:spPr>
          <a:xfrm>
            <a:off x="4817506" y="1156058"/>
            <a:ext cx="1835400" cy="8106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25400">
            <a:solidFill>
              <a:srgbClr val="B7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2012-2013 Decreto Legislativo 179/2012 e Decreto del Ministero dello Sviluppo Economico 6 marzo 2013. Stabilisce che le società di mutuo soccorso devono iscriversi alla sezione SE presso il Registro delle Imprese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27"/>
          <p:cNvSpPr/>
          <p:nvPr/>
        </p:nvSpPr>
        <p:spPr>
          <a:xfrm>
            <a:off x="448299" y="3322038"/>
            <a:ext cx="1835400" cy="1190685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25400">
            <a:solidFill>
              <a:srgbClr val="B7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1991 Legge 381 (sulle cooperative sociali). Riconosciuta una nuova forma cooperativa esplicitamente finalizzata al perseguimento dell'interesse generale della collettività ( di tipo A eroga servizi sociali, sanitari ed educativi; tipo B integra nel mondo del lavoro persone vulnerabili).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27"/>
          <p:cNvSpPr/>
          <p:nvPr/>
        </p:nvSpPr>
        <p:spPr>
          <a:xfrm>
            <a:off x="2206781" y="967683"/>
            <a:ext cx="2365200" cy="10062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25400">
            <a:solidFill>
              <a:srgbClr val="B7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1991- 2000 Legge 266/1991 sulle Organizzazioni di Volontariato, Decreto Legislativo 460/1997 sulle ONLUS, Legge 383/200 sulle Associazioni di Promozione Sociale. Progressivo riconoscimento della potenzialità di associazioni e fondazioni a svolgere attività economiche coerenti con le proprie attività istituzionali.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27"/>
          <p:cNvSpPr/>
          <p:nvPr/>
        </p:nvSpPr>
        <p:spPr>
          <a:xfrm>
            <a:off x="3574631" y="3239524"/>
            <a:ext cx="1835400" cy="12732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25400">
            <a:solidFill>
              <a:srgbClr val="B7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2005-2006 Legge 118/2005 e D.Lgs. 155/2006 (sulle SE). Ha consentito la costituzione di SE sotto una pluralità di forme giuridiche (associazione, fondazione, cooperativa, società per azioni) e ha ampliato l'insieme delle sue attività, introducendo un vincolo di distribuzione totale e un blocco delle risorse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27"/>
          <p:cNvSpPr/>
          <p:nvPr/>
        </p:nvSpPr>
        <p:spPr>
          <a:xfrm>
            <a:off x="1547472" y="2049075"/>
            <a:ext cx="159300" cy="10899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rgbClr val="B249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27"/>
          <p:cNvSpPr/>
          <p:nvPr/>
        </p:nvSpPr>
        <p:spPr>
          <a:xfrm>
            <a:off x="2283194" y="2045388"/>
            <a:ext cx="159300" cy="10899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rgbClr val="B249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27"/>
          <p:cNvSpPr/>
          <p:nvPr/>
        </p:nvSpPr>
        <p:spPr>
          <a:xfrm>
            <a:off x="5655547" y="2047117"/>
            <a:ext cx="159300" cy="10899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rgbClr val="B249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27"/>
          <p:cNvSpPr/>
          <p:nvPr/>
        </p:nvSpPr>
        <p:spPr>
          <a:xfrm>
            <a:off x="7434545" y="2053639"/>
            <a:ext cx="159300" cy="10899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rgbClr val="B249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27"/>
          <p:cNvSpPr/>
          <p:nvPr/>
        </p:nvSpPr>
        <p:spPr>
          <a:xfrm>
            <a:off x="7775371" y="4556269"/>
            <a:ext cx="946500" cy="1053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003F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Timeline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aphical user interface, application&#10;&#10;Description automatically generated with medium confidence" id="545" name="Google Shape;545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2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3600">
                <a:solidFill>
                  <a:srgbClr val="002B4D"/>
                </a:solidFill>
              </a:rPr>
              <a:t>3.3 Germania</a:t>
            </a:r>
            <a:endParaRPr>
              <a:solidFill>
                <a:srgbClr val="002B4D"/>
              </a:solidFill>
            </a:endParaRPr>
          </a:p>
        </p:txBody>
      </p:sp>
      <p:sp>
        <p:nvSpPr>
          <p:cNvPr id="551" name="Google Shape;551;p28"/>
          <p:cNvSpPr txBox="1"/>
          <p:nvPr>
            <p:ph idx="1" type="body"/>
          </p:nvPr>
        </p:nvSpPr>
        <p:spPr>
          <a:xfrm>
            <a:off x="579106" y="1222800"/>
            <a:ext cx="8142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 sz="1600">
                <a:latin typeface="Calibri"/>
                <a:ea typeface="Calibri"/>
                <a:cs typeface="Calibri"/>
                <a:sym typeface="Calibri"/>
              </a:rPr>
              <a:t>German social enterprises have strong roots in several traditions: from associative and philanthropic action, to cooperative, mutual and other group-self-help motives or work integration, communitarian and business-driven traditions.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it" sz="1600">
                <a:latin typeface="Calibri"/>
                <a:ea typeface="Calibri"/>
                <a:cs typeface="Calibri"/>
                <a:sym typeface="Calibri"/>
              </a:rPr>
              <a:t>Le imprese sociali attualmente attive in Germania si fondano su diversi precursori storici</a:t>
            </a:r>
            <a:r>
              <a:rPr lang="it" sz="1600">
                <a:latin typeface="Calibri"/>
                <a:ea typeface="Calibri"/>
                <a:cs typeface="Calibri"/>
                <a:sym typeface="Calibri"/>
              </a:rPr>
              <a:t>. Questi includono </a:t>
            </a:r>
            <a:r>
              <a:rPr b="1" lang="it" sz="1600">
                <a:latin typeface="Calibri"/>
                <a:ea typeface="Calibri"/>
                <a:cs typeface="Calibri"/>
                <a:sym typeface="Calibri"/>
              </a:rPr>
              <a:t>forti radici associative</a:t>
            </a:r>
            <a:r>
              <a:rPr lang="it" sz="1600">
                <a:latin typeface="Calibri"/>
                <a:ea typeface="Calibri"/>
                <a:cs typeface="Calibri"/>
                <a:sym typeface="Calibri"/>
              </a:rPr>
              <a:t>, nonché tradizioni </a:t>
            </a:r>
            <a:r>
              <a:rPr b="1" lang="it" sz="1600">
                <a:latin typeface="Calibri"/>
                <a:ea typeface="Calibri"/>
                <a:cs typeface="Calibri"/>
                <a:sym typeface="Calibri"/>
              </a:rPr>
              <a:t>cooperative, mutualistiche e di auto-aiuto collettivo.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it" sz="1600">
                <a:latin typeface="Calibri"/>
                <a:ea typeface="Calibri"/>
                <a:cs typeface="Calibri"/>
                <a:sym typeface="Calibri"/>
              </a:rPr>
              <a:t>Nessuna delle concezioni tedesche pone l'accento sulle dimensioni della governance e della proprietà inclusiva previste dall'UE. 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it" sz="1600">
                <a:latin typeface="Calibri"/>
                <a:ea typeface="Calibri"/>
                <a:cs typeface="Calibri"/>
                <a:sym typeface="Calibri"/>
              </a:rPr>
              <a:t>In Germania non esiste una legislazione specifica sull'imprenditoria sociale, né una definizione formale e non sembra che ci siano piani imminenti per introdurre tali atti nel prossimo futuro.</a:t>
            </a:r>
            <a:endParaRPr/>
          </a:p>
        </p:txBody>
      </p:sp>
      <p:pic>
        <p:nvPicPr>
          <p:cNvPr id="552" name="Google Shape;55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a, Logotipo&#10;&#10;Descripción generada automáticamente" id="553" name="Google Shape;553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8968" y="79785"/>
            <a:ext cx="1676438" cy="10061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554" name="Google Shape;554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Google Shape;55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29"/>
          <p:cNvSpPr/>
          <p:nvPr/>
        </p:nvSpPr>
        <p:spPr>
          <a:xfrm>
            <a:off x="360217" y="1842655"/>
            <a:ext cx="8361600" cy="1427100"/>
          </a:xfrm>
          <a:prstGeom prst="rect">
            <a:avLst/>
          </a:prstGeom>
          <a:solidFill>
            <a:schemeClr val="accent6"/>
          </a:solidFill>
          <a:ln cap="flat" cmpd="sng" w="25400">
            <a:solidFill>
              <a:srgbClr val="BA7E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9"/>
          <p:cNvSpPr/>
          <p:nvPr/>
        </p:nvSpPr>
        <p:spPr>
          <a:xfrm>
            <a:off x="359137" y="1842655"/>
            <a:ext cx="159300" cy="14271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rgbClr val="B249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9"/>
          <p:cNvSpPr/>
          <p:nvPr/>
        </p:nvSpPr>
        <p:spPr>
          <a:xfrm>
            <a:off x="8562523" y="1842655"/>
            <a:ext cx="159300" cy="14271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rgbClr val="B249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9"/>
          <p:cNvSpPr/>
          <p:nvPr/>
        </p:nvSpPr>
        <p:spPr>
          <a:xfrm>
            <a:off x="359137" y="1169259"/>
            <a:ext cx="3723900" cy="673395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25400">
            <a:solidFill>
              <a:srgbClr val="B7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Un'importante revisione del 2006 della legge tedesca sulle cooperative (Genossenschaftsgesetz, o GenG) ha ampliato il catalogo dei possibili obiettivi legali delle cooperative, passando da un insieme di obiettivi limitati alla promozione degli interessi economici di imprese e famiglie a un elenco di altri potenziali obiettivi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9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3600">
                <a:solidFill>
                  <a:schemeClr val="dk1"/>
                </a:solidFill>
              </a:rPr>
              <a:t>Germania</a:t>
            </a:r>
            <a:endParaRPr/>
          </a:p>
        </p:txBody>
      </p:sp>
      <p:pic>
        <p:nvPicPr>
          <p:cNvPr descr="Forma, Logotipo&#10;&#10;Descripción generada automáticamente" id="565" name="Google Shape;565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8968" y="79785"/>
            <a:ext cx="1676438" cy="1006181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29"/>
          <p:cNvSpPr/>
          <p:nvPr/>
        </p:nvSpPr>
        <p:spPr>
          <a:xfrm>
            <a:off x="4818006" y="3437413"/>
            <a:ext cx="4032000" cy="767442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25400">
            <a:solidFill>
              <a:srgbClr val="B7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Importante riforma della legislazione sui benefici pubblici nel 2013Le organizzazioni hanno una maggiore flessibilità nel decidere quando spendere i propri introiti Le organizzazioni che aspirano ad acquisire lo status di ente di pubblica utilità sono ora soggette a una procedura legale (AO § 60a). Le società a responsabilità limitata che hanno acquisito lo status di ente di pubblica utilità possono utilizzare ufficialmente l'acronimo "gGmbH".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9"/>
          <p:cNvSpPr/>
          <p:nvPr/>
        </p:nvSpPr>
        <p:spPr>
          <a:xfrm>
            <a:off x="7368838" y="4419491"/>
            <a:ext cx="1353000" cy="2778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003F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Timeline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aphical user interface, application&#10;&#10;Description automatically generated with medium confidence" id="568" name="Google Shape;568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0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3600">
                <a:solidFill>
                  <a:srgbClr val="002B4D"/>
                </a:solidFill>
              </a:rPr>
              <a:t>3.4 Cipro</a:t>
            </a:r>
            <a:endParaRPr>
              <a:solidFill>
                <a:srgbClr val="002B4D"/>
              </a:solidFill>
            </a:endParaRPr>
          </a:p>
        </p:txBody>
      </p:sp>
      <p:sp>
        <p:nvSpPr>
          <p:cNvPr id="574" name="Google Shape;574;p30"/>
          <p:cNvSpPr txBox="1"/>
          <p:nvPr>
            <p:ph idx="1" type="body"/>
          </p:nvPr>
        </p:nvSpPr>
        <p:spPr>
          <a:xfrm>
            <a:off x="510540" y="1287780"/>
            <a:ext cx="8221200" cy="3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 sz="1200"/>
              <a:t>Una legge del 2019, approvata nel 2020, stabilisce il quadro giuridico che delinea i criteri specifici che devono essere soddisfatti dai soggetti giuridici per ottenere lo status di impresa sociale.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 sz="1200"/>
              <a:t> L'articolo 5 stabilisce due categorie di imprese sociali: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/>
          </a:p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it" sz="1200"/>
              <a:t>Impresa sociale a scopo generale: </a:t>
            </a:r>
            <a:r>
              <a:rPr lang="it" sz="1200"/>
              <a:t>il suo scopo è raggiunto attraverso una missione sociale che promuove azioni sociali e/o ambientali positive nell'interesse della società, e fornisce servizi o beni sulla base di un modello di business. La maggior parte delle entrate dell'azienda proviene dal business, che investe almeno il 70% dei suoi profitti per promuovere la sua missione sociale e realizzarla.</a:t>
            </a:r>
            <a:endParaRPr/>
          </a:p>
          <a:p>
            <a:pPr indent="-1714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/>
          </a:p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it" sz="1200"/>
              <a:t>Impresa a integrazione sociale</a:t>
            </a:r>
            <a:r>
              <a:rPr lang="it" sz="1200"/>
              <a:t>:</a:t>
            </a:r>
            <a:r>
              <a:rPr lang="it" sz="1200"/>
              <a:t> ha come scopo primario il perseguimento di una missione sociale attraverso l'impiego di almeno il 40% della forza lavoro della propria impresa, assumendo persone appartenenti a gruppi vulnerabili della popolazione, fornisce servizi o beni sulla base di un modello di business, ed è gestita in modo imprenditoriale, responsabile e trasparente; in particolare con la partecipazione dei soci, dipendenti, clienti e/o di altri stakeholder interessati dalle sue attività commerciali e non costituisce impresa statale.</a:t>
            </a:r>
            <a:endParaRPr sz="1200"/>
          </a:p>
          <a:p>
            <a:pPr indent="-1714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/>
          </a:p>
          <a:p>
            <a:pPr indent="-1714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2400"/>
          </a:p>
        </p:txBody>
      </p:sp>
      <p:pic>
        <p:nvPicPr>
          <p:cNvPr id="575" name="Google Shape;57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2584" y="73293"/>
            <a:ext cx="1028144" cy="10281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577" name="Google Shape;577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31"/>
          <p:cNvSpPr txBox="1"/>
          <p:nvPr>
            <p:ph type="title"/>
          </p:nvPr>
        </p:nvSpPr>
        <p:spPr>
          <a:xfrm>
            <a:off x="1763755" y="405621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3600">
                <a:solidFill>
                  <a:schemeClr val="dk1"/>
                </a:solidFill>
              </a:rPr>
              <a:t>Cipro</a:t>
            </a:r>
            <a:endParaRPr/>
          </a:p>
        </p:txBody>
      </p:sp>
      <p:pic>
        <p:nvPicPr>
          <p:cNvPr id="583" name="Google Shape;58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2584" y="73293"/>
            <a:ext cx="1028144" cy="1028144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31"/>
          <p:cNvSpPr/>
          <p:nvPr/>
        </p:nvSpPr>
        <p:spPr>
          <a:xfrm>
            <a:off x="360217" y="1842655"/>
            <a:ext cx="8361600" cy="973500"/>
          </a:xfrm>
          <a:prstGeom prst="rect">
            <a:avLst/>
          </a:prstGeom>
          <a:solidFill>
            <a:schemeClr val="accent6"/>
          </a:solidFill>
          <a:ln cap="flat" cmpd="sng" w="25400">
            <a:solidFill>
              <a:srgbClr val="BA7E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31"/>
          <p:cNvSpPr/>
          <p:nvPr/>
        </p:nvSpPr>
        <p:spPr>
          <a:xfrm>
            <a:off x="359137" y="1842655"/>
            <a:ext cx="222300" cy="9699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rgbClr val="B249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31"/>
          <p:cNvSpPr/>
          <p:nvPr/>
        </p:nvSpPr>
        <p:spPr>
          <a:xfrm>
            <a:off x="8562523" y="1842655"/>
            <a:ext cx="159300" cy="9699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rgbClr val="B249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31"/>
          <p:cNvSpPr/>
          <p:nvPr/>
        </p:nvSpPr>
        <p:spPr>
          <a:xfrm>
            <a:off x="4492336" y="1839193"/>
            <a:ext cx="159300" cy="9735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rgbClr val="B249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31"/>
          <p:cNvSpPr/>
          <p:nvPr/>
        </p:nvSpPr>
        <p:spPr>
          <a:xfrm>
            <a:off x="117090" y="1169260"/>
            <a:ext cx="3723900" cy="622106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25400">
            <a:solidFill>
              <a:srgbClr val="B7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Nel dicembre 2013 il Presidente della Repubblica di Cipro ha annunciato un elenco di politiche volte a ridurre la disoccupazione e l'esclusione sociale. Nell'ambito del pilastro della "coesione sociale", sono stati individuati riferimenti e azioni specifiche per lo sviluppo dell'economia sociale che hanno dato priorità alla creazione di tali imprese.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31"/>
          <p:cNvSpPr/>
          <p:nvPr/>
        </p:nvSpPr>
        <p:spPr>
          <a:xfrm>
            <a:off x="359137" y="3080171"/>
            <a:ext cx="3723900" cy="14205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25400">
            <a:solidFill>
              <a:srgbClr val="B7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l'Unità del Fondo Sociale Europeo (FSE) del Ministero del Lavoro, del Welfare e della Previdenza Sociale ha iniziato a partecipare attivamente al Social Entrepreneurship Network, un gruppo internazionale che comprende le autorità di gestione del FSE e i rappresentanti delle imprese sociali di nove Paesi e regioni dell'UE. La partecipazione del ministero si è concentrata sulle  conoscenze tecniche, sulle politiche di sostegno alle imprese sociali in Europa e sulla discussione della loro applicazione a Cipro. I risultati sono culminati nell'organizzazione di un workshop sull'economia e l'imprenditoria sociale a Nicosia nel maggio 2014, che ha fornito maggiori consapevolezze a molti politici e dirigenti del settore sull'isola.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31"/>
          <p:cNvSpPr/>
          <p:nvPr/>
        </p:nvSpPr>
        <p:spPr>
          <a:xfrm>
            <a:off x="3894402" y="1211350"/>
            <a:ext cx="1843500" cy="5289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25400">
            <a:solidFill>
              <a:srgbClr val="B7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 autorità nel 2014 hanno inoltre elaborato un programma di riforme completo per creare un nuovo modello economico. 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31"/>
          <p:cNvSpPr/>
          <p:nvPr/>
        </p:nvSpPr>
        <p:spPr>
          <a:xfrm>
            <a:off x="4232311" y="2963311"/>
            <a:ext cx="2155500" cy="16041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25400">
            <a:solidFill>
              <a:srgbClr val="B7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Politica per lo sviluppo dell'ecosistema imprenditoriale a Cipro (SNP), adottata nel 2015. Il documento delinea un quadro politico completo e un piano d'azione mirato per lo sviluppo integrato di un ecosistema imprenditoriale nel Paese. Il risultato è un primo approccio sistematico per creare un ecosistema imprenditoriale con le giuste condizioni per incoraggiare iniziative imprenditoriali di successo, che potrebbero contribuire alla crescita economica.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31"/>
          <p:cNvSpPr/>
          <p:nvPr/>
        </p:nvSpPr>
        <p:spPr>
          <a:xfrm>
            <a:off x="5791409" y="1041020"/>
            <a:ext cx="2160300" cy="7506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25400">
            <a:solidFill>
              <a:srgbClr val="B7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 governo ha riconosciuto l'importanza di promuovere il dialogo pubblico e il potenziale contributo dei cittadini, diffondendo il progetto di legge iniziale sul sito web della presidenza e avviando una consultazione pubblica che si è svolta tra marzo e maggio 2017.</a:t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31"/>
          <p:cNvSpPr/>
          <p:nvPr/>
        </p:nvSpPr>
        <p:spPr>
          <a:xfrm>
            <a:off x="6785287" y="2963311"/>
            <a:ext cx="1777200" cy="6543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25400">
            <a:solidFill>
              <a:srgbClr val="B7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seguito di questo processo di consultazione, il disegno di legge è stato approvato dal Consiglio dei Ministri nel gennaio 2018 insieme al PAN per le imprese sociali.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31"/>
          <p:cNvSpPr/>
          <p:nvPr/>
        </p:nvSpPr>
        <p:spPr>
          <a:xfrm>
            <a:off x="8044384" y="802866"/>
            <a:ext cx="974100" cy="9885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25400">
            <a:solidFill>
              <a:srgbClr val="B7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Nel dicembre 2020, il Parlamento ha approvato la legislazione per la fondazione di imprese sociali, stabilendo il quadro legale</a:t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31"/>
          <p:cNvSpPr/>
          <p:nvPr/>
        </p:nvSpPr>
        <p:spPr>
          <a:xfrm>
            <a:off x="1978972" y="1846117"/>
            <a:ext cx="159300" cy="9735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rgbClr val="B249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31"/>
          <p:cNvSpPr/>
          <p:nvPr/>
        </p:nvSpPr>
        <p:spPr>
          <a:xfrm>
            <a:off x="7594241" y="1846117"/>
            <a:ext cx="159300" cy="9735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rgbClr val="B249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31"/>
          <p:cNvSpPr/>
          <p:nvPr/>
        </p:nvSpPr>
        <p:spPr>
          <a:xfrm>
            <a:off x="6607093" y="1837152"/>
            <a:ext cx="159300" cy="9735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rgbClr val="B249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31"/>
          <p:cNvSpPr/>
          <p:nvPr/>
        </p:nvSpPr>
        <p:spPr>
          <a:xfrm>
            <a:off x="5320157" y="1849302"/>
            <a:ext cx="159300" cy="9735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rgbClr val="B249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31"/>
          <p:cNvSpPr/>
          <p:nvPr/>
        </p:nvSpPr>
        <p:spPr>
          <a:xfrm>
            <a:off x="7471174" y="4500773"/>
            <a:ext cx="1250700" cy="1965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003F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Timeline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aphical user interface, application&#10;&#10;Description automatically generated with medium confidence" id="601" name="Google Shape;601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3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3600">
                <a:solidFill>
                  <a:srgbClr val="002B4D"/>
                </a:solidFill>
              </a:rPr>
              <a:t>3.5 Malta</a:t>
            </a:r>
            <a:endParaRPr>
              <a:solidFill>
                <a:srgbClr val="002B4D"/>
              </a:solidFill>
            </a:endParaRPr>
          </a:p>
        </p:txBody>
      </p:sp>
      <p:sp>
        <p:nvSpPr>
          <p:cNvPr id="607" name="Google Shape;607;p32"/>
          <p:cNvSpPr txBox="1"/>
          <p:nvPr>
            <p:ph idx="1" type="body"/>
          </p:nvPr>
        </p:nvSpPr>
        <p:spPr>
          <a:xfrm>
            <a:off x="212651" y="1443376"/>
            <a:ext cx="85191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>
                <a:latin typeface="Calibri"/>
                <a:ea typeface="Calibri"/>
                <a:cs typeface="Calibri"/>
                <a:sym typeface="Calibri"/>
              </a:rPr>
              <a:t>Non esiste a livello legislativo una definizione ufficiale di impresa sociale, sebbene sia presente nel progetto di legge in materia (2015).</a:t>
            </a:r>
            <a:endParaRPr/>
          </a:p>
          <a:p>
            <a:pPr indent="0" lvl="0" marL="1143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>
                <a:latin typeface="Calibri"/>
                <a:ea typeface="Calibri"/>
                <a:cs typeface="Calibri"/>
                <a:sym typeface="Calibri"/>
              </a:rPr>
              <a:t>Il progetto di legge ne definisce due diversi tipi:</a:t>
            </a:r>
            <a:endParaRPr/>
          </a:p>
          <a:p>
            <a:pPr indent="-342900" lvl="0" marL="45720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b="1" lang="it">
                <a:latin typeface="Calibri"/>
                <a:ea typeface="Calibri"/>
                <a:cs typeface="Calibri"/>
                <a:sym typeface="Calibri"/>
              </a:rPr>
              <a:t>impresa sociale</a:t>
            </a:r>
            <a:r>
              <a:rPr lang="it">
                <a:latin typeface="Calibri"/>
                <a:ea typeface="Calibri"/>
                <a:cs typeface="Calibri"/>
                <a:sym typeface="Calibri"/>
              </a:rPr>
              <a:t> (società a responsabilità limitata) e</a:t>
            </a:r>
            <a:endParaRPr/>
          </a:p>
          <a:p>
            <a:pPr indent="-342900" lvl="0" marL="45720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b="1" lang="it"/>
              <a:t>organizzazione di impresa sociale </a:t>
            </a:r>
            <a:r>
              <a:rPr lang="it"/>
              <a:t>(prevista per tutte le altre forme giuridiche).</a:t>
            </a:r>
            <a:endParaRPr/>
          </a:p>
          <a:p>
            <a:pPr indent="0" lvl="0" marL="114300" rtl="0" algn="l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SzPts val="1800"/>
              <a:buNone/>
            </a:pPr>
            <a:r>
              <a:rPr lang="it">
                <a:latin typeface="Calibri"/>
                <a:ea typeface="Calibri"/>
                <a:cs typeface="Calibri"/>
                <a:sym typeface="Calibri"/>
              </a:rPr>
              <a:t>Entrambe sono allineate con la definizione operativa di SE dell'UE, ad eccezione del fatto che non vi è alcun riferimento alla partecipazione degli stakeholder. Le imprese sociali devono rispettare criteri aggiuntivi (ad esempio, limitazioni sui salari e sui volontari, requisiti specifici sull'atto costitutivo).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8" name="Google Shape;60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0606" y="79785"/>
            <a:ext cx="1006183" cy="10061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610" name="Google Shape;610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3"/>
          <p:cNvSpPr txBox="1"/>
          <p:nvPr>
            <p:ph type="title"/>
          </p:nvPr>
        </p:nvSpPr>
        <p:spPr>
          <a:xfrm>
            <a:off x="1763755" y="405621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3600">
                <a:solidFill>
                  <a:schemeClr val="dk1"/>
                </a:solidFill>
              </a:rPr>
              <a:t>Malta</a:t>
            </a:r>
            <a:endParaRPr/>
          </a:p>
        </p:txBody>
      </p:sp>
      <p:pic>
        <p:nvPicPr>
          <p:cNvPr id="616" name="Google Shape;61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33"/>
          <p:cNvSpPr/>
          <p:nvPr/>
        </p:nvSpPr>
        <p:spPr>
          <a:xfrm>
            <a:off x="360217" y="2308821"/>
            <a:ext cx="8361600" cy="973500"/>
          </a:xfrm>
          <a:prstGeom prst="rect">
            <a:avLst/>
          </a:prstGeom>
          <a:solidFill>
            <a:schemeClr val="accent6"/>
          </a:solidFill>
          <a:ln cap="flat" cmpd="sng" w="25400">
            <a:solidFill>
              <a:srgbClr val="BA7E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33"/>
          <p:cNvSpPr/>
          <p:nvPr/>
        </p:nvSpPr>
        <p:spPr>
          <a:xfrm>
            <a:off x="359138" y="2308819"/>
            <a:ext cx="159300" cy="9699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rgbClr val="B249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33"/>
          <p:cNvSpPr/>
          <p:nvPr/>
        </p:nvSpPr>
        <p:spPr>
          <a:xfrm>
            <a:off x="8562523" y="2308824"/>
            <a:ext cx="159300" cy="9699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rgbClr val="B249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33"/>
          <p:cNvSpPr/>
          <p:nvPr/>
        </p:nvSpPr>
        <p:spPr>
          <a:xfrm>
            <a:off x="3533113" y="2314323"/>
            <a:ext cx="159300" cy="9735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rgbClr val="B249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33"/>
          <p:cNvSpPr/>
          <p:nvPr/>
        </p:nvSpPr>
        <p:spPr>
          <a:xfrm>
            <a:off x="314318" y="3411866"/>
            <a:ext cx="3719700" cy="10338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25400">
            <a:solidFill>
              <a:srgbClr val="B7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Prima della ratifica della legge sulle OdV nel 2007, nessuna autorità generale era responsabile dei requisiti delle OdV né delle loro strutture di registrazione, monitoraggio e supervisione. Le organizzazioni si definivano come OdV, organizzazioni non governative, enti di beneficenza, gruppi di missione o, più in generale, organizzazioni senza scopo di lucro (NPO).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33"/>
          <p:cNvSpPr/>
          <p:nvPr/>
        </p:nvSpPr>
        <p:spPr>
          <a:xfrm>
            <a:off x="2611383" y="1517514"/>
            <a:ext cx="1843500" cy="6543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25400">
            <a:solidFill>
              <a:srgbClr val="B7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Iniziativa per l'imprenditoria sociale (SBI) del 2011. Contiene una prima descrizione dell'impresa sociale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33"/>
          <p:cNvSpPr/>
          <p:nvPr/>
        </p:nvSpPr>
        <p:spPr>
          <a:xfrm>
            <a:off x="4924555" y="3350795"/>
            <a:ext cx="2132700" cy="1346452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25400">
            <a:solidFill>
              <a:srgbClr val="B7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 Libro bianco sull'impresa sociale (Social Enterprise Act) è stato pubblicato nel 2015 come primo passo verso la creazione di un quadro giuridico e normativo per l'impresa sociale, che sottolinea il ruolo degli stakeholder nel processo.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4" name="Google Shape;624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0606" y="79785"/>
            <a:ext cx="1006183" cy="1006183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33"/>
          <p:cNvSpPr/>
          <p:nvPr/>
        </p:nvSpPr>
        <p:spPr>
          <a:xfrm>
            <a:off x="5910797" y="2314326"/>
            <a:ext cx="159300" cy="9735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rgbClr val="B249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33"/>
          <p:cNvSpPr/>
          <p:nvPr/>
        </p:nvSpPr>
        <p:spPr>
          <a:xfrm>
            <a:off x="5827059" y="770965"/>
            <a:ext cx="2949600" cy="1462417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25400">
            <a:solidFill>
              <a:srgbClr val="B7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 OdV che possono essere considerate imprese sociali ottengono finanziamenti attraverso richieste e donazioni e il profitto ottenuto aiuta a coprire i costi operativi. Le piccole organizzazioni tendono a fornire servizi gratuitamente o a fronte di una tariffa agevolata, mentre le grandi OdV normalmente stabiliscono contratti di fornitura di servizi con il governo.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33"/>
          <p:cNvSpPr/>
          <p:nvPr/>
        </p:nvSpPr>
        <p:spPr>
          <a:xfrm>
            <a:off x="7534849" y="4506747"/>
            <a:ext cx="1187100" cy="1905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003F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Timeline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aphical user interface, application&#10;&#10;Description automatically generated with medium confidence" id="628" name="Google Shape;628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3600">
                <a:solidFill>
                  <a:srgbClr val="002B4D"/>
                </a:solidFill>
              </a:rPr>
              <a:t>3.6 Belgio</a:t>
            </a:r>
            <a:endParaRPr>
              <a:solidFill>
                <a:srgbClr val="002B4D"/>
              </a:solidFill>
            </a:endParaRPr>
          </a:p>
        </p:txBody>
      </p:sp>
      <p:sp>
        <p:nvSpPr>
          <p:cNvPr id="634" name="Google Shape;634;p34"/>
          <p:cNvSpPr txBox="1"/>
          <p:nvPr>
            <p:ph idx="1" type="body"/>
          </p:nvPr>
        </p:nvSpPr>
        <p:spPr>
          <a:xfrm>
            <a:off x="212651" y="1488196"/>
            <a:ext cx="8519100" cy="3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 sz="1300"/>
              <a:t>In Belgio non esiste una definizione precisa sull’sociale e, più precisamente, su dove debbano essere collocati i confini di questa nozione.</a:t>
            </a:r>
            <a:endParaRPr/>
          </a:p>
          <a:p>
            <a:pPr indent="0" lvl="0" marL="1143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 sz="1300"/>
              <a:t>I politici e le autorità pubbliche considerano le imprese sociali in base alle loro specifiche politiche pubbliche e alle categorie di competenza.</a:t>
            </a:r>
            <a:endParaRPr/>
          </a:p>
          <a:p>
            <a:pPr indent="-342900" lvl="0" marL="45720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it" sz="1300"/>
              <a:t>In </a:t>
            </a:r>
            <a:r>
              <a:rPr b="1" lang="it" sz="1300"/>
              <a:t>Vallonia</a:t>
            </a:r>
            <a:r>
              <a:rPr lang="it" sz="1300"/>
              <a:t> e in parte a </a:t>
            </a:r>
            <a:r>
              <a:rPr b="1" lang="it" sz="1300"/>
              <a:t>Bruxelles</a:t>
            </a:r>
            <a:r>
              <a:rPr lang="it" sz="1300"/>
              <a:t>, l'impresa sociale è tipicamente presentata come il sottoinsieme  imprenditoriale dell'economia sociale, o come sinonimo di quest'ultima, definita come qualsiasi attività economica condotta da associazioni, cooperative, mutue, fondazioni e non finalizzate alla massimizzazione del profitto. </a:t>
            </a:r>
            <a:endParaRPr sz="1300"/>
          </a:p>
          <a:p>
            <a:pPr indent="-342900" lvl="0" marL="45720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it" sz="1300"/>
              <a:t>Nelle </a:t>
            </a:r>
            <a:r>
              <a:rPr b="1" lang="it" sz="1300"/>
              <a:t>Fiandre</a:t>
            </a:r>
            <a:r>
              <a:rPr lang="it" sz="1300"/>
              <a:t>, "impresa/imprenditorialità sociale" ed "economia sociale" non vengono usati come sinonimi, ma negli ultimi decenni l'imprenditorialità sociale è stata parzialmente inglobata dall'economia sociale che è ora legalmente definita (si veda la Ondersteuningsdecreet nelle Fiandre) come un insieme di "valori imprenditoriali sociali" sviluppati all'interno di varie forme organizzative e settori di attività.</a:t>
            </a:r>
            <a:endParaRPr/>
          </a:p>
        </p:txBody>
      </p:sp>
      <p:pic>
        <p:nvPicPr>
          <p:cNvPr id="635" name="Google Shape;63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34"/>
          <p:cNvSpPr/>
          <p:nvPr/>
        </p:nvSpPr>
        <p:spPr>
          <a:xfrm>
            <a:off x="929554" y="79784"/>
            <a:ext cx="1038000" cy="1006200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aphical user interface, application&#10;&#10;Description automatically generated with medium confidence" id="637" name="Google Shape;637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3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3600">
                <a:solidFill>
                  <a:schemeClr val="dk1"/>
                </a:solidFill>
              </a:rPr>
              <a:t>Belgio</a:t>
            </a:r>
            <a:endParaRPr/>
          </a:p>
        </p:txBody>
      </p:sp>
      <p:pic>
        <p:nvPicPr>
          <p:cNvPr id="643" name="Google Shape;64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35"/>
          <p:cNvSpPr/>
          <p:nvPr/>
        </p:nvSpPr>
        <p:spPr>
          <a:xfrm>
            <a:off x="360217" y="2221505"/>
            <a:ext cx="8361600" cy="973500"/>
          </a:xfrm>
          <a:prstGeom prst="rect">
            <a:avLst/>
          </a:prstGeom>
          <a:solidFill>
            <a:schemeClr val="accent6"/>
          </a:solidFill>
          <a:ln cap="flat" cmpd="sng" w="25400">
            <a:solidFill>
              <a:srgbClr val="BA7E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35"/>
          <p:cNvSpPr/>
          <p:nvPr/>
        </p:nvSpPr>
        <p:spPr>
          <a:xfrm>
            <a:off x="359137" y="2224967"/>
            <a:ext cx="222300" cy="9699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rgbClr val="B249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35"/>
          <p:cNvSpPr/>
          <p:nvPr/>
        </p:nvSpPr>
        <p:spPr>
          <a:xfrm>
            <a:off x="8499511" y="2221505"/>
            <a:ext cx="222300" cy="9699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rgbClr val="B249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35"/>
          <p:cNvSpPr/>
          <p:nvPr/>
        </p:nvSpPr>
        <p:spPr>
          <a:xfrm>
            <a:off x="929554" y="79784"/>
            <a:ext cx="1095900" cy="1006200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35"/>
          <p:cNvSpPr/>
          <p:nvPr/>
        </p:nvSpPr>
        <p:spPr>
          <a:xfrm>
            <a:off x="6183065" y="3380369"/>
            <a:ext cx="2512200" cy="5712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25400">
            <a:solidFill>
              <a:srgbClr val="B7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it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decree adopted in 2016 and executed in 2017, replacing the previous one from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it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2003, structures the work integration enterprises (EI, enterprises d’insertion).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35"/>
          <p:cNvSpPr/>
          <p:nvPr/>
        </p:nvSpPr>
        <p:spPr>
          <a:xfrm>
            <a:off x="4007772" y="2221505"/>
            <a:ext cx="222300" cy="9699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rgbClr val="B249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35"/>
          <p:cNvSpPr/>
          <p:nvPr/>
        </p:nvSpPr>
        <p:spPr>
          <a:xfrm>
            <a:off x="309186" y="3305213"/>
            <a:ext cx="4801500" cy="13596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25400">
            <a:solidFill>
              <a:srgbClr val="B7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 decreto che regola l'economia sociale, inizialmente adottato nel 1990, è stato ridefinito nel 2008 con i seguenti obiettivi: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</a:pPr>
            <a:r>
              <a:rPr b="0" i="0" lang="it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Riconoscere l'economia sociale e integrarla nella legislazione della Vallonia.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</a:pPr>
            <a:r>
              <a:rPr b="0" i="0" lang="it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Fornire legittimità alle imprese sociali in modo che possano lavorare alla pari con gli atri soggetti del sistema economico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</a:pPr>
            <a:r>
              <a:rPr b="0" i="0" lang="it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Articolare meglio i diversi meccanismi e dispositivi di sostegno nella regione vallona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</a:pPr>
            <a:r>
              <a:rPr b="0" i="0" lang="it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.Organizzare meglio la rappresentanza e la concertazione con il settore attraverso il CWES.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35"/>
          <p:cNvSpPr/>
          <p:nvPr/>
        </p:nvSpPr>
        <p:spPr>
          <a:xfrm>
            <a:off x="5779702" y="1249100"/>
            <a:ext cx="3079800" cy="8244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25400">
            <a:solidFill>
              <a:srgbClr val="B7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 legge sull'impresa sociale è stata abrogata nel 2019. Con la nuova legge, solo le cooperative possono ottenere l'accreditamento di "impresa sociale". La legge sulle associazioni, ora incorporata nel codice della società, è stata modificata in modo sostanziale nel 2019 per rafforzare l' "imprenditorialità" delle associazioni.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35"/>
          <p:cNvSpPr/>
          <p:nvPr/>
        </p:nvSpPr>
        <p:spPr>
          <a:xfrm>
            <a:off x="2862858" y="1349565"/>
            <a:ext cx="2512200" cy="686576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25400">
            <a:solidFill>
              <a:srgbClr val="B7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 Fabbrica dell'innovazione sociale (Sociale InnovatieFabriek) è stata creata nel 2013. Promuove, guida e sostiene l'imprenditorialità  e l'innovazione sociale nell'affrontare le sfide della società".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35"/>
          <p:cNvSpPr/>
          <p:nvPr/>
        </p:nvSpPr>
        <p:spPr>
          <a:xfrm>
            <a:off x="6012748" y="2221505"/>
            <a:ext cx="222300" cy="9699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rgbClr val="B249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35"/>
          <p:cNvSpPr/>
          <p:nvPr/>
        </p:nvSpPr>
        <p:spPr>
          <a:xfrm>
            <a:off x="7549000" y="4527975"/>
            <a:ext cx="1172700" cy="1695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003F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it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Timeline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aphical user interface, application&#10;&#10;Description automatically generated with medium confidence" id="655" name="Google Shape;655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"/>
          <p:cNvSpPr txBox="1"/>
          <p:nvPr>
            <p:ph type="title"/>
          </p:nvPr>
        </p:nvSpPr>
        <p:spPr>
          <a:xfrm>
            <a:off x="1287750" y="564875"/>
            <a:ext cx="65685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t" sz="2000"/>
              <a:t>Methodology – EQF Work Unit 1</a:t>
            </a:r>
            <a:endParaRPr sz="2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000"/>
          </a:p>
        </p:txBody>
      </p:sp>
      <p:pic>
        <p:nvPicPr>
          <p:cNvPr id="267" name="Google Shape;26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8" name="Google Shape;268;p3"/>
          <p:cNvGraphicFramePr/>
          <p:nvPr/>
        </p:nvGraphicFramePr>
        <p:xfrm>
          <a:off x="1068925" y="109681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{BF30A6E0-949D-42A2-A2D5-46FC766745BB}</a:tableStyleId>
              </a:tblPr>
              <a:tblGrid>
                <a:gridCol w="2416675"/>
                <a:gridCol w="2416675"/>
                <a:gridCol w="2416675"/>
              </a:tblGrid>
              <a:tr h="383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it" sz="2100" u="none" cap="none" strike="noStrike">
                          <a:solidFill>
                            <a:srgbClr val="F46524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Conoscenze: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it" sz="2100" u="none" cap="none" strike="noStrike">
                          <a:solidFill>
                            <a:srgbClr val="F46524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Skills: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it" sz="2100" u="none" cap="none" strike="noStrike">
                          <a:solidFill>
                            <a:srgbClr val="F46524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Competenze: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2576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it" sz="1600" u="none" cap="none" strike="noStrike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Conoscenze per:</a:t>
                      </a:r>
                      <a:endParaRPr b="0" i="0" sz="1600" u="none" cap="none" strike="noStrike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-285750" lvl="0" marL="355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it" sz="1600" u="none" cap="none" strike="noStrike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Mettere in contatto individui e organizzazioni di diverse comunità e imprese sociali </a:t>
                      </a:r>
                      <a:endParaRPr/>
                    </a:p>
                    <a:p>
                      <a:pPr indent="-285750" lvl="0" marL="355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it" sz="1600" u="none" cap="none" strike="noStrike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Trovare il giusto equilibrio tra dimensione sociale ed economica all'interno delle imprese sociali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it" sz="1500" u="none" cap="none" strike="noStrike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Skissl tecniche e specifiche per:</a:t>
                      </a:r>
                      <a:endParaRPr sz="1300" u="none" cap="none" strike="noStrike"/>
                    </a:p>
                    <a:p>
                      <a:pPr indent="-27940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b="0" i="0" lang="it" sz="1500" u="none" cap="none" strike="noStrike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Essere in grado di ottenere una certificazione B.Corp</a:t>
                      </a:r>
                      <a:endParaRPr b="0" i="0" sz="1500" u="none" cap="none" strike="noStrike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-27940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b="0" i="0" lang="it" sz="1500" u="none" cap="none" strike="noStrike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Conoscere i requisiti essenziali per la creazione di una dimensione sociale ed economica</a:t>
                      </a:r>
                      <a:endParaRPr/>
                    </a:p>
                    <a:p>
                      <a:pPr indent="-27940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b="0" i="0" lang="it" sz="1500" u="none" cap="none" strike="noStrike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Sapere creare un sistema multi-stakeholders</a:t>
                      </a:r>
                      <a:endParaRPr sz="13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it" sz="1600" u="none" cap="none" strike="noStrike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Competences for:</a:t>
                      </a:r>
                      <a:endParaRPr b="0" i="0" sz="1600" u="none" cap="none" strike="noStrike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-285750" lvl="0" marL="355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it" sz="1600" u="none" cap="none" strike="noStrike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Conoscere le leggi pertinenti per definire la vostra impresa sociale nel paese di interesse</a:t>
                      </a:r>
                      <a:endParaRPr/>
                    </a:p>
                    <a:p>
                      <a:pPr indent="-285750" lvl="0" marL="355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it" sz="1600" u="none" cap="none" strike="noStrike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Creare una rete e interagire con le parti interessate</a:t>
                      </a:r>
                      <a:endParaRPr b="0" i="0" sz="1600" u="none" cap="none" strike="noStrike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descr="Graphical user interface, application&#10;&#10;Description automatically generated with medium confidence" id="269" name="Google Shape;26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350" y="4758650"/>
            <a:ext cx="1593173" cy="33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36"/>
          <p:cNvSpPr txBox="1"/>
          <p:nvPr/>
        </p:nvSpPr>
        <p:spPr>
          <a:xfrm>
            <a:off x="2062450" y="596425"/>
            <a:ext cx="7149600" cy="21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" sz="4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4 </a:t>
            </a:r>
            <a:r>
              <a:rPr b="1" i="0" lang="it" sz="3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COME COSTRUIRE O ACCEDERE A UNA RETE E INTERAGIRE CON I PROPRI STAKEHOLDER</a:t>
            </a:r>
            <a:endParaRPr b="1" i="0" sz="34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61" name="Google Shape;661;p36"/>
          <p:cNvSpPr txBox="1"/>
          <p:nvPr/>
        </p:nvSpPr>
        <p:spPr>
          <a:xfrm>
            <a:off x="2471492" y="3526675"/>
            <a:ext cx="6331500" cy="1241700"/>
          </a:xfrm>
          <a:prstGeom prst="rect">
            <a:avLst/>
          </a:prstGeom>
          <a:solidFill>
            <a:srgbClr val="F4652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MALTESE ITALIAN CHAMBER OF COMMERCE - MICC </a:t>
            </a:r>
            <a:endParaRPr b="0" i="0" sz="18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62" name="Google Shape;66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375" y="158475"/>
            <a:ext cx="1792650" cy="169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663" name="Google Shape;663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Google Shape;668;g1d0e18fce4a_5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375" y="158475"/>
            <a:ext cx="1792650" cy="169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669" name="Google Shape;669;g1d0e18fce4a_5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65" y="4665043"/>
            <a:ext cx="1805261" cy="378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g1d0e18fce4a_5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51600" y="676175"/>
            <a:ext cx="7136426" cy="379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" name="Google Shape;67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p37"/>
          <p:cNvSpPr txBox="1"/>
          <p:nvPr/>
        </p:nvSpPr>
        <p:spPr>
          <a:xfrm>
            <a:off x="-83078" y="2571750"/>
            <a:ext cx="4572000" cy="12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" sz="1600" u="none" cap="none" strike="noStrike">
                <a:solidFill>
                  <a:srgbClr val="122D4A"/>
                </a:solidFill>
                <a:latin typeface="Arial"/>
                <a:ea typeface="Arial"/>
                <a:cs typeface="Arial"/>
                <a:sym typeface="Arial"/>
              </a:rPr>
              <a:t>4.1 Perché è importante il networking delle imprese sociali?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37"/>
          <p:cNvSpPr txBox="1"/>
          <p:nvPr/>
        </p:nvSpPr>
        <p:spPr>
          <a:xfrm>
            <a:off x="50" y="1334050"/>
            <a:ext cx="4572000" cy="16927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" sz="25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4. </a:t>
            </a:r>
            <a:r>
              <a:rPr b="1" i="0" lang="it" sz="2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Come costruire o accedere a una rete e interagire con i propri stakeholder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78" name="Google Shape;678;p3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imprese sociali hanno l'obiettivo principale di </a:t>
            </a:r>
            <a:r>
              <a:rPr b="1" lang="it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creare valore sociale oltre a quello economico.</a:t>
            </a:r>
            <a:r>
              <a:rPr lang="it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Graphical user interface, application&#10;&#10;Description automatically generated with medium confidence" id="679" name="Google Shape;679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38"/>
          <p:cNvSpPr txBox="1"/>
          <p:nvPr>
            <p:ph type="title"/>
          </p:nvPr>
        </p:nvSpPr>
        <p:spPr>
          <a:xfrm>
            <a:off x="631325" y="504500"/>
            <a:ext cx="82089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t" sz="2300">
                <a:solidFill>
                  <a:schemeClr val="dk1"/>
                </a:solidFill>
              </a:rPr>
              <a:t>Perché è importante il networking delle imprese sociali?</a:t>
            </a:r>
            <a:endParaRPr sz="2300">
              <a:solidFill>
                <a:schemeClr val="dk1"/>
              </a:solidFill>
            </a:endParaRPr>
          </a:p>
        </p:txBody>
      </p:sp>
      <p:sp>
        <p:nvSpPr>
          <p:cNvPr id="685" name="Google Shape;685;p38"/>
          <p:cNvSpPr txBox="1"/>
          <p:nvPr>
            <p:ph idx="1" type="body"/>
          </p:nvPr>
        </p:nvSpPr>
        <p:spPr>
          <a:xfrm>
            <a:off x="464200" y="1336675"/>
            <a:ext cx="8415000" cy="10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 sz="1700">
                <a:latin typeface="Calibri"/>
                <a:ea typeface="Calibri"/>
                <a:cs typeface="Calibri"/>
                <a:sym typeface="Calibri"/>
              </a:rPr>
              <a:t>Le imprese sociali hanno l'obiettivo principale di </a:t>
            </a:r>
            <a:r>
              <a:rPr b="1" lang="it" sz="1700">
                <a:latin typeface="Calibri"/>
                <a:ea typeface="Calibri"/>
                <a:cs typeface="Calibri"/>
                <a:sym typeface="Calibri"/>
              </a:rPr>
              <a:t>creare valore sociale oltre a quello economico.</a:t>
            </a:r>
            <a:r>
              <a:rPr lang="it" sz="1700">
                <a:latin typeface="Calibri"/>
                <a:ea typeface="Calibri"/>
                <a:cs typeface="Calibri"/>
                <a:sym typeface="Calibri"/>
              </a:rPr>
              <a:t> Questo duplice scopo limita l'accesso alle risorse, perché le imprese sociali risultano meno attraenti per gli investitori esterni. 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6" name="Google Shape;68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p38"/>
          <p:cNvSpPr/>
          <p:nvPr/>
        </p:nvSpPr>
        <p:spPr>
          <a:xfrm>
            <a:off x="1423150" y="2770700"/>
            <a:ext cx="448200" cy="4467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38"/>
          <p:cNvSpPr/>
          <p:nvPr/>
        </p:nvSpPr>
        <p:spPr>
          <a:xfrm>
            <a:off x="5091428" y="2767750"/>
            <a:ext cx="448200" cy="4467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38"/>
          <p:cNvSpPr/>
          <p:nvPr/>
        </p:nvSpPr>
        <p:spPr>
          <a:xfrm>
            <a:off x="7196400" y="2767750"/>
            <a:ext cx="448200" cy="4467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38"/>
          <p:cNvSpPr/>
          <p:nvPr/>
        </p:nvSpPr>
        <p:spPr>
          <a:xfrm>
            <a:off x="6143929" y="2767750"/>
            <a:ext cx="448200" cy="4467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38"/>
          <p:cNvSpPr/>
          <p:nvPr/>
        </p:nvSpPr>
        <p:spPr>
          <a:xfrm>
            <a:off x="3961400" y="2767750"/>
            <a:ext cx="448200" cy="4467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38"/>
          <p:cNvSpPr/>
          <p:nvPr/>
        </p:nvSpPr>
        <p:spPr>
          <a:xfrm>
            <a:off x="2742704" y="2767750"/>
            <a:ext cx="448200" cy="4467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38"/>
          <p:cNvSpPr txBox="1"/>
          <p:nvPr/>
        </p:nvSpPr>
        <p:spPr>
          <a:xfrm>
            <a:off x="1081300" y="3322100"/>
            <a:ext cx="113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leadership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94" name="Google Shape;694;p38"/>
          <p:cNvSpPr txBox="1"/>
          <p:nvPr/>
        </p:nvSpPr>
        <p:spPr>
          <a:xfrm>
            <a:off x="2435650" y="3255250"/>
            <a:ext cx="1273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    nuove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conoscenze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95" name="Google Shape;695;p38"/>
          <p:cNvSpPr txBox="1"/>
          <p:nvPr/>
        </p:nvSpPr>
        <p:spPr>
          <a:xfrm>
            <a:off x="3629775" y="3362950"/>
            <a:ext cx="132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finanziamenti</a:t>
            </a:r>
            <a:endParaRPr b="0" i="0" sz="1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96" name="Google Shape;696;p38"/>
          <p:cNvSpPr txBox="1"/>
          <p:nvPr/>
        </p:nvSpPr>
        <p:spPr>
          <a:xfrm>
            <a:off x="4951275" y="3322150"/>
            <a:ext cx="80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talento</a:t>
            </a:r>
            <a:endParaRPr b="0" i="0" sz="1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97" name="Google Shape;697;p38"/>
          <p:cNvSpPr txBox="1"/>
          <p:nvPr/>
        </p:nvSpPr>
        <p:spPr>
          <a:xfrm>
            <a:off x="5923525" y="3255250"/>
            <a:ext cx="980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</a:t>
            </a:r>
            <a:r>
              <a:rPr b="0" i="0" lang="it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ervizi di supporto</a:t>
            </a:r>
            <a:endParaRPr b="0" i="0" sz="1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98" name="Google Shape;698;p38"/>
          <p:cNvSpPr txBox="1"/>
          <p:nvPr/>
        </p:nvSpPr>
        <p:spPr>
          <a:xfrm>
            <a:off x="6822750" y="3322150"/>
            <a:ext cx="145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networking</a:t>
            </a:r>
            <a:endParaRPr b="0" i="0" sz="1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99" name="Google Shape;699;p38"/>
          <p:cNvPicPr preferRelativeResize="0"/>
          <p:nvPr/>
        </p:nvPicPr>
        <p:blipFill rotWithShape="1">
          <a:blip r:embed="rId4">
            <a:alphaModFix/>
          </a:blip>
          <a:srcRect b="-6727" l="-6727" r="-6727" t="-6727"/>
          <a:stretch/>
        </p:blipFill>
        <p:spPr>
          <a:xfrm>
            <a:off x="1430000" y="2793950"/>
            <a:ext cx="400200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p38"/>
          <p:cNvPicPr preferRelativeResize="0"/>
          <p:nvPr/>
        </p:nvPicPr>
        <p:blipFill rotWithShape="1">
          <a:blip r:embed="rId5">
            <a:alphaModFix/>
          </a:blip>
          <a:srcRect b="0" l="-15528" r="-15514" t="-31044"/>
          <a:stretch/>
        </p:blipFill>
        <p:spPr>
          <a:xfrm>
            <a:off x="2742671" y="2719550"/>
            <a:ext cx="448200" cy="4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96425" y="2769950"/>
            <a:ext cx="448200" cy="4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85050" y="2820350"/>
            <a:ext cx="347400" cy="34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3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002550" y="2820350"/>
            <a:ext cx="347400" cy="34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3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095125" y="2783810"/>
            <a:ext cx="400200" cy="4050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705" name="Google Shape;705;p3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0" name="Google Shape;71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711" name="Google Shape;711;p39"/>
          <p:cNvSpPr txBox="1"/>
          <p:nvPr>
            <p:ph type="title"/>
          </p:nvPr>
        </p:nvSpPr>
        <p:spPr>
          <a:xfrm>
            <a:off x="450008" y="508800"/>
            <a:ext cx="82440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2300">
                <a:solidFill>
                  <a:srgbClr val="002B4D"/>
                </a:solidFill>
              </a:rPr>
              <a:t>4.2 Come fare network</a:t>
            </a:r>
            <a:endParaRPr sz="2300">
              <a:solidFill>
                <a:srgbClr val="002B4D"/>
              </a:solidFill>
            </a:endParaRPr>
          </a:p>
        </p:txBody>
      </p:sp>
      <p:sp>
        <p:nvSpPr>
          <p:cNvPr id="712" name="Google Shape;712;p39"/>
          <p:cNvSpPr txBox="1"/>
          <p:nvPr>
            <p:ph idx="1" type="body"/>
          </p:nvPr>
        </p:nvSpPr>
        <p:spPr>
          <a:xfrm>
            <a:off x="731250" y="1184138"/>
            <a:ext cx="7681500" cy="12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 sz="1700">
                <a:latin typeface="Calibri"/>
                <a:ea typeface="Calibri"/>
                <a:cs typeface="Calibri"/>
                <a:sym typeface="Calibri"/>
              </a:rPr>
              <a:t>Le reti di imprese sociali possono collegare </a:t>
            </a:r>
            <a:r>
              <a:rPr b="1" lang="it" sz="1700">
                <a:latin typeface="Calibri"/>
                <a:ea typeface="Calibri"/>
                <a:cs typeface="Calibri"/>
                <a:sym typeface="Calibri"/>
              </a:rPr>
              <a:t>individui e organizzazioni </a:t>
            </a:r>
            <a:r>
              <a:rPr lang="it" sz="1700">
                <a:latin typeface="Calibri"/>
                <a:ea typeface="Calibri"/>
                <a:cs typeface="Calibri"/>
                <a:sym typeface="Calibri"/>
              </a:rPr>
              <a:t>di diverse comunità, </a:t>
            </a:r>
            <a:r>
              <a:rPr b="1" lang="it" sz="1700">
                <a:latin typeface="Calibri"/>
                <a:ea typeface="Calibri"/>
                <a:cs typeface="Calibri"/>
                <a:sym typeface="Calibri"/>
              </a:rPr>
              <a:t>imprese sociali </a:t>
            </a:r>
            <a:r>
              <a:rPr lang="it" sz="1700">
                <a:latin typeface="Calibri"/>
                <a:ea typeface="Calibri"/>
                <a:cs typeface="Calibri"/>
                <a:sym typeface="Calibri"/>
              </a:rPr>
              <a:t>e aree in reti di supporto.</a:t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13" name="Google Shape;713;p39"/>
          <p:cNvGrpSpPr/>
          <p:nvPr/>
        </p:nvGrpSpPr>
        <p:grpSpPr>
          <a:xfrm>
            <a:off x="4572000" y="2492858"/>
            <a:ext cx="1827900" cy="1282640"/>
            <a:chOff x="4572009" y="1146343"/>
            <a:chExt cx="1827900" cy="2399700"/>
          </a:xfrm>
        </p:grpSpPr>
        <p:sp>
          <p:nvSpPr>
            <p:cNvPr id="714" name="Google Shape;714;p39"/>
            <p:cNvSpPr/>
            <p:nvPr/>
          </p:nvSpPr>
          <p:spPr>
            <a:xfrm rot="-5400000">
              <a:off x="4286109" y="1432243"/>
              <a:ext cx="2399700" cy="1827900"/>
            </a:xfrm>
            <a:prstGeom prst="rightArrowCallout">
              <a:avLst>
                <a:gd fmla="val 9283" name="adj1"/>
                <a:gd fmla="val 13570" name="adj2"/>
                <a:gd fmla="val 16082" name="adj3"/>
                <a:gd fmla="val 81236" name="adj4"/>
              </a:avLst>
            </a:prstGeom>
            <a:solidFill>
              <a:srgbClr val="EDA2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9"/>
            <p:cNvSpPr/>
            <p:nvPr/>
          </p:nvSpPr>
          <p:spPr>
            <a:xfrm flipH="1">
              <a:off x="4660584" y="1746165"/>
              <a:ext cx="1649400" cy="1635300"/>
            </a:xfrm>
            <a:prstGeom prst="snip1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9"/>
            <p:cNvSpPr txBox="1"/>
            <p:nvPr/>
          </p:nvSpPr>
          <p:spPr>
            <a:xfrm>
              <a:off x="4794459" y="1965201"/>
              <a:ext cx="1383000" cy="13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it" sz="11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Fornire sostegno reciproco</a:t>
              </a:r>
              <a:endParaRPr b="1" i="0" sz="11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17" name="Google Shape;717;p39"/>
          <p:cNvGrpSpPr/>
          <p:nvPr/>
        </p:nvGrpSpPr>
        <p:grpSpPr>
          <a:xfrm>
            <a:off x="6399900" y="2741014"/>
            <a:ext cx="1827900" cy="1282707"/>
            <a:chOff x="6400059" y="1597344"/>
            <a:chExt cx="1827900" cy="2399825"/>
          </a:xfrm>
        </p:grpSpPr>
        <p:sp>
          <p:nvSpPr>
            <p:cNvPr id="718" name="Google Shape;718;p39"/>
            <p:cNvSpPr/>
            <p:nvPr/>
          </p:nvSpPr>
          <p:spPr>
            <a:xfrm rot="5400000">
              <a:off x="6114159" y="1883369"/>
              <a:ext cx="2399700" cy="1827900"/>
            </a:xfrm>
            <a:prstGeom prst="rightArrowCallout">
              <a:avLst>
                <a:gd fmla="val 9283" name="adj1"/>
                <a:gd fmla="val 13570" name="adj2"/>
                <a:gd fmla="val 16082" name="adj3"/>
                <a:gd fmla="val 81236" name="adj4"/>
              </a:avLst>
            </a:prstGeom>
            <a:solidFill>
              <a:srgbClr val="8020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9"/>
            <p:cNvSpPr/>
            <p:nvPr/>
          </p:nvSpPr>
          <p:spPr>
            <a:xfrm flipH="1" rot="10800000">
              <a:off x="6489984" y="1774622"/>
              <a:ext cx="1649400" cy="1614300"/>
            </a:xfrm>
            <a:prstGeom prst="snip1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9"/>
            <p:cNvSpPr txBox="1"/>
            <p:nvPr/>
          </p:nvSpPr>
          <p:spPr>
            <a:xfrm>
              <a:off x="6533934" y="1597344"/>
              <a:ext cx="1694024" cy="1475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it" sz="12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Promuovere  opportunità di business che portino benefici a entrambi.</a:t>
              </a:r>
              <a:endParaRPr b="1" i="0" sz="11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21" name="Google Shape;721;p39"/>
          <p:cNvGrpSpPr/>
          <p:nvPr/>
        </p:nvGrpSpPr>
        <p:grpSpPr>
          <a:xfrm>
            <a:off x="916200" y="2492857"/>
            <a:ext cx="1827900" cy="1282640"/>
            <a:chOff x="916059" y="1146343"/>
            <a:chExt cx="1827900" cy="2399700"/>
          </a:xfrm>
        </p:grpSpPr>
        <p:sp>
          <p:nvSpPr>
            <p:cNvPr id="722" name="Google Shape;722;p39"/>
            <p:cNvSpPr/>
            <p:nvPr/>
          </p:nvSpPr>
          <p:spPr>
            <a:xfrm rot="-5400000">
              <a:off x="630159" y="1432243"/>
              <a:ext cx="2399700" cy="1827900"/>
            </a:xfrm>
            <a:prstGeom prst="rightArrowCallout">
              <a:avLst>
                <a:gd fmla="val 9283" name="adj1"/>
                <a:gd fmla="val 13570" name="adj2"/>
                <a:gd fmla="val 16082" name="adj3"/>
                <a:gd fmla="val 81236" name="adj4"/>
              </a:avLst>
            </a:prstGeom>
            <a:solidFill>
              <a:srgbClr val="EDA2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9"/>
            <p:cNvSpPr/>
            <p:nvPr/>
          </p:nvSpPr>
          <p:spPr>
            <a:xfrm flipH="1">
              <a:off x="1004634" y="1795557"/>
              <a:ext cx="1649400" cy="1585500"/>
            </a:xfrm>
            <a:prstGeom prst="snip1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9"/>
            <p:cNvSpPr txBox="1"/>
            <p:nvPr/>
          </p:nvSpPr>
          <p:spPr>
            <a:xfrm>
              <a:off x="1138485" y="1795536"/>
              <a:ext cx="1515600" cy="14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it" sz="12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Trovare partner che condividano gli stessi valori fondanti</a:t>
              </a:r>
              <a:endParaRPr b="1" i="0" sz="11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5" name="Google Shape;725;p39"/>
          <p:cNvGrpSpPr/>
          <p:nvPr/>
        </p:nvGrpSpPr>
        <p:grpSpPr>
          <a:xfrm>
            <a:off x="2744100" y="2741014"/>
            <a:ext cx="1827900" cy="1282640"/>
            <a:chOff x="2744109" y="1597469"/>
            <a:chExt cx="1827900" cy="2399700"/>
          </a:xfrm>
        </p:grpSpPr>
        <p:sp>
          <p:nvSpPr>
            <p:cNvPr id="726" name="Google Shape;726;p39"/>
            <p:cNvSpPr/>
            <p:nvPr/>
          </p:nvSpPr>
          <p:spPr>
            <a:xfrm flipH="1" rot="10800000">
              <a:off x="2834043" y="1687411"/>
              <a:ext cx="1649400" cy="1769700"/>
            </a:xfrm>
            <a:prstGeom prst="snip1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9"/>
            <p:cNvSpPr txBox="1"/>
            <p:nvPr/>
          </p:nvSpPr>
          <p:spPr>
            <a:xfrm>
              <a:off x="2966450" y="1795520"/>
              <a:ext cx="1383000" cy="14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it" sz="12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Share information</a:t>
              </a:r>
              <a:endPara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8" name="Google Shape;728;p39"/>
            <p:cNvSpPr/>
            <p:nvPr/>
          </p:nvSpPr>
          <p:spPr>
            <a:xfrm rot="5400000">
              <a:off x="2458209" y="1883369"/>
              <a:ext cx="2399700" cy="1827900"/>
            </a:xfrm>
            <a:prstGeom prst="rightArrowCallout">
              <a:avLst>
                <a:gd fmla="val 9283" name="adj1"/>
                <a:gd fmla="val 13570" name="adj2"/>
                <a:gd fmla="val 16082" name="adj3"/>
                <a:gd fmla="val 81236" name="adj4"/>
              </a:avLst>
            </a:prstGeom>
            <a:solidFill>
              <a:srgbClr val="8020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9" name="Google Shape;729;p39"/>
          <p:cNvSpPr/>
          <p:nvPr/>
        </p:nvSpPr>
        <p:spPr>
          <a:xfrm flipH="1">
            <a:off x="2833350" y="2813462"/>
            <a:ext cx="1649400" cy="906000"/>
          </a:xfrm>
          <a:prstGeom prst="snip1Rect">
            <a:avLst>
              <a:gd fmla="val 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it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Condividere informazioni</a:t>
            </a:r>
            <a:endParaRPr b="1" i="0" sz="12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Graphical user interface, application&#10;&#10;Description automatically generated with medium confidence" id="730" name="Google Shape;730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40"/>
          <p:cNvSpPr txBox="1"/>
          <p:nvPr>
            <p:ph idx="1" type="body"/>
          </p:nvPr>
        </p:nvSpPr>
        <p:spPr>
          <a:xfrm>
            <a:off x="389716" y="1222800"/>
            <a:ext cx="8364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 sz="1600">
                <a:latin typeface="Calibri"/>
                <a:ea typeface="Calibri"/>
                <a:cs typeface="Calibri"/>
                <a:sym typeface="Calibri"/>
              </a:rPr>
              <a:t>L'impresa sociale è comunemente considerata </a:t>
            </a:r>
            <a:r>
              <a:rPr b="1" lang="it" sz="1600">
                <a:latin typeface="Calibri"/>
                <a:ea typeface="Calibri"/>
                <a:cs typeface="Calibri"/>
                <a:sym typeface="Calibri"/>
              </a:rPr>
              <a:t>un'organizzazione multi-stakeholder</a:t>
            </a:r>
            <a:r>
              <a:rPr lang="it" sz="1600">
                <a:latin typeface="Calibri"/>
                <a:ea typeface="Calibri"/>
                <a:cs typeface="Calibri"/>
                <a:sym typeface="Calibri"/>
              </a:rPr>
              <a:t>, con una governance partecipativa, che prevede la partecipazione diretta del management, al fine di garantire la condivisione e la trasparenza delle decisioni.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 sz="1600">
                <a:latin typeface="Calibri"/>
                <a:ea typeface="Calibri"/>
                <a:cs typeface="Calibri"/>
                <a:sym typeface="Calibri"/>
              </a:rPr>
              <a:t>Il rapporto con gli stakeholder può assumere diverse forme: </a:t>
            </a:r>
            <a:r>
              <a:rPr b="1" lang="it" sz="1600">
                <a:latin typeface="Calibri"/>
                <a:ea typeface="Calibri"/>
                <a:cs typeface="Calibri"/>
                <a:sym typeface="Calibri"/>
              </a:rPr>
              <a:t>ascolto, consultazione, co-progettazione, coinvolgimento diretto 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 sz="1600">
                <a:latin typeface="Calibri"/>
                <a:ea typeface="Calibri"/>
                <a:cs typeface="Calibri"/>
                <a:sym typeface="Calibri"/>
              </a:rPr>
              <a:t>Il </a:t>
            </a:r>
            <a:r>
              <a:rPr b="1" lang="it" sz="1600">
                <a:latin typeface="Calibri"/>
                <a:ea typeface="Calibri"/>
                <a:cs typeface="Calibri"/>
                <a:sym typeface="Calibri"/>
              </a:rPr>
              <a:t>coinvolgimento</a:t>
            </a:r>
            <a:r>
              <a:rPr lang="it" sz="1600">
                <a:latin typeface="Calibri"/>
                <a:ea typeface="Calibri"/>
                <a:cs typeface="Calibri"/>
                <a:sym typeface="Calibri"/>
              </a:rPr>
              <a:t> degli stakeholder è definito come il meccanismo di consultazione o partecipazione attraverso il quale i lavoratori, gli utenti e gli altri soggetti direttamente interessati alle attività sono messi in condizione di esercitare un'influenza sulle decisioni dell'impresa sociale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6" name="Google Shape;73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p40"/>
          <p:cNvSpPr txBox="1"/>
          <p:nvPr>
            <p:ph type="title"/>
          </p:nvPr>
        </p:nvSpPr>
        <p:spPr>
          <a:xfrm>
            <a:off x="1457539" y="496060"/>
            <a:ext cx="59103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t" sz="2200">
                <a:solidFill>
                  <a:srgbClr val="002B4D"/>
                </a:solidFill>
              </a:rPr>
              <a:t>4.3 Come interagire con gli stakeholders</a:t>
            </a:r>
            <a:endParaRPr sz="2200">
              <a:solidFill>
                <a:srgbClr val="002B4D"/>
              </a:solidFill>
            </a:endParaRPr>
          </a:p>
        </p:txBody>
      </p:sp>
      <p:pic>
        <p:nvPicPr>
          <p:cNvPr descr="Graphical user interface, application&#10;&#10;Description automatically generated with medium confidence" id="738" name="Google Shape;738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41"/>
          <p:cNvSpPr txBox="1"/>
          <p:nvPr>
            <p:ph idx="1" type="body"/>
          </p:nvPr>
        </p:nvSpPr>
        <p:spPr>
          <a:xfrm>
            <a:off x="337050" y="1708663"/>
            <a:ext cx="8364600" cy="3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it" sz="1700">
                <a:latin typeface="Calibri"/>
                <a:ea typeface="Calibri"/>
                <a:cs typeface="Calibri"/>
                <a:sym typeface="Calibri"/>
              </a:rPr>
              <a:t>Organizzazione multi-stakeholder 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4" name="Google Shape;74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p41"/>
          <p:cNvSpPr txBox="1"/>
          <p:nvPr>
            <p:ph type="title"/>
          </p:nvPr>
        </p:nvSpPr>
        <p:spPr>
          <a:xfrm>
            <a:off x="1664700" y="504875"/>
            <a:ext cx="5814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t" sz="2400">
                <a:solidFill>
                  <a:schemeClr val="dk1"/>
                </a:solidFill>
              </a:rPr>
              <a:t>Come interagire con gli stakeholders</a:t>
            </a:r>
            <a:endParaRPr sz="2400"/>
          </a:p>
        </p:txBody>
      </p:sp>
      <p:sp>
        <p:nvSpPr>
          <p:cNvPr id="746" name="Google Shape;746;p41"/>
          <p:cNvSpPr/>
          <p:nvPr/>
        </p:nvSpPr>
        <p:spPr>
          <a:xfrm>
            <a:off x="5479675" y="2610975"/>
            <a:ext cx="952500" cy="493200"/>
          </a:xfrm>
          <a:prstGeom prst="rect">
            <a:avLst/>
          </a:prstGeom>
          <a:solidFill>
            <a:srgbClr val="CC4125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i="0" lang="it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Impresa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41"/>
          <p:cNvSpPr/>
          <p:nvPr/>
        </p:nvSpPr>
        <p:spPr>
          <a:xfrm>
            <a:off x="3919825" y="1902075"/>
            <a:ext cx="1025400" cy="586800"/>
          </a:xfrm>
          <a:prstGeom prst="ellipse">
            <a:avLst/>
          </a:prstGeom>
          <a:solidFill>
            <a:srgbClr val="DD7E6B"/>
          </a:solidFill>
          <a:ln cap="flat" cmpd="sng" w="9525">
            <a:solidFill>
              <a:srgbClr val="DD7E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Governo</a:t>
            </a:r>
            <a:endParaRPr b="0" i="0" sz="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41"/>
          <p:cNvSpPr/>
          <p:nvPr/>
        </p:nvSpPr>
        <p:spPr>
          <a:xfrm>
            <a:off x="5896113" y="1804188"/>
            <a:ext cx="89100" cy="742200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E6B8AF"/>
          </a:solidFill>
          <a:ln cap="flat" cmpd="sng" w="9525">
            <a:solidFill>
              <a:srgbClr val="E6B8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41"/>
          <p:cNvSpPr/>
          <p:nvPr/>
        </p:nvSpPr>
        <p:spPr>
          <a:xfrm rot="1889619">
            <a:off x="6372234" y="1859941"/>
            <a:ext cx="89012" cy="742201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E6B8AF"/>
          </a:solidFill>
          <a:ln cap="flat" cmpd="sng" w="9525">
            <a:solidFill>
              <a:srgbClr val="E6B8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41"/>
          <p:cNvSpPr/>
          <p:nvPr/>
        </p:nvSpPr>
        <p:spPr>
          <a:xfrm rot="10788425">
            <a:off x="5905149" y="3210445"/>
            <a:ext cx="89101" cy="742204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E6B8AF"/>
          </a:solidFill>
          <a:ln cap="flat" cmpd="sng" w="9525">
            <a:solidFill>
              <a:srgbClr val="E6B8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41"/>
          <p:cNvSpPr/>
          <p:nvPr/>
        </p:nvSpPr>
        <p:spPr>
          <a:xfrm rot="1889619">
            <a:off x="5419922" y="3107503"/>
            <a:ext cx="89012" cy="742201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E6B8AF"/>
          </a:solidFill>
          <a:ln cap="flat" cmpd="sng" w="9525">
            <a:solidFill>
              <a:srgbClr val="E6B8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41"/>
          <p:cNvSpPr/>
          <p:nvPr/>
        </p:nvSpPr>
        <p:spPr>
          <a:xfrm rot="8518366">
            <a:off x="5388207" y="1885525"/>
            <a:ext cx="89118" cy="741943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E6B8AF"/>
          </a:solidFill>
          <a:ln cap="flat" cmpd="sng" w="9525">
            <a:solidFill>
              <a:srgbClr val="E6B8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41"/>
          <p:cNvSpPr/>
          <p:nvPr/>
        </p:nvSpPr>
        <p:spPr>
          <a:xfrm rot="8518366">
            <a:off x="6422232" y="3093175"/>
            <a:ext cx="89118" cy="741943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E6B8AF"/>
          </a:solidFill>
          <a:ln cap="flat" cmpd="sng" w="9525">
            <a:solidFill>
              <a:srgbClr val="E6B8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41"/>
          <p:cNvSpPr/>
          <p:nvPr/>
        </p:nvSpPr>
        <p:spPr>
          <a:xfrm rot="5400000">
            <a:off x="6734500" y="2578275"/>
            <a:ext cx="103500" cy="558600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E6B8AF"/>
          </a:solidFill>
          <a:ln cap="flat" cmpd="sng" w="9525">
            <a:solidFill>
              <a:srgbClr val="E6B8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41"/>
          <p:cNvSpPr/>
          <p:nvPr/>
        </p:nvSpPr>
        <p:spPr>
          <a:xfrm rot="5400000">
            <a:off x="5073850" y="2568300"/>
            <a:ext cx="103500" cy="558600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E6B8AF"/>
          </a:solidFill>
          <a:ln cap="flat" cmpd="sng" w="9525">
            <a:solidFill>
              <a:srgbClr val="E6B8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41"/>
          <p:cNvSpPr/>
          <p:nvPr/>
        </p:nvSpPr>
        <p:spPr>
          <a:xfrm rot="7302336">
            <a:off x="5149977" y="2231275"/>
            <a:ext cx="103319" cy="558577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E6B8AF"/>
          </a:solidFill>
          <a:ln cap="flat" cmpd="sng" w="9525">
            <a:solidFill>
              <a:srgbClr val="E6B8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41"/>
          <p:cNvSpPr/>
          <p:nvPr/>
        </p:nvSpPr>
        <p:spPr>
          <a:xfrm rot="7302336">
            <a:off x="6734584" y="3015652"/>
            <a:ext cx="103319" cy="558636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E6B8AF"/>
          </a:solidFill>
          <a:ln cap="flat" cmpd="sng" w="9525">
            <a:solidFill>
              <a:srgbClr val="E6B8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41"/>
          <p:cNvSpPr/>
          <p:nvPr/>
        </p:nvSpPr>
        <p:spPr>
          <a:xfrm rot="3578144">
            <a:off x="6663444" y="2244024"/>
            <a:ext cx="103265" cy="558564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E6B8AF"/>
          </a:solidFill>
          <a:ln cap="flat" cmpd="sng" w="9525">
            <a:solidFill>
              <a:srgbClr val="E6B8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41"/>
          <p:cNvSpPr/>
          <p:nvPr/>
        </p:nvSpPr>
        <p:spPr>
          <a:xfrm rot="3578144">
            <a:off x="5143044" y="2977849"/>
            <a:ext cx="103265" cy="558564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E6B8AF"/>
          </a:solidFill>
          <a:ln cap="flat" cmpd="sng" w="9525">
            <a:solidFill>
              <a:srgbClr val="E6B8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0" name="Google Shape;760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3075" y="2067175"/>
            <a:ext cx="2263800" cy="2263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761" name="Google Shape;761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p41"/>
          <p:cNvSpPr/>
          <p:nvPr/>
        </p:nvSpPr>
        <p:spPr>
          <a:xfrm>
            <a:off x="3744028" y="2610975"/>
            <a:ext cx="1025400" cy="586800"/>
          </a:xfrm>
          <a:prstGeom prst="ellipse">
            <a:avLst/>
          </a:prstGeom>
          <a:solidFill>
            <a:srgbClr val="DD7E6B"/>
          </a:solidFill>
          <a:ln cap="flat" cmpd="sng" w="9525">
            <a:solidFill>
              <a:srgbClr val="DD7E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Fornitori</a:t>
            </a:r>
            <a:endParaRPr b="0" i="0" sz="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41"/>
          <p:cNvSpPr/>
          <p:nvPr/>
        </p:nvSpPr>
        <p:spPr>
          <a:xfrm>
            <a:off x="3820900" y="3302925"/>
            <a:ext cx="1025400" cy="586800"/>
          </a:xfrm>
          <a:prstGeom prst="ellipse">
            <a:avLst/>
          </a:prstGeom>
          <a:solidFill>
            <a:srgbClr val="DD7E6B"/>
          </a:solidFill>
          <a:ln cap="flat" cmpd="sng" w="9525">
            <a:solidFill>
              <a:srgbClr val="DD7E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t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Competitori</a:t>
            </a:r>
            <a:endParaRPr b="0" i="0" sz="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41"/>
          <p:cNvSpPr/>
          <p:nvPr/>
        </p:nvSpPr>
        <p:spPr>
          <a:xfrm>
            <a:off x="7065550" y="1898788"/>
            <a:ext cx="1025400" cy="586800"/>
          </a:xfrm>
          <a:prstGeom prst="ellipse">
            <a:avLst/>
          </a:prstGeom>
          <a:solidFill>
            <a:srgbClr val="DD7E6B"/>
          </a:solidFill>
          <a:ln cap="flat" cmpd="sng" w="9525">
            <a:solidFill>
              <a:srgbClr val="DD7E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t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Gruppi Attivisti</a:t>
            </a:r>
            <a:endParaRPr b="0" i="0" sz="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41"/>
          <p:cNvSpPr/>
          <p:nvPr/>
        </p:nvSpPr>
        <p:spPr>
          <a:xfrm>
            <a:off x="7140325" y="2600850"/>
            <a:ext cx="1025400" cy="586800"/>
          </a:xfrm>
          <a:prstGeom prst="ellipse">
            <a:avLst/>
          </a:prstGeom>
          <a:solidFill>
            <a:srgbClr val="DD7E6B"/>
          </a:solidFill>
          <a:ln cap="flat" cmpd="sng" w="9525">
            <a:solidFill>
              <a:srgbClr val="DD7E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t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Clienti </a:t>
            </a:r>
            <a:endParaRPr b="0" i="0" sz="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41"/>
          <p:cNvSpPr/>
          <p:nvPr/>
        </p:nvSpPr>
        <p:spPr>
          <a:xfrm>
            <a:off x="7043200" y="3302925"/>
            <a:ext cx="1025400" cy="586800"/>
          </a:xfrm>
          <a:prstGeom prst="ellipse">
            <a:avLst/>
          </a:prstGeom>
          <a:solidFill>
            <a:srgbClr val="DD7E6B"/>
          </a:solidFill>
          <a:ln cap="flat" cmpd="sng" w="9525">
            <a:solidFill>
              <a:srgbClr val="DD7E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t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Managers</a:t>
            </a:r>
            <a:endParaRPr b="0" i="0" sz="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41"/>
          <p:cNvSpPr/>
          <p:nvPr/>
        </p:nvSpPr>
        <p:spPr>
          <a:xfrm>
            <a:off x="6555850" y="1269013"/>
            <a:ext cx="1025400" cy="586800"/>
          </a:xfrm>
          <a:prstGeom prst="ellipse">
            <a:avLst/>
          </a:prstGeom>
          <a:solidFill>
            <a:srgbClr val="DD7E6B"/>
          </a:solidFill>
          <a:ln cap="flat" cmpd="sng" w="9525">
            <a:solidFill>
              <a:srgbClr val="DD7E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Comunità finanziaria</a:t>
            </a:r>
            <a:endParaRPr b="0" i="0" sz="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41"/>
          <p:cNvSpPr/>
          <p:nvPr/>
        </p:nvSpPr>
        <p:spPr>
          <a:xfrm>
            <a:off x="5481925" y="1069450"/>
            <a:ext cx="1025400" cy="586800"/>
          </a:xfrm>
          <a:prstGeom prst="ellipse">
            <a:avLst/>
          </a:prstGeom>
          <a:solidFill>
            <a:srgbClr val="DD7E6B"/>
          </a:solidFill>
          <a:ln cap="flat" cmpd="sng" w="9525">
            <a:solidFill>
              <a:srgbClr val="DD7E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t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Proprietari</a:t>
            </a:r>
            <a:endParaRPr b="0" i="0" sz="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41"/>
          <p:cNvSpPr/>
          <p:nvPr/>
        </p:nvSpPr>
        <p:spPr>
          <a:xfrm>
            <a:off x="4408000" y="1295400"/>
            <a:ext cx="1025400" cy="586800"/>
          </a:xfrm>
          <a:prstGeom prst="ellipse">
            <a:avLst/>
          </a:prstGeom>
          <a:solidFill>
            <a:srgbClr val="DD7E6B"/>
          </a:solidFill>
          <a:ln cap="flat" cmpd="sng" w="9525">
            <a:solidFill>
              <a:srgbClr val="DD7E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t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Gruppi Politici</a:t>
            </a:r>
            <a:endParaRPr b="0" i="0" sz="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Google Shape;770;p41"/>
          <p:cNvSpPr/>
          <p:nvPr/>
        </p:nvSpPr>
        <p:spPr>
          <a:xfrm>
            <a:off x="6555850" y="3933375"/>
            <a:ext cx="1025400" cy="586800"/>
          </a:xfrm>
          <a:prstGeom prst="ellipse">
            <a:avLst/>
          </a:prstGeom>
          <a:solidFill>
            <a:srgbClr val="DD7E6B"/>
          </a:solidFill>
          <a:ln cap="flat" cmpd="sng" w="9525">
            <a:solidFill>
              <a:srgbClr val="DD7E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t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Unioni</a:t>
            </a:r>
            <a:endParaRPr b="0" i="0" sz="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p41"/>
          <p:cNvSpPr/>
          <p:nvPr/>
        </p:nvSpPr>
        <p:spPr>
          <a:xfrm>
            <a:off x="5481925" y="4058900"/>
            <a:ext cx="1025400" cy="586800"/>
          </a:xfrm>
          <a:prstGeom prst="ellipse">
            <a:avLst/>
          </a:prstGeom>
          <a:solidFill>
            <a:srgbClr val="DD7E6B"/>
          </a:solidFill>
          <a:ln cap="flat" cmpd="sng" w="9525">
            <a:solidFill>
              <a:srgbClr val="DD7E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t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Impiegati</a:t>
            </a:r>
            <a:endParaRPr b="0" i="0" sz="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Google Shape;772;p41"/>
          <p:cNvSpPr/>
          <p:nvPr/>
        </p:nvSpPr>
        <p:spPr>
          <a:xfrm>
            <a:off x="4379500" y="3909600"/>
            <a:ext cx="1025400" cy="586800"/>
          </a:xfrm>
          <a:prstGeom prst="ellipse">
            <a:avLst/>
          </a:prstGeom>
          <a:solidFill>
            <a:srgbClr val="DD7E6B"/>
          </a:solidFill>
          <a:ln cap="flat" cmpd="sng" w="9525">
            <a:solidFill>
              <a:srgbClr val="DD7E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Associazione di categoria</a:t>
            </a:r>
            <a:endParaRPr b="0" i="0" sz="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7" name="Google Shape;77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Google Shape;778;p42"/>
          <p:cNvSpPr txBox="1"/>
          <p:nvPr>
            <p:ph type="title"/>
          </p:nvPr>
        </p:nvSpPr>
        <p:spPr>
          <a:xfrm>
            <a:off x="491634" y="538450"/>
            <a:ext cx="8160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 sz="2400">
                <a:solidFill>
                  <a:srgbClr val="002B4D"/>
                </a:solidFill>
              </a:rPr>
              <a:t>4,4 Vantaggi di un sistema multi-stakeholder </a:t>
            </a:r>
            <a:endParaRPr sz="2400">
              <a:solidFill>
                <a:srgbClr val="002B4D"/>
              </a:solidFill>
            </a:endParaRPr>
          </a:p>
        </p:txBody>
      </p:sp>
      <p:sp>
        <p:nvSpPr>
          <p:cNvPr id="779" name="Google Shape;779;p42"/>
          <p:cNvSpPr txBox="1"/>
          <p:nvPr>
            <p:ph idx="1" type="body"/>
          </p:nvPr>
        </p:nvSpPr>
        <p:spPr>
          <a:xfrm>
            <a:off x="718275" y="1326250"/>
            <a:ext cx="16959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it" sz="2000">
                <a:latin typeface="Calibri"/>
                <a:ea typeface="Calibri"/>
                <a:cs typeface="Calibri"/>
                <a:sym typeface="Calibri"/>
              </a:rPr>
              <a:t>Vantaggi</a:t>
            </a:r>
            <a:r>
              <a:rPr lang="it" sz="2000">
                <a:latin typeface="Calibri"/>
                <a:ea typeface="Calibri"/>
                <a:cs typeface="Calibri"/>
                <a:sym typeface="Calibri"/>
              </a:rPr>
              <a:t>: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2500"/>
          </a:p>
          <a:p>
            <a:pPr indent="0" lvl="0" marL="1143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br>
              <a:rPr lang="it" sz="2400"/>
            </a:br>
            <a:endParaRPr b="1" sz="2100">
              <a:solidFill>
                <a:schemeClr val="dk1"/>
              </a:solidFill>
            </a:endParaRPr>
          </a:p>
        </p:txBody>
      </p:sp>
      <p:sp>
        <p:nvSpPr>
          <p:cNvPr id="780" name="Google Shape;780;p42"/>
          <p:cNvSpPr txBox="1"/>
          <p:nvPr/>
        </p:nvSpPr>
        <p:spPr>
          <a:xfrm>
            <a:off x="3149600" y="1173850"/>
            <a:ext cx="5624500" cy="45027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Calibri"/>
              <a:buChar char="●"/>
            </a:pPr>
            <a:r>
              <a:rPr b="1" i="0" lang="it" sz="17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riduzione dei gap informativi </a:t>
            </a:r>
            <a:r>
              <a:rPr b="0" i="0" lang="it" sz="17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tra l'ente produttore e gli usufruitori dei servizi</a:t>
            </a:r>
            <a:endParaRPr/>
          </a:p>
          <a:p>
            <a:pPr indent="-3365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Calibri"/>
              <a:buChar char="●"/>
            </a:pPr>
            <a:r>
              <a:rPr b="0" i="0" lang="it" sz="17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aumento </a:t>
            </a:r>
            <a:r>
              <a:rPr b="1" i="0" lang="it" sz="17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dell'efficienza e dell'efficacia </a:t>
            </a:r>
            <a:r>
              <a:rPr b="0" i="0" lang="it" sz="17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della produzione</a:t>
            </a:r>
            <a:endParaRPr/>
          </a:p>
          <a:p>
            <a:pPr indent="-3365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Calibri"/>
              <a:buChar char="●"/>
            </a:pPr>
            <a:r>
              <a:rPr b="0" i="0" lang="it" sz="17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aumentare la </a:t>
            </a:r>
            <a:r>
              <a:rPr b="1" i="0" lang="it" sz="17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capacità di controllo, </a:t>
            </a:r>
            <a:r>
              <a:rPr b="0" i="0" lang="it" sz="17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nei settori in cui è difficile affidare la responsabilità a soggetti esterni</a:t>
            </a:r>
            <a:endParaRPr/>
          </a:p>
          <a:p>
            <a:pPr indent="-3365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Calibri"/>
              <a:buChar char="●"/>
            </a:pPr>
            <a:r>
              <a:rPr b="1" i="0" lang="it" sz="17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stimolare l'apprendimento</a:t>
            </a:r>
            <a:r>
              <a:rPr b="0" i="0" lang="it" sz="17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, grazie a diversi punti di vista, con una maggiore capacità di innovazione e riflessione;</a:t>
            </a:r>
            <a:endParaRPr/>
          </a:p>
          <a:p>
            <a:pPr indent="-3365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Calibri"/>
              <a:buChar char="●"/>
            </a:pPr>
            <a:r>
              <a:rPr b="0" i="0" lang="it" sz="17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capacità di </a:t>
            </a:r>
            <a:r>
              <a:rPr b="1" i="0" lang="it" sz="17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generare risorse aggiuntive esterne </a:t>
            </a:r>
            <a:r>
              <a:rPr b="0" i="0" lang="it" sz="17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all'organizzazione, attraverso maggiori scambi con l'ambiente</a:t>
            </a:r>
            <a:endParaRPr b="0" i="0" sz="17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Calibri"/>
              <a:buNone/>
            </a:pPr>
            <a:r>
              <a:t/>
            </a:r>
            <a:endParaRPr b="0" i="0" sz="17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065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Calibri"/>
              <a:buNone/>
            </a:pPr>
            <a:r>
              <a:t/>
            </a:r>
            <a:endParaRPr b="0" i="0" sz="23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1" name="Google Shape;781;p42"/>
          <p:cNvCxnSpPr/>
          <p:nvPr/>
        </p:nvCxnSpPr>
        <p:spPr>
          <a:xfrm>
            <a:off x="3081625" y="1326250"/>
            <a:ext cx="11100" cy="2924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82" name="Google Shape;782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1125" y="1900464"/>
            <a:ext cx="2679224" cy="26792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783" name="Google Shape;783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" name="Google Shape;788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43"/>
          <p:cNvSpPr txBox="1"/>
          <p:nvPr/>
        </p:nvSpPr>
        <p:spPr>
          <a:xfrm>
            <a:off x="50" y="1556700"/>
            <a:ext cx="4572000" cy="21082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" sz="25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5. Sinergia ed equilibrio tra obiettivi/servizi sociali ed economici - come commercializzare il prodotto</a:t>
            </a:r>
            <a:endParaRPr b="1" i="0" sz="25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90" name="Google Shape;790;p43"/>
          <p:cNvSpPr txBox="1"/>
          <p:nvPr>
            <p:ph type="title"/>
          </p:nvPr>
        </p:nvSpPr>
        <p:spPr>
          <a:xfrm>
            <a:off x="0" y="3596582"/>
            <a:ext cx="4572000" cy="12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1600">
                <a:solidFill>
                  <a:srgbClr val="122D4A"/>
                </a:solidFill>
                <a:latin typeface="Arial"/>
                <a:ea typeface="Arial"/>
                <a:cs typeface="Arial"/>
                <a:sym typeface="Arial"/>
              </a:rPr>
              <a:t>5.1 Dualismo </a:t>
            </a:r>
            <a:r>
              <a:rPr b="0" lang="it" sz="1600">
                <a:solidFill>
                  <a:srgbClr val="122D4A"/>
                </a:solidFill>
                <a:latin typeface="Arial"/>
                <a:ea typeface="Arial"/>
                <a:cs typeface="Arial"/>
                <a:sym typeface="Arial"/>
              </a:rPr>
              <a:t>sociale</a:t>
            </a:r>
            <a:r>
              <a:rPr lang="it" sz="1600">
                <a:solidFill>
                  <a:srgbClr val="122D4A"/>
                </a:solidFill>
                <a:latin typeface="Arial"/>
                <a:ea typeface="Arial"/>
                <a:cs typeface="Arial"/>
                <a:sym typeface="Arial"/>
              </a:rPr>
              <a:t> e economico</a:t>
            </a:r>
            <a:endParaRPr/>
          </a:p>
        </p:txBody>
      </p:sp>
      <p:sp>
        <p:nvSpPr>
          <p:cNvPr id="791" name="Google Shape;791;p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>
                <a:solidFill>
                  <a:srgbClr val="000000"/>
                </a:solidFill>
              </a:rPr>
              <a:t>Le imprese sociali rappresentano una risposta emergente ai problemi economici e sociali, diventando promotori del cambiamento.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Graphical user interface, application&#10;&#10;Description automatically generated with medium confidence" id="792" name="Google Shape;792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7" name="Google Shape;797;p44"/>
          <p:cNvPicPr preferRelativeResize="0"/>
          <p:nvPr/>
        </p:nvPicPr>
        <p:blipFill rotWithShape="1">
          <a:blip r:embed="rId3">
            <a:alphaModFix/>
          </a:blip>
          <a:srcRect b="0" l="0" r="-3231" t="-1926"/>
          <a:stretch/>
        </p:blipFill>
        <p:spPr>
          <a:xfrm>
            <a:off x="6414050" y="2530025"/>
            <a:ext cx="2554100" cy="2206249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p44"/>
          <p:cNvSpPr txBox="1"/>
          <p:nvPr>
            <p:ph type="title"/>
          </p:nvPr>
        </p:nvSpPr>
        <p:spPr>
          <a:xfrm>
            <a:off x="541635" y="610944"/>
            <a:ext cx="8160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2400">
                <a:solidFill>
                  <a:schemeClr val="accent5"/>
                </a:solidFill>
              </a:rPr>
              <a:t>Dualismo Economico e Sociale</a:t>
            </a:r>
            <a:endParaRPr sz="2400">
              <a:solidFill>
                <a:schemeClr val="accent5"/>
              </a:solidFill>
            </a:endParaRPr>
          </a:p>
        </p:txBody>
      </p:sp>
      <p:sp>
        <p:nvSpPr>
          <p:cNvPr id="799" name="Google Shape;799;p44"/>
          <p:cNvSpPr txBox="1"/>
          <p:nvPr>
            <p:ph idx="1" type="body"/>
          </p:nvPr>
        </p:nvSpPr>
        <p:spPr>
          <a:xfrm>
            <a:off x="496550" y="2914250"/>
            <a:ext cx="6603300" cy="13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it" sz="1400">
                <a:latin typeface="Calibri"/>
                <a:ea typeface="Calibri"/>
                <a:cs typeface="Calibri"/>
                <a:sym typeface="Calibri"/>
              </a:rPr>
              <a:t>Le imprese sociali </a:t>
            </a:r>
            <a:r>
              <a:rPr lang="it" sz="1400">
                <a:latin typeface="Calibri"/>
                <a:ea typeface="Calibri"/>
                <a:cs typeface="Calibri"/>
                <a:sym typeface="Calibri"/>
              </a:rPr>
              <a:t>rappresentano una risposta emergente ai problemi economici e sociali, diventando promotori del cambiamento. Sono in grado di fornire soluzioni ai nuovi bisogni delle persone e delle comunità. Possono progettare, sviluppare e introdurre trasformazioni nelle relazioni tra individui e istituzioni e, in questo modo, ridefinire gli obiettivi e le priorità dello </a:t>
            </a:r>
            <a:r>
              <a:rPr b="1" lang="it" sz="1400">
                <a:latin typeface="Calibri"/>
                <a:ea typeface="Calibri"/>
                <a:cs typeface="Calibri"/>
                <a:sym typeface="Calibri"/>
              </a:rPr>
              <a:t>sviluppo socio-economico.</a:t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</p:txBody>
      </p:sp>
      <p:pic>
        <p:nvPicPr>
          <p:cNvPr id="800" name="Google Shape;800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1" name="Google Shape;801;p44"/>
          <p:cNvCxnSpPr/>
          <p:nvPr/>
        </p:nvCxnSpPr>
        <p:spPr>
          <a:xfrm>
            <a:off x="409126" y="1348824"/>
            <a:ext cx="4200" cy="702300"/>
          </a:xfrm>
          <a:prstGeom prst="straightConnector1">
            <a:avLst/>
          </a:prstGeom>
          <a:noFill/>
          <a:ln cap="flat" cmpd="sng" w="28575">
            <a:solidFill>
              <a:srgbClr val="FF6B2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02" name="Google Shape;802;p44"/>
          <p:cNvCxnSpPr/>
          <p:nvPr/>
        </p:nvCxnSpPr>
        <p:spPr>
          <a:xfrm>
            <a:off x="407625" y="2234250"/>
            <a:ext cx="7200" cy="675000"/>
          </a:xfrm>
          <a:prstGeom prst="straightConnector1">
            <a:avLst/>
          </a:prstGeom>
          <a:noFill/>
          <a:ln cap="flat" cmpd="sng" w="28575">
            <a:solidFill>
              <a:srgbClr val="F8A17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03" name="Google Shape;803;p44"/>
          <p:cNvCxnSpPr/>
          <p:nvPr/>
        </p:nvCxnSpPr>
        <p:spPr>
          <a:xfrm flipH="1">
            <a:off x="404925" y="3092375"/>
            <a:ext cx="10800" cy="1105800"/>
          </a:xfrm>
          <a:prstGeom prst="straightConnector1">
            <a:avLst/>
          </a:prstGeom>
          <a:noFill/>
          <a:ln cap="flat" cmpd="sng" w="28575">
            <a:solidFill>
              <a:srgbClr val="FFD19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04" name="Google Shape;804;p44"/>
          <p:cNvSpPr txBox="1"/>
          <p:nvPr/>
        </p:nvSpPr>
        <p:spPr>
          <a:xfrm>
            <a:off x="496550" y="1252075"/>
            <a:ext cx="8037000" cy="10561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0" i="0" lang="it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Questo dualismo può dare origine a tensioni nella gestione degli </a:t>
            </a:r>
            <a:r>
              <a:rPr b="1" i="0" lang="it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obiettivi sociali ed economici</a:t>
            </a:r>
            <a:r>
              <a:rPr b="0" i="0" lang="it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, con conseguenti problemi all'interno dell'organizzazione. Queste fonti di tensione possono derivare sia da sottogruppi interni che da </a:t>
            </a:r>
            <a:r>
              <a:rPr b="1" i="0" lang="it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stakeholder</a:t>
            </a:r>
            <a:r>
              <a:rPr b="0" i="0" lang="it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esterni. 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05" name="Google Shape;805;p44"/>
          <p:cNvSpPr txBox="1"/>
          <p:nvPr/>
        </p:nvSpPr>
        <p:spPr>
          <a:xfrm>
            <a:off x="541635" y="2126552"/>
            <a:ext cx="7992000" cy="10561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0" i="0" lang="it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Un'attenzione eccessiva agli obiettivi economici potrebbe allontanare l'organizzazione dai suoi obiettivi sociali, mentre un'attenzione eccessiva agli obiettivi sociali potrebbe alla fine compromettere la sostenibilità finanziaria dell'organizzazione.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Graphical user interface, application&#10;&#10;Description automatically generated with medium confidence" id="806" name="Google Shape;806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"/>
          <p:cNvSpPr txBox="1"/>
          <p:nvPr>
            <p:ph type="title"/>
          </p:nvPr>
        </p:nvSpPr>
        <p:spPr>
          <a:xfrm>
            <a:off x="1287750" y="564875"/>
            <a:ext cx="65685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t" sz="2000"/>
              <a:t>Metodologia – EQF Work Unit 1</a:t>
            </a:r>
            <a:endParaRPr sz="2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000"/>
          </a:p>
        </p:txBody>
      </p:sp>
      <p:pic>
        <p:nvPicPr>
          <p:cNvPr id="275" name="Google Shape;27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6" name="Google Shape;276;p4"/>
          <p:cNvGraphicFramePr/>
          <p:nvPr/>
        </p:nvGraphicFramePr>
        <p:xfrm>
          <a:off x="1068925" y="109681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{BF30A6E0-949D-42A2-A2D5-46FC766745BB}</a:tableStyleId>
              </a:tblPr>
              <a:tblGrid>
                <a:gridCol w="2416675"/>
                <a:gridCol w="2416675"/>
                <a:gridCol w="2416675"/>
              </a:tblGrid>
              <a:tr h="443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it" sz="2100" u="none" cap="none" strike="noStrike">
                          <a:solidFill>
                            <a:srgbClr val="F46524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Conoscenze: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it" sz="2100" u="none" cap="none" strike="noStrike">
                          <a:solidFill>
                            <a:srgbClr val="F46524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Skills: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it" sz="2100" u="none" cap="none" strike="noStrike">
                          <a:solidFill>
                            <a:srgbClr val="F46524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Competenze: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265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it" sz="1600" u="none" cap="none" strike="noStrike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Conoscenze per:</a:t>
                      </a:r>
                      <a:endParaRPr b="0" i="0" sz="1600" u="none" cap="none" strike="noStrike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-285750" lvl="0" marL="355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it" sz="1600" u="none" cap="none" strike="noStrike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Saper misurare l'impatto sociale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it" sz="1600" u="none" cap="none" strike="noStrike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Skills tecniche e specifiche per: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Noto Sans Symbols"/>
                        <a:buChar char="▪"/>
                      </a:pPr>
                      <a:r>
                        <a:rPr b="0" i="0" lang="it" sz="1600" u="none" cap="none" strike="noStrike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Saper mappare il sistema legislativo europeo delle imprese sociali</a:t>
                      </a:r>
                      <a:endParaRPr b="0" i="0" sz="1600" u="none" cap="none" strike="noStrike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it" sz="1600" u="none" cap="none" strike="noStrike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Competenze per:</a:t>
                      </a:r>
                      <a:endParaRPr b="0" i="0" sz="1600" u="none" cap="none" strike="noStrike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-285750" lvl="0" marL="355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it" sz="1600" u="none" cap="none" strike="noStrike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Saper superare il dualismo sociale ed economico</a:t>
                      </a:r>
                      <a:endParaRPr/>
                    </a:p>
                    <a:p>
                      <a:pPr indent="-285750" lvl="0" marL="355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0" i="0" lang="it" sz="1600" u="none" cap="none" strike="noStrike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Saper comprendere il ruolo degli stakeholder creando un'impresa di valore sociale.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descr="Graphical user interface, application&#10;&#10;Description automatically generated with medium confidence" id="277" name="Google Shape;27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350" y="4646550"/>
            <a:ext cx="2127548" cy="44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45"/>
          <p:cNvSpPr txBox="1"/>
          <p:nvPr>
            <p:ph type="title"/>
          </p:nvPr>
        </p:nvSpPr>
        <p:spPr>
          <a:xfrm>
            <a:off x="477983" y="575950"/>
            <a:ext cx="82440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2300">
                <a:solidFill>
                  <a:srgbClr val="002B4D"/>
                </a:solidFill>
              </a:rPr>
              <a:t>5.2  Dimensione Economica</a:t>
            </a:r>
            <a:endParaRPr sz="2300">
              <a:solidFill>
                <a:srgbClr val="002B4D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812" name="Google Shape;812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nte di ingrandimento con riempimento a tinta unita" id="813" name="Google Shape;813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65930" y="1354039"/>
            <a:ext cx="409135" cy="409135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Google Shape;814;p45"/>
          <p:cNvSpPr txBox="1"/>
          <p:nvPr/>
        </p:nvSpPr>
        <p:spPr>
          <a:xfrm>
            <a:off x="570375" y="1156075"/>
            <a:ext cx="8244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Ciò che definisce </a:t>
            </a:r>
            <a:r>
              <a:rPr b="1" i="0" lang="it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un'impresa come sociale </a:t>
            </a:r>
            <a:r>
              <a:rPr b="0" i="0" lang="it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sono gli obiettivi e le modalità di produzione. La definizione si articola su due dimensioni: quella economico-imprenditoriale e quella sociale. La dimensione economico-imprenditoriale richiede l'esistenza di </a:t>
            </a:r>
            <a:r>
              <a:rPr b="1" i="0" lang="it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quattro requisiti:</a:t>
            </a:r>
            <a:endParaRPr b="1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5" name="Google Shape;815;p45"/>
          <p:cNvGrpSpPr/>
          <p:nvPr/>
        </p:nvGrpSpPr>
        <p:grpSpPr>
          <a:xfrm>
            <a:off x="5950374" y="2369261"/>
            <a:ext cx="1697522" cy="1793003"/>
            <a:chOff x="6077707" y="1644751"/>
            <a:chExt cx="1854000" cy="1854000"/>
          </a:xfrm>
        </p:grpSpPr>
        <p:sp>
          <p:nvSpPr>
            <p:cNvPr id="816" name="Google Shape;816;p45"/>
            <p:cNvSpPr/>
            <p:nvPr/>
          </p:nvSpPr>
          <p:spPr>
            <a:xfrm>
              <a:off x="6077707" y="1644751"/>
              <a:ext cx="1854000" cy="1854000"/>
            </a:xfrm>
            <a:prstGeom prst="ellipse">
              <a:avLst/>
            </a:prstGeom>
            <a:solidFill>
              <a:schemeClr val="dk1"/>
            </a:solidFill>
            <a:ln cap="flat" cmpd="sng" w="28575">
              <a:solidFill>
                <a:srgbClr val="B02C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45"/>
            <p:cNvSpPr txBox="1"/>
            <p:nvPr/>
          </p:nvSpPr>
          <p:spPr>
            <a:xfrm>
              <a:off x="6455809" y="2074954"/>
              <a:ext cx="1418400" cy="9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la presenza, accanto a volontari o utenti, di un certo numero di lavoratori retribuiti.</a:t>
              </a:r>
              <a:endPara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18" name="Google Shape;818;p45"/>
          <p:cNvGrpSpPr/>
          <p:nvPr/>
        </p:nvGrpSpPr>
        <p:grpSpPr>
          <a:xfrm>
            <a:off x="4521365" y="2369274"/>
            <a:ext cx="1697522" cy="1793003"/>
            <a:chOff x="4614148" y="1699022"/>
            <a:chExt cx="1854000" cy="1854000"/>
          </a:xfrm>
        </p:grpSpPr>
        <p:sp>
          <p:nvSpPr>
            <p:cNvPr id="819" name="Google Shape;819;p45"/>
            <p:cNvSpPr/>
            <p:nvPr/>
          </p:nvSpPr>
          <p:spPr>
            <a:xfrm>
              <a:off x="4614148" y="1699022"/>
              <a:ext cx="1854000" cy="1854000"/>
            </a:xfrm>
            <a:prstGeom prst="ellipse">
              <a:avLst/>
            </a:prstGeom>
            <a:solidFill>
              <a:schemeClr val="dk1"/>
            </a:solidFill>
            <a:ln cap="flat" cmpd="sng" w="28575">
              <a:solidFill>
                <a:srgbClr val="C33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45"/>
            <p:cNvSpPr txBox="1"/>
            <p:nvPr/>
          </p:nvSpPr>
          <p:spPr>
            <a:xfrm>
              <a:off x="4891089" y="2215291"/>
              <a:ext cx="1440600" cy="93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l'assunzione da parte dei fondatori e dei proprietari di un livello significativo di rischio economico</a:t>
              </a:r>
              <a:endParaRPr b="0" i="0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21" name="Google Shape;821;p45"/>
          <p:cNvGrpSpPr/>
          <p:nvPr/>
        </p:nvGrpSpPr>
        <p:grpSpPr>
          <a:xfrm>
            <a:off x="2980530" y="2369271"/>
            <a:ext cx="1697522" cy="1793003"/>
            <a:chOff x="2834102" y="1644762"/>
            <a:chExt cx="1854000" cy="1854000"/>
          </a:xfrm>
        </p:grpSpPr>
        <p:sp>
          <p:nvSpPr>
            <p:cNvPr id="822" name="Google Shape;822;p45"/>
            <p:cNvSpPr/>
            <p:nvPr/>
          </p:nvSpPr>
          <p:spPr>
            <a:xfrm>
              <a:off x="2834102" y="1644762"/>
              <a:ext cx="1854000" cy="1854000"/>
            </a:xfrm>
            <a:prstGeom prst="ellipse">
              <a:avLst/>
            </a:prstGeom>
            <a:solidFill>
              <a:schemeClr val="dk1"/>
            </a:solidFill>
            <a:ln cap="flat" cmpd="sng" w="28575">
              <a:solidFill>
                <a:srgbClr val="C33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45"/>
            <p:cNvSpPr txBox="1"/>
            <p:nvPr/>
          </p:nvSpPr>
          <p:spPr>
            <a:xfrm>
              <a:off x="3129287" y="1823418"/>
              <a:ext cx="1505400" cy="149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un elevato grado di autonomia sia nella costituzione che nella gestione dell'impresa</a:t>
              </a:r>
              <a:endPara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24" name="Google Shape;824;p45"/>
          <p:cNvGrpSpPr/>
          <p:nvPr/>
        </p:nvGrpSpPr>
        <p:grpSpPr>
          <a:xfrm>
            <a:off x="1496111" y="2369271"/>
            <a:ext cx="1697522" cy="1793003"/>
            <a:chOff x="1212300" y="1644762"/>
            <a:chExt cx="1854000" cy="1854000"/>
          </a:xfrm>
        </p:grpSpPr>
        <p:sp>
          <p:nvSpPr>
            <p:cNvPr id="825" name="Google Shape;825;p45"/>
            <p:cNvSpPr/>
            <p:nvPr/>
          </p:nvSpPr>
          <p:spPr>
            <a:xfrm>
              <a:off x="1212300" y="1644762"/>
              <a:ext cx="1854000" cy="1854000"/>
            </a:xfrm>
            <a:prstGeom prst="ellipse">
              <a:avLst/>
            </a:prstGeom>
            <a:solidFill>
              <a:schemeClr val="dk1"/>
            </a:solidFill>
            <a:ln cap="flat" cmpd="sng" w="28575">
              <a:solidFill>
                <a:srgbClr val="BE2F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45"/>
            <p:cNvSpPr txBox="1"/>
            <p:nvPr/>
          </p:nvSpPr>
          <p:spPr>
            <a:xfrm>
              <a:off x="1407869" y="1988344"/>
              <a:ext cx="1658400" cy="102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una produzione continuativa  di beni e/o servizi e professionale</a:t>
              </a:r>
              <a:endPara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descr="Graphical user interface, application&#10;&#10;Description automatically generated with medium confidence" id="827" name="Google Shape;827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2" name="Google Shape;832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833" name="Google Shape;833;p46"/>
          <p:cNvSpPr txBox="1"/>
          <p:nvPr/>
        </p:nvSpPr>
        <p:spPr>
          <a:xfrm>
            <a:off x="3411624" y="1371577"/>
            <a:ext cx="5420559" cy="339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</a:pPr>
            <a:r>
              <a:rPr b="0" i="0" lang="it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avere come </a:t>
            </a:r>
            <a:r>
              <a:rPr b="1" i="0" lang="it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obiettivo esplicito </a:t>
            </a:r>
            <a:r>
              <a:rPr b="0" i="0" lang="it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quello di produrre benefici per la comunità nel suo complesso o per gruppi svantaggiati</a:t>
            </a:r>
            <a:endParaRPr/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</a:pPr>
            <a:r>
              <a:rPr b="0" i="0" lang="it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essere un'iniziativa </a:t>
            </a:r>
            <a:r>
              <a:rPr b="1" i="0" lang="it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collettiva</a:t>
            </a:r>
            <a:r>
              <a:rPr b="0" i="0" lang="it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, promossa da un gruppo di cittadini</a:t>
            </a:r>
            <a:endParaRPr/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</a:pPr>
            <a:r>
              <a:rPr b="0" i="0" lang="it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avere una governance </a:t>
            </a:r>
            <a:r>
              <a:rPr b="1" i="0" lang="it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affidata</a:t>
            </a:r>
            <a:r>
              <a:rPr b="0" i="0" lang="it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esclusivamente o prevalentemente a stakeholder diversi dai proprietari del capitale</a:t>
            </a:r>
            <a:endParaRPr/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</a:pPr>
            <a:r>
              <a:rPr b="0" i="0" lang="it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garantire </a:t>
            </a:r>
            <a:r>
              <a:rPr b="1" i="0" lang="it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un'ampia partecipazione </a:t>
            </a:r>
            <a:r>
              <a:rPr b="0" i="0" lang="it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ai processi decisionali, in grado di coinvolgere tutti o quasi tutti i gruppi interessati all'attività</a:t>
            </a:r>
            <a:endParaRPr/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</a:pPr>
            <a:r>
              <a:rPr b="1" i="0" lang="it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non prevedere la distribuzione degli profitti</a:t>
            </a:r>
            <a:r>
              <a:rPr b="0" i="0" lang="it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, anche indirettamente, o al massimo una distribuzione limitata.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46"/>
          <p:cNvSpPr txBox="1"/>
          <p:nvPr/>
        </p:nvSpPr>
        <p:spPr>
          <a:xfrm>
            <a:off x="2664725" y="2641275"/>
            <a:ext cx="16524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35" name="Google Shape;835;p46"/>
          <p:cNvSpPr txBox="1"/>
          <p:nvPr>
            <p:ph type="title"/>
          </p:nvPr>
        </p:nvSpPr>
        <p:spPr>
          <a:xfrm>
            <a:off x="588183" y="608250"/>
            <a:ext cx="82440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2300">
                <a:solidFill>
                  <a:srgbClr val="002B4D"/>
                </a:solidFill>
              </a:rPr>
              <a:t>5.3 Dimensione Sociale</a:t>
            </a:r>
            <a:endParaRPr sz="2400">
              <a:solidFill>
                <a:srgbClr val="002B4D"/>
              </a:solidFill>
            </a:endParaRPr>
          </a:p>
        </p:txBody>
      </p:sp>
      <p:pic>
        <p:nvPicPr>
          <p:cNvPr id="836" name="Google Shape;836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0475" y="2029400"/>
            <a:ext cx="2531149" cy="2648349"/>
          </a:xfrm>
          <a:prstGeom prst="rect">
            <a:avLst/>
          </a:prstGeom>
          <a:noFill/>
          <a:ln>
            <a:noFill/>
          </a:ln>
        </p:spPr>
      </p:pic>
      <p:sp>
        <p:nvSpPr>
          <p:cNvPr id="837" name="Google Shape;837;p46"/>
          <p:cNvSpPr txBox="1"/>
          <p:nvPr/>
        </p:nvSpPr>
        <p:spPr>
          <a:xfrm>
            <a:off x="516300" y="1243650"/>
            <a:ext cx="3259500" cy="13162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None/>
            </a:pPr>
            <a:r>
              <a:rPr b="1" i="0" lang="it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 dimensione sociale, invece, richiede il possesso delle seguenti caratteristiche:</a:t>
            </a:r>
            <a:endParaRPr b="1" i="0" sz="1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p46"/>
          <p:cNvSpPr txBox="1"/>
          <p:nvPr/>
        </p:nvSpPr>
        <p:spPr>
          <a:xfrm>
            <a:off x="152400" y="152400"/>
            <a:ext cx="30000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social dimension requires the possession of the following characteristics: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aphical user interface, application&#10;&#10;Description automatically generated with medium confidence" id="839" name="Google Shape;839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4" name="Google Shape;844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845" name="Google Shape;845;p47"/>
          <p:cNvSpPr txBox="1"/>
          <p:nvPr>
            <p:ph idx="1" type="body"/>
          </p:nvPr>
        </p:nvSpPr>
        <p:spPr>
          <a:xfrm>
            <a:off x="570150" y="1099975"/>
            <a:ext cx="8003700" cy="11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 sz="1400">
                <a:latin typeface="Calibri"/>
                <a:ea typeface="Calibri"/>
                <a:cs typeface="Calibri"/>
                <a:sym typeface="Calibri"/>
              </a:rPr>
              <a:t>Per raggiungere il successo economico, </a:t>
            </a:r>
            <a:r>
              <a:rPr b="1" lang="it" sz="1400">
                <a:latin typeface="Calibri"/>
                <a:ea typeface="Calibri"/>
                <a:cs typeface="Calibri"/>
                <a:sym typeface="Calibri"/>
              </a:rPr>
              <a:t>le imprese sociali </a:t>
            </a:r>
            <a:r>
              <a:rPr lang="it" sz="1400">
                <a:latin typeface="Calibri"/>
                <a:ea typeface="Calibri"/>
                <a:cs typeface="Calibri"/>
                <a:sym typeface="Calibri"/>
              </a:rPr>
              <a:t>devono affidarsi alla </a:t>
            </a:r>
            <a:r>
              <a:rPr b="1" lang="it" sz="1400">
                <a:latin typeface="Calibri"/>
                <a:ea typeface="Calibri"/>
                <a:cs typeface="Calibri"/>
                <a:sym typeface="Calibri"/>
              </a:rPr>
              <a:t>comunicazione</a:t>
            </a:r>
            <a:r>
              <a:rPr lang="it" sz="1400">
                <a:latin typeface="Calibri"/>
                <a:ea typeface="Calibri"/>
                <a:cs typeface="Calibri"/>
                <a:sym typeface="Calibri"/>
              </a:rPr>
              <a:t>, in particolare al </a:t>
            </a:r>
            <a:r>
              <a:rPr b="1" lang="it" sz="1400">
                <a:latin typeface="Calibri"/>
                <a:ea typeface="Calibri"/>
                <a:cs typeface="Calibri"/>
                <a:sym typeface="Calibri"/>
              </a:rPr>
              <a:t>marketing</a:t>
            </a:r>
            <a:r>
              <a:rPr lang="it" sz="1400">
                <a:latin typeface="Calibri"/>
                <a:ea typeface="Calibri"/>
                <a:cs typeface="Calibri"/>
                <a:sym typeface="Calibri"/>
              </a:rPr>
              <a:t>, per diffondere e pubblicizzare il proprio messaggio e la propria missione all'interno della società, tanto che in questi casi si parla di social marketing.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None/>
            </a:pPr>
            <a:r>
              <a:rPr lang="it" sz="1400">
                <a:latin typeface="Calibri"/>
                <a:ea typeface="Calibri"/>
                <a:cs typeface="Calibri"/>
                <a:sym typeface="Calibri"/>
              </a:rPr>
              <a:t>I seguenti criteri sono i punti di riferimento per riconoscere gli aspetti fondamentali approcci riferiti principalmente al </a:t>
            </a:r>
            <a:r>
              <a:rPr b="1" lang="it" sz="1400">
                <a:latin typeface="Calibri"/>
                <a:ea typeface="Calibri"/>
                <a:cs typeface="Calibri"/>
                <a:sym typeface="Calibri"/>
              </a:rPr>
              <a:t>social marketing:</a:t>
            </a:r>
            <a:endParaRPr/>
          </a:p>
        </p:txBody>
      </p:sp>
      <p:sp>
        <p:nvSpPr>
          <p:cNvPr id="846" name="Google Shape;846;p47"/>
          <p:cNvSpPr txBox="1"/>
          <p:nvPr/>
        </p:nvSpPr>
        <p:spPr>
          <a:xfrm>
            <a:off x="0" y="2495800"/>
            <a:ext cx="2124000" cy="12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7" name="Google Shape;847;p47"/>
          <p:cNvSpPr txBox="1"/>
          <p:nvPr/>
        </p:nvSpPr>
        <p:spPr>
          <a:xfrm>
            <a:off x="6544300" y="3567900"/>
            <a:ext cx="2223300" cy="9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" sz="13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l'obiettivo del programma deve essere il "cambiamento volontario del comportamento";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8" name="Google Shape;848;p47"/>
          <p:cNvSpPr txBox="1"/>
          <p:nvPr/>
        </p:nvSpPr>
        <p:spPr>
          <a:xfrm>
            <a:off x="718275" y="2884900"/>
            <a:ext cx="1878900" cy="11048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" sz="13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 progetti di marketing devono fare un uso coerente della "ricerca sul pubblico"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49" name="Google Shape;849;p47"/>
          <p:cNvSpPr txBox="1"/>
          <p:nvPr/>
        </p:nvSpPr>
        <p:spPr>
          <a:xfrm>
            <a:off x="6544250" y="2406750"/>
            <a:ext cx="21651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" sz="13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il programma procede con un'attenta classificazione del pubblico target.</a:t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0" name="Google Shape;850;p47"/>
          <p:cNvGrpSpPr/>
          <p:nvPr/>
        </p:nvGrpSpPr>
        <p:grpSpPr>
          <a:xfrm>
            <a:off x="3111329" y="2006672"/>
            <a:ext cx="3068540" cy="2944706"/>
            <a:chOff x="2675581" y="676586"/>
            <a:chExt cx="3793942" cy="3790328"/>
          </a:xfrm>
        </p:grpSpPr>
        <p:sp>
          <p:nvSpPr>
            <p:cNvPr id="851" name="Google Shape;851;p47"/>
            <p:cNvSpPr/>
            <p:nvPr/>
          </p:nvSpPr>
          <p:spPr>
            <a:xfrm rot="-7199815">
              <a:off x="3183352" y="1184485"/>
              <a:ext cx="2774659" cy="2774659"/>
            </a:xfrm>
            <a:prstGeom prst="blockArc">
              <a:avLst>
                <a:gd fmla="val 12622480" name="adj1"/>
                <a:gd fmla="val 18176457" name="adj2"/>
                <a:gd fmla="val 20786" name="adj3"/>
              </a:avLst>
            </a:prstGeom>
            <a:solidFill>
              <a:srgbClr val="B02C20"/>
            </a:solidFill>
            <a:ln cap="flat" cmpd="sng" w="9525">
              <a:solidFill>
                <a:srgbClr val="FB8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47"/>
            <p:cNvSpPr/>
            <p:nvPr/>
          </p:nvSpPr>
          <p:spPr>
            <a:xfrm rot="-1799815">
              <a:off x="3183352" y="1184357"/>
              <a:ext cx="2774659" cy="2774659"/>
            </a:xfrm>
            <a:prstGeom prst="blockArc">
              <a:avLst>
                <a:gd fmla="val 12622480" name="adj1"/>
                <a:gd fmla="val 18176457" name="adj2"/>
                <a:gd fmla="val 20786" name="adj3"/>
              </a:avLst>
            </a:prstGeom>
            <a:solidFill>
              <a:srgbClr val="F46524"/>
            </a:solidFill>
            <a:ln cap="flat" cmpd="sng" w="9525">
              <a:solidFill>
                <a:srgbClr val="C33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47"/>
            <p:cNvSpPr/>
            <p:nvPr/>
          </p:nvSpPr>
          <p:spPr>
            <a:xfrm rot="3600185">
              <a:off x="3187094" y="1184439"/>
              <a:ext cx="2774659" cy="2774659"/>
            </a:xfrm>
            <a:prstGeom prst="blockArc">
              <a:avLst>
                <a:gd fmla="val 12564381" name="adj1"/>
                <a:gd fmla="val 18346131" name="adj2"/>
                <a:gd fmla="val 20844" name="adj3"/>
              </a:avLst>
            </a:prstGeom>
            <a:solidFill>
              <a:srgbClr val="802017"/>
            </a:solidFill>
            <a:ln cap="flat" cmpd="sng" w="9525">
              <a:solidFill>
                <a:srgbClr val="FB8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47"/>
            <p:cNvSpPr/>
            <p:nvPr/>
          </p:nvSpPr>
          <p:spPr>
            <a:xfrm rot="9000185">
              <a:off x="3185977" y="1184485"/>
              <a:ext cx="2774659" cy="2774659"/>
            </a:xfrm>
            <a:prstGeom prst="blockArc">
              <a:avLst>
                <a:gd fmla="val 12622480" name="adj1"/>
                <a:gd fmla="val 18081133" name="adj2"/>
                <a:gd fmla="val 20809" name="adj3"/>
              </a:avLst>
            </a:prstGeom>
            <a:solidFill>
              <a:schemeClr val="dk1"/>
            </a:solidFill>
            <a:ln cap="flat" cmpd="sng" w="9525">
              <a:solidFill>
                <a:srgbClr val="C33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55" name="Google Shape;855;p47"/>
            <p:cNvGrpSpPr/>
            <p:nvPr/>
          </p:nvGrpSpPr>
          <p:grpSpPr>
            <a:xfrm rot="5400000">
              <a:off x="5379664" y="2278951"/>
              <a:ext cx="585000" cy="585471"/>
              <a:chOff x="1967628" y="812211"/>
              <a:chExt cx="587999" cy="587999"/>
            </a:xfrm>
          </p:grpSpPr>
          <p:sp>
            <p:nvSpPr>
              <p:cNvPr id="856" name="Google Shape;856;p47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A72A1E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2352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47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A72A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58" name="Google Shape;858;p47"/>
            <p:cNvGrpSpPr/>
            <p:nvPr/>
          </p:nvGrpSpPr>
          <p:grpSpPr>
            <a:xfrm rot="10800000">
              <a:off x="4280710" y="3378530"/>
              <a:ext cx="585000" cy="585471"/>
              <a:chOff x="1967628" y="812211"/>
              <a:chExt cx="587999" cy="587999"/>
            </a:xfrm>
          </p:grpSpPr>
          <p:sp>
            <p:nvSpPr>
              <p:cNvPr id="859" name="Google Shape;859;p47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B02C20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2352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47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B02C2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61" name="Google Shape;861;p47"/>
            <p:cNvGrpSpPr/>
            <p:nvPr/>
          </p:nvGrpSpPr>
          <p:grpSpPr>
            <a:xfrm rot="-5400000">
              <a:off x="3179922" y="2281479"/>
              <a:ext cx="585000" cy="585471"/>
              <a:chOff x="1967628" y="812211"/>
              <a:chExt cx="587999" cy="587999"/>
            </a:xfrm>
          </p:grpSpPr>
          <p:sp>
            <p:nvSpPr>
              <p:cNvPr id="862" name="Google Shape;862;p47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BE2F22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2352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47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BE2F2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64" name="Google Shape;864;p47"/>
            <p:cNvSpPr txBox="1"/>
            <p:nvPr/>
          </p:nvSpPr>
          <p:spPr>
            <a:xfrm>
              <a:off x="3214513" y="2360618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5" name="Google Shape;865;p47"/>
            <p:cNvSpPr txBox="1"/>
            <p:nvPr/>
          </p:nvSpPr>
          <p:spPr>
            <a:xfrm>
              <a:off x="4335750" y="3460301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6" name="Google Shape;866;p47"/>
            <p:cNvSpPr txBox="1"/>
            <p:nvPr/>
          </p:nvSpPr>
          <p:spPr>
            <a:xfrm>
              <a:off x="5419402" y="2360618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7" name="Google Shape;867;p47"/>
            <p:cNvSpPr txBox="1"/>
            <p:nvPr/>
          </p:nvSpPr>
          <p:spPr>
            <a:xfrm>
              <a:off x="4335750" y="1254446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868" name="Google Shape;868;p47"/>
            <p:cNvGrpSpPr/>
            <p:nvPr/>
          </p:nvGrpSpPr>
          <p:grpSpPr>
            <a:xfrm>
              <a:off x="4261689" y="1180926"/>
              <a:ext cx="585000" cy="585529"/>
              <a:chOff x="1967628" y="812211"/>
              <a:chExt cx="587999" cy="587999"/>
            </a:xfrm>
          </p:grpSpPr>
          <p:sp>
            <p:nvSpPr>
              <p:cNvPr id="869" name="Google Shape;869;p47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802017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2352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47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80201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71" name="Google Shape;871;p47"/>
          <p:cNvSpPr txBox="1"/>
          <p:nvPr>
            <p:ph type="title"/>
          </p:nvPr>
        </p:nvSpPr>
        <p:spPr>
          <a:xfrm>
            <a:off x="523600" y="568825"/>
            <a:ext cx="82440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2300">
                <a:solidFill>
                  <a:srgbClr val="002B4D"/>
                </a:solidFill>
              </a:rPr>
              <a:t>5.4 Social Marketing</a:t>
            </a:r>
            <a:endParaRPr sz="2400">
              <a:solidFill>
                <a:srgbClr val="002B4D"/>
              </a:solidFill>
            </a:endParaRPr>
          </a:p>
        </p:txBody>
      </p:sp>
      <p:cxnSp>
        <p:nvCxnSpPr>
          <p:cNvPr id="872" name="Google Shape;872;p47"/>
          <p:cNvCxnSpPr/>
          <p:nvPr/>
        </p:nvCxnSpPr>
        <p:spPr>
          <a:xfrm flipH="1">
            <a:off x="2570585" y="3326521"/>
            <a:ext cx="789000" cy="3300"/>
          </a:xfrm>
          <a:prstGeom prst="straightConnector1">
            <a:avLst/>
          </a:prstGeom>
          <a:noFill/>
          <a:ln cap="flat" cmpd="sng" w="9525">
            <a:solidFill>
              <a:srgbClr val="A72A1E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873" name="Google Shape;873;p47"/>
          <p:cNvCxnSpPr/>
          <p:nvPr/>
        </p:nvCxnSpPr>
        <p:spPr>
          <a:xfrm>
            <a:off x="5576535" y="2661846"/>
            <a:ext cx="899400" cy="0"/>
          </a:xfrm>
          <a:prstGeom prst="straightConnector1">
            <a:avLst/>
          </a:prstGeom>
          <a:noFill/>
          <a:ln cap="flat" cmpd="sng" w="9525">
            <a:solidFill>
              <a:srgbClr val="A72A1E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874" name="Google Shape;874;p47"/>
          <p:cNvCxnSpPr/>
          <p:nvPr/>
        </p:nvCxnSpPr>
        <p:spPr>
          <a:xfrm>
            <a:off x="5644910" y="4078671"/>
            <a:ext cx="899400" cy="0"/>
          </a:xfrm>
          <a:prstGeom prst="straightConnector1">
            <a:avLst/>
          </a:prstGeom>
          <a:noFill/>
          <a:ln cap="flat" cmpd="sng" w="9525">
            <a:solidFill>
              <a:srgbClr val="A72A1E"/>
            </a:solidFill>
            <a:prstDash val="solid"/>
            <a:round/>
            <a:headEnd len="sm" w="sm" type="none"/>
            <a:tailEnd len="med" w="med" type="oval"/>
          </a:ln>
        </p:spPr>
      </p:cxnSp>
      <p:pic>
        <p:nvPicPr>
          <p:cNvPr descr="Graphical user interface, application&#10;&#10;Description automatically generated with medium confidence" id="875" name="Google Shape;875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" name="Google Shape;880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881" name="Google Shape;881;p4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>
                <a:solidFill>
                  <a:srgbClr val="000000"/>
                </a:solidFill>
              </a:rPr>
              <a:t>Il processo di misurazione dell'impatto sociale di un'azienda è necessario per analizzare e ridefinire gli obiettivi e le strategie aziendali da parte degli stakeholder, che in questo modo possono avere una visione completa dell'andamento del progetto.</a:t>
            </a:r>
            <a:endParaRPr/>
          </a:p>
        </p:txBody>
      </p:sp>
      <p:sp>
        <p:nvSpPr>
          <p:cNvPr id="882" name="Google Shape;882;p48"/>
          <p:cNvSpPr txBox="1"/>
          <p:nvPr/>
        </p:nvSpPr>
        <p:spPr>
          <a:xfrm>
            <a:off x="50" y="1650007"/>
            <a:ext cx="4572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" sz="25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6. Come misurare l’impatto sociale </a:t>
            </a:r>
            <a:endParaRPr b="1" i="0" sz="25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83" name="Google Shape;883;p48"/>
          <p:cNvSpPr txBox="1"/>
          <p:nvPr>
            <p:ph type="title"/>
          </p:nvPr>
        </p:nvSpPr>
        <p:spPr>
          <a:xfrm>
            <a:off x="50" y="2380832"/>
            <a:ext cx="4572000" cy="12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1600">
                <a:solidFill>
                  <a:srgbClr val="122D4A"/>
                </a:solidFill>
                <a:latin typeface="Arial"/>
                <a:ea typeface="Arial"/>
                <a:cs typeface="Arial"/>
                <a:sym typeface="Arial"/>
              </a:rPr>
              <a:t>6.1 Obiettivi </a:t>
            </a:r>
            <a:endParaRPr/>
          </a:p>
        </p:txBody>
      </p:sp>
      <p:pic>
        <p:nvPicPr>
          <p:cNvPr descr="Graphical user interface, application&#10;&#10;Description automatically generated with medium confidence" id="884" name="Google Shape;884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49"/>
          <p:cNvSpPr txBox="1"/>
          <p:nvPr>
            <p:ph type="title"/>
          </p:nvPr>
        </p:nvSpPr>
        <p:spPr>
          <a:xfrm>
            <a:off x="496560" y="658794"/>
            <a:ext cx="8160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2400">
                <a:solidFill>
                  <a:schemeClr val="dk1"/>
                </a:solidFill>
              </a:rPr>
              <a:t>Come misurare l’impatto sociale</a:t>
            </a:r>
            <a:endParaRPr sz="2400"/>
          </a:p>
        </p:txBody>
      </p:sp>
      <p:sp>
        <p:nvSpPr>
          <p:cNvPr id="890" name="Google Shape;890;p49"/>
          <p:cNvSpPr txBox="1"/>
          <p:nvPr>
            <p:ph idx="1" type="body"/>
          </p:nvPr>
        </p:nvSpPr>
        <p:spPr>
          <a:xfrm>
            <a:off x="622582" y="1246342"/>
            <a:ext cx="8170500" cy="30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processo di misurazione ha due scopi:</a:t>
            </a:r>
            <a:endParaRPr sz="2400"/>
          </a:p>
        </p:txBody>
      </p:sp>
      <p:pic>
        <p:nvPicPr>
          <p:cNvPr id="891" name="Google Shape;891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2" name="Google Shape;892;p49"/>
          <p:cNvGrpSpPr/>
          <p:nvPr/>
        </p:nvGrpSpPr>
        <p:grpSpPr>
          <a:xfrm>
            <a:off x="761999" y="2176332"/>
            <a:ext cx="7620000" cy="1877881"/>
            <a:chOff x="0" y="33789"/>
            <a:chExt cx="7620000" cy="1877881"/>
          </a:xfrm>
        </p:grpSpPr>
        <p:sp>
          <p:nvSpPr>
            <p:cNvPr id="893" name="Google Shape;893;p49"/>
            <p:cNvSpPr/>
            <p:nvPr/>
          </p:nvSpPr>
          <p:spPr>
            <a:xfrm>
              <a:off x="0" y="240429"/>
              <a:ext cx="7620000" cy="793800"/>
            </a:xfrm>
            <a:prstGeom prst="rect">
              <a:avLst/>
            </a:prstGeom>
            <a:solidFill>
              <a:schemeClr val="lt1">
                <a:alpha val="89019"/>
              </a:schemeClr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49"/>
            <p:cNvSpPr txBox="1"/>
            <p:nvPr/>
          </p:nvSpPr>
          <p:spPr>
            <a:xfrm>
              <a:off x="0" y="240429"/>
              <a:ext cx="7620000" cy="79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9550" lIns="591375" spcFirstLastPara="1" rIns="591375" wrap="square" tIns="29157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b="0" i="0" lang="it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interno: permette di individuare strategie più efficaci per i progetti che l'azienda intende sviluppare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49"/>
            <p:cNvSpPr/>
            <p:nvPr/>
          </p:nvSpPr>
          <p:spPr>
            <a:xfrm>
              <a:off x="381000" y="33789"/>
              <a:ext cx="5334000" cy="4134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49"/>
            <p:cNvSpPr txBox="1"/>
            <p:nvPr/>
          </p:nvSpPr>
          <p:spPr>
            <a:xfrm>
              <a:off x="401175" y="53964"/>
              <a:ext cx="5293800" cy="37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01600" spcFirstLastPara="1" rIns="2016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it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interno</a:t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49"/>
            <p:cNvSpPr/>
            <p:nvPr/>
          </p:nvSpPr>
          <p:spPr>
            <a:xfrm>
              <a:off x="0" y="1316470"/>
              <a:ext cx="7620000" cy="595200"/>
            </a:xfrm>
            <a:prstGeom prst="rect">
              <a:avLst/>
            </a:prstGeom>
            <a:solidFill>
              <a:schemeClr val="lt1">
                <a:alpha val="89019"/>
              </a:schemeClr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49"/>
            <p:cNvSpPr txBox="1"/>
            <p:nvPr/>
          </p:nvSpPr>
          <p:spPr>
            <a:xfrm>
              <a:off x="0" y="1316470"/>
              <a:ext cx="7620000" cy="5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9550" lIns="591375" spcFirstLastPara="1" rIns="591375" wrap="square" tIns="29157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b="0" i="0" lang="it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esterno: consente di informare gli stakeholder sull'efficacia dei propri interventi.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49"/>
            <p:cNvSpPr/>
            <p:nvPr/>
          </p:nvSpPr>
          <p:spPr>
            <a:xfrm>
              <a:off x="381000" y="1109829"/>
              <a:ext cx="5334000" cy="4134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49"/>
            <p:cNvSpPr txBox="1"/>
            <p:nvPr/>
          </p:nvSpPr>
          <p:spPr>
            <a:xfrm>
              <a:off x="401175" y="1130004"/>
              <a:ext cx="5293800" cy="37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01600" spcFirstLastPara="1" rIns="2016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it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esterno</a:t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Graphical user interface, application&#10;&#10;Description automatically generated with medium confidence" id="901" name="Google Shape;901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50"/>
          <p:cNvSpPr txBox="1"/>
          <p:nvPr>
            <p:ph type="title"/>
          </p:nvPr>
        </p:nvSpPr>
        <p:spPr>
          <a:xfrm>
            <a:off x="477983" y="575950"/>
            <a:ext cx="82440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 sz="2400">
                <a:solidFill>
                  <a:schemeClr val="dk1"/>
                </a:solidFill>
              </a:rPr>
              <a:t>Come misurare l’impatto sociale</a:t>
            </a:r>
            <a:endParaRPr sz="2400"/>
          </a:p>
        </p:txBody>
      </p:sp>
      <p:pic>
        <p:nvPicPr>
          <p:cNvPr id="907" name="Google Shape;907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908" name="Google Shape;908;p50"/>
          <p:cNvSpPr txBox="1"/>
          <p:nvPr/>
        </p:nvSpPr>
        <p:spPr>
          <a:xfrm>
            <a:off x="4642973" y="992888"/>
            <a:ext cx="3660600" cy="6878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it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Definizione dell'ambito di analisi</a:t>
            </a:r>
            <a:endParaRPr/>
          </a:p>
          <a:p>
            <a:pPr indent="-285750" lvl="0" marL="28575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it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Coinvolgimento degli stakeholder</a:t>
            </a:r>
            <a:endParaRPr/>
          </a:p>
          <a:p>
            <a:pPr indent="-285750" lvl="0" marL="28575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it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Comprensione del processo di cambiamento</a:t>
            </a:r>
            <a:endParaRPr/>
          </a:p>
          <a:p>
            <a:pPr indent="-285750" lvl="0" marL="28575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it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Misurazione e scelta degli indicatori</a:t>
            </a:r>
            <a:endParaRPr/>
          </a:p>
          <a:p>
            <a:pPr indent="-285750" lvl="0" marL="28575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it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Valutazione dell'impatto</a:t>
            </a:r>
            <a:endParaRPr/>
          </a:p>
          <a:p>
            <a:pPr indent="-285750" lvl="0" marL="28575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it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Comunicazione dei risultati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0" marL="285750" marR="0" rtl="0" algn="l">
              <a:lnSpc>
                <a:spcPct val="2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0" marL="285750" marR="0" rtl="0" algn="l">
              <a:lnSpc>
                <a:spcPct val="2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0" marL="285750" marR="0" rtl="0" algn="l">
              <a:lnSpc>
                <a:spcPct val="2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0" marL="285750" marR="0" rtl="0" algn="l">
              <a:lnSpc>
                <a:spcPct val="2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2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9" name="Google Shape;909;p50"/>
          <p:cNvCxnSpPr/>
          <p:nvPr/>
        </p:nvCxnSpPr>
        <p:spPr>
          <a:xfrm>
            <a:off x="8633638" y="1211350"/>
            <a:ext cx="0" cy="439500"/>
          </a:xfrm>
          <a:prstGeom prst="straightConnector1">
            <a:avLst/>
          </a:prstGeom>
          <a:noFill/>
          <a:ln cap="flat" cmpd="sng" w="22225">
            <a:solidFill>
              <a:srgbClr val="C33E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10" name="Google Shape;910;p50"/>
          <p:cNvCxnSpPr/>
          <p:nvPr/>
        </p:nvCxnSpPr>
        <p:spPr>
          <a:xfrm>
            <a:off x="8633638" y="1763174"/>
            <a:ext cx="0" cy="439500"/>
          </a:xfrm>
          <a:prstGeom prst="straightConnector1">
            <a:avLst/>
          </a:prstGeom>
          <a:noFill/>
          <a:ln cap="flat" cmpd="sng" w="19050">
            <a:solidFill>
              <a:srgbClr val="FF6B2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11" name="Google Shape;911;p50"/>
          <p:cNvCxnSpPr/>
          <p:nvPr/>
        </p:nvCxnSpPr>
        <p:spPr>
          <a:xfrm>
            <a:off x="8633638" y="2351948"/>
            <a:ext cx="0" cy="439500"/>
          </a:xfrm>
          <a:prstGeom prst="straightConnector1">
            <a:avLst/>
          </a:prstGeom>
          <a:noFill/>
          <a:ln cap="flat" cmpd="sng" w="19050">
            <a:solidFill>
              <a:srgbClr val="F8A17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12" name="Google Shape;912;p50"/>
          <p:cNvCxnSpPr/>
          <p:nvPr/>
        </p:nvCxnSpPr>
        <p:spPr>
          <a:xfrm>
            <a:off x="8640727" y="2910143"/>
            <a:ext cx="0" cy="439500"/>
          </a:xfrm>
          <a:prstGeom prst="straightConnector1">
            <a:avLst/>
          </a:prstGeom>
          <a:noFill/>
          <a:ln cap="flat" cmpd="sng" w="19050">
            <a:solidFill>
              <a:srgbClr val="FFBA6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13" name="Google Shape;913;p50"/>
          <p:cNvCxnSpPr/>
          <p:nvPr/>
        </p:nvCxnSpPr>
        <p:spPr>
          <a:xfrm>
            <a:off x="8640727" y="3495173"/>
            <a:ext cx="0" cy="439500"/>
          </a:xfrm>
          <a:prstGeom prst="straightConnector1">
            <a:avLst/>
          </a:prstGeom>
          <a:noFill/>
          <a:ln cap="flat" cmpd="sng" w="19050">
            <a:solidFill>
              <a:srgbClr val="FFD19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14" name="Google Shape;914;p50"/>
          <p:cNvCxnSpPr/>
          <p:nvPr/>
        </p:nvCxnSpPr>
        <p:spPr>
          <a:xfrm>
            <a:off x="8640727" y="4106939"/>
            <a:ext cx="0" cy="439500"/>
          </a:xfrm>
          <a:prstGeom prst="straightConnector1">
            <a:avLst/>
          </a:prstGeom>
          <a:noFill/>
          <a:ln cap="flat" cmpd="sng" w="19050">
            <a:solidFill>
              <a:srgbClr val="FFE8C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15" name="Google Shape;915;p50"/>
          <p:cNvSpPr txBox="1"/>
          <p:nvPr/>
        </p:nvSpPr>
        <p:spPr>
          <a:xfrm>
            <a:off x="1252142" y="2425047"/>
            <a:ext cx="2118300" cy="738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 processo di misurazione può essere suddiviso in sei fasi: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50"/>
          <p:cNvSpPr/>
          <p:nvPr/>
        </p:nvSpPr>
        <p:spPr>
          <a:xfrm>
            <a:off x="510361" y="1255575"/>
            <a:ext cx="3615000" cy="3090000"/>
          </a:xfrm>
          <a:prstGeom prst="ellipse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50"/>
          <p:cNvSpPr/>
          <p:nvPr/>
        </p:nvSpPr>
        <p:spPr>
          <a:xfrm>
            <a:off x="3051521" y="1255575"/>
            <a:ext cx="638100" cy="636900"/>
          </a:xfrm>
          <a:prstGeom prst="ellipse">
            <a:avLst/>
          </a:prstGeom>
          <a:solidFill>
            <a:srgbClr val="C33E00"/>
          </a:solidFill>
          <a:ln cap="flat" cmpd="sng" w="25400">
            <a:solidFill>
              <a:srgbClr val="003F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50"/>
          <p:cNvSpPr/>
          <p:nvPr/>
        </p:nvSpPr>
        <p:spPr>
          <a:xfrm>
            <a:off x="3701659" y="2071489"/>
            <a:ext cx="638100" cy="636900"/>
          </a:xfrm>
          <a:prstGeom prst="ellipse">
            <a:avLst/>
          </a:prstGeom>
          <a:solidFill>
            <a:srgbClr val="2AA1FE"/>
          </a:solidFill>
          <a:ln cap="flat" cmpd="sng" w="25400">
            <a:solidFill>
              <a:srgbClr val="003F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50"/>
          <p:cNvSpPr/>
          <p:nvPr/>
        </p:nvSpPr>
        <p:spPr>
          <a:xfrm>
            <a:off x="3701659" y="3153827"/>
            <a:ext cx="638100" cy="636900"/>
          </a:xfrm>
          <a:prstGeom prst="ellipse">
            <a:avLst/>
          </a:prstGeom>
          <a:solidFill>
            <a:srgbClr val="FFFF00"/>
          </a:solidFill>
          <a:ln cap="flat" cmpd="sng" w="25400">
            <a:solidFill>
              <a:srgbClr val="003F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50"/>
          <p:cNvSpPr/>
          <p:nvPr/>
        </p:nvSpPr>
        <p:spPr>
          <a:xfrm>
            <a:off x="2906232" y="3860918"/>
            <a:ext cx="638100" cy="636900"/>
          </a:xfrm>
          <a:prstGeom prst="ellipse">
            <a:avLst/>
          </a:prstGeom>
          <a:solidFill>
            <a:schemeClr val="accent4"/>
          </a:solidFill>
          <a:ln cap="flat" cmpd="sng" w="25400">
            <a:solidFill>
              <a:srgbClr val="003F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ente di ingrandimento con riempimento a tinta unita" id="921" name="Google Shape;921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65930" y="1354039"/>
            <a:ext cx="409135" cy="4091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fico logaritmico con riempimento a tinta unita" id="922" name="Google Shape;922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3574" y="2219868"/>
            <a:ext cx="410357" cy="4103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rsona che mangia con riempimento a tinta unita" id="923" name="Google Shape;923;p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97919" y="3260846"/>
            <a:ext cx="494280" cy="494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granaggi con riempimento a tinta unita" id="924" name="Google Shape;924;p5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989762" y="3961377"/>
            <a:ext cx="470894" cy="470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925" name="Google Shape;925;p5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0" name="Google Shape;930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931" name="Google Shape;931;p51"/>
          <p:cNvSpPr txBox="1"/>
          <p:nvPr>
            <p:ph type="title"/>
          </p:nvPr>
        </p:nvSpPr>
        <p:spPr>
          <a:xfrm>
            <a:off x="2470325" y="730325"/>
            <a:ext cx="49362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t" sz="2400">
                <a:solidFill>
                  <a:schemeClr val="dk1"/>
                </a:solidFill>
              </a:rPr>
              <a:t>Obiettivo della misurazione</a:t>
            </a:r>
            <a:endParaRPr sz="2400"/>
          </a:p>
        </p:txBody>
      </p:sp>
      <p:sp>
        <p:nvSpPr>
          <p:cNvPr id="932" name="Google Shape;932;p51"/>
          <p:cNvSpPr txBox="1"/>
          <p:nvPr/>
        </p:nvSpPr>
        <p:spPr>
          <a:xfrm>
            <a:off x="835925" y="1791450"/>
            <a:ext cx="3399900" cy="5031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14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 misurazione ha tre finalità:</a:t>
            </a:r>
            <a:endParaRPr b="1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933" name="Google Shape;933;p51"/>
          <p:cNvGrpSpPr/>
          <p:nvPr/>
        </p:nvGrpSpPr>
        <p:grpSpPr>
          <a:xfrm>
            <a:off x="5552415" y="2640224"/>
            <a:ext cx="1854000" cy="1854000"/>
            <a:chOff x="4303290" y="2158374"/>
            <a:chExt cx="1854000" cy="1854000"/>
          </a:xfrm>
        </p:grpSpPr>
        <p:sp>
          <p:nvSpPr>
            <p:cNvPr id="934" name="Google Shape;934;p51"/>
            <p:cNvSpPr/>
            <p:nvPr/>
          </p:nvSpPr>
          <p:spPr>
            <a:xfrm>
              <a:off x="4303290" y="2158374"/>
              <a:ext cx="1854000" cy="1854000"/>
            </a:xfrm>
            <a:prstGeom prst="ellipse">
              <a:avLst/>
            </a:prstGeom>
            <a:solidFill>
              <a:schemeClr val="accent5"/>
            </a:solidFill>
            <a:ln cap="flat" cmpd="sng" w="28575">
              <a:solidFill>
                <a:srgbClr val="EDA2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51"/>
            <p:cNvSpPr txBox="1"/>
            <p:nvPr/>
          </p:nvSpPr>
          <p:spPr>
            <a:xfrm>
              <a:off x="4840712" y="2937027"/>
              <a:ext cx="1244839" cy="521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it" sz="11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INFORMAZIONE</a:t>
              </a:r>
              <a:endParaRPr b="0" i="0" sz="11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36" name="Google Shape;936;p51"/>
          <p:cNvGrpSpPr/>
          <p:nvPr/>
        </p:nvGrpSpPr>
        <p:grpSpPr>
          <a:xfrm>
            <a:off x="4235837" y="2640224"/>
            <a:ext cx="1854000" cy="1854000"/>
            <a:chOff x="2986712" y="2158374"/>
            <a:chExt cx="1854000" cy="1854000"/>
          </a:xfrm>
        </p:grpSpPr>
        <p:sp>
          <p:nvSpPr>
            <p:cNvPr id="937" name="Google Shape;937;p51"/>
            <p:cNvSpPr/>
            <p:nvPr/>
          </p:nvSpPr>
          <p:spPr>
            <a:xfrm>
              <a:off x="2986712" y="2158374"/>
              <a:ext cx="1854000" cy="1854000"/>
            </a:xfrm>
            <a:prstGeom prst="ellipse">
              <a:avLst/>
            </a:prstGeom>
            <a:solidFill>
              <a:srgbClr val="F8A17A"/>
            </a:solidFill>
            <a:ln cap="flat" cmpd="sng" w="28575">
              <a:solidFill>
                <a:srgbClr val="EDA2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51"/>
            <p:cNvSpPr txBox="1"/>
            <p:nvPr/>
          </p:nvSpPr>
          <p:spPr>
            <a:xfrm>
              <a:off x="3134187" y="2937027"/>
              <a:ext cx="1364345" cy="521400"/>
            </a:xfrm>
            <a:prstGeom prst="rect">
              <a:avLst/>
            </a:prstGeom>
            <a:solidFill>
              <a:srgbClr val="F8A1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it" sz="11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APPRENDIMENTO</a:t>
              </a:r>
              <a:endParaRPr b="0" i="0" sz="11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39" name="Google Shape;939;p51"/>
          <p:cNvGrpSpPr/>
          <p:nvPr/>
        </p:nvGrpSpPr>
        <p:grpSpPr>
          <a:xfrm>
            <a:off x="4905969" y="1612989"/>
            <a:ext cx="1854000" cy="1854000"/>
            <a:chOff x="3656844" y="1131139"/>
            <a:chExt cx="1854000" cy="1854000"/>
          </a:xfrm>
        </p:grpSpPr>
        <p:sp>
          <p:nvSpPr>
            <p:cNvPr id="940" name="Google Shape;940;p51"/>
            <p:cNvSpPr/>
            <p:nvPr/>
          </p:nvSpPr>
          <p:spPr>
            <a:xfrm>
              <a:off x="3656844" y="1131139"/>
              <a:ext cx="1854000" cy="1854000"/>
            </a:xfrm>
            <a:prstGeom prst="ellipse">
              <a:avLst/>
            </a:prstGeom>
            <a:solidFill>
              <a:schemeClr val="dk1"/>
            </a:solidFill>
            <a:ln cap="flat" cmpd="sng" w="28575">
              <a:solidFill>
                <a:srgbClr val="EDA2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51"/>
            <p:cNvSpPr txBox="1"/>
            <p:nvPr/>
          </p:nvSpPr>
          <p:spPr>
            <a:xfrm>
              <a:off x="3938537" y="1507884"/>
              <a:ext cx="1290600" cy="521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it" sz="11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PROCESSO DECISIONALE</a:t>
              </a:r>
              <a:endParaRPr b="0" i="0" sz="11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descr="Graphical user interface, application&#10;&#10;Description automatically generated with medium confidence" id="942" name="Google Shape;942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7" name="Google Shape;947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948" name="Google Shape;948;p52"/>
          <p:cNvSpPr txBox="1"/>
          <p:nvPr>
            <p:ph type="title"/>
          </p:nvPr>
        </p:nvSpPr>
        <p:spPr>
          <a:xfrm>
            <a:off x="639834" y="567400"/>
            <a:ext cx="8160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2400">
                <a:solidFill>
                  <a:srgbClr val="002B4D"/>
                </a:solidFill>
              </a:rPr>
              <a:t>6.2 Stakeholders</a:t>
            </a:r>
            <a:endParaRPr sz="2400">
              <a:solidFill>
                <a:srgbClr val="002B4D"/>
              </a:solidFill>
            </a:endParaRPr>
          </a:p>
        </p:txBody>
      </p:sp>
      <p:sp>
        <p:nvSpPr>
          <p:cNvPr id="949" name="Google Shape;949;p52"/>
          <p:cNvSpPr txBox="1"/>
          <p:nvPr>
            <p:ph idx="1" type="body"/>
          </p:nvPr>
        </p:nvSpPr>
        <p:spPr>
          <a:xfrm>
            <a:off x="718275" y="1289796"/>
            <a:ext cx="80037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Gli stakeholder sono i soggetti sui quali le attività dell'azienda hanno un </a:t>
            </a:r>
            <a:r>
              <a:rPr b="1" lang="it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impatto</a:t>
            </a:r>
            <a:r>
              <a:rPr lang="it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 un</a:t>
            </a:r>
            <a:r>
              <a:rPr b="1" lang="it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'influenza</a:t>
            </a:r>
            <a:r>
              <a:rPr lang="it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sull'azienda stessa.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loro coinvolgimento è essenziale per due motivi: sia per comprendere le loro esigenze e aspettative sul progetto, sia per misurare l'impatto sociale.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coinvolgimento degli stakeholder è </a:t>
            </a:r>
            <a:r>
              <a:rPr b="1" lang="it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un'attività trasversale </a:t>
            </a:r>
            <a:r>
              <a:rPr lang="it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che segue l'intero percorso del processo di misurazione: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br>
              <a:rPr lang="it" sz="2400"/>
            </a:br>
            <a:endParaRPr b="1" sz="2100">
              <a:solidFill>
                <a:schemeClr val="dk1"/>
              </a:solidFill>
            </a:endParaRPr>
          </a:p>
        </p:txBody>
      </p:sp>
      <p:grpSp>
        <p:nvGrpSpPr>
          <p:cNvPr id="950" name="Google Shape;950;p52"/>
          <p:cNvGrpSpPr/>
          <p:nvPr/>
        </p:nvGrpSpPr>
        <p:grpSpPr>
          <a:xfrm>
            <a:off x="3413935" y="3199780"/>
            <a:ext cx="2304084" cy="955929"/>
            <a:chOff x="1083025" y="2306625"/>
            <a:chExt cx="1834900" cy="834800"/>
          </a:xfrm>
        </p:grpSpPr>
        <p:sp>
          <p:nvSpPr>
            <p:cNvPr id="951" name="Google Shape;951;p52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it" sz="12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Durante il progetto</a:t>
              </a:r>
              <a:endParaRPr b="1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52" name="Google Shape;952;p52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rgbClr val="F8A1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it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52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rgbClr val="F465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4" name="Google Shape;954;p52"/>
          <p:cNvGrpSpPr/>
          <p:nvPr/>
        </p:nvGrpSpPr>
        <p:grpSpPr>
          <a:xfrm>
            <a:off x="5567745" y="3199767"/>
            <a:ext cx="2304084" cy="955929"/>
            <a:chOff x="1083025" y="2306625"/>
            <a:chExt cx="1834900" cy="834800"/>
          </a:xfrm>
        </p:grpSpPr>
        <p:sp>
          <p:nvSpPr>
            <p:cNvPr id="955" name="Google Shape;955;p52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it" sz="1200" u="none" cap="none" strike="noStrike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Nella fase di valutazione successiva</a:t>
              </a:r>
              <a:endParaRPr b="1" i="0" sz="1200" u="none" cap="none" strike="noStrik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56" name="Google Shape;956;p52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rgbClr val="C2C2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it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52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rgbClr val="858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8" name="Google Shape;958;p52"/>
          <p:cNvGrpSpPr/>
          <p:nvPr/>
        </p:nvGrpSpPr>
        <p:grpSpPr>
          <a:xfrm>
            <a:off x="1168400" y="2360880"/>
            <a:ext cx="2407860" cy="2115034"/>
            <a:chOff x="1000381" y="1574025"/>
            <a:chExt cx="1917544" cy="1847030"/>
          </a:xfrm>
        </p:grpSpPr>
        <p:sp>
          <p:nvSpPr>
            <p:cNvPr id="959" name="Google Shape;959;p52"/>
            <p:cNvSpPr txBox="1"/>
            <p:nvPr/>
          </p:nvSpPr>
          <p:spPr>
            <a:xfrm>
              <a:off x="1000381" y="2974655"/>
              <a:ext cx="1668593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it" sz="12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Nella fase di pianificazione di un programma o di un progetto</a:t>
              </a:r>
              <a:endParaRPr b="1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60" name="Google Shape;960;p52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rgbClr val="F8A1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it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52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rgbClr val="F465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52"/>
            <p:cNvSpPr txBox="1"/>
            <p:nvPr/>
          </p:nvSpPr>
          <p:spPr>
            <a:xfrm>
              <a:off x="1604274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descr="Graphical user interface, application&#10;&#10;Description automatically generated with medium confidence" id="963" name="Google Shape;963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53"/>
          <p:cNvSpPr txBox="1"/>
          <p:nvPr>
            <p:ph type="title"/>
          </p:nvPr>
        </p:nvSpPr>
        <p:spPr>
          <a:xfrm>
            <a:off x="467591" y="575950"/>
            <a:ext cx="85101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2400">
                <a:solidFill>
                  <a:srgbClr val="002B4D"/>
                </a:solidFill>
              </a:rPr>
              <a:t>6.3 </a:t>
            </a:r>
            <a:r>
              <a:rPr lang="it" sz="2400">
                <a:solidFill>
                  <a:srgbClr val="002B4D"/>
                </a:solidFill>
              </a:rPr>
              <a:t>Catena del valore dell'impatto</a:t>
            </a:r>
            <a:endParaRPr sz="2400">
              <a:solidFill>
                <a:srgbClr val="002B4D"/>
              </a:solidFill>
            </a:endParaRPr>
          </a:p>
        </p:txBody>
      </p:sp>
      <p:pic>
        <p:nvPicPr>
          <p:cNvPr id="969" name="Google Shape;969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970" name="Google Shape;970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  <p:sp>
        <p:nvSpPr>
          <p:cNvPr id="971" name="Google Shape;971;p53"/>
          <p:cNvSpPr txBox="1"/>
          <p:nvPr/>
        </p:nvSpPr>
        <p:spPr>
          <a:xfrm>
            <a:off x="634400" y="1211350"/>
            <a:ext cx="8176500" cy="27494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Per la misurazione è fondamentale capire cosa includere nel perimetro di misurazione, conducendo un'analisi di rilevanza, al fine di capire cosa è importante sia per l'organizzazione che per gli stakeholder.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Una volta identificati gli stakeholder e definiti i cambiamenti, è opportuno formulare un'analisi logica.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Questa metodologia è chiamata catena del valore dell'impatto, che ci permette di comprendere le diverse fasi con cui un progetto genera un cambiamento nella vita delle persone.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it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 catena del valore è utile per determinare qual è l'impatto sociale di un determintato intervento, capire perché si è verificato o meno un cambiamento e infine stabilire cosa può essere misurato. 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6" name="Google Shape;976;g20615ffc65b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977" name="Google Shape;977;g20615ffc65b_0_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8" name="Google Shape;978;g20615ffc65b_0_10"/>
          <p:cNvGrpSpPr/>
          <p:nvPr/>
        </p:nvGrpSpPr>
        <p:grpSpPr>
          <a:xfrm>
            <a:off x="4765050" y="961918"/>
            <a:ext cx="3175200" cy="3175200"/>
            <a:chOff x="2820225" y="891450"/>
            <a:chExt cx="3175200" cy="3175200"/>
          </a:xfrm>
        </p:grpSpPr>
        <p:sp>
          <p:nvSpPr>
            <p:cNvPr id="979" name="Google Shape;979;g20615ffc65b_0_10"/>
            <p:cNvSpPr/>
            <p:nvPr/>
          </p:nvSpPr>
          <p:spPr>
            <a:xfrm rot="10800000">
              <a:off x="2820225" y="891450"/>
              <a:ext cx="3175200" cy="3175200"/>
            </a:xfrm>
            <a:prstGeom prst="blockArc">
              <a:avLst>
                <a:gd fmla="val 5399801" name="adj1"/>
                <a:gd fmla="val 3012680" name="adj2"/>
                <a:gd fmla="val 6939" name="adj3"/>
              </a:avLst>
            </a:prstGeom>
            <a:solidFill>
              <a:srgbClr val="83E3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g20615ffc65b_0_10"/>
            <p:cNvSpPr/>
            <p:nvPr/>
          </p:nvSpPr>
          <p:spPr>
            <a:xfrm rot="10800000">
              <a:off x="3175023" y="1179900"/>
              <a:ext cx="450600" cy="450600"/>
            </a:xfrm>
            <a:prstGeom prst="rtTriangle">
              <a:avLst/>
            </a:prstGeom>
            <a:solidFill>
              <a:srgbClr val="83E3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1" name="Google Shape;981;g20615ffc65b_0_10"/>
          <p:cNvGrpSpPr/>
          <p:nvPr/>
        </p:nvGrpSpPr>
        <p:grpSpPr>
          <a:xfrm>
            <a:off x="5742900" y="846000"/>
            <a:ext cx="1332300" cy="914700"/>
            <a:chOff x="3798075" y="775532"/>
            <a:chExt cx="1332300" cy="914700"/>
          </a:xfrm>
        </p:grpSpPr>
        <p:sp>
          <p:nvSpPr>
            <p:cNvPr id="982" name="Google Shape;982;g20615ffc65b_0_10"/>
            <p:cNvSpPr/>
            <p:nvPr/>
          </p:nvSpPr>
          <p:spPr>
            <a:xfrm>
              <a:off x="3798075" y="1060532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it" sz="10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Quali risorse sono state usate?</a:t>
              </a:r>
              <a:endPara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g20615ffc65b_0_10"/>
            <p:cNvSpPr/>
            <p:nvPr/>
          </p:nvSpPr>
          <p:spPr>
            <a:xfrm>
              <a:off x="3798075" y="775532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155B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it" sz="10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INPUT</a:t>
              </a:r>
              <a:endParaRPr b="1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4" name="Google Shape;984;g20615ffc65b_0_10"/>
          <p:cNvGrpSpPr/>
          <p:nvPr/>
        </p:nvGrpSpPr>
        <p:grpSpPr>
          <a:xfrm>
            <a:off x="4334400" y="2141944"/>
            <a:ext cx="1332300" cy="1080473"/>
            <a:chOff x="2389575" y="2071477"/>
            <a:chExt cx="1332300" cy="914700"/>
          </a:xfrm>
        </p:grpSpPr>
        <p:sp>
          <p:nvSpPr>
            <p:cNvPr id="985" name="Google Shape;985;g20615ffc65b_0_10"/>
            <p:cNvSpPr/>
            <p:nvPr/>
          </p:nvSpPr>
          <p:spPr>
            <a:xfrm>
              <a:off x="2389575" y="2356477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" sz="10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Qual è il valore del cambiamento causato dall'impatto?</a:t>
              </a:r>
              <a:endPara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g20615ffc65b_0_10"/>
            <p:cNvSpPr/>
            <p:nvPr/>
          </p:nvSpPr>
          <p:spPr>
            <a:xfrm>
              <a:off x="2389575" y="2071477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155B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it" sz="10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BENEFICI SOCIALI</a:t>
              </a:r>
              <a:endParaRPr b="1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7" name="Google Shape;987;g20615ffc65b_0_10"/>
          <p:cNvGrpSpPr/>
          <p:nvPr/>
        </p:nvGrpSpPr>
        <p:grpSpPr>
          <a:xfrm>
            <a:off x="6675900" y="3437895"/>
            <a:ext cx="1350399" cy="906335"/>
            <a:chOff x="4731075" y="3367427"/>
            <a:chExt cx="1350399" cy="906335"/>
          </a:xfrm>
        </p:grpSpPr>
        <p:sp>
          <p:nvSpPr>
            <p:cNvPr id="988" name="Google Shape;988;g20615ffc65b_0_10"/>
            <p:cNvSpPr/>
            <p:nvPr/>
          </p:nvSpPr>
          <p:spPr>
            <a:xfrm>
              <a:off x="4749174" y="3644062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it" sz="10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Quali cambiamenti hanno prodotto le attività?</a:t>
              </a:r>
              <a:endPara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g20615ffc65b_0_10"/>
            <p:cNvSpPr/>
            <p:nvPr/>
          </p:nvSpPr>
          <p:spPr>
            <a:xfrm>
              <a:off x="4731075" y="3367427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155B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it" sz="10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RISULTATO</a:t>
              </a:r>
              <a:endParaRPr b="1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0" name="Google Shape;990;g20615ffc65b_0_10"/>
          <p:cNvGrpSpPr/>
          <p:nvPr/>
        </p:nvGrpSpPr>
        <p:grpSpPr>
          <a:xfrm>
            <a:off x="4679000" y="3437645"/>
            <a:ext cx="1332300" cy="914700"/>
            <a:chOff x="2734175" y="3367177"/>
            <a:chExt cx="1332300" cy="914700"/>
          </a:xfrm>
        </p:grpSpPr>
        <p:sp>
          <p:nvSpPr>
            <p:cNvPr id="991" name="Google Shape;991;g20615ffc65b_0_10"/>
            <p:cNvSpPr/>
            <p:nvPr/>
          </p:nvSpPr>
          <p:spPr>
            <a:xfrm>
              <a:off x="2734175" y="3652177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it" sz="10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Qual è l’impatto delle attività?</a:t>
              </a:r>
              <a:endPara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g20615ffc65b_0_10"/>
            <p:cNvSpPr/>
            <p:nvPr/>
          </p:nvSpPr>
          <p:spPr>
            <a:xfrm>
              <a:off x="2734175" y="3367177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155B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it" sz="10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IMPATTO</a:t>
              </a:r>
              <a:endParaRPr b="1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3" name="Google Shape;993;g20615ffc65b_0_10"/>
          <p:cNvGrpSpPr/>
          <p:nvPr/>
        </p:nvGrpSpPr>
        <p:grpSpPr>
          <a:xfrm>
            <a:off x="7151400" y="2141945"/>
            <a:ext cx="1332300" cy="914700"/>
            <a:chOff x="5206575" y="2071477"/>
            <a:chExt cx="1332300" cy="914700"/>
          </a:xfrm>
        </p:grpSpPr>
        <p:sp>
          <p:nvSpPr>
            <p:cNvPr id="994" name="Google Shape;994;g20615ffc65b_0_10"/>
            <p:cNvSpPr/>
            <p:nvPr/>
          </p:nvSpPr>
          <p:spPr>
            <a:xfrm>
              <a:off x="5206575" y="2356477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it" sz="10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Quali attività sono state fatte?</a:t>
              </a:r>
              <a:endPara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g20615ffc65b_0_10"/>
            <p:cNvSpPr/>
            <p:nvPr/>
          </p:nvSpPr>
          <p:spPr>
            <a:xfrm>
              <a:off x="5206575" y="2071477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155B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it" sz="10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OUTPUT</a:t>
              </a:r>
              <a:endParaRPr b="1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6" name="Google Shape;996;g20615ffc65b_0_10"/>
          <p:cNvSpPr txBox="1"/>
          <p:nvPr/>
        </p:nvSpPr>
        <p:spPr>
          <a:xfrm>
            <a:off x="718275" y="984450"/>
            <a:ext cx="3000000" cy="21263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b="0" i="0" lang="it" sz="1350" u="none" cap="none" strike="noStrik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b="1" i="0" lang="it" sz="1350" u="none" cap="none" strike="noStrik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catena del valore dell'impatto </a:t>
            </a:r>
            <a:r>
              <a:rPr b="0" i="0" lang="it" sz="1350" u="none" cap="none" strike="noStrik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è un modello aziendale che identifica passo dopo passo tutte le attività coinvolte nella creazione e nella realizzazione di un impatto sociale o ambientale positivo. La catena è la seguente:</a:t>
            </a:r>
            <a:endParaRPr b="0" i="0" sz="1350" u="none" cap="none" strike="noStrike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"/>
          <p:cNvSpPr txBox="1"/>
          <p:nvPr>
            <p:ph type="title"/>
          </p:nvPr>
        </p:nvSpPr>
        <p:spPr>
          <a:xfrm>
            <a:off x="1925500" y="6486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 sz="1400">
                <a:solidFill>
                  <a:srgbClr val="000000"/>
                </a:solidFill>
              </a:rPr>
              <a:t>Imprese sociali, management e funzionamento</a:t>
            </a:r>
            <a:endParaRPr sz="2600"/>
          </a:p>
        </p:txBody>
      </p:sp>
      <p:pic>
        <p:nvPicPr>
          <p:cNvPr id="283" name="Google Shape;28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7300"/>
            <a:ext cx="1097150" cy="10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5"/>
          <p:cNvSpPr txBox="1"/>
          <p:nvPr/>
        </p:nvSpPr>
        <p:spPr>
          <a:xfrm>
            <a:off x="456075" y="2317800"/>
            <a:ext cx="2087400" cy="7614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it" sz="2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Indice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5"/>
          <p:cNvSpPr txBox="1"/>
          <p:nvPr>
            <p:ph idx="1" type="body"/>
          </p:nvPr>
        </p:nvSpPr>
        <p:spPr>
          <a:xfrm>
            <a:off x="1900600" y="987819"/>
            <a:ext cx="6371400" cy="36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AutoNum type="arabicPeriod"/>
            </a:pPr>
            <a:r>
              <a:rPr b="1" lang="it" sz="1300">
                <a:solidFill>
                  <a:schemeClr val="dk1"/>
                </a:solidFill>
              </a:rPr>
              <a:t>1.          Cos’è un impresa sociale?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</a:pPr>
            <a:r>
              <a:t/>
            </a:r>
            <a:endParaRPr b="1" sz="8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AutoNum type="arabicPeriod"/>
            </a:pPr>
            <a:r>
              <a:rPr b="1" lang="it" sz="1100">
                <a:solidFill>
                  <a:schemeClr val="dk2"/>
                </a:solidFill>
              </a:rPr>
              <a:t>1.1.	Definizione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AutoNum type="arabicPeriod"/>
            </a:pPr>
            <a:r>
              <a:rPr b="1" lang="it" sz="1100">
                <a:solidFill>
                  <a:schemeClr val="dk2"/>
                </a:solidFill>
              </a:rPr>
              <a:t>1.2.	Contesto and Background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AutoNum type="arabicPeriod"/>
            </a:pPr>
            <a:r>
              <a:rPr b="1" lang="it" sz="1100">
                <a:solidFill>
                  <a:schemeClr val="dk2"/>
                </a:solidFill>
              </a:rPr>
              <a:t>1.3.	</a:t>
            </a:r>
            <a:r>
              <a:rPr b="1" lang="it" sz="1100"/>
              <a:t>Imprese sociali oggigiorno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</a:pPr>
            <a:r>
              <a:t/>
            </a:r>
            <a:endParaRPr b="1" sz="800">
              <a:solidFill>
                <a:schemeClr val="dk2"/>
              </a:solidFill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AutoNum type="arabicPeriod"/>
            </a:pPr>
            <a:r>
              <a:rPr b="1" lang="it" sz="1300">
                <a:solidFill>
                  <a:schemeClr val="dk1"/>
                </a:solidFill>
              </a:rPr>
              <a:t>2.	Certificazione B-Corp e come ottenerla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</a:pPr>
            <a:r>
              <a:t/>
            </a:r>
            <a:endParaRPr b="1" sz="8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AutoNum type="arabicPeriod"/>
            </a:pPr>
            <a:r>
              <a:rPr b="1" lang="it" sz="1100">
                <a:solidFill>
                  <a:schemeClr val="dk2"/>
                </a:solidFill>
              </a:rPr>
              <a:t>2.1.	Cosa sono le Società Benefit?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AutoNum type="arabicPeriod"/>
            </a:pPr>
            <a:r>
              <a:rPr b="1" lang="it" sz="1100">
                <a:solidFill>
                  <a:schemeClr val="dk2"/>
                </a:solidFill>
              </a:rPr>
              <a:t>2.2.</a:t>
            </a:r>
            <a:r>
              <a:rPr b="1" lang="it" sz="1100"/>
              <a:t>        Cosa solo le </a:t>
            </a:r>
            <a:r>
              <a:rPr b="1" lang="it" sz="1100">
                <a:solidFill>
                  <a:schemeClr val="dk2"/>
                </a:solidFill>
              </a:rPr>
              <a:t>B-Corps?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AutoNum type="arabicPeriod"/>
            </a:pPr>
            <a:r>
              <a:rPr b="1" lang="it" sz="1100">
                <a:solidFill>
                  <a:schemeClr val="dk2"/>
                </a:solidFill>
              </a:rPr>
              <a:t>2.3.	Benefit Corporations come soggetti legali 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</a:pPr>
            <a:r>
              <a:t/>
            </a:r>
            <a:endParaRPr b="1" sz="800">
              <a:solidFill>
                <a:schemeClr val="dk2"/>
              </a:solidFill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AutoNum type="arabicPeriod"/>
            </a:pPr>
            <a:r>
              <a:rPr b="1" lang="it" sz="1300">
                <a:solidFill>
                  <a:schemeClr val="dk1"/>
                </a:solidFill>
              </a:rPr>
              <a:t>3.	Mappatura delle legislazioni in diversi paesi in materia di imprese sociali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</a:pPr>
            <a:r>
              <a:t/>
            </a:r>
            <a:endParaRPr b="1" sz="8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AutoNum type="arabicPeriod"/>
            </a:pPr>
            <a:r>
              <a:rPr b="1" lang="it" sz="1100">
                <a:solidFill>
                  <a:schemeClr val="dk2"/>
                </a:solidFill>
              </a:rPr>
              <a:t>3.1.	Spagna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AutoNum type="arabicPeriod"/>
            </a:pPr>
            <a:r>
              <a:rPr b="1" lang="it" sz="1100">
                <a:solidFill>
                  <a:schemeClr val="dk2"/>
                </a:solidFill>
              </a:rPr>
              <a:t>3.2.	Italia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AutoNum type="arabicPeriod"/>
            </a:pPr>
            <a:r>
              <a:rPr b="1" lang="it" sz="1100">
                <a:solidFill>
                  <a:schemeClr val="dk2"/>
                </a:solidFill>
              </a:rPr>
              <a:t>3.3.	Germania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AutoNum type="arabicPeriod"/>
            </a:pPr>
            <a:r>
              <a:rPr b="1" lang="it" sz="1100">
                <a:solidFill>
                  <a:schemeClr val="dk2"/>
                </a:solidFill>
              </a:rPr>
              <a:t>3.4.	Cipro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AutoNum type="arabicPeriod"/>
            </a:pPr>
            <a:r>
              <a:rPr b="1" lang="it" sz="1100">
                <a:solidFill>
                  <a:schemeClr val="dk2"/>
                </a:solidFill>
              </a:rPr>
              <a:t>3.5.	Malta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AutoNum type="arabicPeriod"/>
            </a:pPr>
            <a:r>
              <a:rPr b="1" lang="it" sz="1100">
                <a:solidFill>
                  <a:schemeClr val="dk2"/>
                </a:solidFill>
              </a:rPr>
              <a:t>3.6.	Belgio</a:t>
            </a:r>
            <a:endParaRPr/>
          </a:p>
          <a:p>
            <a:pPr indent="0" lvl="0" marL="146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</p:txBody>
      </p:sp>
      <p:pic>
        <p:nvPicPr>
          <p:cNvPr descr="Graphical user interface, application&#10;&#10;Description automatically generated with medium confidence" id="286" name="Google Shape;28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1" name="Google Shape;1001;g20615ffc65b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2" name="Google Shape;1002;g20615ffc65b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82350" y="1479175"/>
            <a:ext cx="2661649" cy="2661649"/>
          </a:xfrm>
          <a:prstGeom prst="rect">
            <a:avLst/>
          </a:prstGeom>
          <a:noFill/>
          <a:ln>
            <a:noFill/>
          </a:ln>
        </p:spPr>
      </p:pic>
      <p:sp>
        <p:nvSpPr>
          <p:cNvPr id="1003" name="Google Shape;1003;g20615ffc65b_0_0"/>
          <p:cNvSpPr txBox="1"/>
          <p:nvPr/>
        </p:nvSpPr>
        <p:spPr>
          <a:xfrm>
            <a:off x="1644675" y="800400"/>
            <a:ext cx="4899900" cy="36317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143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Questo approccio può aiutare a: </a:t>
            </a:r>
            <a:endParaRPr b="0" i="0" sz="16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❏"/>
            </a:pPr>
            <a:r>
              <a:rPr b="0" i="0" lang="it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capire come vengono raggiunti gli obiettivi identificati; </a:t>
            </a:r>
            <a:endParaRPr b="0" i="0" sz="1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❏"/>
            </a:pPr>
            <a:r>
              <a:rPr b="0" i="0" lang="it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riformulare l'oggetto della valutazione;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❏"/>
            </a:pPr>
            <a:r>
              <a:rPr b="0" i="0" lang="it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comprendere le interazioni tra gli elementi della catena del valore, come gli output e i risultati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❏"/>
            </a:pPr>
            <a:r>
              <a:rPr b="0" i="0" lang="it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identificare le possibili conseguenze inattese e i rischi potenziali;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❏"/>
            </a:pPr>
            <a:r>
              <a:rPr b="0" i="0" lang="it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valutare l'efficacia di un intervento, mettendo  in relazione i costi sostenuti con i benefici.</a:t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Graphical user interface, application&#10;&#10;Description automatically generated with medium confidence" id="1004" name="Google Shape;1004;g20615ffc65b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54"/>
          <p:cNvSpPr txBox="1"/>
          <p:nvPr>
            <p:ph type="title"/>
          </p:nvPr>
        </p:nvSpPr>
        <p:spPr>
          <a:xfrm>
            <a:off x="718275" y="575950"/>
            <a:ext cx="80037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 sz="2400">
                <a:solidFill>
                  <a:srgbClr val="002B4D"/>
                </a:solidFill>
              </a:rPr>
              <a:t>6.4 Approccio alla misurazione</a:t>
            </a:r>
            <a:endParaRPr sz="2400">
              <a:solidFill>
                <a:srgbClr val="002B4D"/>
              </a:solidFill>
            </a:endParaRPr>
          </a:p>
        </p:txBody>
      </p:sp>
      <p:sp>
        <p:nvSpPr>
          <p:cNvPr id="1010" name="Google Shape;1010;p54"/>
          <p:cNvSpPr txBox="1"/>
          <p:nvPr>
            <p:ph idx="1" type="body"/>
          </p:nvPr>
        </p:nvSpPr>
        <p:spPr>
          <a:xfrm>
            <a:off x="554475" y="1361313"/>
            <a:ext cx="3349500" cy="3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Nella misura in cui la </a:t>
            </a:r>
            <a:r>
              <a:rPr b="1" lang="it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Commissione europea</a:t>
            </a:r>
            <a:r>
              <a:rPr lang="it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considera la questione della misurazione dell'impatto sociale a livello europeo, per essere efficace una valutazione deve essere: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1" name="Google Shape;1011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2" name="Google Shape;1012;p54"/>
          <p:cNvGrpSpPr/>
          <p:nvPr/>
        </p:nvGrpSpPr>
        <p:grpSpPr>
          <a:xfrm>
            <a:off x="4734025" y="1211353"/>
            <a:ext cx="3337675" cy="861172"/>
            <a:chOff x="4318975" y="909418"/>
            <a:chExt cx="3337675" cy="765282"/>
          </a:xfrm>
        </p:grpSpPr>
        <p:sp>
          <p:nvSpPr>
            <p:cNvPr id="1013" name="Google Shape;1013;p54"/>
            <p:cNvSpPr txBox="1"/>
            <p:nvPr/>
          </p:nvSpPr>
          <p:spPr>
            <a:xfrm>
              <a:off x="4928450" y="909418"/>
              <a:ext cx="27282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it" sz="11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Pertinente</a:t>
              </a:r>
              <a:endParaRPr b="1" i="0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14" name="Google Shape;1014;p54"/>
            <p:cNvSpPr/>
            <p:nvPr/>
          </p:nvSpPr>
          <p:spPr>
            <a:xfrm>
              <a:off x="4517125" y="1086100"/>
              <a:ext cx="133500" cy="588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15" name="Google Shape;1015;p54"/>
            <p:cNvCxnSpPr/>
            <p:nvPr/>
          </p:nvCxnSpPr>
          <p:spPr>
            <a:xfrm rot="10800000">
              <a:off x="4318975" y="1083450"/>
              <a:ext cx="5298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016" name="Google Shape;1016;p54"/>
          <p:cNvGrpSpPr/>
          <p:nvPr/>
        </p:nvGrpSpPr>
        <p:grpSpPr>
          <a:xfrm>
            <a:off x="4734025" y="1613804"/>
            <a:ext cx="3337675" cy="861172"/>
            <a:chOff x="4318975" y="909418"/>
            <a:chExt cx="3337675" cy="765282"/>
          </a:xfrm>
        </p:grpSpPr>
        <p:sp>
          <p:nvSpPr>
            <p:cNvPr id="1017" name="Google Shape;1017;p54"/>
            <p:cNvSpPr txBox="1"/>
            <p:nvPr/>
          </p:nvSpPr>
          <p:spPr>
            <a:xfrm>
              <a:off x="4928450" y="909418"/>
              <a:ext cx="2728200" cy="245400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it" sz="11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Utile</a:t>
              </a:r>
              <a:endParaRPr b="1" i="0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18" name="Google Shape;1018;p54"/>
            <p:cNvSpPr/>
            <p:nvPr/>
          </p:nvSpPr>
          <p:spPr>
            <a:xfrm>
              <a:off x="4517125" y="1086100"/>
              <a:ext cx="133500" cy="58860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19" name="Google Shape;1019;p54"/>
            <p:cNvCxnSpPr/>
            <p:nvPr/>
          </p:nvCxnSpPr>
          <p:spPr>
            <a:xfrm rot="10800000">
              <a:off x="4318975" y="1083450"/>
              <a:ext cx="5298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020" name="Google Shape;1020;p54"/>
          <p:cNvGrpSpPr/>
          <p:nvPr/>
        </p:nvGrpSpPr>
        <p:grpSpPr>
          <a:xfrm>
            <a:off x="4734025" y="2034867"/>
            <a:ext cx="3337675" cy="861172"/>
            <a:chOff x="4318975" y="909418"/>
            <a:chExt cx="3337675" cy="765282"/>
          </a:xfrm>
        </p:grpSpPr>
        <p:sp>
          <p:nvSpPr>
            <p:cNvPr id="1021" name="Google Shape;1021;p54"/>
            <p:cNvSpPr txBox="1"/>
            <p:nvPr/>
          </p:nvSpPr>
          <p:spPr>
            <a:xfrm>
              <a:off x="4928450" y="909418"/>
              <a:ext cx="27282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it" sz="11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Semplice</a:t>
              </a:r>
              <a:endParaRPr b="1" i="0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22" name="Google Shape;1022;p54"/>
            <p:cNvSpPr/>
            <p:nvPr/>
          </p:nvSpPr>
          <p:spPr>
            <a:xfrm>
              <a:off x="4517125" y="1086100"/>
              <a:ext cx="133500" cy="588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23" name="Google Shape;1023;p54"/>
            <p:cNvCxnSpPr/>
            <p:nvPr/>
          </p:nvCxnSpPr>
          <p:spPr>
            <a:xfrm rot="10800000">
              <a:off x="4318975" y="1083450"/>
              <a:ext cx="5298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024" name="Google Shape;1024;p54"/>
          <p:cNvGrpSpPr/>
          <p:nvPr/>
        </p:nvGrpSpPr>
        <p:grpSpPr>
          <a:xfrm>
            <a:off x="4734025" y="2474967"/>
            <a:ext cx="3337675" cy="861172"/>
            <a:chOff x="4318975" y="909418"/>
            <a:chExt cx="3337675" cy="765282"/>
          </a:xfrm>
        </p:grpSpPr>
        <p:sp>
          <p:nvSpPr>
            <p:cNvPr id="1025" name="Google Shape;1025;p54"/>
            <p:cNvSpPr txBox="1"/>
            <p:nvPr/>
          </p:nvSpPr>
          <p:spPr>
            <a:xfrm>
              <a:off x="4928450" y="909418"/>
              <a:ext cx="27282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it" sz="11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Naturale</a:t>
              </a:r>
              <a:endParaRPr b="1" i="0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26" name="Google Shape;1026;p54"/>
            <p:cNvSpPr/>
            <p:nvPr/>
          </p:nvSpPr>
          <p:spPr>
            <a:xfrm>
              <a:off x="4517125" y="1086100"/>
              <a:ext cx="133500" cy="588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27" name="Google Shape;1027;p54"/>
            <p:cNvCxnSpPr/>
            <p:nvPr/>
          </p:nvCxnSpPr>
          <p:spPr>
            <a:xfrm rot="10800000">
              <a:off x="4318975" y="1083450"/>
              <a:ext cx="5298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028" name="Google Shape;1028;p54"/>
          <p:cNvGrpSpPr/>
          <p:nvPr/>
        </p:nvGrpSpPr>
        <p:grpSpPr>
          <a:xfrm>
            <a:off x="4734025" y="2851805"/>
            <a:ext cx="3337675" cy="905422"/>
            <a:chOff x="4318975" y="870095"/>
            <a:chExt cx="3337675" cy="804605"/>
          </a:xfrm>
        </p:grpSpPr>
        <p:sp>
          <p:nvSpPr>
            <p:cNvPr id="1029" name="Google Shape;1029;p54"/>
            <p:cNvSpPr txBox="1"/>
            <p:nvPr/>
          </p:nvSpPr>
          <p:spPr>
            <a:xfrm>
              <a:off x="4928450" y="870095"/>
              <a:ext cx="27282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it" sz="11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Certa</a:t>
              </a:r>
              <a:endParaRPr b="1" i="0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30" name="Google Shape;1030;p54"/>
            <p:cNvSpPr/>
            <p:nvPr/>
          </p:nvSpPr>
          <p:spPr>
            <a:xfrm>
              <a:off x="4517125" y="1086100"/>
              <a:ext cx="133500" cy="588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31" name="Google Shape;1031;p54"/>
            <p:cNvCxnSpPr/>
            <p:nvPr/>
          </p:nvCxnSpPr>
          <p:spPr>
            <a:xfrm rot="10800000">
              <a:off x="4318975" y="1032108"/>
              <a:ext cx="5298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032" name="Google Shape;1032;p54"/>
          <p:cNvGrpSpPr/>
          <p:nvPr/>
        </p:nvGrpSpPr>
        <p:grpSpPr>
          <a:xfrm>
            <a:off x="4734025" y="3234268"/>
            <a:ext cx="3337675" cy="861172"/>
            <a:chOff x="4318975" y="909418"/>
            <a:chExt cx="3337675" cy="765282"/>
          </a:xfrm>
        </p:grpSpPr>
        <p:sp>
          <p:nvSpPr>
            <p:cNvPr id="1033" name="Google Shape;1033;p54"/>
            <p:cNvSpPr txBox="1"/>
            <p:nvPr/>
          </p:nvSpPr>
          <p:spPr>
            <a:xfrm>
              <a:off x="4928450" y="909418"/>
              <a:ext cx="27282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it" sz="11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Compresa e accettata</a:t>
              </a:r>
              <a:endParaRPr b="1" i="0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34" name="Google Shape;1034;p54"/>
            <p:cNvSpPr/>
            <p:nvPr/>
          </p:nvSpPr>
          <p:spPr>
            <a:xfrm>
              <a:off x="4517125" y="1086100"/>
              <a:ext cx="133500" cy="588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35" name="Google Shape;1035;p54"/>
            <p:cNvCxnSpPr/>
            <p:nvPr/>
          </p:nvCxnSpPr>
          <p:spPr>
            <a:xfrm rot="10800000">
              <a:off x="4318975" y="1083450"/>
              <a:ext cx="5298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036" name="Google Shape;1036;p54"/>
          <p:cNvGrpSpPr/>
          <p:nvPr/>
        </p:nvGrpSpPr>
        <p:grpSpPr>
          <a:xfrm>
            <a:off x="4734025" y="3543568"/>
            <a:ext cx="3337675" cy="861172"/>
            <a:chOff x="4318975" y="909418"/>
            <a:chExt cx="3337675" cy="765282"/>
          </a:xfrm>
        </p:grpSpPr>
        <p:sp>
          <p:nvSpPr>
            <p:cNvPr id="1037" name="Google Shape;1037;p54"/>
            <p:cNvSpPr txBox="1"/>
            <p:nvPr/>
          </p:nvSpPr>
          <p:spPr>
            <a:xfrm>
              <a:off x="4928450" y="909418"/>
              <a:ext cx="27282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it" sz="11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Trasparente e ben spiegata</a:t>
              </a:r>
              <a:endParaRPr b="1" i="0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38" name="Google Shape;1038;p54"/>
            <p:cNvSpPr/>
            <p:nvPr/>
          </p:nvSpPr>
          <p:spPr>
            <a:xfrm>
              <a:off x="4517125" y="1086100"/>
              <a:ext cx="133500" cy="588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39" name="Google Shape;1039;p54"/>
            <p:cNvCxnSpPr/>
            <p:nvPr/>
          </p:nvCxnSpPr>
          <p:spPr>
            <a:xfrm rot="10800000">
              <a:off x="4318975" y="1083450"/>
              <a:ext cx="5298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040" name="Google Shape;1040;p54"/>
          <p:cNvGrpSpPr/>
          <p:nvPr/>
        </p:nvGrpSpPr>
        <p:grpSpPr>
          <a:xfrm>
            <a:off x="4734025" y="3951524"/>
            <a:ext cx="3337675" cy="679647"/>
            <a:chOff x="4318975" y="909418"/>
            <a:chExt cx="3337675" cy="765282"/>
          </a:xfrm>
        </p:grpSpPr>
        <p:sp>
          <p:nvSpPr>
            <p:cNvPr id="1041" name="Google Shape;1041;p54"/>
            <p:cNvSpPr txBox="1"/>
            <p:nvPr/>
          </p:nvSpPr>
          <p:spPr>
            <a:xfrm>
              <a:off x="4928450" y="909418"/>
              <a:ext cx="27282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it" sz="11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Basata sull’evidenza</a:t>
              </a:r>
              <a:endParaRPr b="1" i="0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42" name="Google Shape;1042;p54"/>
            <p:cNvSpPr/>
            <p:nvPr/>
          </p:nvSpPr>
          <p:spPr>
            <a:xfrm>
              <a:off x="4517125" y="1086100"/>
              <a:ext cx="133500" cy="588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43" name="Google Shape;1043;p54"/>
            <p:cNvCxnSpPr/>
            <p:nvPr/>
          </p:nvCxnSpPr>
          <p:spPr>
            <a:xfrm rot="10800000">
              <a:off x="4318975" y="1083450"/>
              <a:ext cx="5298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1044" name="Google Shape;1044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89400" y="2816575"/>
            <a:ext cx="1814600" cy="1814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1045" name="Google Shape;1045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Google Shape;1050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1" name="Google Shape;1051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41810" y="349795"/>
            <a:ext cx="2665218" cy="3997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2" name="Google Shape;1052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72662" y="3209900"/>
            <a:ext cx="1334366" cy="1137722"/>
          </a:xfrm>
          <a:prstGeom prst="rect">
            <a:avLst/>
          </a:prstGeom>
          <a:noFill/>
          <a:ln>
            <a:noFill/>
          </a:ln>
        </p:spPr>
      </p:pic>
      <p:sp>
        <p:nvSpPr>
          <p:cNvPr id="1053" name="Google Shape;1053;p55"/>
          <p:cNvSpPr txBox="1"/>
          <p:nvPr/>
        </p:nvSpPr>
        <p:spPr>
          <a:xfrm>
            <a:off x="50" y="1519377"/>
            <a:ext cx="45720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" sz="25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7. Cas</a:t>
            </a:r>
            <a:r>
              <a:rPr b="1" lang="it" sz="2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 study</a:t>
            </a:r>
            <a:r>
              <a:rPr b="1" i="0" lang="it" sz="25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</a:t>
            </a:r>
            <a:endParaRPr b="1" i="0" sz="25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" sz="25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Intervista Con Close The Gap</a:t>
            </a:r>
            <a:endParaRPr b="1" i="0" sz="25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54" name="Google Shape;1054;p55"/>
          <p:cNvSpPr txBox="1"/>
          <p:nvPr>
            <p:ph type="title"/>
          </p:nvPr>
        </p:nvSpPr>
        <p:spPr>
          <a:xfrm>
            <a:off x="50" y="2707407"/>
            <a:ext cx="4572000" cy="12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1600">
                <a:solidFill>
                  <a:srgbClr val="122D4A"/>
                </a:solidFill>
                <a:latin typeface="Arial"/>
                <a:ea typeface="Arial"/>
                <a:cs typeface="Arial"/>
                <a:sym typeface="Arial"/>
              </a:rPr>
              <a:t>Marnick Vanlee</a:t>
            </a:r>
            <a:br>
              <a:rPr lang="it" sz="1600">
                <a:solidFill>
                  <a:srgbClr val="122D4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" sz="1600">
                <a:solidFill>
                  <a:srgbClr val="122D4A"/>
                </a:solidFill>
                <a:latin typeface="Arial"/>
                <a:ea typeface="Arial"/>
                <a:cs typeface="Arial"/>
                <a:sym typeface="Arial"/>
              </a:rPr>
              <a:t>CLOSE THE GAP</a:t>
            </a:r>
            <a:endParaRPr/>
          </a:p>
        </p:txBody>
      </p:sp>
      <p:pic>
        <p:nvPicPr>
          <p:cNvPr descr="Graphical user interface, application&#10;&#10;Description automatically generated with medium confidence" id="1055" name="Google Shape;1055;p5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56"/>
          <p:cNvSpPr txBox="1"/>
          <p:nvPr>
            <p:ph type="title"/>
          </p:nvPr>
        </p:nvSpPr>
        <p:spPr>
          <a:xfrm>
            <a:off x="561109" y="575950"/>
            <a:ext cx="8160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3600">
                <a:solidFill>
                  <a:schemeClr val="dk1"/>
                </a:solidFill>
              </a:rPr>
              <a:t>Case study</a:t>
            </a:r>
            <a:r>
              <a:rPr lang="it" sz="3600">
                <a:solidFill>
                  <a:schemeClr val="dk1"/>
                </a:solidFill>
              </a:rPr>
              <a:t>: Close the Gap</a:t>
            </a:r>
            <a:endParaRPr/>
          </a:p>
        </p:txBody>
      </p:sp>
      <p:sp>
        <p:nvSpPr>
          <p:cNvPr id="1061" name="Google Shape;1061;p56"/>
          <p:cNvSpPr txBox="1"/>
          <p:nvPr>
            <p:ph idx="1" type="body"/>
          </p:nvPr>
        </p:nvSpPr>
        <p:spPr>
          <a:xfrm>
            <a:off x="281981" y="1547559"/>
            <a:ext cx="4657572" cy="26035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800"/>
              <a:buNone/>
            </a:pPr>
            <a:r>
              <a:rPr b="1" lang="it" sz="2200">
                <a:solidFill>
                  <a:schemeClr val="dk1"/>
                </a:solidFill>
              </a:rPr>
              <a:t>Close the Gap </a:t>
            </a:r>
            <a:r>
              <a:rPr b="1" lang="it" sz="2200">
                <a:solidFill>
                  <a:schemeClr val="dk2"/>
                </a:solidFill>
              </a:rPr>
              <a:t>è un'impresa sociale internazionale che mira a colmare il divario digitale offrendo dispositivi informatici di alta qualità, usati e donati da aziende europee per  progetti educativi, sanitari e sociali nei Paesi in via di sviluppo ed emergenti. </a:t>
            </a:r>
            <a:endParaRPr sz="2200">
              <a:solidFill>
                <a:schemeClr val="dk2"/>
              </a:solidFill>
            </a:endParaRPr>
          </a:p>
        </p:txBody>
      </p:sp>
      <p:pic>
        <p:nvPicPr>
          <p:cNvPr id="1062" name="Google Shape;1062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3" name="Google Shape;1063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13725" y="1962693"/>
            <a:ext cx="3773332" cy="17732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1064" name="Google Shape;1064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57"/>
          <p:cNvSpPr txBox="1"/>
          <p:nvPr>
            <p:ph idx="1" type="body"/>
          </p:nvPr>
        </p:nvSpPr>
        <p:spPr>
          <a:xfrm>
            <a:off x="507319" y="1118336"/>
            <a:ext cx="4080300" cy="2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b="1" lang="it" sz="2000">
                <a:solidFill>
                  <a:schemeClr val="dk1"/>
                </a:solidFill>
              </a:rPr>
              <a:t>Close the Gap </a:t>
            </a:r>
            <a:r>
              <a:rPr lang="it" sz="2000">
                <a:solidFill>
                  <a:schemeClr val="dk2"/>
                </a:solidFill>
              </a:rPr>
              <a:t>crede nell'autosufficienza, l'organizzazione si sostenta attraverso partnership con grandi aziende europee e attraverso il mercato digitale dell'usato.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070" name="Google Shape;1070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1" name="Google Shape;1071;p57"/>
          <p:cNvSpPr txBox="1"/>
          <p:nvPr>
            <p:ph type="title"/>
          </p:nvPr>
        </p:nvSpPr>
        <p:spPr>
          <a:xfrm>
            <a:off x="561109" y="575950"/>
            <a:ext cx="8160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3600">
                <a:solidFill>
                  <a:schemeClr val="dk1"/>
                </a:solidFill>
              </a:rPr>
              <a:t>Case study</a:t>
            </a:r>
            <a:r>
              <a:rPr lang="it" sz="3600">
                <a:solidFill>
                  <a:schemeClr val="dk1"/>
                </a:solidFill>
              </a:rPr>
              <a:t>: Close the Gap</a:t>
            </a:r>
            <a:endParaRPr/>
          </a:p>
        </p:txBody>
      </p:sp>
      <p:pic>
        <p:nvPicPr>
          <p:cNvPr id="1072" name="Google Shape;1072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1479" y="1443879"/>
            <a:ext cx="4013948" cy="2006974"/>
          </a:xfrm>
          <a:prstGeom prst="rect">
            <a:avLst/>
          </a:prstGeom>
          <a:noFill/>
          <a:ln>
            <a:noFill/>
          </a:ln>
        </p:spPr>
      </p:pic>
      <p:sp>
        <p:nvSpPr>
          <p:cNvPr id="1073" name="Google Shape;1073;p57"/>
          <p:cNvSpPr txBox="1"/>
          <p:nvPr/>
        </p:nvSpPr>
        <p:spPr>
          <a:xfrm>
            <a:off x="506916" y="3607011"/>
            <a:ext cx="8148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Non tutti gli hardware recuperati sono idonei all’obiettivo sociale di </a:t>
            </a:r>
            <a:r>
              <a:rPr b="1" i="0" lang="it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Close the Gap</a:t>
            </a:r>
            <a:r>
              <a:rPr b="0" i="0" lang="it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, quindi dopo il ricondizionamento del prodotto, l'organizzazione tramite la vendita riesce a ottenere profitti.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aphical user interface, application&#10;&#10;Description automatically generated with medium confidence" id="1074" name="Google Shape;1074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58"/>
          <p:cNvSpPr txBox="1"/>
          <p:nvPr>
            <p:ph idx="1" type="body"/>
          </p:nvPr>
        </p:nvSpPr>
        <p:spPr>
          <a:xfrm>
            <a:off x="2410112" y="137165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it" sz="1800"/>
              <a:t>Marnick Vanlee </a:t>
            </a:r>
            <a:r>
              <a:rPr lang="it"/>
              <a:t>ha sottolineato come, nonostante sia un'azienda no profit, </a:t>
            </a:r>
            <a:r>
              <a:rPr b="1" lang="it">
                <a:solidFill>
                  <a:schemeClr val="dk1"/>
                </a:solidFill>
              </a:rPr>
              <a:t>Close the Gap </a:t>
            </a:r>
            <a:r>
              <a:rPr lang="it"/>
              <a:t>non dia l'hardware gratuitamente.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i="1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it"/>
              <a:t>"Chiediamo deliberatamente un contributo ai partner che sosteniamo in Africa, non crediamo nella possibilità di regalare qualcosa, ma dovremmo dare alle persone un senso di proprietà che porti a risultati migliori per il progetto. Solo chi è seriamente interessato e ha le condizioni necessarie per usare l'hardware ne usufruirà effettivamente".</a:t>
            </a:r>
            <a:endParaRPr i="1"/>
          </a:p>
        </p:txBody>
      </p:sp>
      <p:pic>
        <p:nvPicPr>
          <p:cNvPr id="1080" name="Google Shape;1080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90" y="1497161"/>
            <a:ext cx="2519368" cy="2867668"/>
          </a:xfrm>
          <a:prstGeom prst="rect">
            <a:avLst/>
          </a:prstGeom>
          <a:noFill/>
          <a:ln>
            <a:noFill/>
          </a:ln>
        </p:spPr>
      </p:pic>
      <p:sp>
        <p:nvSpPr>
          <p:cNvPr id="1081" name="Google Shape;1081;p58"/>
          <p:cNvSpPr txBox="1"/>
          <p:nvPr>
            <p:ph type="title"/>
          </p:nvPr>
        </p:nvSpPr>
        <p:spPr>
          <a:xfrm>
            <a:off x="561109" y="575950"/>
            <a:ext cx="8160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3600">
                <a:solidFill>
                  <a:schemeClr val="dk1"/>
                </a:solidFill>
              </a:rPr>
              <a:t>Case study</a:t>
            </a:r>
            <a:r>
              <a:rPr lang="it" sz="3600">
                <a:solidFill>
                  <a:schemeClr val="dk1"/>
                </a:solidFill>
              </a:rPr>
              <a:t>: Close the Gap</a:t>
            </a:r>
            <a:endParaRPr/>
          </a:p>
        </p:txBody>
      </p:sp>
      <p:pic>
        <p:nvPicPr>
          <p:cNvPr id="1082" name="Google Shape;1082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1083" name="Google Shape;1083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59"/>
          <p:cNvSpPr txBox="1"/>
          <p:nvPr>
            <p:ph idx="1" type="body"/>
          </p:nvPr>
        </p:nvSpPr>
        <p:spPr>
          <a:xfrm>
            <a:off x="2400250" y="1368810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it" sz="2400">
                <a:solidFill>
                  <a:schemeClr val="dk1"/>
                </a:solidFill>
              </a:rPr>
              <a:t>Close the Gap </a:t>
            </a:r>
            <a:r>
              <a:rPr lang="it" sz="2400"/>
              <a:t>ha solo cinque dipendenti in Belgio e, pur essendo una piccola impresa no-profit, non si avvale di fondi esterni o di beneficenza. L'impresa, come abbiamo dimostrato, è autosufficiente e in grado di crescere autonomamente.</a:t>
            </a:r>
            <a:endParaRPr/>
          </a:p>
        </p:txBody>
      </p:sp>
      <p:sp>
        <p:nvSpPr>
          <p:cNvPr id="1089" name="Google Shape;1089;p59"/>
          <p:cNvSpPr txBox="1"/>
          <p:nvPr>
            <p:ph type="title"/>
          </p:nvPr>
        </p:nvSpPr>
        <p:spPr>
          <a:xfrm>
            <a:off x="561109" y="575950"/>
            <a:ext cx="8160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3600">
                <a:solidFill>
                  <a:schemeClr val="dk1"/>
                </a:solidFill>
              </a:rPr>
              <a:t>Case study</a:t>
            </a:r>
            <a:r>
              <a:rPr lang="it" sz="3600">
                <a:solidFill>
                  <a:schemeClr val="dk1"/>
                </a:solidFill>
              </a:rPr>
              <a:t>: Close the Gap</a:t>
            </a:r>
            <a:endParaRPr/>
          </a:p>
        </p:txBody>
      </p:sp>
      <p:pic>
        <p:nvPicPr>
          <p:cNvPr id="1090" name="Google Shape;1090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1" name="Google Shape;1091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3020" y="1560334"/>
            <a:ext cx="2343150" cy="2810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1092" name="Google Shape;1092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60"/>
          <p:cNvSpPr txBox="1"/>
          <p:nvPr>
            <p:ph idx="1" type="body"/>
          </p:nvPr>
        </p:nvSpPr>
        <p:spPr>
          <a:xfrm>
            <a:off x="389718" y="1285547"/>
            <a:ext cx="40392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b="1" lang="it" sz="2000">
                <a:solidFill>
                  <a:schemeClr val="dk1"/>
                </a:solidFill>
              </a:rPr>
              <a:t>Close the gap</a:t>
            </a:r>
            <a:r>
              <a:rPr lang="it" sz="2000"/>
              <a:t> ha un gran numero di partner, che collaborano in ogni aspetto dell'attività, dalla contabilità alle questioni pratiche.</a:t>
            </a:r>
            <a:endParaRPr/>
          </a:p>
        </p:txBody>
      </p:sp>
      <p:pic>
        <p:nvPicPr>
          <p:cNvPr id="1098" name="Google Shape;1098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9" name="Google Shape;1099;p60"/>
          <p:cNvSpPr txBox="1"/>
          <p:nvPr>
            <p:ph type="title"/>
          </p:nvPr>
        </p:nvSpPr>
        <p:spPr>
          <a:xfrm>
            <a:off x="561109" y="575950"/>
            <a:ext cx="8160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3600">
                <a:solidFill>
                  <a:schemeClr val="dk1"/>
                </a:solidFill>
              </a:rPr>
              <a:t>Case study</a:t>
            </a:r>
            <a:r>
              <a:rPr lang="it" sz="3600">
                <a:solidFill>
                  <a:schemeClr val="dk1"/>
                </a:solidFill>
              </a:rPr>
              <a:t>: Close the Gap</a:t>
            </a:r>
            <a:endParaRPr/>
          </a:p>
        </p:txBody>
      </p:sp>
      <p:sp>
        <p:nvSpPr>
          <p:cNvPr id="1100" name="Google Shape;1100;p60"/>
          <p:cNvSpPr txBox="1"/>
          <p:nvPr/>
        </p:nvSpPr>
        <p:spPr>
          <a:xfrm>
            <a:off x="389725" y="3481675"/>
            <a:ext cx="83016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Close the Gap </a:t>
            </a:r>
            <a:r>
              <a:rPr b="0" i="0" lang="it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è ora un gruppo di aziende, il modello di business iniziale ha richiesto un notevole sviluppo, nonostante non fosse orientato al profitto la buona amministrazione aziendale ha reso possibile un'espansione globale.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1" name="Google Shape;1101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8983" y="1399769"/>
            <a:ext cx="4262286" cy="20819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1102" name="Google Shape;1102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61"/>
          <p:cNvSpPr txBox="1"/>
          <p:nvPr>
            <p:ph idx="1" type="body"/>
          </p:nvPr>
        </p:nvSpPr>
        <p:spPr>
          <a:xfrm>
            <a:off x="389717" y="1222800"/>
            <a:ext cx="5439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b="1" lang="it" sz="2200">
                <a:solidFill>
                  <a:schemeClr val="dk1"/>
                </a:solidFill>
              </a:rPr>
              <a:t>Close the Gap</a:t>
            </a:r>
            <a:r>
              <a:rPr lang="it" sz="2200"/>
              <a:t> è un'azienda globale. In Belgio </a:t>
            </a:r>
            <a:r>
              <a:rPr b="1" lang="it" sz="2200">
                <a:solidFill>
                  <a:schemeClr val="dk1"/>
                </a:solidFill>
              </a:rPr>
              <a:t>Close the Gap </a:t>
            </a:r>
            <a:r>
              <a:rPr lang="it" sz="2200"/>
              <a:t>è un'impresa sociale, ma per essere facilmente riconosciuta a livello globale è anche registrata come </a:t>
            </a:r>
            <a:r>
              <a:rPr b="1" lang="it" sz="2200"/>
              <a:t>B-Corp.</a:t>
            </a:r>
            <a:endParaRPr b="1"/>
          </a:p>
        </p:txBody>
      </p:sp>
      <p:pic>
        <p:nvPicPr>
          <p:cNvPr id="1108" name="Google Shape;1108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9" name="Google Shape;1109;p61"/>
          <p:cNvSpPr txBox="1"/>
          <p:nvPr>
            <p:ph type="title"/>
          </p:nvPr>
        </p:nvSpPr>
        <p:spPr>
          <a:xfrm>
            <a:off x="561109" y="575950"/>
            <a:ext cx="8160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3600">
                <a:solidFill>
                  <a:schemeClr val="dk1"/>
                </a:solidFill>
              </a:rPr>
              <a:t>Case study</a:t>
            </a:r>
            <a:r>
              <a:rPr lang="it" sz="3600">
                <a:solidFill>
                  <a:schemeClr val="dk1"/>
                </a:solidFill>
              </a:rPr>
              <a:t>: Close the Gap</a:t>
            </a:r>
            <a:endParaRPr/>
          </a:p>
        </p:txBody>
      </p:sp>
      <p:pic>
        <p:nvPicPr>
          <p:cNvPr id="1110" name="Google Shape;1110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48326" y="1141224"/>
            <a:ext cx="3073524" cy="2704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11" name="Google Shape;1111;p61"/>
          <p:cNvSpPr txBox="1"/>
          <p:nvPr/>
        </p:nvSpPr>
        <p:spPr>
          <a:xfrm>
            <a:off x="389737" y="3442329"/>
            <a:ext cx="83322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“</a:t>
            </a:r>
            <a:r>
              <a:rPr b="0" i="1" lang="it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Essere una  </a:t>
            </a:r>
            <a:r>
              <a:rPr b="1" i="1" lang="it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B-Corp</a:t>
            </a:r>
            <a:r>
              <a:rPr b="0" i="1" lang="it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è molto utile: in alcuni Paesi le normali attività imprenditoriali sono limitate dalla legge. Essere una società regolare registrata come </a:t>
            </a:r>
            <a:r>
              <a:rPr b="1" i="1" lang="it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B-Corp </a:t>
            </a:r>
            <a:r>
              <a:rPr b="0" i="1" lang="it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permette </a:t>
            </a:r>
            <a:r>
              <a:rPr b="1" i="1" lang="it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Close the Gap </a:t>
            </a:r>
            <a:r>
              <a:rPr b="0" i="1" lang="it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di perseguire il proprio obiettivo senza limitazioni".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aphical user interface, application&#10;&#10;Description automatically generated with medium confidence" id="1112" name="Google Shape;1112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6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7" name="Google Shape;1117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8" name="Google Shape;1118;p62"/>
          <p:cNvSpPr txBox="1"/>
          <p:nvPr>
            <p:ph type="title"/>
          </p:nvPr>
        </p:nvSpPr>
        <p:spPr>
          <a:xfrm>
            <a:off x="561109" y="575950"/>
            <a:ext cx="8160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3600">
                <a:solidFill>
                  <a:schemeClr val="dk1"/>
                </a:solidFill>
              </a:rPr>
              <a:t>Case study</a:t>
            </a:r>
            <a:r>
              <a:rPr lang="it" sz="3600">
                <a:solidFill>
                  <a:schemeClr val="dk1"/>
                </a:solidFill>
              </a:rPr>
              <a:t>: Close the Gap</a:t>
            </a:r>
            <a:endParaRPr/>
          </a:p>
        </p:txBody>
      </p:sp>
      <p:sp>
        <p:nvSpPr>
          <p:cNvPr id="1119" name="Google Shape;1119;p62"/>
          <p:cNvSpPr txBox="1"/>
          <p:nvPr/>
        </p:nvSpPr>
        <p:spPr>
          <a:xfrm>
            <a:off x="359137" y="1292839"/>
            <a:ext cx="5759100" cy="3170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CICLO DEL PROGETTO: </a:t>
            </a:r>
            <a:r>
              <a:rPr b="1" i="0" lang="it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Dal ritiro al riciclaggio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it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Raccolta presso l'azienda donatrice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it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Ristrutturazione delle apparecchiature ICT</a:t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it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Selezione del progetto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it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Trasporto delle apparecchiature </a:t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it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Installazione, manutenzione e formazione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it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Software e competenze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it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Follow-up e valutazione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it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Ritiro e riciclaggio delle apparecchiature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0" name="Google Shape;1120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2390" y="1292838"/>
            <a:ext cx="2490502" cy="31700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1121" name="Google Shape;1121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6"/>
          <p:cNvSpPr txBox="1"/>
          <p:nvPr>
            <p:ph type="title"/>
          </p:nvPr>
        </p:nvSpPr>
        <p:spPr>
          <a:xfrm>
            <a:off x="1508100" y="511550"/>
            <a:ext cx="6127800" cy="9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t" sz="1400">
                <a:solidFill>
                  <a:srgbClr val="000000"/>
                </a:solidFill>
              </a:rPr>
              <a:t>Imprese sociali, management e funzionamento</a:t>
            </a:r>
            <a:endParaRPr sz="1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2" name="Google Shape;292;p6"/>
          <p:cNvSpPr txBox="1"/>
          <p:nvPr>
            <p:ph idx="1" type="body"/>
          </p:nvPr>
        </p:nvSpPr>
        <p:spPr>
          <a:xfrm>
            <a:off x="2059450" y="813860"/>
            <a:ext cx="6371400" cy="42790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AutoNum type="arabicPeriod"/>
            </a:pPr>
            <a:r>
              <a:rPr b="1" lang="it" sz="1200">
                <a:solidFill>
                  <a:schemeClr val="dk1"/>
                </a:solidFill>
              </a:rPr>
              <a:t>4.</a:t>
            </a:r>
            <a:r>
              <a:rPr b="1" lang="it" sz="1000">
                <a:solidFill>
                  <a:schemeClr val="dk2"/>
                </a:solidFill>
              </a:rPr>
              <a:t>	</a:t>
            </a:r>
            <a:r>
              <a:rPr b="1" lang="it" sz="1200">
                <a:solidFill>
                  <a:schemeClr val="dk1"/>
                </a:solidFill>
              </a:rPr>
              <a:t>Come costruire o accedere a una rete e interagire con i vostri stakeholder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</a:pPr>
            <a:r>
              <a:t/>
            </a:r>
            <a:endParaRPr b="1" sz="7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AutoNum type="arabicPeriod"/>
            </a:pPr>
            <a:r>
              <a:rPr b="1" lang="it" sz="1000"/>
              <a:t>4.1.	Perché è importante il networking dell'impresa sociale?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AutoNum type="arabicPeriod"/>
            </a:pPr>
            <a:r>
              <a:rPr b="1" lang="it" sz="1000"/>
              <a:t>4.2.	Come costruire una rete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AutoNum type="arabicPeriod"/>
            </a:pPr>
            <a:r>
              <a:rPr b="1" lang="it" sz="1000"/>
              <a:t>4.3.	Come interagire con gli stakeholder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AutoNum type="arabicPeriod"/>
            </a:pPr>
            <a:r>
              <a:rPr b="1" lang="it" sz="1000"/>
              <a:t>4.4.	Vantaggi di un sistema multi-stakeholder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t/>
            </a:r>
            <a:endParaRPr b="1" sz="700"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AutoNum type="arabicPeriod"/>
            </a:pPr>
            <a:r>
              <a:rPr b="1" lang="it" sz="1200">
                <a:solidFill>
                  <a:schemeClr val="dk1"/>
                </a:solidFill>
              </a:rPr>
              <a:t>5.	Sinergia ed equilibrio tra obiettivi sociali ed economici - Come commercializzare il prodotto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t/>
            </a:r>
            <a:endParaRPr b="1" sz="7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AutoNum type="arabicPeriod"/>
            </a:pPr>
            <a:r>
              <a:rPr b="1" lang="it" sz="1000"/>
              <a:t>5.1.	Dualismo economico e sociale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AutoNum type="arabicPeriod"/>
            </a:pPr>
            <a:r>
              <a:rPr b="1" lang="it" sz="1000"/>
              <a:t>5.2.	Dimensione economica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AutoNum type="arabicPeriod"/>
            </a:pPr>
            <a:r>
              <a:rPr b="1" lang="it" sz="1000"/>
              <a:t>5.3.	Dimensione sociale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AutoNum type="arabicPeriod"/>
            </a:pPr>
            <a:r>
              <a:rPr b="1" lang="it" sz="1000"/>
              <a:t>5.4.	Social marketing 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t/>
            </a:r>
            <a:endParaRPr b="1" sz="700"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AutoNum type="arabicPeriod"/>
            </a:pPr>
            <a:r>
              <a:rPr b="1" lang="it" sz="1200">
                <a:solidFill>
                  <a:schemeClr val="dk1"/>
                </a:solidFill>
              </a:rPr>
              <a:t>6.	Come misurare l’impatto sociale 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t/>
            </a:r>
            <a:endParaRPr b="1" sz="7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AutoNum type="arabicPeriod"/>
            </a:pPr>
            <a:r>
              <a:rPr b="1" lang="it" sz="1000"/>
              <a:t>6.1.	Scopo della valutazione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AutoNum type="arabicPeriod"/>
            </a:pPr>
            <a:r>
              <a:rPr b="1" lang="it" sz="1000"/>
              <a:t>6.2.	Stakeholders</a:t>
            </a:r>
            <a:endParaRPr b="1" sz="1000"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AutoNum type="arabicPeriod"/>
            </a:pPr>
            <a:r>
              <a:rPr b="1" lang="it" sz="1000"/>
              <a:t>6.3.	Catena del valore dell'impatto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AutoNum type="arabicPeriod"/>
            </a:pPr>
            <a:r>
              <a:rPr b="1" lang="it" sz="1000"/>
              <a:t>6.4.	Approccio alla misurazione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t/>
            </a:r>
            <a:endParaRPr b="1" sz="700"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AutoNum type="arabicPeriod"/>
            </a:pPr>
            <a:r>
              <a:rPr b="1" lang="it" sz="1200">
                <a:solidFill>
                  <a:schemeClr val="dk1"/>
                </a:solidFill>
              </a:rPr>
              <a:t>7.	Case study - Intervista con Close the Gap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</a:pPr>
            <a:r>
              <a:t/>
            </a:r>
            <a:endParaRPr b="1" sz="11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293" name="Google Shape;29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7300"/>
            <a:ext cx="1097150" cy="10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6"/>
          <p:cNvSpPr txBox="1"/>
          <p:nvPr/>
        </p:nvSpPr>
        <p:spPr>
          <a:xfrm>
            <a:off x="454900" y="2317800"/>
            <a:ext cx="2087400" cy="7614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it" sz="2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Indice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aphical user interface, application&#10;&#10;Description automatically generated with medium confidence" id="295" name="Google Shape;29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" name="Google Shape;1126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7" name="Google Shape;1127;p63"/>
          <p:cNvSpPr txBox="1"/>
          <p:nvPr>
            <p:ph type="title"/>
          </p:nvPr>
        </p:nvSpPr>
        <p:spPr>
          <a:xfrm>
            <a:off x="561109" y="575950"/>
            <a:ext cx="8160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3600">
                <a:solidFill>
                  <a:schemeClr val="dk1"/>
                </a:solidFill>
              </a:rPr>
              <a:t>Case study</a:t>
            </a:r>
            <a:r>
              <a:rPr lang="it" sz="3600">
                <a:solidFill>
                  <a:schemeClr val="dk1"/>
                </a:solidFill>
              </a:rPr>
              <a:t>: Close the Gap</a:t>
            </a:r>
            <a:endParaRPr/>
          </a:p>
        </p:txBody>
      </p:sp>
      <p:pic>
        <p:nvPicPr>
          <p:cNvPr id="1128" name="Google Shape;1128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09764" y="3451412"/>
            <a:ext cx="2312084" cy="1236007"/>
          </a:xfrm>
          <a:prstGeom prst="rect">
            <a:avLst/>
          </a:prstGeom>
          <a:noFill/>
          <a:ln>
            <a:noFill/>
          </a:ln>
        </p:spPr>
      </p:pic>
      <p:sp>
        <p:nvSpPr>
          <p:cNvPr id="1129" name="Google Shape;1129;p63"/>
          <p:cNvSpPr txBox="1"/>
          <p:nvPr/>
        </p:nvSpPr>
        <p:spPr>
          <a:xfrm>
            <a:off x="561109" y="1374184"/>
            <a:ext cx="81606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" sz="2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Close the Gap</a:t>
            </a:r>
            <a:r>
              <a:rPr b="0" i="0" lang="it" sz="2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è l'esempio perfetto di un'idea buona e altruista che ha portato alla nascita di un'impresa sociale sostenibile.In oltre 20 anni di attività, </a:t>
            </a:r>
            <a:r>
              <a:rPr b="1" i="0" lang="it" sz="2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Close the Gap </a:t>
            </a:r>
            <a:r>
              <a:rPr b="0" i="0" lang="it" sz="2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ha aiutato innumerevoli persone e ha rappresentato un brillante esempio di modello aziendale sostenibile. Marnick Vanlee ha spiegato come il desiderio di aiutare i meno fortunati non debba necessariamente portare a fondazioni di beneficenza o ad attività non redditizie. </a:t>
            </a:r>
            <a:r>
              <a:rPr b="1" i="0" lang="it" sz="2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Close the Gap </a:t>
            </a:r>
            <a:r>
              <a:rPr b="0" i="0" lang="it" sz="2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ha dimostrato che anche aiutare può essere un Business.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aphical user interface, application&#10;&#10;Description automatically generated with medium confidence" id="1130" name="Google Shape;1130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4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g1dc817903c6_0_13"/>
          <p:cNvSpPr txBox="1"/>
          <p:nvPr>
            <p:ph type="title"/>
          </p:nvPr>
        </p:nvSpPr>
        <p:spPr>
          <a:xfrm>
            <a:off x="298133" y="862497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it"/>
              <a:t>Punti chiave da cui partire</a:t>
            </a:r>
            <a:endParaRPr/>
          </a:p>
        </p:txBody>
      </p:sp>
      <p:sp>
        <p:nvSpPr>
          <p:cNvPr id="1136" name="Google Shape;1136;g1dc817903c6_0_13"/>
          <p:cNvSpPr txBox="1"/>
          <p:nvPr>
            <p:ph idx="2" type="body"/>
          </p:nvPr>
        </p:nvSpPr>
        <p:spPr>
          <a:xfrm>
            <a:off x="4446300" y="61050"/>
            <a:ext cx="4697700" cy="44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Calibri"/>
              <a:buChar char="●"/>
            </a:pPr>
            <a:r>
              <a:rPr lang="it">
                <a:solidFill>
                  <a:schemeClr val="dk2"/>
                </a:solidFill>
              </a:rPr>
              <a:t>L'obiettivo principale di un'impresa sociale è quello di avere un impatto sociale piuttosto che un profitto.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Calibri"/>
              <a:buChar char="●"/>
            </a:pPr>
            <a:r>
              <a:rPr lang="it">
                <a:solidFill>
                  <a:schemeClr val="dk2"/>
                </a:solidFill>
              </a:rPr>
              <a:t>Ogni Paese ha una propria legislazione e cultura, è fondamentale conoscere il contesto in cui si vuole costruire la propria impresa per avere successo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Calibri"/>
              <a:buChar char="●"/>
            </a:pPr>
            <a:r>
              <a:rPr lang="it">
                <a:solidFill>
                  <a:schemeClr val="dk2"/>
                </a:solidFill>
              </a:rPr>
              <a:t>Un forte network è un fattore chiave per le imprese sociali, che sono considerate un'organizzazione multi-stakeholder, che crea valore economico e sociale.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7" name="Google Shape;1137;g1dc817903c6_0_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1138" name="Google Shape;1138;g1dc817903c6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013" y="4672056"/>
            <a:ext cx="1871664" cy="393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9" name="Google Shape;1139;g1dc817903c6_0_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0" name="Google Shape;1140;g1dc817903c6_0_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9475" y="2180701"/>
            <a:ext cx="3514816" cy="233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4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g1cbc959274b_0_0"/>
          <p:cNvSpPr txBox="1"/>
          <p:nvPr>
            <p:ph type="title"/>
          </p:nvPr>
        </p:nvSpPr>
        <p:spPr>
          <a:xfrm>
            <a:off x="21175" y="951475"/>
            <a:ext cx="4550700" cy="11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it" sz="2200">
                <a:solidFill>
                  <a:srgbClr val="122D4A"/>
                </a:solidFill>
                <a:latin typeface="Arial"/>
                <a:ea typeface="Arial"/>
                <a:cs typeface="Arial"/>
                <a:sym typeface="Arial"/>
              </a:rPr>
              <a:t>Riflessione/Autovalutazione</a:t>
            </a:r>
            <a:endParaRPr b="0" sz="2200">
              <a:solidFill>
                <a:srgbClr val="122D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g1cbc959274b_0_0"/>
          <p:cNvSpPr txBox="1"/>
          <p:nvPr>
            <p:ph idx="2" type="body"/>
          </p:nvPr>
        </p:nvSpPr>
        <p:spPr>
          <a:xfrm>
            <a:off x="4701825" y="793250"/>
            <a:ext cx="4293300" cy="388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b="1" lang="it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1) L'obiettivo di un'impresa sociale è fare profitto? </a:t>
            </a:r>
            <a:endParaRPr b="1"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  <a:extLst>
                <a:ext uri="http://customooxmlschemas.google.com/">
                  <go:slidesCustomData xmlns:go="http://customooxmlschemas.google.com/" textRoundtripDataId="1"/>
                </a:ext>
              </a:extLst>
            </a:endParaRPr>
          </a:p>
          <a:p>
            <a:pPr indent="-273050" lvl="0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  <a:extLst>
                <a:ext uri="http://customooxmlschemas.google.com/">
                  <go:slidesCustomData xmlns:go="http://customooxmlschemas.google.com/" textRoundtripDataId="2"/>
                </a:ext>
              </a:extLst>
            </a:endParaRPr>
          </a:p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b="1" lang="it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2) Un'azienda che vuole essere una B-Corp deve essere no-profit. </a:t>
            </a:r>
            <a:endParaRPr b="1"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  <a:extLst>
                <a:ext uri="http://customooxmlschemas.google.com/">
                  <go:slidesCustomData xmlns:go="http://customooxmlschemas.google.com/" textRoundtripDataId="4"/>
                </a:ext>
              </a:extLst>
            </a:endParaRPr>
          </a:p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  <a:extLst>
                <a:ext uri="http://customooxmlschemas.google.com/">
                  <go:slidesCustomData xmlns:go="http://customooxmlschemas.google.com/" textRoundtripDataId="5"/>
                </a:ext>
              </a:extLst>
            </a:endParaRPr>
          </a:p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b="1" lang="it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3) Quale Paese non ha una definizione di impresa sociale nella sua legislazione? </a:t>
            </a:r>
            <a:endParaRPr sz="1400">
              <a:solidFill>
                <a:schemeClr val="dk2"/>
              </a:solidFill>
            </a:endParaRPr>
          </a:p>
        </p:txBody>
      </p:sp>
      <p:pic>
        <p:nvPicPr>
          <p:cNvPr id="1147" name="Google Shape;1147;g1cbc959274b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8" name="Google Shape;1148;g1cbc959274b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1338" y="1807225"/>
            <a:ext cx="2630374" cy="2630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1149" name="Google Shape;1149;g1cbc959274b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g1cbc959274b_0_70"/>
          <p:cNvSpPr txBox="1"/>
          <p:nvPr>
            <p:ph type="title"/>
          </p:nvPr>
        </p:nvSpPr>
        <p:spPr>
          <a:xfrm>
            <a:off x="21175" y="951475"/>
            <a:ext cx="4550700" cy="11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it" sz="2200">
                <a:solidFill>
                  <a:srgbClr val="122D4A"/>
                </a:solidFill>
                <a:latin typeface="Arial"/>
                <a:ea typeface="Arial"/>
                <a:cs typeface="Arial"/>
                <a:sym typeface="Arial"/>
              </a:rPr>
              <a:t>Riflessione/Autovalutazione</a:t>
            </a:r>
            <a:endParaRPr b="0" sz="2200">
              <a:solidFill>
                <a:srgbClr val="122D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g1cbc959274b_0_70"/>
          <p:cNvSpPr txBox="1"/>
          <p:nvPr>
            <p:ph idx="2" type="body"/>
          </p:nvPr>
        </p:nvSpPr>
        <p:spPr>
          <a:xfrm>
            <a:off x="4701825" y="793250"/>
            <a:ext cx="4293300" cy="388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b="1" lang="it" sz="1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4) Le imprese sociali sono solitamente considerate organizzazioni multi-stakeholder? </a:t>
            </a:r>
            <a:endParaRPr/>
          </a:p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t/>
            </a:r>
            <a:endParaRPr b="1" sz="1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b="1" lang="it" sz="1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5) Il marketing è meno importante per le imprese sociali che per le imprese normali </a:t>
            </a:r>
            <a:endParaRPr/>
          </a:p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t/>
            </a:r>
            <a:endParaRPr b="1" sz="1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b="1" lang="it" sz="1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6) Lo scopo della misurazione dell'impatto sociale è sia interno che esterno. 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pic>
        <p:nvPicPr>
          <p:cNvPr id="1156" name="Google Shape;1156;g1cbc959274b_0_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" name="Google Shape;1157;g1cbc959274b_0_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1338" y="1807225"/>
            <a:ext cx="2630374" cy="2630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1158" name="Google Shape;1158;g1cbc959274b_0_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3" name="Google Shape;1163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4" name="Google Shape;1164;p64"/>
          <p:cNvSpPr txBox="1"/>
          <p:nvPr>
            <p:ph type="title"/>
          </p:nvPr>
        </p:nvSpPr>
        <p:spPr>
          <a:xfrm>
            <a:off x="5827057" y="800066"/>
            <a:ext cx="1963200" cy="8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3600">
                <a:solidFill>
                  <a:schemeClr val="dk1"/>
                </a:solidFill>
              </a:rPr>
              <a:t>Grazie!</a:t>
            </a:r>
            <a:endParaRPr/>
          </a:p>
        </p:txBody>
      </p:sp>
      <p:sp>
        <p:nvSpPr>
          <p:cNvPr id="1165" name="Google Shape;1165;p64"/>
          <p:cNvSpPr txBox="1"/>
          <p:nvPr/>
        </p:nvSpPr>
        <p:spPr>
          <a:xfrm>
            <a:off x="5504785" y="1685362"/>
            <a:ext cx="2607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https://www.beyond-capital.eu/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64"/>
          <p:cNvSpPr txBox="1"/>
          <p:nvPr/>
        </p:nvSpPr>
        <p:spPr>
          <a:xfrm>
            <a:off x="4801489" y="2137586"/>
            <a:ext cx="4081200" cy="1046700"/>
          </a:xfrm>
          <a:prstGeom prst="rect">
            <a:avLst/>
          </a:prstGeom>
          <a:noFill/>
          <a:ln>
            <a:noFill/>
          </a:ln>
        </p:spPr>
        <p:txBody>
          <a:bodyPr anchorCtr="1" anchor="t" bIns="121875" lIns="121875" spcFirstLastPara="1" rIns="121875" wrap="square" tIns="121875">
            <a:noAutofit/>
          </a:bodyPr>
          <a:lstStyle/>
          <a:p>
            <a:pPr indent="0" lvl="0" marL="0" marR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Conservare questa diapositiva </a:t>
            </a:r>
            <a:r>
              <a:rPr lang="it" sz="1600" u="sng">
                <a:solidFill>
                  <a:schemeClr val="hlink"/>
                </a:solidFill>
                <a:hlinkClick r:id="rId5"/>
              </a:rPr>
              <a:t>www.exeolab.it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167" name="Google Shape;1167;p64"/>
          <p:cNvGrpSpPr/>
          <p:nvPr/>
        </p:nvGrpSpPr>
        <p:grpSpPr>
          <a:xfrm>
            <a:off x="560655" y="403401"/>
            <a:ext cx="3660934" cy="4346958"/>
            <a:chOff x="560655" y="710397"/>
            <a:chExt cx="3660934" cy="5262024"/>
          </a:xfrm>
        </p:grpSpPr>
        <p:sp>
          <p:nvSpPr>
            <p:cNvPr id="1168" name="Google Shape;1168;p64"/>
            <p:cNvSpPr/>
            <p:nvPr/>
          </p:nvSpPr>
          <p:spPr>
            <a:xfrm>
              <a:off x="560655" y="4623124"/>
              <a:ext cx="471310" cy="399127"/>
            </a:xfrm>
            <a:custGeom>
              <a:rect b="b" l="l" r="r" t="t"/>
              <a:pathLst>
                <a:path extrusionOk="0" h="1742" w="2057">
                  <a:moveTo>
                    <a:pt x="783" y="1"/>
                  </a:moveTo>
                  <a:cubicBezTo>
                    <a:pt x="717" y="1"/>
                    <a:pt x="652" y="11"/>
                    <a:pt x="598" y="26"/>
                  </a:cubicBezTo>
                  <a:cubicBezTo>
                    <a:pt x="433" y="54"/>
                    <a:pt x="229" y="103"/>
                    <a:pt x="141" y="243"/>
                  </a:cubicBezTo>
                  <a:lnTo>
                    <a:pt x="101" y="282"/>
                  </a:lnTo>
                  <a:lnTo>
                    <a:pt x="77" y="307"/>
                  </a:lnTo>
                  <a:cubicBezTo>
                    <a:pt x="65" y="319"/>
                    <a:pt x="65" y="331"/>
                    <a:pt x="65" y="331"/>
                  </a:cubicBezTo>
                  <a:cubicBezTo>
                    <a:pt x="1" y="663"/>
                    <a:pt x="293" y="928"/>
                    <a:pt x="558" y="1092"/>
                  </a:cubicBezTo>
                  <a:cubicBezTo>
                    <a:pt x="566" y="1100"/>
                    <a:pt x="573" y="1104"/>
                    <a:pt x="579" y="1104"/>
                  </a:cubicBezTo>
                  <a:cubicBezTo>
                    <a:pt x="586" y="1104"/>
                    <a:pt x="592" y="1100"/>
                    <a:pt x="598" y="1092"/>
                  </a:cubicBezTo>
                  <a:lnTo>
                    <a:pt x="710" y="1016"/>
                  </a:lnTo>
                  <a:cubicBezTo>
                    <a:pt x="721" y="1007"/>
                    <a:pt x="732" y="1003"/>
                    <a:pt x="742" y="1003"/>
                  </a:cubicBezTo>
                  <a:cubicBezTo>
                    <a:pt x="758" y="1003"/>
                    <a:pt x="770" y="1014"/>
                    <a:pt x="762" y="1031"/>
                  </a:cubicBezTo>
                  <a:lnTo>
                    <a:pt x="762" y="1144"/>
                  </a:lnTo>
                  <a:cubicBezTo>
                    <a:pt x="750" y="1156"/>
                    <a:pt x="762" y="1169"/>
                    <a:pt x="774" y="1184"/>
                  </a:cubicBezTo>
                  <a:cubicBezTo>
                    <a:pt x="974" y="1243"/>
                    <a:pt x="1973" y="1742"/>
                    <a:pt x="2030" y="1742"/>
                  </a:cubicBezTo>
                  <a:cubicBezTo>
                    <a:pt x="2031" y="1742"/>
                    <a:pt x="2032" y="1742"/>
                    <a:pt x="2032" y="1741"/>
                  </a:cubicBezTo>
                  <a:cubicBezTo>
                    <a:pt x="2057" y="1717"/>
                    <a:pt x="2057" y="1016"/>
                    <a:pt x="1548" y="422"/>
                  </a:cubicBezTo>
                  <a:cubicBezTo>
                    <a:pt x="1435" y="294"/>
                    <a:pt x="1283" y="167"/>
                    <a:pt x="1106" y="90"/>
                  </a:cubicBezTo>
                  <a:cubicBezTo>
                    <a:pt x="1091" y="90"/>
                    <a:pt x="1067" y="90"/>
                    <a:pt x="1055" y="103"/>
                  </a:cubicBezTo>
                  <a:lnTo>
                    <a:pt x="991" y="154"/>
                  </a:lnTo>
                  <a:cubicBezTo>
                    <a:pt x="983" y="162"/>
                    <a:pt x="975" y="164"/>
                    <a:pt x="967" y="164"/>
                  </a:cubicBezTo>
                  <a:cubicBezTo>
                    <a:pt x="946" y="164"/>
                    <a:pt x="927" y="147"/>
                    <a:pt x="927" y="130"/>
                  </a:cubicBezTo>
                  <a:lnTo>
                    <a:pt x="927" y="54"/>
                  </a:lnTo>
                  <a:cubicBezTo>
                    <a:pt x="927" y="42"/>
                    <a:pt x="914" y="26"/>
                    <a:pt x="902" y="14"/>
                  </a:cubicBezTo>
                  <a:cubicBezTo>
                    <a:pt x="864" y="5"/>
                    <a:pt x="823" y="1"/>
                    <a:pt x="783" y="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64"/>
            <p:cNvSpPr/>
            <p:nvPr/>
          </p:nvSpPr>
          <p:spPr>
            <a:xfrm>
              <a:off x="583789" y="4678564"/>
              <a:ext cx="509574" cy="460073"/>
            </a:xfrm>
            <a:custGeom>
              <a:rect b="b" l="l" r="r" t="t"/>
              <a:pathLst>
                <a:path extrusionOk="0" h="2008" w="2224">
                  <a:moveTo>
                    <a:pt x="40" y="1"/>
                  </a:moveTo>
                  <a:cubicBezTo>
                    <a:pt x="28" y="1"/>
                    <a:pt x="16" y="13"/>
                    <a:pt x="0" y="28"/>
                  </a:cubicBezTo>
                  <a:cubicBezTo>
                    <a:pt x="0" y="40"/>
                    <a:pt x="16" y="52"/>
                    <a:pt x="28" y="52"/>
                  </a:cubicBezTo>
                  <a:cubicBezTo>
                    <a:pt x="40" y="52"/>
                    <a:pt x="1130" y="293"/>
                    <a:pt x="1575" y="966"/>
                  </a:cubicBezTo>
                  <a:cubicBezTo>
                    <a:pt x="2019" y="1651"/>
                    <a:pt x="2172" y="1980"/>
                    <a:pt x="2172" y="1992"/>
                  </a:cubicBezTo>
                  <a:cubicBezTo>
                    <a:pt x="2172" y="1992"/>
                    <a:pt x="2184" y="2008"/>
                    <a:pt x="2196" y="2008"/>
                  </a:cubicBezTo>
                  <a:cubicBezTo>
                    <a:pt x="2208" y="1992"/>
                    <a:pt x="2224" y="1980"/>
                    <a:pt x="2208" y="1968"/>
                  </a:cubicBezTo>
                  <a:cubicBezTo>
                    <a:pt x="2208" y="1968"/>
                    <a:pt x="2071" y="1627"/>
                    <a:pt x="1614" y="942"/>
                  </a:cubicBezTo>
                  <a:cubicBezTo>
                    <a:pt x="1170" y="257"/>
                    <a:pt x="52" y="1"/>
                    <a:pt x="40" y="1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64"/>
            <p:cNvSpPr/>
            <p:nvPr/>
          </p:nvSpPr>
          <p:spPr>
            <a:xfrm>
              <a:off x="1153853" y="4452195"/>
              <a:ext cx="500644" cy="555387"/>
            </a:xfrm>
            <a:custGeom>
              <a:rect b="b" l="l" r="r" t="t"/>
              <a:pathLst>
                <a:path extrusionOk="0" h="2424" w="2185">
                  <a:moveTo>
                    <a:pt x="1515" y="1"/>
                  </a:moveTo>
                  <a:cubicBezTo>
                    <a:pt x="1439" y="1"/>
                    <a:pt x="1363" y="7"/>
                    <a:pt x="1295" y="11"/>
                  </a:cubicBezTo>
                  <a:cubicBezTo>
                    <a:pt x="1182" y="26"/>
                    <a:pt x="1054" y="51"/>
                    <a:pt x="954" y="115"/>
                  </a:cubicBezTo>
                  <a:cubicBezTo>
                    <a:pt x="938" y="127"/>
                    <a:pt x="926" y="151"/>
                    <a:pt x="938" y="163"/>
                  </a:cubicBezTo>
                  <a:lnTo>
                    <a:pt x="966" y="240"/>
                  </a:lnTo>
                  <a:cubicBezTo>
                    <a:pt x="976" y="274"/>
                    <a:pt x="939" y="306"/>
                    <a:pt x="905" y="306"/>
                  </a:cubicBezTo>
                  <a:cubicBezTo>
                    <a:pt x="900" y="306"/>
                    <a:pt x="895" y="305"/>
                    <a:pt x="890" y="303"/>
                  </a:cubicBezTo>
                  <a:lnTo>
                    <a:pt x="814" y="267"/>
                  </a:lnTo>
                  <a:cubicBezTo>
                    <a:pt x="800" y="261"/>
                    <a:pt x="790" y="258"/>
                    <a:pt x="780" y="258"/>
                  </a:cubicBezTo>
                  <a:cubicBezTo>
                    <a:pt x="771" y="258"/>
                    <a:pt x="762" y="261"/>
                    <a:pt x="750" y="267"/>
                  </a:cubicBezTo>
                  <a:cubicBezTo>
                    <a:pt x="573" y="407"/>
                    <a:pt x="457" y="596"/>
                    <a:pt x="369" y="800"/>
                  </a:cubicBezTo>
                  <a:cubicBezTo>
                    <a:pt x="0" y="1625"/>
                    <a:pt x="241" y="2411"/>
                    <a:pt x="281" y="2423"/>
                  </a:cubicBezTo>
                  <a:cubicBezTo>
                    <a:pt x="281" y="2423"/>
                    <a:pt x="281" y="2423"/>
                    <a:pt x="281" y="2423"/>
                  </a:cubicBezTo>
                  <a:cubicBezTo>
                    <a:pt x="318" y="2423"/>
                    <a:pt x="1284" y="1509"/>
                    <a:pt x="1487" y="1369"/>
                  </a:cubicBezTo>
                  <a:cubicBezTo>
                    <a:pt x="1499" y="1357"/>
                    <a:pt x="1511" y="1345"/>
                    <a:pt x="1499" y="1333"/>
                  </a:cubicBezTo>
                  <a:lnTo>
                    <a:pt x="1447" y="1205"/>
                  </a:lnTo>
                  <a:cubicBezTo>
                    <a:pt x="1436" y="1184"/>
                    <a:pt x="1463" y="1151"/>
                    <a:pt x="1496" y="1151"/>
                  </a:cubicBezTo>
                  <a:cubicBezTo>
                    <a:pt x="1501" y="1151"/>
                    <a:pt x="1506" y="1152"/>
                    <a:pt x="1511" y="1153"/>
                  </a:cubicBezTo>
                  <a:lnTo>
                    <a:pt x="1651" y="1205"/>
                  </a:lnTo>
                  <a:cubicBezTo>
                    <a:pt x="1658" y="1208"/>
                    <a:pt x="1664" y="1210"/>
                    <a:pt x="1670" y="1210"/>
                  </a:cubicBezTo>
                  <a:cubicBezTo>
                    <a:pt x="1683" y="1210"/>
                    <a:pt x="1691" y="1201"/>
                    <a:pt x="1700" y="1193"/>
                  </a:cubicBezTo>
                  <a:cubicBezTo>
                    <a:pt x="1943" y="913"/>
                    <a:pt x="2184" y="520"/>
                    <a:pt x="1992" y="179"/>
                  </a:cubicBezTo>
                  <a:lnTo>
                    <a:pt x="1980" y="163"/>
                  </a:lnTo>
                  <a:lnTo>
                    <a:pt x="1968" y="151"/>
                  </a:lnTo>
                  <a:cubicBezTo>
                    <a:pt x="1956" y="151"/>
                    <a:pt x="1943" y="139"/>
                    <a:pt x="1928" y="139"/>
                  </a:cubicBezTo>
                  <a:cubicBezTo>
                    <a:pt x="1916" y="127"/>
                    <a:pt x="1892" y="115"/>
                    <a:pt x="1880" y="102"/>
                  </a:cubicBezTo>
                  <a:cubicBezTo>
                    <a:pt x="1789" y="20"/>
                    <a:pt x="1652" y="1"/>
                    <a:pt x="1515" y="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64"/>
            <p:cNvSpPr/>
            <p:nvPr/>
          </p:nvSpPr>
          <p:spPr>
            <a:xfrm>
              <a:off x="1183178" y="4477167"/>
              <a:ext cx="412659" cy="678890"/>
            </a:xfrm>
            <a:custGeom>
              <a:rect b="b" l="l" r="r" t="t"/>
              <a:pathLst>
                <a:path extrusionOk="0" h="2963" w="1801">
                  <a:moveTo>
                    <a:pt x="1764" y="1"/>
                  </a:moveTo>
                  <a:cubicBezTo>
                    <a:pt x="1760" y="1"/>
                    <a:pt x="1755" y="2"/>
                    <a:pt x="1752" y="6"/>
                  </a:cubicBezTo>
                  <a:cubicBezTo>
                    <a:pt x="1739" y="6"/>
                    <a:pt x="582" y="663"/>
                    <a:pt x="317" y="1577"/>
                  </a:cubicBezTo>
                  <a:cubicBezTo>
                    <a:pt x="49" y="2491"/>
                    <a:pt x="0" y="2935"/>
                    <a:pt x="0" y="2935"/>
                  </a:cubicBezTo>
                  <a:cubicBezTo>
                    <a:pt x="0" y="2948"/>
                    <a:pt x="13" y="2963"/>
                    <a:pt x="25" y="2963"/>
                  </a:cubicBezTo>
                  <a:cubicBezTo>
                    <a:pt x="37" y="2963"/>
                    <a:pt x="49" y="2963"/>
                    <a:pt x="49" y="2948"/>
                  </a:cubicBezTo>
                  <a:cubicBezTo>
                    <a:pt x="49" y="2935"/>
                    <a:pt x="101" y="2506"/>
                    <a:pt x="369" y="1605"/>
                  </a:cubicBezTo>
                  <a:cubicBezTo>
                    <a:pt x="622" y="691"/>
                    <a:pt x="1764" y="54"/>
                    <a:pt x="1776" y="42"/>
                  </a:cubicBezTo>
                  <a:cubicBezTo>
                    <a:pt x="1788" y="42"/>
                    <a:pt x="1800" y="30"/>
                    <a:pt x="1788" y="18"/>
                  </a:cubicBezTo>
                  <a:cubicBezTo>
                    <a:pt x="1788" y="9"/>
                    <a:pt x="1776" y="1"/>
                    <a:pt x="1764" y="1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64"/>
            <p:cNvSpPr/>
            <p:nvPr/>
          </p:nvSpPr>
          <p:spPr>
            <a:xfrm>
              <a:off x="622057" y="4046649"/>
              <a:ext cx="613597" cy="809481"/>
            </a:xfrm>
            <a:custGeom>
              <a:rect b="b" l="l" r="r" t="t"/>
              <a:pathLst>
                <a:path extrusionOk="0" h="3533" w="2678">
                  <a:moveTo>
                    <a:pt x="799" y="0"/>
                  </a:moveTo>
                  <a:cubicBezTo>
                    <a:pt x="689" y="0"/>
                    <a:pt x="585" y="19"/>
                    <a:pt x="494" y="70"/>
                  </a:cubicBezTo>
                  <a:cubicBezTo>
                    <a:pt x="470" y="82"/>
                    <a:pt x="442" y="106"/>
                    <a:pt x="418" y="106"/>
                  </a:cubicBezTo>
                  <a:cubicBezTo>
                    <a:pt x="394" y="106"/>
                    <a:pt x="382" y="106"/>
                    <a:pt x="366" y="121"/>
                  </a:cubicBezTo>
                  <a:lnTo>
                    <a:pt x="354" y="121"/>
                  </a:lnTo>
                  <a:cubicBezTo>
                    <a:pt x="342" y="134"/>
                    <a:pt x="330" y="146"/>
                    <a:pt x="330" y="158"/>
                  </a:cubicBezTo>
                  <a:cubicBezTo>
                    <a:pt x="1" y="563"/>
                    <a:pt x="229" y="1148"/>
                    <a:pt x="494" y="1580"/>
                  </a:cubicBezTo>
                  <a:cubicBezTo>
                    <a:pt x="506" y="1604"/>
                    <a:pt x="534" y="1604"/>
                    <a:pt x="558" y="1604"/>
                  </a:cubicBezTo>
                  <a:lnTo>
                    <a:pt x="774" y="1568"/>
                  </a:lnTo>
                  <a:cubicBezTo>
                    <a:pt x="779" y="1566"/>
                    <a:pt x="783" y="1565"/>
                    <a:pt x="788" y="1565"/>
                  </a:cubicBezTo>
                  <a:cubicBezTo>
                    <a:pt x="820" y="1565"/>
                    <a:pt x="849" y="1609"/>
                    <a:pt x="838" y="1644"/>
                  </a:cubicBezTo>
                  <a:lnTo>
                    <a:pt x="735" y="1796"/>
                  </a:lnTo>
                  <a:cubicBezTo>
                    <a:pt x="723" y="1821"/>
                    <a:pt x="735" y="1845"/>
                    <a:pt x="747" y="1857"/>
                  </a:cubicBezTo>
                  <a:cubicBezTo>
                    <a:pt x="988" y="2084"/>
                    <a:pt x="2073" y="3533"/>
                    <a:pt x="2143" y="3533"/>
                  </a:cubicBezTo>
                  <a:cubicBezTo>
                    <a:pt x="2144" y="3533"/>
                    <a:pt x="2144" y="3532"/>
                    <a:pt x="2145" y="3532"/>
                  </a:cubicBezTo>
                  <a:cubicBezTo>
                    <a:pt x="2181" y="3520"/>
                    <a:pt x="2678" y="2518"/>
                    <a:pt x="2373" y="1324"/>
                  </a:cubicBezTo>
                  <a:cubicBezTo>
                    <a:pt x="2297" y="1047"/>
                    <a:pt x="2181" y="755"/>
                    <a:pt x="1965" y="539"/>
                  </a:cubicBezTo>
                  <a:cubicBezTo>
                    <a:pt x="1957" y="530"/>
                    <a:pt x="1936" y="521"/>
                    <a:pt x="1915" y="521"/>
                  </a:cubicBezTo>
                  <a:cubicBezTo>
                    <a:pt x="1906" y="521"/>
                    <a:pt x="1897" y="523"/>
                    <a:pt x="1889" y="526"/>
                  </a:cubicBezTo>
                  <a:lnTo>
                    <a:pt x="1776" y="551"/>
                  </a:lnTo>
                  <a:cubicBezTo>
                    <a:pt x="1772" y="552"/>
                    <a:pt x="1767" y="552"/>
                    <a:pt x="1762" y="552"/>
                  </a:cubicBezTo>
                  <a:cubicBezTo>
                    <a:pt x="1714" y="552"/>
                    <a:pt x="1663" y="499"/>
                    <a:pt x="1688" y="462"/>
                  </a:cubicBezTo>
                  <a:lnTo>
                    <a:pt x="1737" y="362"/>
                  </a:lnTo>
                  <a:cubicBezTo>
                    <a:pt x="1752" y="335"/>
                    <a:pt x="1752" y="310"/>
                    <a:pt x="1725" y="286"/>
                  </a:cubicBezTo>
                  <a:cubicBezTo>
                    <a:pt x="1612" y="182"/>
                    <a:pt x="1447" y="121"/>
                    <a:pt x="1295" y="82"/>
                  </a:cubicBezTo>
                  <a:cubicBezTo>
                    <a:pt x="1141" y="43"/>
                    <a:pt x="964" y="0"/>
                    <a:pt x="799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64"/>
            <p:cNvSpPr/>
            <p:nvPr/>
          </p:nvSpPr>
          <p:spPr>
            <a:xfrm>
              <a:off x="720574" y="4065897"/>
              <a:ext cx="413346" cy="993923"/>
            </a:xfrm>
            <a:custGeom>
              <a:rect b="b" l="l" r="r" t="t"/>
              <a:pathLst>
                <a:path extrusionOk="0" h="4338" w="1804">
                  <a:moveTo>
                    <a:pt x="33" y="1"/>
                  </a:moveTo>
                  <a:cubicBezTo>
                    <a:pt x="27" y="1"/>
                    <a:pt x="20" y="4"/>
                    <a:pt x="12" y="10"/>
                  </a:cubicBezTo>
                  <a:cubicBezTo>
                    <a:pt x="0" y="22"/>
                    <a:pt x="12" y="37"/>
                    <a:pt x="12" y="50"/>
                  </a:cubicBezTo>
                  <a:cubicBezTo>
                    <a:pt x="40" y="62"/>
                    <a:pt x="1435" y="1164"/>
                    <a:pt x="1587" y="2446"/>
                  </a:cubicBezTo>
                  <a:cubicBezTo>
                    <a:pt x="1751" y="3716"/>
                    <a:pt x="1715" y="4313"/>
                    <a:pt x="1715" y="4313"/>
                  </a:cubicBezTo>
                  <a:cubicBezTo>
                    <a:pt x="1715" y="4325"/>
                    <a:pt x="1727" y="4338"/>
                    <a:pt x="1739" y="4338"/>
                  </a:cubicBezTo>
                  <a:cubicBezTo>
                    <a:pt x="1751" y="4338"/>
                    <a:pt x="1764" y="4338"/>
                    <a:pt x="1764" y="4325"/>
                  </a:cubicBezTo>
                  <a:cubicBezTo>
                    <a:pt x="1764" y="4313"/>
                    <a:pt x="1803" y="3716"/>
                    <a:pt x="1639" y="2434"/>
                  </a:cubicBezTo>
                  <a:cubicBezTo>
                    <a:pt x="1486" y="1140"/>
                    <a:pt x="64" y="22"/>
                    <a:pt x="52" y="10"/>
                  </a:cubicBezTo>
                  <a:cubicBezTo>
                    <a:pt x="46" y="4"/>
                    <a:pt x="40" y="1"/>
                    <a:pt x="33" y="1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64"/>
            <p:cNvSpPr/>
            <p:nvPr/>
          </p:nvSpPr>
          <p:spPr>
            <a:xfrm>
              <a:off x="781985" y="5146892"/>
              <a:ext cx="715336" cy="741891"/>
            </a:xfrm>
            <a:custGeom>
              <a:rect b="b" l="l" r="r" t="t"/>
              <a:pathLst>
                <a:path extrusionOk="0" h="3238" w="3122">
                  <a:moveTo>
                    <a:pt x="0" y="0"/>
                  </a:moveTo>
                  <a:lnTo>
                    <a:pt x="49" y="1231"/>
                  </a:lnTo>
                  <a:lnTo>
                    <a:pt x="153" y="2120"/>
                  </a:lnTo>
                  <a:cubicBezTo>
                    <a:pt x="216" y="2753"/>
                    <a:pt x="749" y="3237"/>
                    <a:pt x="1395" y="3237"/>
                  </a:cubicBezTo>
                  <a:lnTo>
                    <a:pt x="1724" y="3237"/>
                  </a:lnTo>
                  <a:cubicBezTo>
                    <a:pt x="2360" y="3237"/>
                    <a:pt x="2893" y="2753"/>
                    <a:pt x="2957" y="2120"/>
                  </a:cubicBezTo>
                  <a:lnTo>
                    <a:pt x="31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64"/>
            <p:cNvSpPr/>
            <p:nvPr/>
          </p:nvSpPr>
          <p:spPr>
            <a:xfrm>
              <a:off x="758156" y="5062347"/>
              <a:ext cx="762307" cy="116851"/>
            </a:xfrm>
            <a:custGeom>
              <a:rect b="b" l="l" r="r" t="t"/>
              <a:pathLst>
                <a:path extrusionOk="0" h="510" w="3327">
                  <a:moveTo>
                    <a:pt x="77" y="1"/>
                  </a:moveTo>
                  <a:cubicBezTo>
                    <a:pt x="40" y="1"/>
                    <a:pt x="1" y="40"/>
                    <a:pt x="1" y="89"/>
                  </a:cubicBezTo>
                  <a:lnTo>
                    <a:pt x="1" y="433"/>
                  </a:lnTo>
                  <a:cubicBezTo>
                    <a:pt x="1" y="470"/>
                    <a:pt x="40" y="509"/>
                    <a:pt x="77" y="509"/>
                  </a:cubicBezTo>
                  <a:lnTo>
                    <a:pt x="3238" y="509"/>
                  </a:lnTo>
                  <a:cubicBezTo>
                    <a:pt x="3290" y="509"/>
                    <a:pt x="3326" y="470"/>
                    <a:pt x="3326" y="433"/>
                  </a:cubicBezTo>
                  <a:lnTo>
                    <a:pt x="3326" y="89"/>
                  </a:lnTo>
                  <a:cubicBezTo>
                    <a:pt x="3326" y="40"/>
                    <a:pt x="3290" y="1"/>
                    <a:pt x="3238" y="1"/>
                  </a:cubicBezTo>
                  <a:close/>
                </a:path>
              </a:pathLst>
            </a:custGeom>
            <a:solidFill>
              <a:srgbClr val="852E06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64"/>
            <p:cNvSpPr/>
            <p:nvPr/>
          </p:nvSpPr>
          <p:spPr>
            <a:xfrm>
              <a:off x="3732864" y="1207136"/>
              <a:ext cx="244482" cy="116851"/>
            </a:xfrm>
            <a:custGeom>
              <a:rect b="b" l="l" r="r" t="t"/>
              <a:pathLst>
                <a:path extrusionOk="0" h="510" w="1067">
                  <a:moveTo>
                    <a:pt x="253" y="1"/>
                  </a:moveTo>
                  <a:cubicBezTo>
                    <a:pt x="113" y="1"/>
                    <a:pt x="1" y="116"/>
                    <a:pt x="1" y="256"/>
                  </a:cubicBezTo>
                  <a:cubicBezTo>
                    <a:pt x="1" y="393"/>
                    <a:pt x="113" y="509"/>
                    <a:pt x="253" y="509"/>
                  </a:cubicBezTo>
                  <a:lnTo>
                    <a:pt x="814" y="509"/>
                  </a:lnTo>
                  <a:cubicBezTo>
                    <a:pt x="951" y="509"/>
                    <a:pt x="1066" y="393"/>
                    <a:pt x="1066" y="256"/>
                  </a:cubicBezTo>
                  <a:cubicBezTo>
                    <a:pt x="1066" y="116"/>
                    <a:pt x="951" y="1"/>
                    <a:pt x="814" y="1"/>
                  </a:cubicBezTo>
                  <a:close/>
                </a:path>
              </a:pathLst>
            </a:custGeom>
            <a:solidFill>
              <a:srgbClr val="F6EEE2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64"/>
            <p:cNvSpPr/>
            <p:nvPr/>
          </p:nvSpPr>
          <p:spPr>
            <a:xfrm>
              <a:off x="3727368" y="1201640"/>
              <a:ext cx="255474" cy="127850"/>
            </a:xfrm>
            <a:custGeom>
              <a:rect b="b" l="l" r="r" t="t"/>
              <a:pathLst>
                <a:path extrusionOk="0" h="558" w="1115">
                  <a:moveTo>
                    <a:pt x="838" y="52"/>
                  </a:moveTo>
                  <a:cubicBezTo>
                    <a:pt x="963" y="52"/>
                    <a:pt x="1066" y="152"/>
                    <a:pt x="1066" y="280"/>
                  </a:cubicBezTo>
                  <a:cubicBezTo>
                    <a:pt x="1066" y="405"/>
                    <a:pt x="963" y="509"/>
                    <a:pt x="838" y="509"/>
                  </a:cubicBezTo>
                  <a:lnTo>
                    <a:pt x="277" y="509"/>
                  </a:lnTo>
                  <a:cubicBezTo>
                    <a:pt x="152" y="509"/>
                    <a:pt x="49" y="405"/>
                    <a:pt x="49" y="280"/>
                  </a:cubicBezTo>
                  <a:cubicBezTo>
                    <a:pt x="49" y="152"/>
                    <a:pt x="152" y="52"/>
                    <a:pt x="277" y="52"/>
                  </a:cubicBezTo>
                  <a:close/>
                  <a:moveTo>
                    <a:pt x="277" y="0"/>
                  </a:moveTo>
                  <a:cubicBezTo>
                    <a:pt x="125" y="0"/>
                    <a:pt x="0" y="128"/>
                    <a:pt x="0" y="280"/>
                  </a:cubicBezTo>
                  <a:cubicBezTo>
                    <a:pt x="0" y="433"/>
                    <a:pt x="125" y="558"/>
                    <a:pt x="277" y="558"/>
                  </a:cubicBezTo>
                  <a:lnTo>
                    <a:pt x="838" y="558"/>
                  </a:lnTo>
                  <a:cubicBezTo>
                    <a:pt x="990" y="558"/>
                    <a:pt x="1115" y="433"/>
                    <a:pt x="1115" y="280"/>
                  </a:cubicBezTo>
                  <a:cubicBezTo>
                    <a:pt x="1115" y="128"/>
                    <a:pt x="990" y="0"/>
                    <a:pt x="838" y="0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64"/>
            <p:cNvSpPr/>
            <p:nvPr/>
          </p:nvSpPr>
          <p:spPr>
            <a:xfrm>
              <a:off x="3732864" y="1483458"/>
              <a:ext cx="241730" cy="241722"/>
            </a:xfrm>
            <a:custGeom>
              <a:rect b="b" l="l" r="r" t="t"/>
              <a:pathLst>
                <a:path extrusionOk="0" h="1055" w="1055">
                  <a:moveTo>
                    <a:pt x="533" y="1"/>
                  </a:moveTo>
                  <a:cubicBezTo>
                    <a:pt x="241" y="1"/>
                    <a:pt x="1" y="241"/>
                    <a:pt x="1" y="521"/>
                  </a:cubicBezTo>
                  <a:cubicBezTo>
                    <a:pt x="1" y="814"/>
                    <a:pt x="241" y="1054"/>
                    <a:pt x="533" y="1054"/>
                  </a:cubicBezTo>
                  <a:cubicBezTo>
                    <a:pt x="826" y="1054"/>
                    <a:pt x="1054" y="814"/>
                    <a:pt x="1054" y="521"/>
                  </a:cubicBezTo>
                  <a:cubicBezTo>
                    <a:pt x="1054" y="241"/>
                    <a:pt x="826" y="1"/>
                    <a:pt x="533" y="1"/>
                  </a:cubicBezTo>
                  <a:close/>
                </a:path>
              </a:pathLst>
            </a:custGeom>
            <a:solidFill>
              <a:srgbClr val="F6EEE2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64"/>
            <p:cNvSpPr/>
            <p:nvPr/>
          </p:nvSpPr>
          <p:spPr>
            <a:xfrm>
              <a:off x="3727368" y="1477963"/>
              <a:ext cx="252730" cy="252722"/>
            </a:xfrm>
            <a:custGeom>
              <a:rect b="b" l="l" r="r" t="t"/>
              <a:pathLst>
                <a:path extrusionOk="0" h="1103" w="1103">
                  <a:moveTo>
                    <a:pt x="557" y="49"/>
                  </a:moveTo>
                  <a:cubicBezTo>
                    <a:pt x="838" y="49"/>
                    <a:pt x="1051" y="277"/>
                    <a:pt x="1051" y="545"/>
                  </a:cubicBezTo>
                  <a:cubicBezTo>
                    <a:pt x="1051" y="826"/>
                    <a:pt x="838" y="1054"/>
                    <a:pt x="557" y="1054"/>
                  </a:cubicBezTo>
                  <a:cubicBezTo>
                    <a:pt x="277" y="1054"/>
                    <a:pt x="49" y="826"/>
                    <a:pt x="49" y="545"/>
                  </a:cubicBezTo>
                  <a:cubicBezTo>
                    <a:pt x="49" y="277"/>
                    <a:pt x="277" y="49"/>
                    <a:pt x="557" y="49"/>
                  </a:cubicBezTo>
                  <a:close/>
                  <a:moveTo>
                    <a:pt x="557" y="0"/>
                  </a:moveTo>
                  <a:cubicBezTo>
                    <a:pt x="253" y="0"/>
                    <a:pt x="0" y="253"/>
                    <a:pt x="0" y="545"/>
                  </a:cubicBezTo>
                  <a:cubicBezTo>
                    <a:pt x="0" y="850"/>
                    <a:pt x="253" y="1103"/>
                    <a:pt x="557" y="1103"/>
                  </a:cubicBezTo>
                  <a:cubicBezTo>
                    <a:pt x="862" y="1103"/>
                    <a:pt x="1103" y="850"/>
                    <a:pt x="1103" y="545"/>
                  </a:cubicBezTo>
                  <a:cubicBezTo>
                    <a:pt x="1103" y="253"/>
                    <a:pt x="862" y="0"/>
                    <a:pt x="557" y="0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64"/>
            <p:cNvSpPr/>
            <p:nvPr/>
          </p:nvSpPr>
          <p:spPr>
            <a:xfrm>
              <a:off x="3845829" y="710397"/>
              <a:ext cx="228" cy="496956"/>
            </a:xfrm>
            <a:custGeom>
              <a:rect b="b" l="l" r="r" t="t"/>
              <a:pathLst>
                <a:path extrusionOk="0" h="2169" w="1">
                  <a:moveTo>
                    <a:pt x="1" y="2169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6EEE2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64"/>
            <p:cNvSpPr/>
            <p:nvPr/>
          </p:nvSpPr>
          <p:spPr>
            <a:xfrm>
              <a:off x="3840324" y="710397"/>
              <a:ext cx="12143" cy="496956"/>
            </a:xfrm>
            <a:custGeom>
              <a:rect b="b" l="l" r="r" t="t"/>
              <a:pathLst>
                <a:path extrusionOk="0" h="2169" w="52">
                  <a:moveTo>
                    <a:pt x="1" y="0"/>
                  </a:moveTo>
                  <a:lnTo>
                    <a:pt x="1" y="2169"/>
                  </a:lnTo>
                  <a:lnTo>
                    <a:pt x="52" y="2169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64"/>
            <p:cNvSpPr/>
            <p:nvPr/>
          </p:nvSpPr>
          <p:spPr>
            <a:xfrm>
              <a:off x="3494123" y="1253880"/>
              <a:ext cx="721744" cy="363151"/>
            </a:xfrm>
            <a:custGeom>
              <a:rect b="b" l="l" r="r" t="t"/>
              <a:pathLst>
                <a:path extrusionOk="0" h="1585" w="3150">
                  <a:moveTo>
                    <a:pt x="1575" y="1"/>
                  </a:moveTo>
                  <a:cubicBezTo>
                    <a:pt x="698" y="1"/>
                    <a:pt x="1" y="698"/>
                    <a:pt x="1" y="1575"/>
                  </a:cubicBezTo>
                  <a:cubicBezTo>
                    <a:pt x="1" y="1581"/>
                    <a:pt x="788" y="1584"/>
                    <a:pt x="1575" y="1584"/>
                  </a:cubicBezTo>
                  <a:cubicBezTo>
                    <a:pt x="2363" y="1584"/>
                    <a:pt x="3150" y="1581"/>
                    <a:pt x="3150" y="1575"/>
                  </a:cubicBezTo>
                  <a:cubicBezTo>
                    <a:pt x="3150" y="698"/>
                    <a:pt x="2437" y="1"/>
                    <a:pt x="1575" y="1"/>
                  </a:cubicBezTo>
                  <a:close/>
                </a:path>
              </a:pathLst>
            </a:custGeom>
            <a:solidFill>
              <a:srgbClr val="F6EEE2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64"/>
            <p:cNvSpPr/>
            <p:nvPr/>
          </p:nvSpPr>
          <p:spPr>
            <a:xfrm>
              <a:off x="3488618" y="1248375"/>
              <a:ext cx="732971" cy="372087"/>
            </a:xfrm>
            <a:custGeom>
              <a:rect b="b" l="l" r="r" t="t"/>
              <a:pathLst>
                <a:path extrusionOk="0" h="1624" w="3199">
                  <a:moveTo>
                    <a:pt x="1599" y="49"/>
                  </a:moveTo>
                  <a:cubicBezTo>
                    <a:pt x="2449" y="49"/>
                    <a:pt x="3134" y="722"/>
                    <a:pt x="3147" y="1572"/>
                  </a:cubicBezTo>
                  <a:cubicBezTo>
                    <a:pt x="3014" y="1578"/>
                    <a:pt x="2304" y="1581"/>
                    <a:pt x="1595" y="1581"/>
                  </a:cubicBezTo>
                  <a:cubicBezTo>
                    <a:pt x="886" y="1581"/>
                    <a:pt x="179" y="1578"/>
                    <a:pt x="52" y="1572"/>
                  </a:cubicBezTo>
                  <a:cubicBezTo>
                    <a:pt x="65" y="722"/>
                    <a:pt x="750" y="49"/>
                    <a:pt x="1599" y="49"/>
                  </a:cubicBezTo>
                  <a:close/>
                  <a:moveTo>
                    <a:pt x="1599" y="0"/>
                  </a:moveTo>
                  <a:cubicBezTo>
                    <a:pt x="710" y="0"/>
                    <a:pt x="1" y="710"/>
                    <a:pt x="1" y="1599"/>
                  </a:cubicBezTo>
                  <a:cubicBezTo>
                    <a:pt x="1" y="1623"/>
                    <a:pt x="1" y="1623"/>
                    <a:pt x="509" y="1623"/>
                  </a:cubicBezTo>
                  <a:lnTo>
                    <a:pt x="2678" y="1623"/>
                  </a:lnTo>
                  <a:cubicBezTo>
                    <a:pt x="3198" y="1623"/>
                    <a:pt x="3198" y="1623"/>
                    <a:pt x="3198" y="1599"/>
                  </a:cubicBezTo>
                  <a:cubicBezTo>
                    <a:pt x="3198" y="710"/>
                    <a:pt x="2474" y="0"/>
                    <a:pt x="1599" y="0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64"/>
            <p:cNvSpPr/>
            <p:nvPr/>
          </p:nvSpPr>
          <p:spPr>
            <a:xfrm>
              <a:off x="2404177" y="5518760"/>
              <a:ext cx="279533" cy="157176"/>
            </a:xfrm>
            <a:custGeom>
              <a:rect b="b" l="l" r="r" t="t"/>
              <a:pathLst>
                <a:path extrusionOk="0" h="686" w="1220">
                  <a:moveTo>
                    <a:pt x="1" y="0"/>
                  </a:moveTo>
                  <a:lnTo>
                    <a:pt x="1" y="686"/>
                  </a:lnTo>
                  <a:lnTo>
                    <a:pt x="1167" y="661"/>
                  </a:lnTo>
                  <a:lnTo>
                    <a:pt x="1219" y="4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A286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64"/>
            <p:cNvSpPr/>
            <p:nvPr/>
          </p:nvSpPr>
          <p:spPr>
            <a:xfrm>
              <a:off x="2392491" y="5658298"/>
              <a:ext cx="605119" cy="303122"/>
            </a:xfrm>
            <a:custGeom>
              <a:rect b="b" l="l" r="r" t="t"/>
              <a:pathLst>
                <a:path extrusionOk="0" h="1323" w="2641">
                  <a:moveTo>
                    <a:pt x="1334" y="0"/>
                  </a:moveTo>
                  <a:lnTo>
                    <a:pt x="12" y="28"/>
                  </a:lnTo>
                  <a:lnTo>
                    <a:pt x="0" y="1143"/>
                  </a:lnTo>
                  <a:cubicBezTo>
                    <a:pt x="0" y="1206"/>
                    <a:pt x="52" y="1270"/>
                    <a:pt x="116" y="1270"/>
                  </a:cubicBezTo>
                  <a:lnTo>
                    <a:pt x="2501" y="1322"/>
                  </a:lnTo>
                  <a:cubicBezTo>
                    <a:pt x="2601" y="1322"/>
                    <a:pt x="2641" y="1206"/>
                    <a:pt x="2577" y="1143"/>
                  </a:cubicBezTo>
                  <a:lnTo>
                    <a:pt x="1511" y="168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64"/>
            <p:cNvSpPr/>
            <p:nvPr/>
          </p:nvSpPr>
          <p:spPr>
            <a:xfrm>
              <a:off x="2392491" y="5899791"/>
              <a:ext cx="605119" cy="61630"/>
            </a:xfrm>
            <a:custGeom>
              <a:rect b="b" l="l" r="r" t="t"/>
              <a:pathLst>
                <a:path extrusionOk="0" h="269" w="2641">
                  <a:moveTo>
                    <a:pt x="0" y="0"/>
                  </a:moveTo>
                  <a:lnTo>
                    <a:pt x="0" y="89"/>
                  </a:lnTo>
                  <a:cubicBezTo>
                    <a:pt x="0" y="152"/>
                    <a:pt x="52" y="216"/>
                    <a:pt x="116" y="216"/>
                  </a:cubicBezTo>
                  <a:lnTo>
                    <a:pt x="2501" y="268"/>
                  </a:lnTo>
                  <a:cubicBezTo>
                    <a:pt x="2601" y="268"/>
                    <a:pt x="2641" y="152"/>
                    <a:pt x="2577" y="89"/>
                  </a:cubicBezTo>
                  <a:lnTo>
                    <a:pt x="2537" y="52"/>
                  </a:lnTo>
                  <a:cubicBezTo>
                    <a:pt x="2513" y="64"/>
                    <a:pt x="2501" y="76"/>
                    <a:pt x="2461" y="76"/>
                  </a:cubicBezTo>
                  <a:lnTo>
                    <a:pt x="76" y="28"/>
                  </a:lnTo>
                  <a:cubicBezTo>
                    <a:pt x="52" y="28"/>
                    <a:pt x="25" y="12"/>
                    <a:pt x="0" y="0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64"/>
            <p:cNvSpPr/>
            <p:nvPr/>
          </p:nvSpPr>
          <p:spPr>
            <a:xfrm>
              <a:off x="2386766" y="5899791"/>
              <a:ext cx="520807" cy="20391"/>
            </a:xfrm>
            <a:custGeom>
              <a:rect b="b" l="l" r="r" t="t"/>
              <a:pathLst>
                <a:path extrusionOk="0" h="89" w="2273">
                  <a:moveTo>
                    <a:pt x="25" y="0"/>
                  </a:moveTo>
                  <a:cubicBezTo>
                    <a:pt x="13" y="0"/>
                    <a:pt x="1" y="12"/>
                    <a:pt x="1" y="28"/>
                  </a:cubicBezTo>
                  <a:cubicBezTo>
                    <a:pt x="1" y="40"/>
                    <a:pt x="13" y="52"/>
                    <a:pt x="25" y="52"/>
                  </a:cubicBezTo>
                  <a:lnTo>
                    <a:pt x="2245" y="89"/>
                  </a:lnTo>
                  <a:cubicBezTo>
                    <a:pt x="2273" y="89"/>
                    <a:pt x="2273" y="76"/>
                    <a:pt x="2273" y="64"/>
                  </a:cubicBezTo>
                  <a:cubicBezTo>
                    <a:pt x="2273" y="52"/>
                    <a:pt x="2273" y="40"/>
                    <a:pt x="2258" y="40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64"/>
            <p:cNvSpPr/>
            <p:nvPr/>
          </p:nvSpPr>
          <p:spPr>
            <a:xfrm>
              <a:off x="2456654" y="5733214"/>
              <a:ext cx="107688" cy="99669"/>
            </a:xfrm>
            <a:custGeom>
              <a:rect b="b" l="l" r="r" t="t"/>
              <a:pathLst>
                <a:path extrusionOk="0" h="435" w="470">
                  <a:moveTo>
                    <a:pt x="229" y="42"/>
                  </a:moveTo>
                  <a:cubicBezTo>
                    <a:pt x="241" y="42"/>
                    <a:pt x="253" y="42"/>
                    <a:pt x="265" y="54"/>
                  </a:cubicBezTo>
                  <a:cubicBezTo>
                    <a:pt x="317" y="54"/>
                    <a:pt x="354" y="82"/>
                    <a:pt x="381" y="118"/>
                  </a:cubicBezTo>
                  <a:cubicBezTo>
                    <a:pt x="405" y="158"/>
                    <a:pt x="405" y="206"/>
                    <a:pt x="405" y="258"/>
                  </a:cubicBezTo>
                  <a:cubicBezTo>
                    <a:pt x="393" y="298"/>
                    <a:pt x="369" y="334"/>
                    <a:pt x="329" y="359"/>
                  </a:cubicBezTo>
                  <a:cubicBezTo>
                    <a:pt x="302" y="379"/>
                    <a:pt x="267" y="391"/>
                    <a:pt x="235" y="391"/>
                  </a:cubicBezTo>
                  <a:cubicBezTo>
                    <a:pt x="223" y="391"/>
                    <a:pt x="212" y="389"/>
                    <a:pt x="201" y="386"/>
                  </a:cubicBezTo>
                  <a:cubicBezTo>
                    <a:pt x="113" y="374"/>
                    <a:pt x="49" y="283"/>
                    <a:pt x="64" y="182"/>
                  </a:cubicBezTo>
                  <a:cubicBezTo>
                    <a:pt x="76" y="146"/>
                    <a:pt x="101" y="106"/>
                    <a:pt x="140" y="82"/>
                  </a:cubicBezTo>
                  <a:cubicBezTo>
                    <a:pt x="165" y="54"/>
                    <a:pt x="201" y="42"/>
                    <a:pt x="229" y="42"/>
                  </a:cubicBezTo>
                  <a:close/>
                  <a:moveTo>
                    <a:pt x="230" y="1"/>
                  </a:moveTo>
                  <a:cubicBezTo>
                    <a:pt x="189" y="1"/>
                    <a:pt x="151" y="12"/>
                    <a:pt x="113" y="30"/>
                  </a:cubicBezTo>
                  <a:cubicBezTo>
                    <a:pt x="64" y="69"/>
                    <a:pt x="25" y="118"/>
                    <a:pt x="13" y="182"/>
                  </a:cubicBezTo>
                  <a:cubicBezTo>
                    <a:pt x="0" y="234"/>
                    <a:pt x="13" y="298"/>
                    <a:pt x="49" y="347"/>
                  </a:cubicBezTo>
                  <a:cubicBezTo>
                    <a:pt x="89" y="398"/>
                    <a:pt x="140" y="423"/>
                    <a:pt x="189" y="435"/>
                  </a:cubicBezTo>
                  <a:lnTo>
                    <a:pt x="241" y="435"/>
                  </a:lnTo>
                  <a:cubicBezTo>
                    <a:pt x="277" y="435"/>
                    <a:pt x="317" y="423"/>
                    <a:pt x="354" y="398"/>
                  </a:cubicBezTo>
                  <a:cubicBezTo>
                    <a:pt x="405" y="374"/>
                    <a:pt x="445" y="322"/>
                    <a:pt x="457" y="258"/>
                  </a:cubicBezTo>
                  <a:cubicBezTo>
                    <a:pt x="469" y="206"/>
                    <a:pt x="457" y="146"/>
                    <a:pt x="418" y="94"/>
                  </a:cubicBezTo>
                  <a:cubicBezTo>
                    <a:pt x="381" y="42"/>
                    <a:pt x="329" y="18"/>
                    <a:pt x="277" y="5"/>
                  </a:cubicBezTo>
                  <a:cubicBezTo>
                    <a:pt x="261" y="2"/>
                    <a:pt x="246" y="1"/>
                    <a:pt x="2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64"/>
            <p:cNvSpPr/>
            <p:nvPr/>
          </p:nvSpPr>
          <p:spPr>
            <a:xfrm>
              <a:off x="2686232" y="5691061"/>
              <a:ext cx="58201" cy="60944"/>
            </a:xfrm>
            <a:custGeom>
              <a:rect b="b" l="l" r="r" t="t"/>
              <a:pathLst>
                <a:path extrusionOk="0" h="266" w="254">
                  <a:moveTo>
                    <a:pt x="235" y="1"/>
                  </a:moveTo>
                  <a:cubicBezTo>
                    <a:pt x="229" y="1"/>
                    <a:pt x="223" y="4"/>
                    <a:pt x="217" y="10"/>
                  </a:cubicBezTo>
                  <a:lnTo>
                    <a:pt x="12" y="226"/>
                  </a:lnTo>
                  <a:cubicBezTo>
                    <a:pt x="0" y="238"/>
                    <a:pt x="0" y="253"/>
                    <a:pt x="12" y="266"/>
                  </a:cubicBezTo>
                  <a:lnTo>
                    <a:pt x="25" y="266"/>
                  </a:lnTo>
                  <a:cubicBezTo>
                    <a:pt x="37" y="266"/>
                    <a:pt x="37" y="266"/>
                    <a:pt x="52" y="253"/>
                  </a:cubicBezTo>
                  <a:lnTo>
                    <a:pt x="253" y="37"/>
                  </a:lnTo>
                  <a:lnTo>
                    <a:pt x="253" y="10"/>
                  </a:lnTo>
                  <a:cubicBezTo>
                    <a:pt x="247" y="4"/>
                    <a:pt x="241" y="1"/>
                    <a:pt x="2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64"/>
            <p:cNvSpPr/>
            <p:nvPr/>
          </p:nvSpPr>
          <p:spPr>
            <a:xfrm>
              <a:off x="2723805" y="5725881"/>
              <a:ext cx="58201" cy="60944"/>
            </a:xfrm>
            <a:custGeom>
              <a:rect b="b" l="l" r="r" t="t"/>
              <a:pathLst>
                <a:path extrusionOk="0" h="266" w="254">
                  <a:moveTo>
                    <a:pt x="229" y="1"/>
                  </a:moveTo>
                  <a:cubicBezTo>
                    <a:pt x="223" y="1"/>
                    <a:pt x="217" y="4"/>
                    <a:pt x="217" y="10"/>
                  </a:cubicBezTo>
                  <a:lnTo>
                    <a:pt x="13" y="226"/>
                  </a:lnTo>
                  <a:cubicBezTo>
                    <a:pt x="1" y="238"/>
                    <a:pt x="1" y="254"/>
                    <a:pt x="13" y="266"/>
                  </a:cubicBezTo>
                  <a:lnTo>
                    <a:pt x="53" y="266"/>
                  </a:lnTo>
                  <a:lnTo>
                    <a:pt x="254" y="50"/>
                  </a:lnTo>
                  <a:cubicBezTo>
                    <a:pt x="254" y="37"/>
                    <a:pt x="254" y="25"/>
                    <a:pt x="241" y="10"/>
                  </a:cubicBezTo>
                  <a:cubicBezTo>
                    <a:pt x="241" y="4"/>
                    <a:pt x="235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64"/>
            <p:cNvSpPr/>
            <p:nvPr/>
          </p:nvSpPr>
          <p:spPr>
            <a:xfrm>
              <a:off x="2758863" y="5760939"/>
              <a:ext cx="57972" cy="60944"/>
            </a:xfrm>
            <a:custGeom>
              <a:rect b="b" l="l" r="r" t="t"/>
              <a:pathLst>
                <a:path extrusionOk="0" h="266" w="253">
                  <a:moveTo>
                    <a:pt x="230" y="0"/>
                  </a:moveTo>
                  <a:cubicBezTo>
                    <a:pt x="222" y="0"/>
                    <a:pt x="216" y="3"/>
                    <a:pt x="216" y="9"/>
                  </a:cubicBezTo>
                  <a:lnTo>
                    <a:pt x="12" y="226"/>
                  </a:lnTo>
                  <a:cubicBezTo>
                    <a:pt x="0" y="238"/>
                    <a:pt x="0" y="253"/>
                    <a:pt x="12" y="265"/>
                  </a:cubicBezTo>
                  <a:lnTo>
                    <a:pt x="52" y="265"/>
                  </a:lnTo>
                  <a:lnTo>
                    <a:pt x="253" y="49"/>
                  </a:lnTo>
                  <a:lnTo>
                    <a:pt x="253" y="9"/>
                  </a:lnTo>
                  <a:cubicBezTo>
                    <a:pt x="247" y="3"/>
                    <a:pt x="238" y="0"/>
                    <a:pt x="2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64"/>
            <p:cNvSpPr/>
            <p:nvPr/>
          </p:nvSpPr>
          <p:spPr>
            <a:xfrm>
              <a:off x="2648422" y="5576267"/>
              <a:ext cx="67363" cy="114327"/>
            </a:xfrm>
            <a:custGeom>
              <a:rect b="b" l="l" r="r" t="t"/>
              <a:pathLst>
                <a:path extrusionOk="0" h="499" w="294">
                  <a:moveTo>
                    <a:pt x="126" y="42"/>
                  </a:moveTo>
                  <a:cubicBezTo>
                    <a:pt x="153" y="42"/>
                    <a:pt x="165" y="54"/>
                    <a:pt x="190" y="54"/>
                  </a:cubicBezTo>
                  <a:cubicBezTo>
                    <a:pt x="202" y="69"/>
                    <a:pt x="217" y="94"/>
                    <a:pt x="217" y="106"/>
                  </a:cubicBezTo>
                  <a:cubicBezTo>
                    <a:pt x="229" y="170"/>
                    <a:pt x="229" y="386"/>
                    <a:pt x="202" y="435"/>
                  </a:cubicBezTo>
                  <a:cubicBezTo>
                    <a:pt x="165" y="386"/>
                    <a:pt x="77" y="182"/>
                    <a:pt x="65" y="145"/>
                  </a:cubicBezTo>
                  <a:cubicBezTo>
                    <a:pt x="65" y="94"/>
                    <a:pt x="89" y="54"/>
                    <a:pt x="126" y="42"/>
                  </a:cubicBezTo>
                  <a:close/>
                  <a:moveTo>
                    <a:pt x="147" y="0"/>
                  </a:moveTo>
                  <a:cubicBezTo>
                    <a:pt x="136" y="0"/>
                    <a:pt x="125" y="2"/>
                    <a:pt x="114" y="5"/>
                  </a:cubicBezTo>
                  <a:cubicBezTo>
                    <a:pt x="50" y="17"/>
                    <a:pt x="1" y="81"/>
                    <a:pt x="13" y="145"/>
                  </a:cubicBezTo>
                  <a:cubicBezTo>
                    <a:pt x="25" y="194"/>
                    <a:pt x="141" y="462"/>
                    <a:pt x="190" y="486"/>
                  </a:cubicBezTo>
                  <a:cubicBezTo>
                    <a:pt x="190" y="499"/>
                    <a:pt x="202" y="499"/>
                    <a:pt x="202" y="499"/>
                  </a:cubicBezTo>
                  <a:cubicBezTo>
                    <a:pt x="202" y="499"/>
                    <a:pt x="217" y="499"/>
                    <a:pt x="217" y="486"/>
                  </a:cubicBezTo>
                  <a:cubicBezTo>
                    <a:pt x="293" y="450"/>
                    <a:pt x="266" y="118"/>
                    <a:pt x="266" y="106"/>
                  </a:cubicBezTo>
                  <a:cubicBezTo>
                    <a:pt x="266" y="69"/>
                    <a:pt x="241" y="42"/>
                    <a:pt x="217" y="17"/>
                  </a:cubicBezTo>
                  <a:cubicBezTo>
                    <a:pt x="198" y="9"/>
                    <a:pt x="174" y="0"/>
                    <a:pt x="1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64"/>
            <p:cNvSpPr/>
            <p:nvPr/>
          </p:nvSpPr>
          <p:spPr>
            <a:xfrm>
              <a:off x="2688985" y="5616592"/>
              <a:ext cx="104936" cy="74002"/>
            </a:xfrm>
            <a:custGeom>
              <a:rect b="b" l="l" r="r" t="t"/>
              <a:pathLst>
                <a:path extrusionOk="0" h="323" w="458">
                  <a:moveTo>
                    <a:pt x="317" y="45"/>
                  </a:moveTo>
                  <a:cubicBezTo>
                    <a:pt x="345" y="45"/>
                    <a:pt x="369" y="70"/>
                    <a:pt x="393" y="82"/>
                  </a:cubicBezTo>
                  <a:cubicBezTo>
                    <a:pt x="393" y="106"/>
                    <a:pt x="406" y="134"/>
                    <a:pt x="393" y="146"/>
                  </a:cubicBezTo>
                  <a:cubicBezTo>
                    <a:pt x="393" y="170"/>
                    <a:pt x="381" y="182"/>
                    <a:pt x="357" y="198"/>
                  </a:cubicBezTo>
                  <a:cubicBezTo>
                    <a:pt x="317" y="222"/>
                    <a:pt x="116" y="274"/>
                    <a:pt x="64" y="274"/>
                  </a:cubicBezTo>
                  <a:cubicBezTo>
                    <a:pt x="77" y="222"/>
                    <a:pt x="229" y="94"/>
                    <a:pt x="281" y="58"/>
                  </a:cubicBezTo>
                  <a:cubicBezTo>
                    <a:pt x="293" y="58"/>
                    <a:pt x="305" y="45"/>
                    <a:pt x="317" y="45"/>
                  </a:cubicBezTo>
                  <a:close/>
                  <a:moveTo>
                    <a:pt x="319" y="1"/>
                  </a:moveTo>
                  <a:cubicBezTo>
                    <a:pt x="297" y="1"/>
                    <a:pt x="274" y="6"/>
                    <a:pt x="253" y="18"/>
                  </a:cubicBezTo>
                  <a:cubicBezTo>
                    <a:pt x="217" y="45"/>
                    <a:pt x="25" y="198"/>
                    <a:pt x="13" y="274"/>
                  </a:cubicBezTo>
                  <a:cubicBezTo>
                    <a:pt x="0" y="286"/>
                    <a:pt x="13" y="298"/>
                    <a:pt x="13" y="310"/>
                  </a:cubicBezTo>
                  <a:cubicBezTo>
                    <a:pt x="13" y="310"/>
                    <a:pt x="40" y="323"/>
                    <a:pt x="64" y="323"/>
                  </a:cubicBezTo>
                  <a:cubicBezTo>
                    <a:pt x="153" y="323"/>
                    <a:pt x="369" y="246"/>
                    <a:pt x="381" y="234"/>
                  </a:cubicBezTo>
                  <a:cubicBezTo>
                    <a:pt x="421" y="222"/>
                    <a:pt x="433" y="198"/>
                    <a:pt x="445" y="158"/>
                  </a:cubicBezTo>
                  <a:cubicBezTo>
                    <a:pt x="457" y="134"/>
                    <a:pt x="445" y="94"/>
                    <a:pt x="433" y="58"/>
                  </a:cubicBezTo>
                  <a:cubicBezTo>
                    <a:pt x="406" y="23"/>
                    <a:pt x="363" y="1"/>
                    <a:pt x="3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64"/>
            <p:cNvSpPr/>
            <p:nvPr/>
          </p:nvSpPr>
          <p:spPr>
            <a:xfrm>
              <a:off x="2008708" y="5518760"/>
              <a:ext cx="279303" cy="157176"/>
            </a:xfrm>
            <a:custGeom>
              <a:rect b="b" l="l" r="r" t="t"/>
              <a:pathLst>
                <a:path extrusionOk="0" h="686" w="1219">
                  <a:moveTo>
                    <a:pt x="0" y="0"/>
                  </a:moveTo>
                  <a:lnTo>
                    <a:pt x="0" y="686"/>
                  </a:lnTo>
                  <a:lnTo>
                    <a:pt x="1167" y="661"/>
                  </a:lnTo>
                  <a:lnTo>
                    <a:pt x="1218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286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64"/>
            <p:cNvSpPr/>
            <p:nvPr/>
          </p:nvSpPr>
          <p:spPr>
            <a:xfrm>
              <a:off x="1988317" y="5670203"/>
              <a:ext cx="605348" cy="302209"/>
            </a:xfrm>
            <a:custGeom>
              <a:rect b="b" l="l" r="r" t="t"/>
              <a:pathLst>
                <a:path extrusionOk="0" h="1319" w="2642">
                  <a:moveTo>
                    <a:pt x="1332" y="0"/>
                  </a:moveTo>
                  <a:lnTo>
                    <a:pt x="13" y="25"/>
                  </a:lnTo>
                  <a:lnTo>
                    <a:pt x="1" y="1142"/>
                  </a:lnTo>
                  <a:cubicBezTo>
                    <a:pt x="1" y="1206"/>
                    <a:pt x="53" y="1270"/>
                    <a:pt x="114" y="1270"/>
                  </a:cubicBezTo>
                  <a:lnTo>
                    <a:pt x="2501" y="1319"/>
                  </a:lnTo>
                  <a:cubicBezTo>
                    <a:pt x="2602" y="1319"/>
                    <a:pt x="2641" y="1206"/>
                    <a:pt x="2577" y="1142"/>
                  </a:cubicBezTo>
                  <a:lnTo>
                    <a:pt x="1511" y="165"/>
                  </a:lnTo>
                  <a:lnTo>
                    <a:pt x="13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64"/>
            <p:cNvSpPr/>
            <p:nvPr/>
          </p:nvSpPr>
          <p:spPr>
            <a:xfrm>
              <a:off x="1988317" y="5911477"/>
              <a:ext cx="605348" cy="60944"/>
            </a:xfrm>
            <a:custGeom>
              <a:rect b="b" l="l" r="r" t="t"/>
              <a:pathLst>
                <a:path extrusionOk="0" h="266" w="2642">
                  <a:moveTo>
                    <a:pt x="1" y="1"/>
                  </a:moveTo>
                  <a:lnTo>
                    <a:pt x="1" y="89"/>
                  </a:lnTo>
                  <a:cubicBezTo>
                    <a:pt x="1" y="153"/>
                    <a:pt x="53" y="217"/>
                    <a:pt x="114" y="217"/>
                  </a:cubicBezTo>
                  <a:lnTo>
                    <a:pt x="2501" y="266"/>
                  </a:lnTo>
                  <a:cubicBezTo>
                    <a:pt x="2602" y="266"/>
                    <a:pt x="2641" y="153"/>
                    <a:pt x="2577" y="89"/>
                  </a:cubicBezTo>
                  <a:lnTo>
                    <a:pt x="2538" y="53"/>
                  </a:lnTo>
                  <a:cubicBezTo>
                    <a:pt x="2513" y="65"/>
                    <a:pt x="2501" y="77"/>
                    <a:pt x="2462" y="77"/>
                  </a:cubicBezTo>
                  <a:lnTo>
                    <a:pt x="77" y="25"/>
                  </a:lnTo>
                  <a:cubicBezTo>
                    <a:pt x="53" y="25"/>
                    <a:pt x="25" y="13"/>
                    <a:pt x="1" y="1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64"/>
            <p:cNvSpPr/>
            <p:nvPr/>
          </p:nvSpPr>
          <p:spPr>
            <a:xfrm>
              <a:off x="1982821" y="5911477"/>
              <a:ext cx="520119" cy="20619"/>
            </a:xfrm>
            <a:custGeom>
              <a:rect b="b" l="l" r="r" t="t"/>
              <a:pathLst>
                <a:path extrusionOk="0" h="90" w="2270">
                  <a:moveTo>
                    <a:pt x="25" y="1"/>
                  </a:moveTo>
                  <a:cubicBezTo>
                    <a:pt x="13" y="1"/>
                    <a:pt x="0" y="13"/>
                    <a:pt x="0" y="25"/>
                  </a:cubicBezTo>
                  <a:cubicBezTo>
                    <a:pt x="0" y="38"/>
                    <a:pt x="13" y="53"/>
                    <a:pt x="25" y="53"/>
                  </a:cubicBezTo>
                  <a:lnTo>
                    <a:pt x="2245" y="89"/>
                  </a:lnTo>
                  <a:cubicBezTo>
                    <a:pt x="2269" y="89"/>
                    <a:pt x="2269" y="77"/>
                    <a:pt x="2269" y="65"/>
                  </a:cubicBezTo>
                  <a:cubicBezTo>
                    <a:pt x="2269" y="53"/>
                    <a:pt x="2269" y="38"/>
                    <a:pt x="2245" y="38"/>
                  </a:cubicBezTo>
                  <a:lnTo>
                    <a:pt x="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64"/>
            <p:cNvSpPr/>
            <p:nvPr/>
          </p:nvSpPr>
          <p:spPr>
            <a:xfrm>
              <a:off x="2052699" y="5744443"/>
              <a:ext cx="110441" cy="100355"/>
            </a:xfrm>
            <a:custGeom>
              <a:rect b="b" l="l" r="r" t="t"/>
              <a:pathLst>
                <a:path extrusionOk="0" h="438" w="482">
                  <a:moveTo>
                    <a:pt x="228" y="45"/>
                  </a:moveTo>
                  <a:cubicBezTo>
                    <a:pt x="241" y="45"/>
                    <a:pt x="253" y="45"/>
                    <a:pt x="265" y="57"/>
                  </a:cubicBezTo>
                  <a:cubicBezTo>
                    <a:pt x="353" y="69"/>
                    <a:pt x="417" y="157"/>
                    <a:pt x="405" y="261"/>
                  </a:cubicBezTo>
                  <a:cubicBezTo>
                    <a:pt x="393" y="298"/>
                    <a:pt x="365" y="337"/>
                    <a:pt x="329" y="361"/>
                  </a:cubicBezTo>
                  <a:cubicBezTo>
                    <a:pt x="300" y="379"/>
                    <a:pt x="267" y="392"/>
                    <a:pt x="236" y="392"/>
                  </a:cubicBezTo>
                  <a:cubicBezTo>
                    <a:pt x="224" y="392"/>
                    <a:pt x="212" y="390"/>
                    <a:pt x="201" y="386"/>
                  </a:cubicBezTo>
                  <a:cubicBezTo>
                    <a:pt x="152" y="374"/>
                    <a:pt x="113" y="349"/>
                    <a:pt x="88" y="310"/>
                  </a:cubicBezTo>
                  <a:cubicBezTo>
                    <a:pt x="61" y="273"/>
                    <a:pt x="61" y="234"/>
                    <a:pt x="61" y="185"/>
                  </a:cubicBezTo>
                  <a:cubicBezTo>
                    <a:pt x="76" y="109"/>
                    <a:pt x="152" y="45"/>
                    <a:pt x="228" y="45"/>
                  </a:cubicBezTo>
                  <a:close/>
                  <a:moveTo>
                    <a:pt x="231" y="1"/>
                  </a:moveTo>
                  <a:cubicBezTo>
                    <a:pt x="125" y="1"/>
                    <a:pt x="34" y="73"/>
                    <a:pt x="12" y="185"/>
                  </a:cubicBezTo>
                  <a:cubicBezTo>
                    <a:pt x="0" y="234"/>
                    <a:pt x="12" y="298"/>
                    <a:pt x="49" y="349"/>
                  </a:cubicBezTo>
                  <a:cubicBezTo>
                    <a:pt x="88" y="401"/>
                    <a:pt x="125" y="425"/>
                    <a:pt x="189" y="438"/>
                  </a:cubicBezTo>
                  <a:lnTo>
                    <a:pt x="241" y="438"/>
                  </a:lnTo>
                  <a:cubicBezTo>
                    <a:pt x="277" y="438"/>
                    <a:pt x="317" y="425"/>
                    <a:pt x="353" y="401"/>
                  </a:cubicBezTo>
                  <a:cubicBezTo>
                    <a:pt x="405" y="374"/>
                    <a:pt x="442" y="325"/>
                    <a:pt x="457" y="261"/>
                  </a:cubicBezTo>
                  <a:cubicBezTo>
                    <a:pt x="481" y="145"/>
                    <a:pt x="393" y="33"/>
                    <a:pt x="277" y="5"/>
                  </a:cubicBezTo>
                  <a:cubicBezTo>
                    <a:pt x="262" y="2"/>
                    <a:pt x="246" y="1"/>
                    <a:pt x="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64"/>
            <p:cNvSpPr/>
            <p:nvPr/>
          </p:nvSpPr>
          <p:spPr>
            <a:xfrm>
              <a:off x="2282058" y="5702975"/>
              <a:ext cx="58201" cy="60258"/>
            </a:xfrm>
            <a:custGeom>
              <a:rect b="b" l="l" r="r" t="t"/>
              <a:pathLst>
                <a:path extrusionOk="0" h="263" w="254">
                  <a:moveTo>
                    <a:pt x="235" y="0"/>
                  </a:moveTo>
                  <a:cubicBezTo>
                    <a:pt x="229" y="0"/>
                    <a:pt x="223" y="3"/>
                    <a:pt x="217" y="10"/>
                  </a:cubicBezTo>
                  <a:lnTo>
                    <a:pt x="13" y="226"/>
                  </a:lnTo>
                  <a:cubicBezTo>
                    <a:pt x="1" y="238"/>
                    <a:pt x="1" y="250"/>
                    <a:pt x="13" y="262"/>
                  </a:cubicBezTo>
                  <a:lnTo>
                    <a:pt x="50" y="262"/>
                  </a:lnTo>
                  <a:lnTo>
                    <a:pt x="254" y="34"/>
                  </a:lnTo>
                  <a:lnTo>
                    <a:pt x="254" y="10"/>
                  </a:lnTo>
                  <a:cubicBezTo>
                    <a:pt x="248" y="3"/>
                    <a:pt x="242" y="0"/>
                    <a:pt x="2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64"/>
            <p:cNvSpPr/>
            <p:nvPr/>
          </p:nvSpPr>
          <p:spPr>
            <a:xfrm>
              <a:off x="2319860" y="5737795"/>
              <a:ext cx="58201" cy="60258"/>
            </a:xfrm>
            <a:custGeom>
              <a:rect b="b" l="l" r="r" t="t"/>
              <a:pathLst>
                <a:path extrusionOk="0" h="263" w="254">
                  <a:moveTo>
                    <a:pt x="229" y="1"/>
                  </a:moveTo>
                  <a:cubicBezTo>
                    <a:pt x="223" y="1"/>
                    <a:pt x="217" y="4"/>
                    <a:pt x="217" y="10"/>
                  </a:cubicBezTo>
                  <a:lnTo>
                    <a:pt x="13" y="226"/>
                  </a:lnTo>
                  <a:cubicBezTo>
                    <a:pt x="0" y="238"/>
                    <a:pt x="0" y="250"/>
                    <a:pt x="13" y="263"/>
                  </a:cubicBezTo>
                  <a:lnTo>
                    <a:pt x="52" y="263"/>
                  </a:lnTo>
                  <a:lnTo>
                    <a:pt x="253" y="49"/>
                  </a:lnTo>
                  <a:cubicBezTo>
                    <a:pt x="253" y="34"/>
                    <a:pt x="253" y="22"/>
                    <a:pt x="241" y="10"/>
                  </a:cubicBezTo>
                  <a:cubicBezTo>
                    <a:pt x="241" y="4"/>
                    <a:pt x="235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64"/>
            <p:cNvSpPr/>
            <p:nvPr/>
          </p:nvSpPr>
          <p:spPr>
            <a:xfrm>
              <a:off x="2354689" y="5772625"/>
              <a:ext cx="58201" cy="63925"/>
            </a:xfrm>
            <a:custGeom>
              <a:rect b="b" l="l" r="r" t="t"/>
              <a:pathLst>
                <a:path extrusionOk="0" h="279" w="254">
                  <a:moveTo>
                    <a:pt x="231" y="1"/>
                  </a:moveTo>
                  <a:cubicBezTo>
                    <a:pt x="223" y="1"/>
                    <a:pt x="217" y="4"/>
                    <a:pt x="217" y="10"/>
                  </a:cubicBezTo>
                  <a:lnTo>
                    <a:pt x="13" y="226"/>
                  </a:lnTo>
                  <a:cubicBezTo>
                    <a:pt x="1" y="238"/>
                    <a:pt x="1" y="251"/>
                    <a:pt x="13" y="263"/>
                  </a:cubicBezTo>
                  <a:lnTo>
                    <a:pt x="25" y="278"/>
                  </a:lnTo>
                  <a:cubicBezTo>
                    <a:pt x="37" y="278"/>
                    <a:pt x="37" y="263"/>
                    <a:pt x="52" y="263"/>
                  </a:cubicBezTo>
                  <a:lnTo>
                    <a:pt x="253" y="50"/>
                  </a:lnTo>
                  <a:lnTo>
                    <a:pt x="253" y="10"/>
                  </a:lnTo>
                  <a:cubicBezTo>
                    <a:pt x="247" y="4"/>
                    <a:pt x="238" y="1"/>
                    <a:pt x="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64"/>
            <p:cNvSpPr/>
            <p:nvPr/>
          </p:nvSpPr>
          <p:spPr>
            <a:xfrm>
              <a:off x="2247229" y="5587953"/>
              <a:ext cx="63697" cy="114556"/>
            </a:xfrm>
            <a:custGeom>
              <a:rect b="b" l="l" r="r" t="t"/>
              <a:pathLst>
                <a:path extrusionOk="0" h="500" w="278">
                  <a:moveTo>
                    <a:pt x="126" y="43"/>
                  </a:moveTo>
                  <a:cubicBezTo>
                    <a:pt x="165" y="43"/>
                    <a:pt x="202" y="67"/>
                    <a:pt x="202" y="106"/>
                  </a:cubicBezTo>
                  <a:cubicBezTo>
                    <a:pt x="217" y="170"/>
                    <a:pt x="217" y="384"/>
                    <a:pt x="190" y="435"/>
                  </a:cubicBezTo>
                  <a:cubicBezTo>
                    <a:pt x="153" y="384"/>
                    <a:pt x="65" y="183"/>
                    <a:pt x="49" y="143"/>
                  </a:cubicBezTo>
                  <a:cubicBezTo>
                    <a:pt x="49" y="119"/>
                    <a:pt x="49" y="94"/>
                    <a:pt x="65" y="79"/>
                  </a:cubicBezTo>
                  <a:cubicBezTo>
                    <a:pt x="77" y="67"/>
                    <a:pt x="101" y="55"/>
                    <a:pt x="113" y="55"/>
                  </a:cubicBezTo>
                  <a:lnTo>
                    <a:pt x="126" y="43"/>
                  </a:lnTo>
                  <a:close/>
                  <a:moveTo>
                    <a:pt x="128" y="1"/>
                  </a:moveTo>
                  <a:cubicBezTo>
                    <a:pt x="119" y="1"/>
                    <a:pt x="110" y="1"/>
                    <a:pt x="101" y="3"/>
                  </a:cubicBezTo>
                  <a:cubicBezTo>
                    <a:pt x="77" y="3"/>
                    <a:pt x="49" y="30"/>
                    <a:pt x="25" y="55"/>
                  </a:cubicBezTo>
                  <a:cubicBezTo>
                    <a:pt x="1" y="79"/>
                    <a:pt x="1" y="119"/>
                    <a:pt x="1" y="143"/>
                  </a:cubicBezTo>
                  <a:cubicBezTo>
                    <a:pt x="13" y="195"/>
                    <a:pt x="126" y="460"/>
                    <a:pt x="177" y="487"/>
                  </a:cubicBezTo>
                  <a:cubicBezTo>
                    <a:pt x="177" y="499"/>
                    <a:pt x="190" y="499"/>
                    <a:pt x="190" y="499"/>
                  </a:cubicBezTo>
                  <a:lnTo>
                    <a:pt x="202" y="499"/>
                  </a:lnTo>
                  <a:cubicBezTo>
                    <a:pt x="278" y="448"/>
                    <a:pt x="253" y="119"/>
                    <a:pt x="253" y="106"/>
                  </a:cubicBezTo>
                  <a:cubicBezTo>
                    <a:pt x="243" y="39"/>
                    <a:pt x="192" y="1"/>
                    <a:pt x="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64"/>
            <p:cNvSpPr/>
            <p:nvPr/>
          </p:nvSpPr>
          <p:spPr>
            <a:xfrm>
              <a:off x="2285039" y="5628506"/>
              <a:ext cx="104707" cy="74002"/>
            </a:xfrm>
            <a:custGeom>
              <a:rect b="b" l="l" r="r" t="t"/>
              <a:pathLst>
                <a:path extrusionOk="0" h="323" w="457">
                  <a:moveTo>
                    <a:pt x="341" y="54"/>
                  </a:moveTo>
                  <a:cubicBezTo>
                    <a:pt x="356" y="54"/>
                    <a:pt x="381" y="70"/>
                    <a:pt x="393" y="94"/>
                  </a:cubicBezTo>
                  <a:cubicBezTo>
                    <a:pt x="393" y="106"/>
                    <a:pt x="405" y="130"/>
                    <a:pt x="393" y="146"/>
                  </a:cubicBezTo>
                  <a:cubicBezTo>
                    <a:pt x="393" y="170"/>
                    <a:pt x="381" y="182"/>
                    <a:pt x="356" y="194"/>
                  </a:cubicBezTo>
                  <a:cubicBezTo>
                    <a:pt x="317" y="222"/>
                    <a:pt x="113" y="271"/>
                    <a:pt x="64" y="271"/>
                  </a:cubicBezTo>
                  <a:cubicBezTo>
                    <a:pt x="76" y="222"/>
                    <a:pt x="229" y="94"/>
                    <a:pt x="280" y="54"/>
                  </a:cubicBezTo>
                  <a:close/>
                  <a:moveTo>
                    <a:pt x="325" y="1"/>
                  </a:moveTo>
                  <a:cubicBezTo>
                    <a:pt x="301" y="1"/>
                    <a:pt x="281" y="9"/>
                    <a:pt x="253" y="18"/>
                  </a:cubicBezTo>
                  <a:cubicBezTo>
                    <a:pt x="216" y="42"/>
                    <a:pt x="25" y="194"/>
                    <a:pt x="12" y="271"/>
                  </a:cubicBezTo>
                  <a:cubicBezTo>
                    <a:pt x="0" y="283"/>
                    <a:pt x="12" y="298"/>
                    <a:pt x="12" y="310"/>
                  </a:cubicBezTo>
                  <a:cubicBezTo>
                    <a:pt x="12" y="310"/>
                    <a:pt x="37" y="322"/>
                    <a:pt x="64" y="322"/>
                  </a:cubicBezTo>
                  <a:cubicBezTo>
                    <a:pt x="152" y="322"/>
                    <a:pt x="369" y="246"/>
                    <a:pt x="381" y="234"/>
                  </a:cubicBezTo>
                  <a:cubicBezTo>
                    <a:pt x="417" y="222"/>
                    <a:pt x="433" y="194"/>
                    <a:pt x="445" y="158"/>
                  </a:cubicBezTo>
                  <a:cubicBezTo>
                    <a:pt x="457" y="130"/>
                    <a:pt x="445" y="94"/>
                    <a:pt x="433" y="70"/>
                  </a:cubicBezTo>
                  <a:cubicBezTo>
                    <a:pt x="417" y="30"/>
                    <a:pt x="381" y="18"/>
                    <a:pt x="356" y="6"/>
                  </a:cubicBezTo>
                  <a:cubicBezTo>
                    <a:pt x="345" y="2"/>
                    <a:pt x="335" y="1"/>
                    <a:pt x="3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64"/>
            <p:cNvSpPr/>
            <p:nvPr/>
          </p:nvSpPr>
          <p:spPr>
            <a:xfrm>
              <a:off x="1880865" y="3390439"/>
              <a:ext cx="1160073" cy="2201843"/>
            </a:xfrm>
            <a:custGeom>
              <a:rect b="b" l="l" r="r" t="t"/>
              <a:pathLst>
                <a:path extrusionOk="0" h="9610" w="5063">
                  <a:moveTo>
                    <a:pt x="394" y="1"/>
                  </a:moveTo>
                  <a:lnTo>
                    <a:pt x="153" y="713"/>
                  </a:lnTo>
                  <a:cubicBezTo>
                    <a:pt x="13" y="1143"/>
                    <a:pt x="1" y="1615"/>
                    <a:pt x="126" y="2044"/>
                  </a:cubicBezTo>
                  <a:lnTo>
                    <a:pt x="165" y="2148"/>
                  </a:lnTo>
                  <a:lnTo>
                    <a:pt x="394" y="4773"/>
                  </a:lnTo>
                  <a:lnTo>
                    <a:pt x="342" y="9457"/>
                  </a:lnTo>
                  <a:cubicBezTo>
                    <a:pt x="330" y="9545"/>
                    <a:pt x="406" y="9609"/>
                    <a:pt x="494" y="9609"/>
                  </a:cubicBezTo>
                  <a:lnTo>
                    <a:pt x="1816" y="9594"/>
                  </a:lnTo>
                  <a:cubicBezTo>
                    <a:pt x="1892" y="9594"/>
                    <a:pt x="1953" y="9533"/>
                    <a:pt x="1953" y="9469"/>
                  </a:cubicBezTo>
                  <a:lnTo>
                    <a:pt x="2398" y="4849"/>
                  </a:lnTo>
                  <a:lnTo>
                    <a:pt x="2398" y="4697"/>
                  </a:lnTo>
                  <a:lnTo>
                    <a:pt x="2385" y="2617"/>
                  </a:lnTo>
                  <a:lnTo>
                    <a:pt x="3007" y="5065"/>
                  </a:lnTo>
                  <a:lnTo>
                    <a:pt x="2181" y="9381"/>
                  </a:lnTo>
                  <a:cubicBezTo>
                    <a:pt x="2169" y="9469"/>
                    <a:pt x="2233" y="9545"/>
                    <a:pt x="2321" y="9545"/>
                  </a:cubicBezTo>
                  <a:lnTo>
                    <a:pt x="3567" y="9545"/>
                  </a:lnTo>
                  <a:cubicBezTo>
                    <a:pt x="3655" y="9545"/>
                    <a:pt x="3732" y="9481"/>
                    <a:pt x="3756" y="9405"/>
                  </a:cubicBezTo>
                  <a:lnTo>
                    <a:pt x="4938" y="5699"/>
                  </a:lnTo>
                  <a:cubicBezTo>
                    <a:pt x="5050" y="5370"/>
                    <a:pt x="5062" y="5026"/>
                    <a:pt x="4974" y="4697"/>
                  </a:cubicBezTo>
                  <a:lnTo>
                    <a:pt x="3808" y="305"/>
                  </a:lnTo>
                  <a:lnTo>
                    <a:pt x="2209" y="305"/>
                  </a:lnTo>
                  <a:lnTo>
                    <a:pt x="2181" y="1"/>
                  </a:lnTo>
                  <a:close/>
                </a:path>
              </a:pathLst>
            </a:custGeom>
            <a:solidFill>
              <a:srgbClr val="1D958D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64"/>
            <p:cNvSpPr/>
            <p:nvPr/>
          </p:nvSpPr>
          <p:spPr>
            <a:xfrm>
              <a:off x="2421824" y="3536396"/>
              <a:ext cx="43305" cy="471071"/>
            </a:xfrm>
            <a:custGeom>
              <a:rect b="b" l="l" r="r" t="t"/>
              <a:pathLst>
                <a:path extrusionOk="0" h="2056" w="189">
                  <a:moveTo>
                    <a:pt x="113" y="0"/>
                  </a:moveTo>
                  <a:cubicBezTo>
                    <a:pt x="101" y="0"/>
                    <a:pt x="88" y="12"/>
                    <a:pt x="88" y="37"/>
                  </a:cubicBezTo>
                  <a:lnTo>
                    <a:pt x="125" y="762"/>
                  </a:lnTo>
                  <a:cubicBezTo>
                    <a:pt x="140" y="826"/>
                    <a:pt x="140" y="887"/>
                    <a:pt x="125" y="938"/>
                  </a:cubicBezTo>
                  <a:lnTo>
                    <a:pt x="0" y="2029"/>
                  </a:lnTo>
                  <a:cubicBezTo>
                    <a:pt x="0" y="2044"/>
                    <a:pt x="12" y="2056"/>
                    <a:pt x="24" y="2056"/>
                  </a:cubicBezTo>
                  <a:cubicBezTo>
                    <a:pt x="37" y="2056"/>
                    <a:pt x="49" y="2056"/>
                    <a:pt x="49" y="2029"/>
                  </a:cubicBezTo>
                  <a:lnTo>
                    <a:pt x="177" y="950"/>
                  </a:lnTo>
                  <a:cubicBezTo>
                    <a:pt x="189" y="887"/>
                    <a:pt x="189" y="826"/>
                    <a:pt x="177" y="762"/>
                  </a:cubicBezTo>
                  <a:lnTo>
                    <a:pt x="140" y="25"/>
                  </a:lnTo>
                  <a:cubicBezTo>
                    <a:pt x="140" y="12"/>
                    <a:pt x="125" y="0"/>
                    <a:pt x="1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64"/>
            <p:cNvSpPr/>
            <p:nvPr/>
          </p:nvSpPr>
          <p:spPr>
            <a:xfrm>
              <a:off x="2729538" y="2419877"/>
              <a:ext cx="692423" cy="781528"/>
            </a:xfrm>
            <a:custGeom>
              <a:rect b="b" l="l" r="r" t="t"/>
              <a:pathLst>
                <a:path extrusionOk="0" h="3411" w="3022">
                  <a:moveTo>
                    <a:pt x="2360" y="1"/>
                  </a:moveTo>
                  <a:lnTo>
                    <a:pt x="1462" y="1472"/>
                  </a:lnTo>
                  <a:lnTo>
                    <a:pt x="725" y="622"/>
                  </a:lnTo>
                  <a:lnTo>
                    <a:pt x="0" y="2132"/>
                  </a:lnTo>
                  <a:lnTo>
                    <a:pt x="762" y="3058"/>
                  </a:lnTo>
                  <a:cubicBezTo>
                    <a:pt x="957" y="3298"/>
                    <a:pt x="1228" y="3410"/>
                    <a:pt x="1496" y="3410"/>
                  </a:cubicBezTo>
                  <a:cubicBezTo>
                    <a:pt x="1908" y="3410"/>
                    <a:pt x="2315" y="3146"/>
                    <a:pt x="2437" y="2678"/>
                  </a:cubicBezTo>
                  <a:lnTo>
                    <a:pt x="3021" y="430"/>
                  </a:lnTo>
                  <a:lnTo>
                    <a:pt x="2360" y="1"/>
                  </a:lnTo>
                  <a:close/>
                </a:path>
              </a:pathLst>
            </a:custGeom>
            <a:solidFill>
              <a:srgbClr val="E8A286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64"/>
            <p:cNvSpPr/>
            <p:nvPr/>
          </p:nvSpPr>
          <p:spPr>
            <a:xfrm>
              <a:off x="3005861" y="2742258"/>
              <a:ext cx="69887" cy="111127"/>
            </a:xfrm>
            <a:custGeom>
              <a:rect b="b" l="l" r="r" t="t"/>
              <a:pathLst>
                <a:path extrusionOk="0" h="485" w="305">
                  <a:moveTo>
                    <a:pt x="293" y="1"/>
                  </a:moveTo>
                  <a:cubicBezTo>
                    <a:pt x="280" y="1"/>
                    <a:pt x="268" y="1"/>
                    <a:pt x="256" y="13"/>
                  </a:cubicBezTo>
                  <a:lnTo>
                    <a:pt x="12" y="445"/>
                  </a:lnTo>
                  <a:cubicBezTo>
                    <a:pt x="0" y="457"/>
                    <a:pt x="12" y="470"/>
                    <a:pt x="12" y="470"/>
                  </a:cubicBezTo>
                  <a:lnTo>
                    <a:pt x="28" y="485"/>
                  </a:lnTo>
                  <a:cubicBezTo>
                    <a:pt x="40" y="485"/>
                    <a:pt x="52" y="470"/>
                    <a:pt x="52" y="470"/>
                  </a:cubicBezTo>
                  <a:lnTo>
                    <a:pt x="305" y="40"/>
                  </a:lnTo>
                  <a:cubicBezTo>
                    <a:pt x="305" y="28"/>
                    <a:pt x="305" y="13"/>
                    <a:pt x="293" y="1"/>
                  </a:cubicBezTo>
                  <a:close/>
                </a:path>
              </a:pathLst>
            </a:custGeom>
            <a:solidFill>
              <a:srgbClr val="E06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64"/>
            <p:cNvSpPr/>
            <p:nvPr/>
          </p:nvSpPr>
          <p:spPr>
            <a:xfrm>
              <a:off x="3124998" y="2210461"/>
              <a:ext cx="593434" cy="785423"/>
            </a:xfrm>
            <a:custGeom>
              <a:rect b="b" l="l" r="r" t="t"/>
              <a:pathLst>
                <a:path extrusionOk="0" h="3428" w="2590">
                  <a:moveTo>
                    <a:pt x="1" y="1"/>
                  </a:moveTo>
                  <a:lnTo>
                    <a:pt x="1" y="3427"/>
                  </a:lnTo>
                  <a:lnTo>
                    <a:pt x="2590" y="3427"/>
                  </a:lnTo>
                  <a:lnTo>
                    <a:pt x="2590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64"/>
            <p:cNvSpPr/>
            <p:nvPr/>
          </p:nvSpPr>
          <p:spPr>
            <a:xfrm>
              <a:off x="3192133" y="2350227"/>
              <a:ext cx="259140" cy="8476"/>
            </a:xfrm>
            <a:custGeom>
              <a:rect b="b" l="l" r="r" t="t"/>
              <a:pathLst>
                <a:path extrusionOk="0" h="37" w="1131">
                  <a:moveTo>
                    <a:pt x="25" y="0"/>
                  </a:moveTo>
                  <a:cubicBezTo>
                    <a:pt x="12" y="0"/>
                    <a:pt x="0" y="12"/>
                    <a:pt x="0" y="24"/>
                  </a:cubicBezTo>
                  <a:cubicBezTo>
                    <a:pt x="0" y="37"/>
                    <a:pt x="12" y="37"/>
                    <a:pt x="25" y="37"/>
                  </a:cubicBezTo>
                  <a:lnTo>
                    <a:pt x="1103" y="37"/>
                  </a:lnTo>
                  <a:cubicBezTo>
                    <a:pt x="1118" y="37"/>
                    <a:pt x="1130" y="37"/>
                    <a:pt x="1130" y="24"/>
                  </a:cubicBezTo>
                  <a:cubicBezTo>
                    <a:pt x="1130" y="12"/>
                    <a:pt x="1118" y="0"/>
                    <a:pt x="1103" y="0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64"/>
            <p:cNvSpPr/>
            <p:nvPr/>
          </p:nvSpPr>
          <p:spPr>
            <a:xfrm>
              <a:off x="3192133" y="2460440"/>
              <a:ext cx="293971" cy="9162"/>
            </a:xfrm>
            <a:custGeom>
              <a:rect b="b" l="l" r="r" t="t"/>
              <a:pathLst>
                <a:path extrusionOk="0" h="40" w="1283">
                  <a:moveTo>
                    <a:pt x="25" y="0"/>
                  </a:moveTo>
                  <a:cubicBezTo>
                    <a:pt x="12" y="0"/>
                    <a:pt x="0" y="12"/>
                    <a:pt x="0" y="25"/>
                  </a:cubicBezTo>
                  <a:cubicBezTo>
                    <a:pt x="0" y="25"/>
                    <a:pt x="12" y="40"/>
                    <a:pt x="25" y="40"/>
                  </a:cubicBezTo>
                  <a:lnTo>
                    <a:pt x="1255" y="40"/>
                  </a:lnTo>
                  <a:cubicBezTo>
                    <a:pt x="1270" y="40"/>
                    <a:pt x="1282" y="25"/>
                    <a:pt x="1282" y="25"/>
                  </a:cubicBezTo>
                  <a:cubicBezTo>
                    <a:pt x="1282" y="12"/>
                    <a:pt x="1270" y="0"/>
                    <a:pt x="1255" y="0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64"/>
            <p:cNvSpPr/>
            <p:nvPr/>
          </p:nvSpPr>
          <p:spPr>
            <a:xfrm>
              <a:off x="3192133" y="2814888"/>
              <a:ext cx="293971" cy="9162"/>
            </a:xfrm>
            <a:custGeom>
              <a:rect b="b" l="l" r="r" t="t"/>
              <a:pathLst>
                <a:path extrusionOk="0" h="40" w="1283">
                  <a:moveTo>
                    <a:pt x="25" y="0"/>
                  </a:moveTo>
                  <a:cubicBezTo>
                    <a:pt x="12" y="0"/>
                    <a:pt x="0" y="0"/>
                    <a:pt x="0" y="16"/>
                  </a:cubicBezTo>
                  <a:cubicBezTo>
                    <a:pt x="0" y="28"/>
                    <a:pt x="12" y="40"/>
                    <a:pt x="25" y="40"/>
                  </a:cubicBezTo>
                  <a:lnTo>
                    <a:pt x="1255" y="40"/>
                  </a:lnTo>
                  <a:cubicBezTo>
                    <a:pt x="1270" y="40"/>
                    <a:pt x="1282" y="28"/>
                    <a:pt x="1282" y="16"/>
                  </a:cubicBezTo>
                  <a:cubicBezTo>
                    <a:pt x="1282" y="0"/>
                    <a:pt x="1270" y="0"/>
                    <a:pt x="1255" y="0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64"/>
            <p:cNvSpPr/>
            <p:nvPr/>
          </p:nvSpPr>
          <p:spPr>
            <a:xfrm>
              <a:off x="3192133" y="2539252"/>
              <a:ext cx="453672" cy="8476"/>
            </a:xfrm>
            <a:custGeom>
              <a:rect b="b" l="l" r="r" t="t"/>
              <a:pathLst>
                <a:path extrusionOk="0" h="37" w="1980">
                  <a:moveTo>
                    <a:pt x="25" y="0"/>
                  </a:moveTo>
                  <a:cubicBezTo>
                    <a:pt x="12" y="0"/>
                    <a:pt x="0" y="13"/>
                    <a:pt x="0" y="25"/>
                  </a:cubicBezTo>
                  <a:cubicBezTo>
                    <a:pt x="0" y="25"/>
                    <a:pt x="12" y="37"/>
                    <a:pt x="25" y="37"/>
                  </a:cubicBezTo>
                  <a:lnTo>
                    <a:pt x="1968" y="37"/>
                  </a:lnTo>
                  <a:lnTo>
                    <a:pt x="1980" y="25"/>
                  </a:lnTo>
                  <a:cubicBezTo>
                    <a:pt x="1980" y="13"/>
                    <a:pt x="1968" y="0"/>
                    <a:pt x="1968" y="0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64"/>
            <p:cNvSpPr/>
            <p:nvPr/>
          </p:nvSpPr>
          <p:spPr>
            <a:xfrm>
              <a:off x="3192133" y="2722095"/>
              <a:ext cx="453672" cy="9162"/>
            </a:xfrm>
            <a:custGeom>
              <a:rect b="b" l="l" r="r" t="t"/>
              <a:pathLst>
                <a:path extrusionOk="0" h="40" w="1980">
                  <a:moveTo>
                    <a:pt x="25" y="0"/>
                  </a:moveTo>
                  <a:cubicBezTo>
                    <a:pt x="12" y="0"/>
                    <a:pt x="0" y="0"/>
                    <a:pt x="0" y="12"/>
                  </a:cubicBezTo>
                  <a:cubicBezTo>
                    <a:pt x="0" y="25"/>
                    <a:pt x="12" y="40"/>
                    <a:pt x="25" y="40"/>
                  </a:cubicBezTo>
                  <a:lnTo>
                    <a:pt x="1968" y="40"/>
                  </a:lnTo>
                  <a:cubicBezTo>
                    <a:pt x="1968" y="40"/>
                    <a:pt x="1980" y="25"/>
                    <a:pt x="1980" y="12"/>
                  </a:cubicBezTo>
                  <a:cubicBezTo>
                    <a:pt x="1980" y="0"/>
                    <a:pt x="1968" y="0"/>
                    <a:pt x="1968" y="0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64"/>
            <p:cNvSpPr/>
            <p:nvPr/>
          </p:nvSpPr>
          <p:spPr>
            <a:xfrm>
              <a:off x="3503285" y="2460440"/>
              <a:ext cx="142517" cy="9162"/>
            </a:xfrm>
            <a:custGeom>
              <a:rect b="b" l="l" r="r" t="t"/>
              <a:pathLst>
                <a:path extrusionOk="0" h="40" w="622">
                  <a:moveTo>
                    <a:pt x="25" y="0"/>
                  </a:moveTo>
                  <a:cubicBezTo>
                    <a:pt x="13" y="0"/>
                    <a:pt x="1" y="12"/>
                    <a:pt x="1" y="25"/>
                  </a:cubicBezTo>
                  <a:cubicBezTo>
                    <a:pt x="1" y="25"/>
                    <a:pt x="13" y="40"/>
                    <a:pt x="25" y="40"/>
                  </a:cubicBezTo>
                  <a:lnTo>
                    <a:pt x="610" y="40"/>
                  </a:lnTo>
                  <a:lnTo>
                    <a:pt x="622" y="25"/>
                  </a:lnTo>
                  <a:cubicBezTo>
                    <a:pt x="622" y="12"/>
                    <a:pt x="610" y="0"/>
                    <a:pt x="610" y="0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64"/>
            <p:cNvSpPr/>
            <p:nvPr/>
          </p:nvSpPr>
          <p:spPr>
            <a:xfrm>
              <a:off x="3192133" y="2632045"/>
              <a:ext cx="142517" cy="8476"/>
            </a:xfrm>
            <a:custGeom>
              <a:rect b="b" l="l" r="r" t="t"/>
              <a:pathLst>
                <a:path extrusionOk="0" h="37" w="622">
                  <a:moveTo>
                    <a:pt x="25" y="0"/>
                  </a:moveTo>
                  <a:cubicBezTo>
                    <a:pt x="12" y="0"/>
                    <a:pt x="0" y="0"/>
                    <a:pt x="0" y="13"/>
                  </a:cubicBezTo>
                  <a:cubicBezTo>
                    <a:pt x="0" y="25"/>
                    <a:pt x="12" y="37"/>
                    <a:pt x="25" y="37"/>
                  </a:cubicBezTo>
                  <a:lnTo>
                    <a:pt x="609" y="37"/>
                  </a:lnTo>
                  <a:cubicBezTo>
                    <a:pt x="609" y="37"/>
                    <a:pt x="622" y="25"/>
                    <a:pt x="622" y="13"/>
                  </a:cubicBezTo>
                  <a:cubicBezTo>
                    <a:pt x="622" y="0"/>
                    <a:pt x="609" y="0"/>
                    <a:pt x="609" y="0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64"/>
            <p:cNvSpPr/>
            <p:nvPr/>
          </p:nvSpPr>
          <p:spPr>
            <a:xfrm>
              <a:off x="3308527" y="2116982"/>
              <a:ext cx="75611" cy="169091"/>
            </a:xfrm>
            <a:custGeom>
              <a:rect b="b" l="l" r="r" t="t"/>
              <a:pathLst>
                <a:path extrusionOk="0" h="738" w="330">
                  <a:moveTo>
                    <a:pt x="190" y="1"/>
                  </a:moveTo>
                  <a:cubicBezTo>
                    <a:pt x="114" y="1"/>
                    <a:pt x="37" y="53"/>
                    <a:pt x="37" y="141"/>
                  </a:cubicBezTo>
                  <a:lnTo>
                    <a:pt x="1" y="586"/>
                  </a:lnTo>
                  <a:cubicBezTo>
                    <a:pt x="1" y="662"/>
                    <a:pt x="50" y="726"/>
                    <a:pt x="126" y="738"/>
                  </a:cubicBezTo>
                  <a:cubicBezTo>
                    <a:pt x="202" y="738"/>
                    <a:pt x="278" y="674"/>
                    <a:pt x="278" y="598"/>
                  </a:cubicBezTo>
                  <a:lnTo>
                    <a:pt x="318" y="153"/>
                  </a:lnTo>
                  <a:cubicBezTo>
                    <a:pt x="330" y="77"/>
                    <a:pt x="266" y="16"/>
                    <a:pt x="190" y="1"/>
                  </a:cubicBezTo>
                  <a:close/>
                </a:path>
              </a:pathLst>
            </a:custGeom>
            <a:solidFill>
              <a:srgbClr val="E8A286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64"/>
            <p:cNvSpPr/>
            <p:nvPr/>
          </p:nvSpPr>
          <p:spPr>
            <a:xfrm>
              <a:off x="3241630" y="2111486"/>
              <a:ext cx="75611" cy="175044"/>
            </a:xfrm>
            <a:custGeom>
              <a:rect b="b" l="l" r="r" t="t"/>
              <a:pathLst>
                <a:path extrusionOk="0" h="764" w="330">
                  <a:moveTo>
                    <a:pt x="189" y="0"/>
                  </a:moveTo>
                  <a:cubicBezTo>
                    <a:pt x="113" y="0"/>
                    <a:pt x="49" y="52"/>
                    <a:pt x="37" y="128"/>
                  </a:cubicBezTo>
                  <a:lnTo>
                    <a:pt x="1" y="610"/>
                  </a:lnTo>
                  <a:cubicBezTo>
                    <a:pt x="1" y="686"/>
                    <a:pt x="49" y="762"/>
                    <a:pt x="141" y="762"/>
                  </a:cubicBezTo>
                  <a:cubicBezTo>
                    <a:pt x="147" y="763"/>
                    <a:pt x="153" y="763"/>
                    <a:pt x="159" y="763"/>
                  </a:cubicBezTo>
                  <a:cubicBezTo>
                    <a:pt x="227" y="763"/>
                    <a:pt x="279" y="704"/>
                    <a:pt x="293" y="634"/>
                  </a:cubicBezTo>
                  <a:lnTo>
                    <a:pt x="329" y="153"/>
                  </a:lnTo>
                  <a:cubicBezTo>
                    <a:pt x="329" y="77"/>
                    <a:pt x="278" y="13"/>
                    <a:pt x="189" y="0"/>
                  </a:cubicBezTo>
                  <a:close/>
                </a:path>
              </a:pathLst>
            </a:custGeom>
            <a:solidFill>
              <a:srgbClr val="E8A286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64"/>
            <p:cNvSpPr/>
            <p:nvPr/>
          </p:nvSpPr>
          <p:spPr>
            <a:xfrm>
              <a:off x="3372224" y="2146078"/>
              <a:ext cx="72630" cy="131745"/>
            </a:xfrm>
            <a:custGeom>
              <a:rect b="b" l="l" r="r" t="t"/>
              <a:pathLst>
                <a:path extrusionOk="0" h="575" w="317">
                  <a:moveTo>
                    <a:pt x="161" y="0"/>
                  </a:moveTo>
                  <a:cubicBezTo>
                    <a:pt x="93" y="0"/>
                    <a:pt x="39" y="60"/>
                    <a:pt x="27" y="130"/>
                  </a:cubicBezTo>
                  <a:lnTo>
                    <a:pt x="0" y="422"/>
                  </a:lnTo>
                  <a:cubicBezTo>
                    <a:pt x="0" y="498"/>
                    <a:pt x="64" y="559"/>
                    <a:pt x="140" y="574"/>
                  </a:cubicBezTo>
                  <a:cubicBezTo>
                    <a:pt x="216" y="574"/>
                    <a:pt x="280" y="523"/>
                    <a:pt x="292" y="434"/>
                  </a:cubicBezTo>
                  <a:lnTo>
                    <a:pt x="317" y="154"/>
                  </a:lnTo>
                  <a:cubicBezTo>
                    <a:pt x="317" y="78"/>
                    <a:pt x="256" y="2"/>
                    <a:pt x="180" y="2"/>
                  </a:cubicBezTo>
                  <a:cubicBezTo>
                    <a:pt x="173" y="1"/>
                    <a:pt x="167" y="0"/>
                    <a:pt x="161" y="0"/>
                  </a:cubicBezTo>
                  <a:close/>
                </a:path>
              </a:pathLst>
            </a:custGeom>
            <a:solidFill>
              <a:srgbClr val="E8A286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64"/>
            <p:cNvSpPr/>
            <p:nvPr/>
          </p:nvSpPr>
          <p:spPr>
            <a:xfrm>
              <a:off x="3436379" y="2151583"/>
              <a:ext cx="69887" cy="97145"/>
            </a:xfrm>
            <a:custGeom>
              <a:rect b="b" l="l" r="r" t="t"/>
              <a:pathLst>
                <a:path extrusionOk="0" h="422" w="305">
                  <a:moveTo>
                    <a:pt x="155" y="1"/>
                  </a:moveTo>
                  <a:cubicBezTo>
                    <a:pt x="78" y="1"/>
                    <a:pt x="24" y="60"/>
                    <a:pt x="12" y="130"/>
                  </a:cubicBezTo>
                  <a:lnTo>
                    <a:pt x="12" y="270"/>
                  </a:lnTo>
                  <a:cubicBezTo>
                    <a:pt x="0" y="346"/>
                    <a:pt x="64" y="422"/>
                    <a:pt x="140" y="422"/>
                  </a:cubicBezTo>
                  <a:cubicBezTo>
                    <a:pt x="147" y="423"/>
                    <a:pt x="153" y="424"/>
                    <a:pt x="159" y="424"/>
                  </a:cubicBezTo>
                  <a:cubicBezTo>
                    <a:pt x="227" y="424"/>
                    <a:pt x="281" y="364"/>
                    <a:pt x="293" y="294"/>
                  </a:cubicBezTo>
                  <a:lnTo>
                    <a:pt x="305" y="154"/>
                  </a:lnTo>
                  <a:cubicBezTo>
                    <a:pt x="305" y="66"/>
                    <a:pt x="253" y="2"/>
                    <a:pt x="177" y="2"/>
                  </a:cubicBezTo>
                  <a:cubicBezTo>
                    <a:pt x="170" y="1"/>
                    <a:pt x="162" y="1"/>
                    <a:pt x="155" y="1"/>
                  </a:cubicBezTo>
                  <a:close/>
                </a:path>
              </a:pathLst>
            </a:custGeom>
            <a:solidFill>
              <a:srgbClr val="E8A286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64"/>
            <p:cNvSpPr/>
            <p:nvPr/>
          </p:nvSpPr>
          <p:spPr>
            <a:xfrm>
              <a:off x="3305098" y="2140811"/>
              <a:ext cx="17638" cy="115936"/>
            </a:xfrm>
            <a:custGeom>
              <a:rect b="b" l="l" r="r" t="t"/>
              <a:pathLst>
                <a:path extrusionOk="0" h="506" w="77">
                  <a:moveTo>
                    <a:pt x="52" y="0"/>
                  </a:moveTo>
                  <a:cubicBezTo>
                    <a:pt x="40" y="0"/>
                    <a:pt x="28" y="13"/>
                    <a:pt x="28" y="25"/>
                  </a:cubicBezTo>
                  <a:lnTo>
                    <a:pt x="1" y="482"/>
                  </a:lnTo>
                  <a:cubicBezTo>
                    <a:pt x="1" y="494"/>
                    <a:pt x="1" y="506"/>
                    <a:pt x="16" y="506"/>
                  </a:cubicBezTo>
                  <a:lnTo>
                    <a:pt x="28" y="506"/>
                  </a:lnTo>
                  <a:cubicBezTo>
                    <a:pt x="40" y="506"/>
                    <a:pt x="52" y="494"/>
                    <a:pt x="52" y="482"/>
                  </a:cubicBezTo>
                  <a:lnTo>
                    <a:pt x="77" y="37"/>
                  </a:lnTo>
                  <a:cubicBezTo>
                    <a:pt x="77" y="13"/>
                    <a:pt x="65" y="13"/>
                    <a:pt x="52" y="0"/>
                  </a:cubicBezTo>
                  <a:close/>
                </a:path>
              </a:pathLst>
            </a:custGeom>
            <a:solidFill>
              <a:srgbClr val="E06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64"/>
            <p:cNvSpPr/>
            <p:nvPr/>
          </p:nvSpPr>
          <p:spPr>
            <a:xfrm>
              <a:off x="3372224" y="2155469"/>
              <a:ext cx="20391" cy="104936"/>
            </a:xfrm>
            <a:custGeom>
              <a:rect b="b" l="l" r="r" t="t"/>
              <a:pathLst>
                <a:path extrusionOk="0" h="458" w="89">
                  <a:moveTo>
                    <a:pt x="64" y="0"/>
                  </a:moveTo>
                  <a:cubicBezTo>
                    <a:pt x="40" y="0"/>
                    <a:pt x="40" y="0"/>
                    <a:pt x="27" y="25"/>
                  </a:cubicBezTo>
                  <a:lnTo>
                    <a:pt x="0" y="430"/>
                  </a:lnTo>
                  <a:cubicBezTo>
                    <a:pt x="0" y="442"/>
                    <a:pt x="12" y="457"/>
                    <a:pt x="27" y="457"/>
                  </a:cubicBezTo>
                  <a:cubicBezTo>
                    <a:pt x="40" y="457"/>
                    <a:pt x="52" y="457"/>
                    <a:pt x="52" y="442"/>
                  </a:cubicBezTo>
                  <a:lnTo>
                    <a:pt x="76" y="25"/>
                  </a:lnTo>
                  <a:cubicBezTo>
                    <a:pt x="88" y="13"/>
                    <a:pt x="76" y="0"/>
                    <a:pt x="64" y="0"/>
                  </a:cubicBezTo>
                  <a:close/>
                </a:path>
              </a:pathLst>
            </a:custGeom>
            <a:solidFill>
              <a:srgbClr val="E06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64"/>
            <p:cNvSpPr/>
            <p:nvPr/>
          </p:nvSpPr>
          <p:spPr>
            <a:xfrm>
              <a:off x="3436379" y="2163726"/>
              <a:ext cx="14895" cy="84774"/>
            </a:xfrm>
            <a:custGeom>
              <a:rect b="b" l="l" r="r" t="t"/>
              <a:pathLst>
                <a:path extrusionOk="0" h="370" w="65">
                  <a:moveTo>
                    <a:pt x="37" y="1"/>
                  </a:moveTo>
                  <a:cubicBezTo>
                    <a:pt x="25" y="1"/>
                    <a:pt x="12" y="1"/>
                    <a:pt x="12" y="25"/>
                  </a:cubicBezTo>
                  <a:lnTo>
                    <a:pt x="0" y="345"/>
                  </a:lnTo>
                  <a:cubicBezTo>
                    <a:pt x="0" y="357"/>
                    <a:pt x="12" y="369"/>
                    <a:pt x="25" y="369"/>
                  </a:cubicBezTo>
                  <a:cubicBezTo>
                    <a:pt x="37" y="369"/>
                    <a:pt x="52" y="369"/>
                    <a:pt x="52" y="357"/>
                  </a:cubicBezTo>
                  <a:lnTo>
                    <a:pt x="64" y="25"/>
                  </a:lnTo>
                  <a:cubicBezTo>
                    <a:pt x="64" y="13"/>
                    <a:pt x="52" y="1"/>
                    <a:pt x="37" y="1"/>
                  </a:cubicBezTo>
                  <a:close/>
                </a:path>
              </a:pathLst>
            </a:custGeom>
            <a:solidFill>
              <a:srgbClr val="E06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64"/>
            <p:cNvSpPr/>
            <p:nvPr/>
          </p:nvSpPr>
          <p:spPr>
            <a:xfrm>
              <a:off x="1665259" y="2262929"/>
              <a:ext cx="1372932" cy="1235873"/>
            </a:xfrm>
            <a:custGeom>
              <a:rect b="b" l="l" r="r" t="t"/>
              <a:pathLst>
                <a:path extrusionOk="0" h="5394" w="5992">
                  <a:moveTo>
                    <a:pt x="1944" y="0"/>
                  </a:moveTo>
                  <a:lnTo>
                    <a:pt x="1587" y="13"/>
                  </a:lnTo>
                  <a:cubicBezTo>
                    <a:pt x="1082" y="25"/>
                    <a:pt x="598" y="317"/>
                    <a:pt x="409" y="798"/>
                  </a:cubicBezTo>
                  <a:cubicBezTo>
                    <a:pt x="381" y="862"/>
                    <a:pt x="357" y="926"/>
                    <a:pt x="345" y="1002"/>
                  </a:cubicBezTo>
                  <a:lnTo>
                    <a:pt x="28" y="2461"/>
                  </a:lnTo>
                  <a:cubicBezTo>
                    <a:pt x="1" y="2562"/>
                    <a:pt x="77" y="2653"/>
                    <a:pt x="180" y="2665"/>
                  </a:cubicBezTo>
                  <a:lnTo>
                    <a:pt x="1118" y="2689"/>
                  </a:lnTo>
                  <a:lnTo>
                    <a:pt x="902" y="5394"/>
                  </a:lnTo>
                  <a:lnTo>
                    <a:pt x="5117" y="5394"/>
                  </a:lnTo>
                  <a:lnTo>
                    <a:pt x="5026" y="2830"/>
                  </a:lnTo>
                  <a:lnTo>
                    <a:pt x="5927" y="1876"/>
                  </a:lnTo>
                  <a:cubicBezTo>
                    <a:pt x="5991" y="1800"/>
                    <a:pt x="5991" y="1688"/>
                    <a:pt x="5915" y="1611"/>
                  </a:cubicBezTo>
                  <a:lnTo>
                    <a:pt x="4709" y="482"/>
                  </a:lnTo>
                  <a:cubicBezTo>
                    <a:pt x="4508" y="229"/>
                    <a:pt x="4204" y="64"/>
                    <a:pt x="3859" y="64"/>
                  </a:cubicBezTo>
                  <a:lnTo>
                    <a:pt x="1996" y="0"/>
                  </a:lnTo>
                  <a:cubicBezTo>
                    <a:pt x="1980" y="0"/>
                    <a:pt x="1956" y="0"/>
                    <a:pt x="1944" y="13"/>
                  </a:cubicBezTo>
                  <a:lnTo>
                    <a:pt x="19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64"/>
            <p:cNvSpPr/>
            <p:nvPr/>
          </p:nvSpPr>
          <p:spPr>
            <a:xfrm>
              <a:off x="2165664" y="1449543"/>
              <a:ext cx="526300" cy="374152"/>
            </a:xfrm>
            <a:custGeom>
              <a:rect b="b" l="l" r="r" t="t"/>
              <a:pathLst>
                <a:path extrusionOk="0" h="1632" w="2297">
                  <a:moveTo>
                    <a:pt x="1320" y="1"/>
                  </a:moveTo>
                  <a:cubicBezTo>
                    <a:pt x="1288" y="1"/>
                    <a:pt x="1254" y="3"/>
                    <a:pt x="1219" y="8"/>
                  </a:cubicBezTo>
                  <a:cubicBezTo>
                    <a:pt x="1091" y="21"/>
                    <a:pt x="966" y="85"/>
                    <a:pt x="902" y="200"/>
                  </a:cubicBezTo>
                  <a:cubicBezTo>
                    <a:pt x="890" y="213"/>
                    <a:pt x="877" y="225"/>
                    <a:pt x="862" y="249"/>
                  </a:cubicBezTo>
                  <a:cubicBezTo>
                    <a:pt x="862" y="264"/>
                    <a:pt x="686" y="276"/>
                    <a:pt x="673" y="289"/>
                  </a:cubicBezTo>
                  <a:cubicBezTo>
                    <a:pt x="509" y="325"/>
                    <a:pt x="305" y="389"/>
                    <a:pt x="229" y="554"/>
                  </a:cubicBezTo>
                  <a:cubicBezTo>
                    <a:pt x="192" y="618"/>
                    <a:pt x="177" y="706"/>
                    <a:pt x="177" y="782"/>
                  </a:cubicBezTo>
                  <a:cubicBezTo>
                    <a:pt x="52" y="873"/>
                    <a:pt x="0" y="1050"/>
                    <a:pt x="52" y="1202"/>
                  </a:cubicBezTo>
                  <a:lnTo>
                    <a:pt x="177" y="1595"/>
                  </a:lnTo>
                  <a:cubicBezTo>
                    <a:pt x="204" y="1583"/>
                    <a:pt x="229" y="1583"/>
                    <a:pt x="268" y="1583"/>
                  </a:cubicBezTo>
                  <a:lnTo>
                    <a:pt x="469" y="1583"/>
                  </a:lnTo>
                  <a:cubicBezTo>
                    <a:pt x="503" y="1607"/>
                    <a:pt x="548" y="1632"/>
                    <a:pt x="585" y="1632"/>
                  </a:cubicBezTo>
                  <a:cubicBezTo>
                    <a:pt x="604" y="1632"/>
                    <a:pt x="621" y="1625"/>
                    <a:pt x="634" y="1607"/>
                  </a:cubicBezTo>
                  <a:cubicBezTo>
                    <a:pt x="649" y="1595"/>
                    <a:pt x="686" y="1431"/>
                    <a:pt x="686" y="1419"/>
                  </a:cubicBezTo>
                  <a:cubicBezTo>
                    <a:pt x="698" y="1367"/>
                    <a:pt x="698" y="1315"/>
                    <a:pt x="698" y="1278"/>
                  </a:cubicBezTo>
                  <a:cubicBezTo>
                    <a:pt x="698" y="1190"/>
                    <a:pt x="698" y="1102"/>
                    <a:pt x="710" y="1010"/>
                  </a:cubicBezTo>
                  <a:cubicBezTo>
                    <a:pt x="762" y="1062"/>
                    <a:pt x="838" y="1087"/>
                    <a:pt x="914" y="1087"/>
                  </a:cubicBezTo>
                  <a:lnTo>
                    <a:pt x="1243" y="1087"/>
                  </a:lnTo>
                  <a:cubicBezTo>
                    <a:pt x="1334" y="1087"/>
                    <a:pt x="1423" y="1050"/>
                    <a:pt x="1487" y="986"/>
                  </a:cubicBezTo>
                  <a:lnTo>
                    <a:pt x="1523" y="986"/>
                  </a:lnTo>
                  <a:cubicBezTo>
                    <a:pt x="1563" y="1087"/>
                    <a:pt x="1675" y="1163"/>
                    <a:pt x="1791" y="1163"/>
                  </a:cubicBezTo>
                  <a:lnTo>
                    <a:pt x="1956" y="1163"/>
                  </a:lnTo>
                  <a:lnTo>
                    <a:pt x="1956" y="1190"/>
                  </a:lnTo>
                  <a:cubicBezTo>
                    <a:pt x="1960" y="1207"/>
                    <a:pt x="1971" y="1215"/>
                    <a:pt x="1985" y="1215"/>
                  </a:cubicBezTo>
                  <a:cubicBezTo>
                    <a:pt x="2013" y="1215"/>
                    <a:pt x="2054" y="1188"/>
                    <a:pt x="2096" y="1138"/>
                  </a:cubicBezTo>
                  <a:cubicBezTo>
                    <a:pt x="2208" y="1074"/>
                    <a:pt x="2297" y="962"/>
                    <a:pt x="2297" y="822"/>
                  </a:cubicBezTo>
                  <a:lnTo>
                    <a:pt x="2297" y="618"/>
                  </a:lnTo>
                  <a:lnTo>
                    <a:pt x="2284" y="618"/>
                  </a:lnTo>
                  <a:cubicBezTo>
                    <a:pt x="2248" y="453"/>
                    <a:pt x="2108" y="325"/>
                    <a:pt x="1928" y="313"/>
                  </a:cubicBezTo>
                  <a:lnTo>
                    <a:pt x="1879" y="313"/>
                  </a:lnTo>
                  <a:cubicBezTo>
                    <a:pt x="1709" y="167"/>
                    <a:pt x="1579" y="1"/>
                    <a:pt x="1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64"/>
            <p:cNvSpPr/>
            <p:nvPr/>
          </p:nvSpPr>
          <p:spPr>
            <a:xfrm>
              <a:off x="2148245" y="1655073"/>
              <a:ext cx="497659" cy="730435"/>
            </a:xfrm>
            <a:custGeom>
              <a:rect b="b" l="l" r="r" t="t"/>
              <a:pathLst>
                <a:path extrusionOk="0" h="3188" w="2172">
                  <a:moveTo>
                    <a:pt x="725" y="1"/>
                  </a:moveTo>
                  <a:lnTo>
                    <a:pt x="725" y="686"/>
                  </a:lnTo>
                  <a:lnTo>
                    <a:pt x="344" y="686"/>
                  </a:lnTo>
                  <a:cubicBezTo>
                    <a:pt x="305" y="686"/>
                    <a:pt x="280" y="686"/>
                    <a:pt x="253" y="698"/>
                  </a:cubicBezTo>
                  <a:cubicBezTo>
                    <a:pt x="116" y="738"/>
                    <a:pt x="0" y="863"/>
                    <a:pt x="0" y="1027"/>
                  </a:cubicBezTo>
                  <a:lnTo>
                    <a:pt x="0" y="1067"/>
                  </a:lnTo>
                  <a:cubicBezTo>
                    <a:pt x="0" y="1243"/>
                    <a:pt x="153" y="1396"/>
                    <a:pt x="344" y="1396"/>
                  </a:cubicBezTo>
                  <a:lnTo>
                    <a:pt x="433" y="1396"/>
                  </a:lnTo>
                  <a:lnTo>
                    <a:pt x="344" y="2538"/>
                  </a:lnTo>
                  <a:cubicBezTo>
                    <a:pt x="305" y="2870"/>
                    <a:pt x="558" y="3159"/>
                    <a:pt x="890" y="3186"/>
                  </a:cubicBezTo>
                  <a:lnTo>
                    <a:pt x="953" y="3186"/>
                  </a:lnTo>
                  <a:cubicBezTo>
                    <a:pt x="969" y="3187"/>
                    <a:pt x="984" y="3188"/>
                    <a:pt x="999" y="3188"/>
                  </a:cubicBezTo>
                  <a:cubicBezTo>
                    <a:pt x="1309" y="3188"/>
                    <a:pt x="1576" y="2954"/>
                    <a:pt x="1599" y="2626"/>
                  </a:cubicBezTo>
                  <a:lnTo>
                    <a:pt x="1623" y="2209"/>
                  </a:lnTo>
                  <a:cubicBezTo>
                    <a:pt x="1928" y="2197"/>
                    <a:pt x="2172" y="1956"/>
                    <a:pt x="2172" y="1664"/>
                  </a:cubicBezTo>
                  <a:lnTo>
                    <a:pt x="2172" y="330"/>
                  </a:lnTo>
                  <a:cubicBezTo>
                    <a:pt x="2172" y="305"/>
                    <a:pt x="2172" y="266"/>
                    <a:pt x="2156" y="241"/>
                  </a:cubicBezTo>
                  <a:cubicBezTo>
                    <a:pt x="2120" y="266"/>
                    <a:pt x="2068" y="266"/>
                    <a:pt x="2019" y="266"/>
                  </a:cubicBezTo>
                  <a:lnTo>
                    <a:pt x="1867" y="266"/>
                  </a:lnTo>
                  <a:cubicBezTo>
                    <a:pt x="1739" y="266"/>
                    <a:pt x="1623" y="177"/>
                    <a:pt x="1587" y="65"/>
                  </a:cubicBezTo>
                  <a:cubicBezTo>
                    <a:pt x="1523" y="141"/>
                    <a:pt x="1422" y="190"/>
                    <a:pt x="1319" y="190"/>
                  </a:cubicBezTo>
                  <a:lnTo>
                    <a:pt x="990" y="190"/>
                  </a:lnTo>
                  <a:cubicBezTo>
                    <a:pt x="862" y="190"/>
                    <a:pt x="762" y="113"/>
                    <a:pt x="725" y="1"/>
                  </a:cubicBezTo>
                  <a:close/>
                </a:path>
              </a:pathLst>
            </a:custGeom>
            <a:solidFill>
              <a:srgbClr val="E8A286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64"/>
            <p:cNvSpPr/>
            <p:nvPr/>
          </p:nvSpPr>
          <p:spPr>
            <a:xfrm>
              <a:off x="2342775" y="2114229"/>
              <a:ext cx="177576" cy="125100"/>
            </a:xfrm>
            <a:custGeom>
              <a:rect b="b" l="l" r="r" t="t"/>
              <a:pathLst>
                <a:path extrusionOk="0" h="546" w="775">
                  <a:moveTo>
                    <a:pt x="1" y="1"/>
                  </a:moveTo>
                  <a:cubicBezTo>
                    <a:pt x="1" y="1"/>
                    <a:pt x="89" y="546"/>
                    <a:pt x="750" y="546"/>
                  </a:cubicBezTo>
                  <a:lnTo>
                    <a:pt x="774" y="205"/>
                  </a:lnTo>
                  <a:lnTo>
                    <a:pt x="774" y="205"/>
                  </a:lnTo>
                  <a:cubicBezTo>
                    <a:pt x="774" y="205"/>
                    <a:pt x="741" y="207"/>
                    <a:pt x="687" y="207"/>
                  </a:cubicBezTo>
                  <a:cubicBezTo>
                    <a:pt x="510" y="207"/>
                    <a:pt x="118" y="185"/>
                    <a:pt x="1" y="1"/>
                  </a:cubicBezTo>
                  <a:close/>
                </a:path>
              </a:pathLst>
            </a:custGeom>
            <a:solidFill>
              <a:srgbClr val="E06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64"/>
            <p:cNvSpPr/>
            <p:nvPr/>
          </p:nvSpPr>
          <p:spPr>
            <a:xfrm>
              <a:off x="2142521" y="2209547"/>
              <a:ext cx="439233" cy="273111"/>
            </a:xfrm>
            <a:custGeom>
              <a:rect b="b" l="l" r="r" t="t"/>
              <a:pathLst>
                <a:path extrusionOk="0" h="1192" w="1917">
                  <a:moveTo>
                    <a:pt x="286" y="0"/>
                  </a:moveTo>
                  <a:cubicBezTo>
                    <a:pt x="267" y="0"/>
                    <a:pt x="248" y="9"/>
                    <a:pt x="241" y="29"/>
                  </a:cubicBezTo>
                  <a:lnTo>
                    <a:pt x="25" y="474"/>
                  </a:lnTo>
                  <a:cubicBezTo>
                    <a:pt x="1" y="510"/>
                    <a:pt x="13" y="574"/>
                    <a:pt x="37" y="614"/>
                  </a:cubicBezTo>
                  <a:lnTo>
                    <a:pt x="494" y="1147"/>
                  </a:lnTo>
                  <a:cubicBezTo>
                    <a:pt x="517" y="1175"/>
                    <a:pt x="555" y="1191"/>
                    <a:pt x="593" y="1191"/>
                  </a:cubicBezTo>
                  <a:cubicBezTo>
                    <a:pt x="622" y="1191"/>
                    <a:pt x="652" y="1182"/>
                    <a:pt x="674" y="1159"/>
                  </a:cubicBezTo>
                  <a:lnTo>
                    <a:pt x="1091" y="766"/>
                  </a:lnTo>
                  <a:cubicBezTo>
                    <a:pt x="1097" y="760"/>
                    <a:pt x="1103" y="757"/>
                    <a:pt x="1110" y="757"/>
                  </a:cubicBezTo>
                  <a:cubicBezTo>
                    <a:pt x="1116" y="757"/>
                    <a:pt x="1123" y="760"/>
                    <a:pt x="1131" y="766"/>
                  </a:cubicBezTo>
                  <a:lnTo>
                    <a:pt x="1396" y="1071"/>
                  </a:lnTo>
                  <a:cubicBezTo>
                    <a:pt x="1416" y="1095"/>
                    <a:pt x="1438" y="1107"/>
                    <a:pt x="1458" y="1107"/>
                  </a:cubicBezTo>
                  <a:cubicBezTo>
                    <a:pt x="1479" y="1107"/>
                    <a:pt x="1498" y="1095"/>
                    <a:pt x="1511" y="1071"/>
                  </a:cubicBezTo>
                  <a:lnTo>
                    <a:pt x="1877" y="651"/>
                  </a:lnTo>
                  <a:cubicBezTo>
                    <a:pt x="1916" y="614"/>
                    <a:pt x="1916" y="562"/>
                    <a:pt x="1904" y="526"/>
                  </a:cubicBezTo>
                  <a:lnTo>
                    <a:pt x="1764" y="157"/>
                  </a:lnTo>
                  <a:cubicBezTo>
                    <a:pt x="1756" y="105"/>
                    <a:pt x="1723" y="75"/>
                    <a:pt x="1686" y="75"/>
                  </a:cubicBezTo>
                  <a:cubicBezTo>
                    <a:pt x="1669" y="75"/>
                    <a:pt x="1652" y="81"/>
                    <a:pt x="1636" y="93"/>
                  </a:cubicBezTo>
                  <a:lnTo>
                    <a:pt x="1116" y="638"/>
                  </a:lnTo>
                  <a:cubicBezTo>
                    <a:pt x="1116" y="644"/>
                    <a:pt x="1112" y="648"/>
                    <a:pt x="1109" y="648"/>
                  </a:cubicBezTo>
                  <a:cubicBezTo>
                    <a:pt x="1106" y="648"/>
                    <a:pt x="1103" y="644"/>
                    <a:pt x="1103" y="638"/>
                  </a:cubicBezTo>
                  <a:lnTo>
                    <a:pt x="330" y="17"/>
                  </a:lnTo>
                  <a:cubicBezTo>
                    <a:pt x="319" y="6"/>
                    <a:pt x="302" y="0"/>
                    <a:pt x="28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64"/>
            <p:cNvSpPr/>
            <p:nvPr/>
          </p:nvSpPr>
          <p:spPr>
            <a:xfrm>
              <a:off x="2136331" y="2203127"/>
              <a:ext cx="450918" cy="283873"/>
            </a:xfrm>
            <a:custGeom>
              <a:rect b="b" l="l" r="r" t="t"/>
              <a:pathLst>
                <a:path extrusionOk="0" h="1239" w="1968">
                  <a:moveTo>
                    <a:pt x="345" y="57"/>
                  </a:moveTo>
                  <a:lnTo>
                    <a:pt x="1118" y="691"/>
                  </a:lnTo>
                  <a:cubicBezTo>
                    <a:pt x="1124" y="698"/>
                    <a:pt x="1134" y="702"/>
                    <a:pt x="1144" y="702"/>
                  </a:cubicBezTo>
                  <a:cubicBezTo>
                    <a:pt x="1154" y="702"/>
                    <a:pt x="1164" y="698"/>
                    <a:pt x="1170" y="691"/>
                  </a:cubicBezTo>
                  <a:lnTo>
                    <a:pt x="1691" y="146"/>
                  </a:lnTo>
                  <a:cubicBezTo>
                    <a:pt x="1699" y="137"/>
                    <a:pt x="1708" y="128"/>
                    <a:pt x="1717" y="128"/>
                  </a:cubicBezTo>
                  <a:cubicBezTo>
                    <a:pt x="1720" y="128"/>
                    <a:pt x="1724" y="130"/>
                    <a:pt x="1727" y="133"/>
                  </a:cubicBezTo>
                  <a:cubicBezTo>
                    <a:pt x="1739" y="133"/>
                    <a:pt x="1767" y="158"/>
                    <a:pt x="1767" y="185"/>
                  </a:cubicBezTo>
                  <a:lnTo>
                    <a:pt x="1904" y="554"/>
                  </a:lnTo>
                  <a:cubicBezTo>
                    <a:pt x="1919" y="590"/>
                    <a:pt x="1919" y="630"/>
                    <a:pt x="1892" y="654"/>
                  </a:cubicBezTo>
                  <a:lnTo>
                    <a:pt x="1523" y="1087"/>
                  </a:lnTo>
                  <a:lnTo>
                    <a:pt x="1511" y="1087"/>
                  </a:lnTo>
                  <a:cubicBezTo>
                    <a:pt x="1511" y="1099"/>
                    <a:pt x="1499" y="1111"/>
                    <a:pt x="1487" y="1111"/>
                  </a:cubicBezTo>
                  <a:cubicBezTo>
                    <a:pt x="1474" y="1111"/>
                    <a:pt x="1462" y="1099"/>
                    <a:pt x="1447" y="1087"/>
                  </a:cubicBezTo>
                  <a:lnTo>
                    <a:pt x="1170" y="782"/>
                  </a:lnTo>
                  <a:cubicBezTo>
                    <a:pt x="1170" y="767"/>
                    <a:pt x="1158" y="767"/>
                    <a:pt x="1143" y="767"/>
                  </a:cubicBezTo>
                  <a:cubicBezTo>
                    <a:pt x="1130" y="767"/>
                    <a:pt x="1118" y="767"/>
                    <a:pt x="1106" y="782"/>
                  </a:cubicBezTo>
                  <a:lnTo>
                    <a:pt x="674" y="1175"/>
                  </a:lnTo>
                  <a:cubicBezTo>
                    <a:pt x="665" y="1184"/>
                    <a:pt x="650" y="1192"/>
                    <a:pt x="633" y="1192"/>
                  </a:cubicBezTo>
                  <a:cubicBezTo>
                    <a:pt x="625" y="1192"/>
                    <a:pt x="618" y="1191"/>
                    <a:pt x="610" y="1187"/>
                  </a:cubicBezTo>
                  <a:cubicBezTo>
                    <a:pt x="585" y="1187"/>
                    <a:pt x="561" y="1175"/>
                    <a:pt x="549" y="1163"/>
                  </a:cubicBezTo>
                  <a:lnTo>
                    <a:pt x="92" y="630"/>
                  </a:lnTo>
                  <a:cubicBezTo>
                    <a:pt x="64" y="590"/>
                    <a:pt x="52" y="554"/>
                    <a:pt x="77" y="514"/>
                  </a:cubicBezTo>
                  <a:lnTo>
                    <a:pt x="293" y="69"/>
                  </a:lnTo>
                  <a:cubicBezTo>
                    <a:pt x="293" y="57"/>
                    <a:pt x="305" y="57"/>
                    <a:pt x="305" y="57"/>
                  </a:cubicBezTo>
                  <a:close/>
                  <a:moveTo>
                    <a:pt x="323" y="1"/>
                  </a:moveTo>
                  <a:cubicBezTo>
                    <a:pt x="314" y="1"/>
                    <a:pt x="304" y="2"/>
                    <a:pt x="293" y="6"/>
                  </a:cubicBezTo>
                  <a:cubicBezTo>
                    <a:pt x="281" y="6"/>
                    <a:pt x="256" y="21"/>
                    <a:pt x="244" y="45"/>
                  </a:cubicBezTo>
                  <a:lnTo>
                    <a:pt x="28" y="490"/>
                  </a:lnTo>
                  <a:cubicBezTo>
                    <a:pt x="0" y="538"/>
                    <a:pt x="16" y="602"/>
                    <a:pt x="52" y="654"/>
                  </a:cubicBezTo>
                  <a:lnTo>
                    <a:pt x="509" y="1199"/>
                  </a:lnTo>
                  <a:cubicBezTo>
                    <a:pt x="521" y="1224"/>
                    <a:pt x="561" y="1239"/>
                    <a:pt x="597" y="1239"/>
                  </a:cubicBezTo>
                  <a:lnTo>
                    <a:pt x="610" y="1239"/>
                  </a:lnTo>
                  <a:cubicBezTo>
                    <a:pt x="649" y="1239"/>
                    <a:pt x="686" y="1224"/>
                    <a:pt x="713" y="1212"/>
                  </a:cubicBezTo>
                  <a:lnTo>
                    <a:pt x="1130" y="819"/>
                  </a:lnTo>
                  <a:lnTo>
                    <a:pt x="1411" y="1111"/>
                  </a:lnTo>
                  <a:cubicBezTo>
                    <a:pt x="1423" y="1148"/>
                    <a:pt x="1447" y="1163"/>
                    <a:pt x="1487" y="1163"/>
                  </a:cubicBezTo>
                  <a:cubicBezTo>
                    <a:pt x="1511" y="1163"/>
                    <a:pt x="1538" y="1135"/>
                    <a:pt x="1563" y="1111"/>
                  </a:cubicBezTo>
                  <a:lnTo>
                    <a:pt x="1931" y="691"/>
                  </a:lnTo>
                  <a:cubicBezTo>
                    <a:pt x="1968" y="654"/>
                    <a:pt x="1968" y="590"/>
                    <a:pt x="1956" y="538"/>
                  </a:cubicBezTo>
                  <a:lnTo>
                    <a:pt x="1816" y="173"/>
                  </a:lnTo>
                  <a:cubicBezTo>
                    <a:pt x="1803" y="133"/>
                    <a:pt x="1779" y="97"/>
                    <a:pt x="1739" y="82"/>
                  </a:cubicBezTo>
                  <a:cubicBezTo>
                    <a:pt x="1733" y="78"/>
                    <a:pt x="1726" y="77"/>
                    <a:pt x="1718" y="77"/>
                  </a:cubicBezTo>
                  <a:cubicBezTo>
                    <a:pt x="1695" y="77"/>
                    <a:pt x="1669" y="89"/>
                    <a:pt x="1651" y="109"/>
                  </a:cubicBezTo>
                  <a:lnTo>
                    <a:pt x="1130" y="642"/>
                  </a:lnTo>
                  <a:lnTo>
                    <a:pt x="369" y="21"/>
                  </a:lnTo>
                  <a:cubicBezTo>
                    <a:pt x="360" y="10"/>
                    <a:pt x="345" y="1"/>
                    <a:pt x="323" y="1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64"/>
            <p:cNvSpPr/>
            <p:nvPr/>
          </p:nvSpPr>
          <p:spPr>
            <a:xfrm>
              <a:off x="2607411" y="2547500"/>
              <a:ext cx="276560" cy="44220"/>
            </a:xfrm>
            <a:custGeom>
              <a:rect b="b" l="l" r="r" t="t"/>
              <a:pathLst>
                <a:path extrusionOk="0" h="193" w="1207">
                  <a:moveTo>
                    <a:pt x="52" y="1"/>
                  </a:moveTo>
                  <a:cubicBezTo>
                    <a:pt x="28" y="1"/>
                    <a:pt x="0" y="13"/>
                    <a:pt x="0" y="40"/>
                  </a:cubicBezTo>
                  <a:lnTo>
                    <a:pt x="0" y="141"/>
                  </a:lnTo>
                  <a:cubicBezTo>
                    <a:pt x="0" y="165"/>
                    <a:pt x="28" y="193"/>
                    <a:pt x="52" y="193"/>
                  </a:cubicBezTo>
                  <a:lnTo>
                    <a:pt x="1157" y="193"/>
                  </a:lnTo>
                  <a:cubicBezTo>
                    <a:pt x="1182" y="193"/>
                    <a:pt x="1206" y="165"/>
                    <a:pt x="1206" y="141"/>
                  </a:cubicBezTo>
                  <a:lnTo>
                    <a:pt x="1206" y="40"/>
                  </a:lnTo>
                  <a:cubicBezTo>
                    <a:pt x="1206" y="13"/>
                    <a:pt x="1182" y="1"/>
                    <a:pt x="1157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64"/>
            <p:cNvSpPr/>
            <p:nvPr/>
          </p:nvSpPr>
          <p:spPr>
            <a:xfrm>
              <a:off x="2587020" y="2602720"/>
              <a:ext cx="317112" cy="372782"/>
            </a:xfrm>
            <a:custGeom>
              <a:rect b="b" l="l" r="r" t="t"/>
              <a:pathLst>
                <a:path extrusionOk="0" h="1627" w="1384">
                  <a:moveTo>
                    <a:pt x="1" y="0"/>
                  </a:moveTo>
                  <a:lnTo>
                    <a:pt x="193" y="1627"/>
                  </a:lnTo>
                  <a:lnTo>
                    <a:pt x="1195" y="1627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64"/>
            <p:cNvSpPr/>
            <p:nvPr/>
          </p:nvSpPr>
          <p:spPr>
            <a:xfrm>
              <a:off x="2564105" y="2582558"/>
              <a:ext cx="363847" cy="61630"/>
            </a:xfrm>
            <a:custGeom>
              <a:rect b="b" l="l" r="r" t="t"/>
              <a:pathLst>
                <a:path extrusionOk="0" h="269" w="1588">
                  <a:moveTo>
                    <a:pt x="128" y="0"/>
                  </a:moveTo>
                  <a:cubicBezTo>
                    <a:pt x="52" y="0"/>
                    <a:pt x="0" y="52"/>
                    <a:pt x="0" y="128"/>
                  </a:cubicBezTo>
                  <a:cubicBezTo>
                    <a:pt x="0" y="204"/>
                    <a:pt x="52" y="268"/>
                    <a:pt x="128" y="268"/>
                  </a:cubicBezTo>
                  <a:lnTo>
                    <a:pt x="1459" y="268"/>
                  </a:lnTo>
                  <a:cubicBezTo>
                    <a:pt x="1523" y="268"/>
                    <a:pt x="1587" y="204"/>
                    <a:pt x="1587" y="128"/>
                  </a:cubicBezTo>
                  <a:cubicBezTo>
                    <a:pt x="1587" y="52"/>
                    <a:pt x="1523" y="0"/>
                    <a:pt x="1459" y="0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64"/>
            <p:cNvSpPr/>
            <p:nvPr/>
          </p:nvSpPr>
          <p:spPr>
            <a:xfrm>
              <a:off x="2674318" y="2696199"/>
              <a:ext cx="142517" cy="142510"/>
            </a:xfrm>
            <a:custGeom>
              <a:rect b="b" l="l" r="r" t="t"/>
              <a:pathLst>
                <a:path extrusionOk="0" h="622" w="622">
                  <a:moveTo>
                    <a:pt x="305" y="1"/>
                  </a:moveTo>
                  <a:cubicBezTo>
                    <a:pt x="141" y="1"/>
                    <a:pt x="1" y="138"/>
                    <a:pt x="1" y="305"/>
                  </a:cubicBezTo>
                  <a:cubicBezTo>
                    <a:pt x="1" y="482"/>
                    <a:pt x="141" y="622"/>
                    <a:pt x="305" y="622"/>
                  </a:cubicBezTo>
                  <a:cubicBezTo>
                    <a:pt x="485" y="622"/>
                    <a:pt x="622" y="482"/>
                    <a:pt x="622" y="305"/>
                  </a:cubicBezTo>
                  <a:cubicBezTo>
                    <a:pt x="622" y="138"/>
                    <a:pt x="485" y="1"/>
                    <a:pt x="305" y="1"/>
                  </a:cubicBezTo>
                  <a:close/>
                </a:path>
              </a:pathLst>
            </a:custGeom>
            <a:solidFill>
              <a:srgbClr val="F6EEE2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64"/>
            <p:cNvSpPr/>
            <p:nvPr/>
          </p:nvSpPr>
          <p:spPr>
            <a:xfrm>
              <a:off x="1663193" y="2662065"/>
              <a:ext cx="1247127" cy="676591"/>
            </a:xfrm>
            <a:custGeom>
              <a:rect b="b" l="l" r="r" t="t"/>
              <a:pathLst>
                <a:path extrusionOk="0" h="2953" w="5443">
                  <a:moveTo>
                    <a:pt x="4527" y="0"/>
                  </a:moveTo>
                  <a:cubicBezTo>
                    <a:pt x="4516" y="0"/>
                    <a:pt x="4503" y="3"/>
                    <a:pt x="4490" y="9"/>
                  </a:cubicBezTo>
                  <a:cubicBezTo>
                    <a:pt x="4465" y="9"/>
                    <a:pt x="4441" y="22"/>
                    <a:pt x="4426" y="34"/>
                  </a:cubicBezTo>
                  <a:cubicBezTo>
                    <a:pt x="4249" y="162"/>
                    <a:pt x="3792" y="631"/>
                    <a:pt x="3792" y="631"/>
                  </a:cubicBezTo>
                  <a:cubicBezTo>
                    <a:pt x="3740" y="683"/>
                    <a:pt x="3704" y="743"/>
                    <a:pt x="3664" y="807"/>
                  </a:cubicBezTo>
                  <a:lnTo>
                    <a:pt x="1761" y="1404"/>
                  </a:lnTo>
                  <a:lnTo>
                    <a:pt x="1761" y="1404"/>
                  </a:lnTo>
                  <a:lnTo>
                    <a:pt x="1852" y="960"/>
                  </a:lnTo>
                  <a:lnTo>
                    <a:pt x="266" y="911"/>
                  </a:lnTo>
                  <a:lnTo>
                    <a:pt x="74" y="1873"/>
                  </a:lnTo>
                  <a:cubicBezTo>
                    <a:pt x="0" y="2467"/>
                    <a:pt x="480" y="2952"/>
                    <a:pt x="1031" y="2952"/>
                  </a:cubicBezTo>
                  <a:cubicBezTo>
                    <a:pt x="1142" y="2952"/>
                    <a:pt x="1255" y="2933"/>
                    <a:pt x="1368" y="2890"/>
                  </a:cubicBezTo>
                  <a:lnTo>
                    <a:pt x="4072" y="1825"/>
                  </a:lnTo>
                  <a:cubicBezTo>
                    <a:pt x="4136" y="1825"/>
                    <a:pt x="4213" y="1825"/>
                    <a:pt x="4249" y="1797"/>
                  </a:cubicBezTo>
                  <a:lnTo>
                    <a:pt x="5050" y="1456"/>
                  </a:lnTo>
                  <a:cubicBezTo>
                    <a:pt x="5202" y="1392"/>
                    <a:pt x="5263" y="1200"/>
                    <a:pt x="5138" y="1176"/>
                  </a:cubicBezTo>
                  <a:cubicBezTo>
                    <a:pt x="5263" y="1164"/>
                    <a:pt x="5391" y="1112"/>
                    <a:pt x="5367" y="960"/>
                  </a:cubicBezTo>
                  <a:cubicBezTo>
                    <a:pt x="5355" y="871"/>
                    <a:pt x="5291" y="859"/>
                    <a:pt x="5227" y="847"/>
                  </a:cubicBezTo>
                  <a:cubicBezTo>
                    <a:pt x="5339" y="835"/>
                    <a:pt x="5443" y="795"/>
                    <a:pt x="5431" y="683"/>
                  </a:cubicBezTo>
                  <a:cubicBezTo>
                    <a:pt x="5431" y="542"/>
                    <a:pt x="5315" y="515"/>
                    <a:pt x="5215" y="515"/>
                  </a:cubicBezTo>
                  <a:cubicBezTo>
                    <a:pt x="5278" y="503"/>
                    <a:pt x="5355" y="466"/>
                    <a:pt x="5339" y="363"/>
                  </a:cubicBezTo>
                  <a:cubicBezTo>
                    <a:pt x="5312" y="243"/>
                    <a:pt x="5231" y="206"/>
                    <a:pt x="5133" y="206"/>
                  </a:cubicBezTo>
                  <a:cubicBezTo>
                    <a:pt x="5013" y="206"/>
                    <a:pt x="4868" y="260"/>
                    <a:pt x="4758" y="287"/>
                  </a:cubicBezTo>
                  <a:cubicBezTo>
                    <a:pt x="4669" y="314"/>
                    <a:pt x="4593" y="351"/>
                    <a:pt x="4502" y="378"/>
                  </a:cubicBezTo>
                  <a:cubicBezTo>
                    <a:pt x="4541" y="287"/>
                    <a:pt x="4578" y="198"/>
                    <a:pt x="4578" y="98"/>
                  </a:cubicBezTo>
                  <a:cubicBezTo>
                    <a:pt x="4578" y="73"/>
                    <a:pt x="4578" y="34"/>
                    <a:pt x="4554" y="9"/>
                  </a:cubicBezTo>
                  <a:cubicBezTo>
                    <a:pt x="4548" y="3"/>
                    <a:pt x="4538" y="0"/>
                    <a:pt x="4527" y="0"/>
                  </a:cubicBezTo>
                  <a:close/>
                </a:path>
              </a:pathLst>
            </a:custGeom>
            <a:solidFill>
              <a:srgbClr val="E8A286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64"/>
            <p:cNvSpPr/>
            <p:nvPr/>
          </p:nvSpPr>
          <p:spPr>
            <a:xfrm>
              <a:off x="2060957" y="2588053"/>
              <a:ext cx="110441" cy="393166"/>
            </a:xfrm>
            <a:custGeom>
              <a:rect b="b" l="l" r="r" t="t"/>
              <a:pathLst>
                <a:path extrusionOk="0" h="1716" w="482">
                  <a:moveTo>
                    <a:pt x="457" y="1"/>
                  </a:moveTo>
                  <a:cubicBezTo>
                    <a:pt x="445" y="1"/>
                    <a:pt x="433" y="16"/>
                    <a:pt x="433" y="28"/>
                  </a:cubicBezTo>
                  <a:lnTo>
                    <a:pt x="369" y="1182"/>
                  </a:lnTo>
                  <a:cubicBezTo>
                    <a:pt x="369" y="1234"/>
                    <a:pt x="345" y="1258"/>
                    <a:pt x="305" y="1258"/>
                  </a:cubicBezTo>
                  <a:lnTo>
                    <a:pt x="89" y="1258"/>
                  </a:lnTo>
                  <a:lnTo>
                    <a:pt x="13" y="1691"/>
                  </a:lnTo>
                  <a:cubicBezTo>
                    <a:pt x="1" y="1703"/>
                    <a:pt x="13" y="1715"/>
                    <a:pt x="25" y="1715"/>
                  </a:cubicBezTo>
                  <a:lnTo>
                    <a:pt x="40" y="1715"/>
                  </a:lnTo>
                  <a:cubicBezTo>
                    <a:pt x="52" y="1715"/>
                    <a:pt x="52" y="1703"/>
                    <a:pt x="65" y="1691"/>
                  </a:cubicBezTo>
                  <a:lnTo>
                    <a:pt x="141" y="1310"/>
                  </a:lnTo>
                  <a:lnTo>
                    <a:pt x="293" y="1310"/>
                  </a:lnTo>
                  <a:cubicBezTo>
                    <a:pt x="369" y="1310"/>
                    <a:pt x="421" y="1258"/>
                    <a:pt x="421" y="1194"/>
                  </a:cubicBezTo>
                  <a:lnTo>
                    <a:pt x="482" y="28"/>
                  </a:lnTo>
                  <a:cubicBezTo>
                    <a:pt x="482" y="16"/>
                    <a:pt x="470" y="1"/>
                    <a:pt x="457" y="1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64"/>
            <p:cNvSpPr/>
            <p:nvPr/>
          </p:nvSpPr>
          <p:spPr>
            <a:xfrm>
              <a:off x="2596182" y="2710181"/>
              <a:ext cx="113185" cy="79049"/>
            </a:xfrm>
            <a:custGeom>
              <a:rect b="b" l="l" r="r" t="t"/>
              <a:pathLst>
                <a:path extrusionOk="0" h="345" w="492">
                  <a:moveTo>
                    <a:pt x="494" y="0"/>
                  </a:moveTo>
                  <a:lnTo>
                    <a:pt x="494" y="0"/>
                  </a:lnTo>
                  <a:cubicBezTo>
                    <a:pt x="418" y="28"/>
                    <a:pt x="0" y="345"/>
                    <a:pt x="0" y="345"/>
                  </a:cubicBezTo>
                  <a:lnTo>
                    <a:pt x="430" y="168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E58E70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64"/>
            <p:cNvSpPr/>
            <p:nvPr/>
          </p:nvSpPr>
          <p:spPr>
            <a:xfrm>
              <a:off x="2787959" y="2771582"/>
              <a:ext cx="84774" cy="35058"/>
            </a:xfrm>
            <a:custGeom>
              <a:rect b="b" l="l" r="r" t="t"/>
              <a:pathLst>
                <a:path extrusionOk="0" h="153" w="370">
                  <a:moveTo>
                    <a:pt x="342" y="0"/>
                  </a:moveTo>
                  <a:cubicBezTo>
                    <a:pt x="293" y="13"/>
                    <a:pt x="50" y="89"/>
                    <a:pt x="25" y="101"/>
                  </a:cubicBezTo>
                  <a:cubicBezTo>
                    <a:pt x="13" y="101"/>
                    <a:pt x="1" y="113"/>
                    <a:pt x="13" y="128"/>
                  </a:cubicBezTo>
                  <a:cubicBezTo>
                    <a:pt x="13" y="141"/>
                    <a:pt x="25" y="153"/>
                    <a:pt x="37" y="153"/>
                  </a:cubicBezTo>
                  <a:cubicBezTo>
                    <a:pt x="141" y="113"/>
                    <a:pt x="318" y="64"/>
                    <a:pt x="342" y="52"/>
                  </a:cubicBezTo>
                  <a:cubicBezTo>
                    <a:pt x="354" y="52"/>
                    <a:pt x="369" y="37"/>
                    <a:pt x="369" y="25"/>
                  </a:cubicBezTo>
                  <a:cubicBezTo>
                    <a:pt x="369" y="13"/>
                    <a:pt x="354" y="0"/>
                    <a:pt x="342" y="0"/>
                  </a:cubicBezTo>
                  <a:close/>
                </a:path>
              </a:pathLst>
            </a:custGeom>
            <a:solidFill>
              <a:srgbClr val="E06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64"/>
            <p:cNvSpPr/>
            <p:nvPr/>
          </p:nvSpPr>
          <p:spPr>
            <a:xfrm>
              <a:off x="1996802" y="2960607"/>
              <a:ext cx="134270" cy="52696"/>
            </a:xfrm>
            <a:custGeom>
              <a:rect b="b" l="l" r="r" t="t"/>
              <a:pathLst>
                <a:path extrusionOk="0" h="230" w="586">
                  <a:moveTo>
                    <a:pt x="549" y="1"/>
                  </a:moveTo>
                  <a:lnTo>
                    <a:pt x="16" y="177"/>
                  </a:lnTo>
                  <a:cubicBezTo>
                    <a:pt x="0" y="177"/>
                    <a:pt x="0" y="202"/>
                    <a:pt x="0" y="217"/>
                  </a:cubicBezTo>
                  <a:cubicBezTo>
                    <a:pt x="0" y="217"/>
                    <a:pt x="16" y="229"/>
                    <a:pt x="28" y="229"/>
                  </a:cubicBezTo>
                  <a:lnTo>
                    <a:pt x="573" y="50"/>
                  </a:lnTo>
                  <a:cubicBezTo>
                    <a:pt x="585" y="37"/>
                    <a:pt x="585" y="25"/>
                    <a:pt x="585" y="13"/>
                  </a:cubicBezTo>
                  <a:cubicBezTo>
                    <a:pt x="585" y="1"/>
                    <a:pt x="561" y="1"/>
                    <a:pt x="549" y="1"/>
                  </a:cubicBezTo>
                  <a:close/>
                </a:path>
              </a:pathLst>
            </a:custGeom>
            <a:solidFill>
              <a:srgbClr val="E06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64"/>
            <p:cNvSpPr/>
            <p:nvPr/>
          </p:nvSpPr>
          <p:spPr>
            <a:xfrm>
              <a:off x="2802626" y="2849718"/>
              <a:ext cx="70116" cy="29553"/>
            </a:xfrm>
            <a:custGeom>
              <a:rect b="b" l="l" r="r" t="t"/>
              <a:pathLst>
                <a:path extrusionOk="0" h="129" w="306">
                  <a:moveTo>
                    <a:pt x="266" y="1"/>
                  </a:moveTo>
                  <a:lnTo>
                    <a:pt x="25" y="77"/>
                  </a:lnTo>
                  <a:cubicBezTo>
                    <a:pt x="13" y="92"/>
                    <a:pt x="1" y="104"/>
                    <a:pt x="13" y="116"/>
                  </a:cubicBezTo>
                  <a:cubicBezTo>
                    <a:pt x="13" y="128"/>
                    <a:pt x="25" y="128"/>
                    <a:pt x="37" y="128"/>
                  </a:cubicBezTo>
                  <a:lnTo>
                    <a:pt x="278" y="52"/>
                  </a:lnTo>
                  <a:cubicBezTo>
                    <a:pt x="290" y="52"/>
                    <a:pt x="305" y="40"/>
                    <a:pt x="305" y="16"/>
                  </a:cubicBezTo>
                  <a:cubicBezTo>
                    <a:pt x="290" y="1"/>
                    <a:pt x="278" y="1"/>
                    <a:pt x="266" y="1"/>
                  </a:cubicBezTo>
                  <a:close/>
                </a:path>
              </a:pathLst>
            </a:custGeom>
            <a:solidFill>
              <a:srgbClr val="E06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64"/>
            <p:cNvSpPr/>
            <p:nvPr/>
          </p:nvSpPr>
          <p:spPr>
            <a:xfrm>
              <a:off x="2805607" y="2925787"/>
              <a:ext cx="43305" cy="20391"/>
            </a:xfrm>
            <a:custGeom>
              <a:rect b="b" l="l" r="r" t="t"/>
              <a:pathLst>
                <a:path extrusionOk="0" h="89" w="189">
                  <a:moveTo>
                    <a:pt x="152" y="1"/>
                  </a:moveTo>
                  <a:lnTo>
                    <a:pt x="12" y="37"/>
                  </a:lnTo>
                  <a:cubicBezTo>
                    <a:pt x="0" y="49"/>
                    <a:pt x="0" y="64"/>
                    <a:pt x="0" y="77"/>
                  </a:cubicBezTo>
                  <a:cubicBezTo>
                    <a:pt x="0" y="89"/>
                    <a:pt x="12" y="89"/>
                    <a:pt x="24" y="89"/>
                  </a:cubicBezTo>
                  <a:lnTo>
                    <a:pt x="37" y="89"/>
                  </a:lnTo>
                  <a:lnTo>
                    <a:pt x="165" y="49"/>
                  </a:lnTo>
                  <a:cubicBezTo>
                    <a:pt x="177" y="49"/>
                    <a:pt x="189" y="37"/>
                    <a:pt x="177" y="25"/>
                  </a:cubicBezTo>
                  <a:cubicBezTo>
                    <a:pt x="177" y="13"/>
                    <a:pt x="165" y="1"/>
                    <a:pt x="152" y="1"/>
                  </a:cubicBezTo>
                  <a:close/>
                </a:path>
              </a:pathLst>
            </a:custGeom>
            <a:solidFill>
              <a:srgbClr val="E06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Graphical user interface, application&#10;&#10;Description automatically generated with medium confidence" id="1240" name="Google Shape;1240;p6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  <p:sp>
        <p:nvSpPr>
          <p:cNvPr id="1241" name="Google Shape;1241;p64"/>
          <p:cNvSpPr txBox="1"/>
          <p:nvPr/>
        </p:nvSpPr>
        <p:spPr>
          <a:xfrm>
            <a:off x="5641725" y="3184275"/>
            <a:ext cx="3003000" cy="9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Compila questa rapida valutazione per aiutarci a migliorare il modulo!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2" name="Google Shape;1242;p6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965000" y="2842112"/>
            <a:ext cx="1676725" cy="167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g1d0e18fce4a_3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375" y="158475"/>
            <a:ext cx="1792650" cy="169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301" name="Google Shape;301;g1d0e18fce4a_3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65" y="4665043"/>
            <a:ext cx="1805261" cy="378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g1d0e18fce4a_3_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86025" y="488013"/>
            <a:ext cx="6655200" cy="416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7"/>
          <p:cNvSpPr txBox="1"/>
          <p:nvPr/>
        </p:nvSpPr>
        <p:spPr>
          <a:xfrm>
            <a:off x="281725" y="24284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it" sz="2400" u="none" cap="none" strike="noStrike">
                <a:solidFill>
                  <a:srgbClr val="122D4A"/>
                </a:solidFill>
                <a:latin typeface="Arial"/>
                <a:ea typeface="Arial"/>
                <a:cs typeface="Arial"/>
                <a:sym typeface="Arial"/>
              </a:rPr>
              <a:t>1.1 Definizione</a:t>
            </a:r>
            <a:endParaRPr b="0" i="0" sz="2400" u="none" cap="none" strike="noStrike">
              <a:solidFill>
                <a:srgbClr val="12129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7"/>
          <p:cNvSpPr txBox="1"/>
          <p:nvPr/>
        </p:nvSpPr>
        <p:spPr>
          <a:xfrm>
            <a:off x="281725" y="11102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AutoNum type="arabicPeriod"/>
            </a:pPr>
            <a:r>
              <a:rPr b="1" i="0" lang="it" sz="2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COS'È UN'IMPRESA SOCIALE?</a:t>
            </a:r>
            <a:endParaRPr b="1" i="0" sz="2400" u="none" cap="none" strike="noStrike">
              <a:solidFill>
                <a:srgbClr val="122D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7"/>
          <p:cNvSpPr txBox="1"/>
          <p:nvPr/>
        </p:nvSpPr>
        <p:spPr>
          <a:xfrm>
            <a:off x="4737875" y="826975"/>
            <a:ext cx="4244100" cy="3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Le imprese sociali sono formate da soggetti  operanti nell'economia sociale il cui obiettivo principale è avere un impatto sociale piuttosto che  un profitto a beneficio dei loro proprietari/azionisti.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7"/>
          <p:cNvSpPr txBox="1"/>
          <p:nvPr>
            <p:ph type="title"/>
          </p:nvPr>
        </p:nvSpPr>
        <p:spPr>
          <a:xfrm>
            <a:off x="4837325" y="73740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1800">
                <a:solidFill>
                  <a:srgbClr val="09142A"/>
                </a:solidFill>
                <a:latin typeface="Lato"/>
                <a:ea typeface="Lato"/>
                <a:cs typeface="Lato"/>
                <a:sym typeface="Lato"/>
              </a:rPr>
              <a:t>Imprese sociali</a:t>
            </a:r>
            <a:endParaRPr b="0" sz="1800">
              <a:solidFill>
                <a:srgbClr val="09142A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Graphical user interface, application&#10;&#10;Description automatically generated with medium confidence" id="312" name="Google Shape;31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Stage</dc:creator>
</cp:coreProperties>
</file>