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5143500" cx="9144000"/>
  <p:notesSz cx="6858000" cy="9144000"/>
  <p:embeddedFontLst>
    <p:embeddedFont>
      <p:font typeface="Raleway"/>
      <p:regular r:id="rId67"/>
      <p:bold r:id="rId68"/>
      <p:italic r:id="rId69"/>
      <p:boldItalic r:id="rId70"/>
    </p:embeddedFont>
    <p:embeddedFont>
      <p:font typeface="Lato"/>
      <p:regular r:id="rId71"/>
      <p:bold r:id="rId72"/>
      <p:italic r:id="rId73"/>
      <p:boldItalic r:id="rId74"/>
    </p:embeddedFont>
    <p:embeddedFont>
      <p:font typeface="Open Sans"/>
      <p:regular r:id="rId75"/>
      <p:bold r:id="rId76"/>
      <p:italic r:id="rId77"/>
      <p:boldItalic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79" roundtripDataSignature="AMtx7miVOrIs8u5Z7eSn+A/4BiMRsrjl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A0AB342-3805-4106-B6F6-BDB25884A125}">
  <a:tblStyle styleId="{8A0AB342-3805-4106-B6F6-BDB25884A12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Lato-italic.fntdata"/><Relationship Id="rId72" Type="http://schemas.openxmlformats.org/officeDocument/2006/relationships/font" Target="fonts/Lato-bold.fntdata"/><Relationship Id="rId31" Type="http://schemas.openxmlformats.org/officeDocument/2006/relationships/slide" Target="slides/slide24.xml"/><Relationship Id="rId75" Type="http://schemas.openxmlformats.org/officeDocument/2006/relationships/font" Target="fonts/OpenSans-regular.fntdata"/><Relationship Id="rId30" Type="http://schemas.openxmlformats.org/officeDocument/2006/relationships/slide" Target="slides/slide23.xml"/><Relationship Id="rId74" Type="http://schemas.openxmlformats.org/officeDocument/2006/relationships/font" Target="fonts/Lato-boldItalic.fntdata"/><Relationship Id="rId33" Type="http://schemas.openxmlformats.org/officeDocument/2006/relationships/slide" Target="slides/slide26.xml"/><Relationship Id="rId77" Type="http://schemas.openxmlformats.org/officeDocument/2006/relationships/font" Target="fonts/OpenSans-italic.fntdata"/><Relationship Id="rId32" Type="http://schemas.openxmlformats.org/officeDocument/2006/relationships/slide" Target="slides/slide25.xml"/><Relationship Id="rId76" Type="http://schemas.openxmlformats.org/officeDocument/2006/relationships/font" Target="fonts/OpenSans-bold.fntdata"/><Relationship Id="rId35" Type="http://schemas.openxmlformats.org/officeDocument/2006/relationships/slide" Target="slides/slide28.xml"/><Relationship Id="rId79" Type="http://customschemas.google.com/relationships/presentationmetadata" Target="metadata"/><Relationship Id="rId34" Type="http://schemas.openxmlformats.org/officeDocument/2006/relationships/slide" Target="slides/slide27.xml"/><Relationship Id="rId78" Type="http://schemas.openxmlformats.org/officeDocument/2006/relationships/font" Target="fonts/OpenSans-boldItalic.fntdata"/><Relationship Id="rId71" Type="http://schemas.openxmlformats.org/officeDocument/2006/relationships/font" Target="fonts/Lato-regular.fntdata"/><Relationship Id="rId70" Type="http://schemas.openxmlformats.org/officeDocument/2006/relationships/font" Target="fonts/Raleway-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Raleway-bold.fntdata"/><Relationship Id="rId23" Type="http://schemas.openxmlformats.org/officeDocument/2006/relationships/slide" Target="slides/slide16.xml"/><Relationship Id="rId67" Type="http://schemas.openxmlformats.org/officeDocument/2006/relationships/font" Target="fonts/Raleway-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Raleway-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3" name="Google Shape;25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0" name="Google Shape;28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8" name="Google Shape;28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6" name="Google Shape;296;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5" name="Google Shape;30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2" name="Google Shape;33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0" name="Google Shape;360;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8" name="Google Shape;36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7" name="Google Shape;37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7" name="Google Shape;387;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6" name="Google Shape;39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6" name="Google Shape;46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5" name="Google Shape;475;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2" name="Google Shape;49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1" name="Google Shape;50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0" name="Google Shape;51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8" name="Google Shape;518;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5" name="Google Shape;53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2" name="Google Shape;552;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4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9" name="Google Shape;569;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8" name="Google Shape;578;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6" name="Google Shape;606;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 name="Google Shape;633;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1" name="Google Shape;651;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23a2575d96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0" name="Google Shape;660;g23a2575d96b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1" name="Google Shape;19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60"/>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60"/>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6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60"/>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4" name="Google Shape;14;p60"/>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6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7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72"/>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72"/>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72"/>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65" name="Google Shape;65;p7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7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2" name="Shape 72"/>
        <p:cNvGrpSpPr/>
        <p:nvPr/>
      </p:nvGrpSpPr>
      <p:grpSpPr>
        <a:xfrm>
          <a:off x="0" y="0"/>
          <a:ext cx="0" cy="0"/>
          <a:chOff x="0" y="0"/>
          <a:chExt cx="0" cy="0"/>
        </a:xfrm>
      </p:grpSpPr>
      <p:cxnSp>
        <p:nvCxnSpPr>
          <p:cNvPr id="73" name="Google Shape;73;p6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4" name="Google Shape;74;p6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5" name="Google Shape;75;p6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6" name="Google Shape;76;p6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77" name="Google Shape;77;p65"/>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8" name="Google Shape;78;p65"/>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9" name="Google Shape;79;p6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66"/>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2" name="Google Shape;82;p66"/>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83" name="Google Shape;83;p66"/>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84" name="Google Shape;84;p66"/>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5" name="Google Shape;85;p66"/>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86" name="Google Shape;86;p6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87" name="Shape 87"/>
        <p:cNvGrpSpPr/>
        <p:nvPr/>
      </p:nvGrpSpPr>
      <p:grpSpPr>
        <a:xfrm>
          <a:off x="0" y="0"/>
          <a:ext cx="0" cy="0"/>
          <a:chOff x="0" y="0"/>
          <a:chExt cx="0" cy="0"/>
        </a:xfrm>
      </p:grpSpPr>
      <p:cxnSp>
        <p:nvCxnSpPr>
          <p:cNvPr id="88" name="Google Shape;88;p7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89" name="Google Shape;89;p7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90" name="Google Shape;90;p7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1" name="Google Shape;91;p74"/>
          <p:cNvSpPr txBox="1"/>
          <p:nvPr>
            <p:ph type="ctrTitle"/>
          </p:nvPr>
        </p:nvSpPr>
        <p:spPr>
          <a:xfrm>
            <a:off x="2371725" y="630225"/>
            <a:ext cx="6331500" cy="1542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92" name="Google Shape;92;p74"/>
          <p:cNvSpPr txBox="1"/>
          <p:nvPr>
            <p:ph idx="1" type="subTitle"/>
          </p:nvPr>
        </p:nvSpPr>
        <p:spPr>
          <a:xfrm>
            <a:off x="2390267" y="3238450"/>
            <a:ext cx="6331500" cy="1241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1800"/>
              <a:buNone/>
              <a:defRPr>
                <a:solidFill>
                  <a:schemeClr val="lt1"/>
                </a:solidFill>
              </a:defRPr>
            </a:lvl1pPr>
            <a:lvl2pPr lvl="1" algn="l">
              <a:lnSpc>
                <a:spcPct val="100000"/>
              </a:lnSpc>
              <a:spcBef>
                <a:spcPts val="0"/>
              </a:spcBef>
              <a:spcAft>
                <a:spcPts val="0"/>
              </a:spcAft>
              <a:buClr>
                <a:schemeClr val="lt1"/>
              </a:buClr>
              <a:buSzPts val="1800"/>
              <a:buNone/>
              <a:defRPr sz="1800">
                <a:solidFill>
                  <a:schemeClr val="lt1"/>
                </a:solidFill>
              </a:defRPr>
            </a:lvl2pPr>
            <a:lvl3pPr lvl="2" algn="l">
              <a:lnSpc>
                <a:spcPct val="100000"/>
              </a:lnSpc>
              <a:spcBef>
                <a:spcPts val="0"/>
              </a:spcBef>
              <a:spcAft>
                <a:spcPts val="0"/>
              </a:spcAft>
              <a:buClr>
                <a:schemeClr val="lt1"/>
              </a:buClr>
              <a:buSzPts val="1800"/>
              <a:buNone/>
              <a:defRPr sz="1800">
                <a:solidFill>
                  <a:schemeClr val="lt1"/>
                </a:solidFill>
              </a:defRPr>
            </a:lvl3pPr>
            <a:lvl4pPr lvl="3" algn="l">
              <a:lnSpc>
                <a:spcPct val="100000"/>
              </a:lnSpc>
              <a:spcBef>
                <a:spcPts val="0"/>
              </a:spcBef>
              <a:spcAft>
                <a:spcPts val="0"/>
              </a:spcAft>
              <a:buClr>
                <a:schemeClr val="lt1"/>
              </a:buClr>
              <a:buSzPts val="1800"/>
              <a:buNone/>
              <a:defRPr sz="1800">
                <a:solidFill>
                  <a:schemeClr val="lt1"/>
                </a:solidFill>
              </a:defRPr>
            </a:lvl4pPr>
            <a:lvl5pPr lvl="4" algn="l">
              <a:lnSpc>
                <a:spcPct val="100000"/>
              </a:lnSpc>
              <a:spcBef>
                <a:spcPts val="0"/>
              </a:spcBef>
              <a:spcAft>
                <a:spcPts val="0"/>
              </a:spcAft>
              <a:buClr>
                <a:schemeClr val="lt1"/>
              </a:buClr>
              <a:buSzPts val="1800"/>
              <a:buNone/>
              <a:defRPr sz="1800">
                <a:solidFill>
                  <a:schemeClr val="lt1"/>
                </a:solidFill>
              </a:defRPr>
            </a:lvl5pPr>
            <a:lvl6pPr lvl="5" algn="l">
              <a:lnSpc>
                <a:spcPct val="100000"/>
              </a:lnSpc>
              <a:spcBef>
                <a:spcPts val="0"/>
              </a:spcBef>
              <a:spcAft>
                <a:spcPts val="0"/>
              </a:spcAft>
              <a:buClr>
                <a:schemeClr val="lt1"/>
              </a:buClr>
              <a:buSzPts val="1800"/>
              <a:buNone/>
              <a:defRPr sz="1800">
                <a:solidFill>
                  <a:schemeClr val="lt1"/>
                </a:solidFill>
              </a:defRPr>
            </a:lvl6pPr>
            <a:lvl7pPr lvl="6" algn="l">
              <a:lnSpc>
                <a:spcPct val="100000"/>
              </a:lnSpc>
              <a:spcBef>
                <a:spcPts val="0"/>
              </a:spcBef>
              <a:spcAft>
                <a:spcPts val="0"/>
              </a:spcAft>
              <a:buClr>
                <a:schemeClr val="lt1"/>
              </a:buClr>
              <a:buSzPts val="1800"/>
              <a:buNone/>
              <a:defRPr sz="1800">
                <a:solidFill>
                  <a:schemeClr val="lt1"/>
                </a:solidFill>
              </a:defRPr>
            </a:lvl7pPr>
            <a:lvl8pPr lvl="7" algn="l">
              <a:lnSpc>
                <a:spcPct val="100000"/>
              </a:lnSpc>
              <a:spcBef>
                <a:spcPts val="0"/>
              </a:spcBef>
              <a:spcAft>
                <a:spcPts val="0"/>
              </a:spcAft>
              <a:buClr>
                <a:schemeClr val="lt1"/>
              </a:buClr>
              <a:buSzPts val="1800"/>
              <a:buNone/>
              <a:defRPr sz="1800">
                <a:solidFill>
                  <a:schemeClr val="lt1"/>
                </a:solidFill>
              </a:defRPr>
            </a:lvl8pPr>
            <a:lvl9pPr lvl="8" algn="l">
              <a:lnSpc>
                <a:spcPct val="100000"/>
              </a:lnSpc>
              <a:spcBef>
                <a:spcPts val="0"/>
              </a:spcBef>
              <a:spcAft>
                <a:spcPts val="0"/>
              </a:spcAft>
              <a:buClr>
                <a:schemeClr val="lt1"/>
              </a:buClr>
              <a:buSzPts val="1800"/>
              <a:buNone/>
              <a:defRPr sz="1800">
                <a:solidFill>
                  <a:schemeClr val="lt1"/>
                </a:solidFill>
              </a:defRPr>
            </a:lvl9pPr>
          </a:lstStyle>
          <a:p/>
        </p:txBody>
      </p:sp>
      <p:sp>
        <p:nvSpPr>
          <p:cNvPr id="93" name="Google Shape;93;p7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4" name="Shape 94"/>
        <p:cNvGrpSpPr/>
        <p:nvPr/>
      </p:nvGrpSpPr>
      <p:grpSpPr>
        <a:xfrm>
          <a:off x="0" y="0"/>
          <a:ext cx="0" cy="0"/>
          <a:chOff x="0" y="0"/>
          <a:chExt cx="0" cy="0"/>
        </a:xfrm>
      </p:grpSpPr>
      <p:cxnSp>
        <p:nvCxnSpPr>
          <p:cNvPr id="95" name="Google Shape;95;p7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96" name="Google Shape;96;p7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97" name="Google Shape;97;p7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98" name="Google Shape;98;p75"/>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99" name="Google Shape;99;p75"/>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0" name="Google Shape;100;p75"/>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01" name="Shape 101"/>
        <p:cNvGrpSpPr/>
        <p:nvPr/>
      </p:nvGrpSpPr>
      <p:grpSpPr>
        <a:xfrm>
          <a:off x="0" y="0"/>
          <a:ext cx="0" cy="0"/>
          <a:chOff x="0" y="0"/>
          <a:chExt cx="0" cy="0"/>
        </a:xfrm>
      </p:grpSpPr>
      <p:cxnSp>
        <p:nvCxnSpPr>
          <p:cNvPr id="102" name="Google Shape;102;p76"/>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03" name="Google Shape;103;p76"/>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04" name="Google Shape;104;p76"/>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105" name="Google Shape;105;p76"/>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77"/>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108" name="Google Shape;108;p7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9" name="Shape 109"/>
        <p:cNvGrpSpPr/>
        <p:nvPr/>
      </p:nvGrpSpPr>
      <p:grpSpPr>
        <a:xfrm>
          <a:off x="0" y="0"/>
          <a:ext cx="0" cy="0"/>
          <a:chOff x="0" y="0"/>
          <a:chExt cx="0" cy="0"/>
        </a:xfrm>
      </p:grpSpPr>
      <p:cxnSp>
        <p:nvCxnSpPr>
          <p:cNvPr id="110" name="Google Shape;110;p7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11" name="Google Shape;111;p78"/>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2" name="Google Shape;112;p78"/>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13" name="Google Shape;113;p7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114" name="Shape 114"/>
        <p:cNvGrpSpPr/>
        <p:nvPr/>
      </p:nvGrpSpPr>
      <p:grpSpPr>
        <a:xfrm>
          <a:off x="0" y="0"/>
          <a:ext cx="0" cy="0"/>
          <a:chOff x="0" y="0"/>
          <a:chExt cx="0" cy="0"/>
        </a:xfrm>
      </p:grpSpPr>
      <p:cxnSp>
        <p:nvCxnSpPr>
          <p:cNvPr id="115" name="Google Shape;115;p79"/>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16" name="Google Shape;116;p79"/>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117" name="Google Shape;117;p7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 name="Shape 16"/>
        <p:cNvGrpSpPr/>
        <p:nvPr/>
      </p:nvGrpSpPr>
      <p:grpSpPr>
        <a:xfrm>
          <a:off x="0" y="0"/>
          <a:ext cx="0" cy="0"/>
          <a:chOff x="0" y="0"/>
          <a:chExt cx="0" cy="0"/>
        </a:xfrm>
      </p:grpSpPr>
      <p:sp>
        <p:nvSpPr>
          <p:cNvPr id="17" name="Google Shape;17;p6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 name="Google Shape;18;p6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61"/>
          <p:cNvSpPr txBox="1"/>
          <p:nvPr>
            <p:ph type="title"/>
          </p:nvPr>
        </p:nvSpPr>
        <p:spPr>
          <a:xfrm>
            <a:off x="265500" y="1397350"/>
            <a:ext cx="4045200" cy="1318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600"/>
              <a:buNone/>
              <a:defRPr sz="3600">
                <a:solidFill>
                  <a:schemeClr val="dk1"/>
                </a:solidFill>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20" name="Google Shape;20;p61"/>
          <p:cNvSpPr txBox="1"/>
          <p:nvPr>
            <p:ph idx="1" type="subTitle"/>
          </p:nvPr>
        </p:nvSpPr>
        <p:spPr>
          <a:xfrm>
            <a:off x="265500" y="2735371"/>
            <a:ext cx="4045200" cy="1345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21" name="Google Shape;21;p61"/>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Clr>
                <a:schemeClr val="lt1"/>
              </a:buClr>
              <a:buSzPts val="1800"/>
              <a:buChar char="●"/>
              <a:defRPr>
                <a:solidFill>
                  <a:schemeClr val="lt1"/>
                </a:solidFill>
              </a:defRPr>
            </a:lvl1pPr>
            <a:lvl2pPr indent="-317500" lvl="1" marL="914400" algn="l">
              <a:lnSpc>
                <a:spcPct val="115000"/>
              </a:lnSpc>
              <a:spcBef>
                <a:spcPts val="1600"/>
              </a:spcBef>
              <a:spcAft>
                <a:spcPts val="0"/>
              </a:spcAft>
              <a:buClr>
                <a:schemeClr val="lt1"/>
              </a:buClr>
              <a:buSzPts val="1400"/>
              <a:buChar char="○"/>
              <a:defRPr>
                <a:solidFill>
                  <a:schemeClr val="lt1"/>
                </a:solidFill>
              </a:defRPr>
            </a:lvl2pPr>
            <a:lvl3pPr indent="-317500" lvl="2" marL="1371600" algn="l">
              <a:lnSpc>
                <a:spcPct val="115000"/>
              </a:lnSpc>
              <a:spcBef>
                <a:spcPts val="1600"/>
              </a:spcBef>
              <a:spcAft>
                <a:spcPts val="0"/>
              </a:spcAft>
              <a:buClr>
                <a:schemeClr val="lt1"/>
              </a:buClr>
              <a:buSzPts val="1400"/>
              <a:buChar char="■"/>
              <a:defRPr>
                <a:solidFill>
                  <a:schemeClr val="lt1"/>
                </a:solidFill>
              </a:defRPr>
            </a:lvl3pPr>
            <a:lvl4pPr indent="-317500" lvl="3" marL="1828800" algn="l">
              <a:lnSpc>
                <a:spcPct val="115000"/>
              </a:lnSpc>
              <a:spcBef>
                <a:spcPts val="1600"/>
              </a:spcBef>
              <a:spcAft>
                <a:spcPts val="0"/>
              </a:spcAft>
              <a:buClr>
                <a:schemeClr val="lt1"/>
              </a:buClr>
              <a:buSzPts val="1400"/>
              <a:buChar char="●"/>
              <a:defRPr>
                <a:solidFill>
                  <a:schemeClr val="lt1"/>
                </a:solidFill>
              </a:defRPr>
            </a:lvl4pPr>
            <a:lvl5pPr indent="-317500" lvl="4" marL="2286000" algn="l">
              <a:lnSpc>
                <a:spcPct val="115000"/>
              </a:lnSpc>
              <a:spcBef>
                <a:spcPts val="1600"/>
              </a:spcBef>
              <a:spcAft>
                <a:spcPts val="0"/>
              </a:spcAft>
              <a:buClr>
                <a:schemeClr val="lt1"/>
              </a:buClr>
              <a:buSzPts val="1400"/>
              <a:buChar char="○"/>
              <a:defRPr>
                <a:solidFill>
                  <a:schemeClr val="lt1"/>
                </a:solidFill>
              </a:defRPr>
            </a:lvl5pPr>
            <a:lvl6pPr indent="-317500" lvl="5" marL="2743200" algn="l">
              <a:lnSpc>
                <a:spcPct val="115000"/>
              </a:lnSpc>
              <a:spcBef>
                <a:spcPts val="1600"/>
              </a:spcBef>
              <a:spcAft>
                <a:spcPts val="0"/>
              </a:spcAft>
              <a:buClr>
                <a:schemeClr val="lt1"/>
              </a:buClr>
              <a:buSzPts val="1400"/>
              <a:buChar char="■"/>
              <a:defRPr>
                <a:solidFill>
                  <a:schemeClr val="lt1"/>
                </a:solidFill>
              </a:defRPr>
            </a:lvl6pPr>
            <a:lvl7pPr indent="-317500" lvl="6" marL="3200400" algn="l">
              <a:lnSpc>
                <a:spcPct val="115000"/>
              </a:lnSpc>
              <a:spcBef>
                <a:spcPts val="1600"/>
              </a:spcBef>
              <a:spcAft>
                <a:spcPts val="0"/>
              </a:spcAft>
              <a:buClr>
                <a:schemeClr val="lt1"/>
              </a:buClr>
              <a:buSzPts val="1400"/>
              <a:buChar char="●"/>
              <a:defRPr>
                <a:solidFill>
                  <a:schemeClr val="lt1"/>
                </a:solidFill>
              </a:defRPr>
            </a:lvl7pPr>
            <a:lvl8pPr indent="-317500" lvl="7" marL="3657600" algn="l">
              <a:lnSpc>
                <a:spcPct val="115000"/>
              </a:lnSpc>
              <a:spcBef>
                <a:spcPts val="1600"/>
              </a:spcBef>
              <a:spcAft>
                <a:spcPts val="0"/>
              </a:spcAft>
              <a:buClr>
                <a:schemeClr val="lt1"/>
              </a:buClr>
              <a:buSzPts val="1400"/>
              <a:buChar char="○"/>
              <a:defRPr>
                <a:solidFill>
                  <a:schemeClr val="lt1"/>
                </a:solidFill>
              </a:defRPr>
            </a:lvl8pPr>
            <a:lvl9pPr indent="-317500" lvl="8" marL="4114800" algn="l">
              <a:lnSpc>
                <a:spcPct val="115000"/>
              </a:lnSpc>
              <a:spcBef>
                <a:spcPts val="1600"/>
              </a:spcBef>
              <a:spcAft>
                <a:spcPts val="1600"/>
              </a:spcAft>
              <a:buClr>
                <a:schemeClr val="lt1"/>
              </a:buClr>
              <a:buSzPts val="1400"/>
              <a:buChar char="■"/>
              <a:defRPr>
                <a:solidFill>
                  <a:schemeClr val="lt1"/>
                </a:solidFill>
              </a:defRPr>
            </a:lvl9pPr>
          </a:lstStyle>
          <a:p/>
        </p:txBody>
      </p:sp>
      <p:sp>
        <p:nvSpPr>
          <p:cNvPr id="22" name="Google Shape;22;p6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8" name="Shape 118"/>
        <p:cNvGrpSpPr/>
        <p:nvPr/>
      </p:nvGrpSpPr>
      <p:grpSpPr>
        <a:xfrm>
          <a:off x="0" y="0"/>
          <a:ext cx="0" cy="0"/>
          <a:chOff x="0" y="0"/>
          <a:chExt cx="0" cy="0"/>
        </a:xfrm>
      </p:grpSpPr>
      <p:cxnSp>
        <p:nvCxnSpPr>
          <p:cNvPr id="119" name="Google Shape;119;p8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0" name="Google Shape;120;p8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21" name="Google Shape;121;p80"/>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122" name="Google Shape;122;p8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3" name="Shape 123"/>
        <p:cNvGrpSpPr/>
        <p:nvPr/>
      </p:nvGrpSpPr>
      <p:grpSpPr>
        <a:xfrm>
          <a:off x="0" y="0"/>
          <a:ext cx="0" cy="0"/>
          <a:chOff x="0" y="0"/>
          <a:chExt cx="0" cy="0"/>
        </a:xfrm>
      </p:grpSpPr>
      <p:cxnSp>
        <p:nvCxnSpPr>
          <p:cNvPr id="124" name="Google Shape;124;p8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25" name="Google Shape;125;p8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26" name="Google Shape;126;p81"/>
          <p:cNvSpPr txBox="1"/>
          <p:nvPr>
            <p:ph hasCustomPrompt="1" type="title"/>
          </p:nvPr>
        </p:nvSpPr>
        <p:spPr>
          <a:xfrm>
            <a:off x="853950" y="1304850"/>
            <a:ext cx="7436100" cy="1538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27" name="Google Shape;127;p81"/>
          <p:cNvSpPr txBox="1"/>
          <p:nvPr>
            <p:ph idx="1" type="body"/>
          </p:nvPr>
        </p:nvSpPr>
        <p:spPr>
          <a:xfrm>
            <a:off x="853950" y="2919450"/>
            <a:ext cx="7436100" cy="10716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128" name="Google Shape;128;p8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8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cxnSp>
        <p:nvCxnSpPr>
          <p:cNvPr id="24" name="Google Shape;24;p62"/>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5" name="Google Shape;25;p62"/>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6" name="Google Shape;26;p6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7" name="Google Shape;27;p62"/>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28" name="Google Shape;28;p62"/>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9" name="Google Shape;29;p62"/>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cxnSp>
        <p:nvCxnSpPr>
          <p:cNvPr id="31" name="Google Shape;31;p63"/>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2" name="Google Shape;32;p63"/>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3" name="Google Shape;33;p63"/>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4" name="Google Shape;34;p6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35" name="Google Shape;35;p63"/>
          <p:cNvSpPr txBox="1"/>
          <p:nvPr>
            <p:ph idx="1" type="body"/>
          </p:nvPr>
        </p:nvSpPr>
        <p:spPr>
          <a:xfrm>
            <a:off x="2400303"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6" name="Google Shape;36;p63"/>
          <p:cNvSpPr txBox="1"/>
          <p:nvPr>
            <p:ph idx="2" type="body"/>
          </p:nvPr>
        </p:nvSpPr>
        <p:spPr>
          <a:xfrm>
            <a:off x="5650572" y="1602675"/>
            <a:ext cx="3071400" cy="3002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6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8" name="Shape 38"/>
        <p:cNvGrpSpPr/>
        <p:nvPr/>
      </p:nvGrpSpPr>
      <p:grpSpPr>
        <a:xfrm>
          <a:off x="0" y="0"/>
          <a:ext cx="0" cy="0"/>
          <a:chOff x="0" y="0"/>
          <a:chExt cx="0" cy="0"/>
        </a:xfrm>
      </p:grpSpPr>
      <p:cxnSp>
        <p:nvCxnSpPr>
          <p:cNvPr id="39" name="Google Shape;39;p67"/>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40" name="Google Shape;40;p67"/>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41" name="Google Shape;41;p67"/>
          <p:cNvSpPr txBox="1"/>
          <p:nvPr>
            <p:ph type="title"/>
          </p:nvPr>
        </p:nvSpPr>
        <p:spPr>
          <a:xfrm>
            <a:off x="406425" y="1806825"/>
            <a:ext cx="8296800" cy="1542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lt1"/>
              </a:buClr>
              <a:buSzPts val="4800"/>
              <a:buNone/>
              <a:defRPr sz="4800">
                <a:solidFill>
                  <a:schemeClr val="lt1"/>
                </a:solidFill>
              </a:defRPr>
            </a:lvl1pPr>
            <a:lvl2pPr lvl="1" algn="ctr">
              <a:lnSpc>
                <a:spcPct val="100000"/>
              </a:lnSpc>
              <a:spcBef>
                <a:spcPts val="0"/>
              </a:spcBef>
              <a:spcAft>
                <a:spcPts val="0"/>
              </a:spcAft>
              <a:buClr>
                <a:schemeClr val="lt1"/>
              </a:buClr>
              <a:buSzPts val="4800"/>
              <a:buNone/>
              <a:defRPr sz="4800">
                <a:solidFill>
                  <a:schemeClr val="lt1"/>
                </a:solidFill>
              </a:defRPr>
            </a:lvl2pPr>
            <a:lvl3pPr lvl="2" algn="ctr">
              <a:lnSpc>
                <a:spcPct val="100000"/>
              </a:lnSpc>
              <a:spcBef>
                <a:spcPts val="0"/>
              </a:spcBef>
              <a:spcAft>
                <a:spcPts val="0"/>
              </a:spcAft>
              <a:buClr>
                <a:schemeClr val="lt1"/>
              </a:buClr>
              <a:buSzPts val="4800"/>
              <a:buNone/>
              <a:defRPr sz="4800">
                <a:solidFill>
                  <a:schemeClr val="lt1"/>
                </a:solidFill>
              </a:defRPr>
            </a:lvl3pPr>
            <a:lvl4pPr lvl="3" algn="ctr">
              <a:lnSpc>
                <a:spcPct val="100000"/>
              </a:lnSpc>
              <a:spcBef>
                <a:spcPts val="0"/>
              </a:spcBef>
              <a:spcAft>
                <a:spcPts val="0"/>
              </a:spcAft>
              <a:buClr>
                <a:schemeClr val="lt1"/>
              </a:buClr>
              <a:buSzPts val="4800"/>
              <a:buNone/>
              <a:defRPr sz="4800">
                <a:solidFill>
                  <a:schemeClr val="lt1"/>
                </a:solidFill>
              </a:defRPr>
            </a:lvl4pPr>
            <a:lvl5pPr lvl="4" algn="ctr">
              <a:lnSpc>
                <a:spcPct val="100000"/>
              </a:lnSpc>
              <a:spcBef>
                <a:spcPts val="0"/>
              </a:spcBef>
              <a:spcAft>
                <a:spcPts val="0"/>
              </a:spcAft>
              <a:buClr>
                <a:schemeClr val="lt1"/>
              </a:buClr>
              <a:buSzPts val="4800"/>
              <a:buNone/>
              <a:defRPr sz="4800">
                <a:solidFill>
                  <a:schemeClr val="lt1"/>
                </a:solidFill>
              </a:defRPr>
            </a:lvl5pPr>
            <a:lvl6pPr lvl="5" algn="ctr">
              <a:lnSpc>
                <a:spcPct val="100000"/>
              </a:lnSpc>
              <a:spcBef>
                <a:spcPts val="0"/>
              </a:spcBef>
              <a:spcAft>
                <a:spcPts val="0"/>
              </a:spcAft>
              <a:buClr>
                <a:schemeClr val="lt1"/>
              </a:buClr>
              <a:buSzPts val="4800"/>
              <a:buNone/>
              <a:defRPr sz="4800">
                <a:solidFill>
                  <a:schemeClr val="lt1"/>
                </a:solidFill>
              </a:defRPr>
            </a:lvl6pPr>
            <a:lvl7pPr lvl="6" algn="ctr">
              <a:lnSpc>
                <a:spcPct val="100000"/>
              </a:lnSpc>
              <a:spcBef>
                <a:spcPts val="0"/>
              </a:spcBef>
              <a:spcAft>
                <a:spcPts val="0"/>
              </a:spcAft>
              <a:buClr>
                <a:schemeClr val="lt1"/>
              </a:buClr>
              <a:buSzPts val="4800"/>
              <a:buNone/>
              <a:defRPr sz="4800">
                <a:solidFill>
                  <a:schemeClr val="lt1"/>
                </a:solidFill>
              </a:defRPr>
            </a:lvl7pPr>
            <a:lvl8pPr lvl="7" algn="ctr">
              <a:lnSpc>
                <a:spcPct val="100000"/>
              </a:lnSpc>
              <a:spcBef>
                <a:spcPts val="0"/>
              </a:spcBef>
              <a:spcAft>
                <a:spcPts val="0"/>
              </a:spcAft>
              <a:buClr>
                <a:schemeClr val="lt1"/>
              </a:buClr>
              <a:buSzPts val="4800"/>
              <a:buNone/>
              <a:defRPr sz="4800">
                <a:solidFill>
                  <a:schemeClr val="lt1"/>
                </a:solidFill>
              </a:defRPr>
            </a:lvl8pPr>
            <a:lvl9pPr lvl="8" algn="ctr">
              <a:lnSpc>
                <a:spcPct val="100000"/>
              </a:lnSpc>
              <a:spcBef>
                <a:spcPts val="0"/>
              </a:spcBef>
              <a:spcAft>
                <a:spcPts val="0"/>
              </a:spcAft>
              <a:buClr>
                <a:schemeClr val="lt1"/>
              </a:buClr>
              <a:buSzPts val="4800"/>
              <a:buNone/>
              <a:defRPr sz="4800">
                <a:solidFill>
                  <a:schemeClr val="lt1"/>
                </a:solidFill>
              </a:defRPr>
            </a:lvl9pPr>
          </a:lstStyle>
          <a:p/>
        </p:txBody>
      </p:sp>
      <p:sp>
        <p:nvSpPr>
          <p:cNvPr id="42" name="Google Shape;42;p67"/>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8"/>
          <p:cNvSpPr txBox="1"/>
          <p:nvPr>
            <p:ph type="title"/>
          </p:nvPr>
        </p:nvSpPr>
        <p:spPr>
          <a:xfrm>
            <a:off x="303300" y="411575"/>
            <a:ext cx="8520600" cy="6396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45" name="Google Shape;45;p68"/>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cxnSp>
        <p:nvCxnSpPr>
          <p:cNvPr id="47" name="Google Shape;47;p6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8" name="Google Shape;48;p69"/>
          <p:cNvSpPr txBox="1"/>
          <p:nvPr>
            <p:ph type="title"/>
          </p:nvPr>
        </p:nvSpPr>
        <p:spPr>
          <a:xfrm>
            <a:off x="319500" y="936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49" name="Google Shape;49;p69"/>
          <p:cNvSpPr txBox="1"/>
          <p:nvPr>
            <p:ph idx="1" type="body"/>
          </p:nvPr>
        </p:nvSpPr>
        <p:spPr>
          <a:xfrm>
            <a:off x="319500" y="1846804"/>
            <a:ext cx="2808000" cy="28062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50" name="Google Shape;50;p6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51" name="Shape 51"/>
        <p:cNvGrpSpPr/>
        <p:nvPr/>
      </p:nvGrpSpPr>
      <p:grpSpPr>
        <a:xfrm>
          <a:off x="0" y="0"/>
          <a:ext cx="0" cy="0"/>
          <a:chOff x="0" y="0"/>
          <a:chExt cx="0" cy="0"/>
        </a:xfrm>
      </p:grpSpPr>
      <p:cxnSp>
        <p:nvCxnSpPr>
          <p:cNvPr id="52" name="Google Shape;52;p7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3" name="Google Shape;53;p70"/>
          <p:cNvSpPr txBox="1"/>
          <p:nvPr>
            <p:ph type="title"/>
          </p:nvPr>
        </p:nvSpPr>
        <p:spPr>
          <a:xfrm>
            <a:off x="283103" y="712141"/>
            <a:ext cx="6244200" cy="3835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p:txBody>
      </p:sp>
      <p:sp>
        <p:nvSpPr>
          <p:cNvPr id="54" name="Google Shape;54;p70"/>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7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71"/>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71"/>
          <p:cNvSpPr txBox="1"/>
          <p:nvPr>
            <p:ph idx="1" type="body"/>
          </p:nvPr>
        </p:nvSpPr>
        <p:spPr>
          <a:xfrm>
            <a:off x="328017" y="4226025"/>
            <a:ext cx="8388600" cy="3936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59" name="Google Shape;59;p7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59"/>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 name="Google Shape;7;p59"/>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8" name="Google Shape;8;p59"/>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68" name="Shape 68"/>
        <p:cNvGrpSpPr/>
        <p:nvPr/>
      </p:nvGrpSpPr>
      <p:grpSpPr>
        <a:xfrm>
          <a:off x="0" y="0"/>
          <a:ext cx="0" cy="0"/>
          <a:chOff x="0" y="0"/>
          <a:chExt cx="0" cy="0"/>
        </a:xfrm>
      </p:grpSpPr>
      <p:sp>
        <p:nvSpPr>
          <p:cNvPr id="69" name="Google Shape;69;p64"/>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1pPr>
            <a:lvl2pPr lvl="1"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3000"/>
              <a:buFont typeface="Raleway"/>
              <a:buNone/>
              <a:defRPr b="1" i="0" sz="3000" u="none" cap="none" strike="noStrike">
                <a:solidFill>
                  <a:schemeClr val="dk2"/>
                </a:solidFill>
                <a:latin typeface="Raleway"/>
                <a:ea typeface="Raleway"/>
                <a:cs typeface="Raleway"/>
                <a:sym typeface="Raleway"/>
              </a:defRPr>
            </a:lvl9pPr>
          </a:lstStyle>
          <a:p/>
        </p:txBody>
      </p:sp>
      <p:sp>
        <p:nvSpPr>
          <p:cNvPr id="70" name="Google Shape;70;p64"/>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Lato"/>
              <a:buChar char="●"/>
              <a:defRPr b="0" i="0" sz="1800" u="none" cap="none" strike="noStrike">
                <a:solidFill>
                  <a:schemeClr val="dk2"/>
                </a:solidFill>
                <a:latin typeface="Lato"/>
                <a:ea typeface="Lato"/>
                <a:cs typeface="Lato"/>
                <a:sym typeface="Lato"/>
              </a:defRPr>
            </a:lvl1pPr>
            <a:lvl2pPr indent="-317500" lvl="1" marL="914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2pPr>
            <a:lvl3pPr indent="-317500" lvl="2" marL="1371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3pPr>
            <a:lvl4pPr indent="-317500" lvl="3" marL="18288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4pPr>
            <a:lvl5pPr indent="-317500" lvl="4" marL="22860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5pPr>
            <a:lvl6pPr indent="-317500" lvl="5" marL="27432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6pPr>
            <a:lvl7pPr indent="-317500" lvl="6" marL="32004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7pPr>
            <a:lvl8pPr indent="-317500" lvl="7" marL="3657600" marR="0" rtl="0" algn="l">
              <a:lnSpc>
                <a:spcPct val="115000"/>
              </a:lnSpc>
              <a:spcBef>
                <a:spcPts val="1600"/>
              </a:spcBef>
              <a:spcAft>
                <a:spcPts val="0"/>
              </a:spcAft>
              <a:buClr>
                <a:schemeClr val="dk2"/>
              </a:buClr>
              <a:buSzPts val="1400"/>
              <a:buFont typeface="Lato"/>
              <a:buChar char="○"/>
              <a:defRPr b="0" i="0" sz="1400" u="none" cap="none" strike="noStrike">
                <a:solidFill>
                  <a:schemeClr val="dk2"/>
                </a:solidFill>
                <a:latin typeface="Lato"/>
                <a:ea typeface="Lato"/>
                <a:cs typeface="Lato"/>
                <a:sym typeface="Lato"/>
              </a:defRPr>
            </a:lvl8pPr>
            <a:lvl9pPr indent="-317500" lvl="8" marL="4114800" marR="0" rtl="0" algn="l">
              <a:lnSpc>
                <a:spcPct val="115000"/>
              </a:lnSpc>
              <a:spcBef>
                <a:spcPts val="1600"/>
              </a:spcBef>
              <a:spcAft>
                <a:spcPts val="1600"/>
              </a:spcAft>
              <a:buClr>
                <a:schemeClr val="dk2"/>
              </a:buClr>
              <a:buSzPts val="1400"/>
              <a:buFont typeface="Lato"/>
              <a:buChar char="■"/>
              <a:defRPr b="0" i="0" sz="1400" u="none" cap="none" strike="noStrike">
                <a:solidFill>
                  <a:schemeClr val="dk2"/>
                </a:solidFill>
                <a:latin typeface="Lato"/>
                <a:ea typeface="Lato"/>
                <a:cs typeface="Lato"/>
                <a:sym typeface="Lato"/>
              </a:defRPr>
            </a:lvl9pPr>
          </a:lstStyle>
          <a:p/>
        </p:txBody>
      </p:sp>
      <p:sp>
        <p:nvSpPr>
          <p:cNvPr id="71" name="Google Shape;71;p64"/>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3.jp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3.jp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3.jp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3.jpg"/><Relationship Id="rId5"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image" Target="../media/image11.png"/><Relationship Id="rId5" Type="http://schemas.openxmlformats.org/officeDocument/2006/relationships/image" Target="../media/image3.jpg"/><Relationship Id="rId6"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2.png"/><Relationship Id="rId4" Type="http://schemas.openxmlformats.org/officeDocument/2006/relationships/image" Target="../media/image24.png"/><Relationship Id="rId5" Type="http://schemas.openxmlformats.org/officeDocument/2006/relationships/image" Target="../media/image3.jpg"/><Relationship Id="rId6"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3.jp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7.png"/><Relationship Id="rId4" Type="http://schemas.openxmlformats.org/officeDocument/2006/relationships/image" Target="../media/image3.jpg"/><Relationship Id="rId5"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31.png"/><Relationship Id="rId4" Type="http://schemas.openxmlformats.org/officeDocument/2006/relationships/image" Target="../media/image17.png"/><Relationship Id="rId9" Type="http://schemas.openxmlformats.org/officeDocument/2006/relationships/image" Target="../media/image2.png"/><Relationship Id="rId5" Type="http://schemas.openxmlformats.org/officeDocument/2006/relationships/image" Target="../media/image25.png"/><Relationship Id="rId6" Type="http://schemas.openxmlformats.org/officeDocument/2006/relationships/image" Target="../media/image23.png"/><Relationship Id="rId7" Type="http://schemas.openxmlformats.org/officeDocument/2006/relationships/image" Target="../media/image18.png"/><Relationship Id="rId8"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57.png"/><Relationship Id="rId4" Type="http://schemas.openxmlformats.org/officeDocument/2006/relationships/image" Target="../media/image3.jpg"/><Relationship Id="rId5" Type="http://schemas.openxmlformats.org/officeDocument/2006/relationships/image" Target="../media/image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36.png"/><Relationship Id="rId4" Type="http://schemas.openxmlformats.org/officeDocument/2006/relationships/image" Target="../media/image3.jpg"/><Relationship Id="rId5"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32.png"/><Relationship Id="rId4" Type="http://schemas.openxmlformats.org/officeDocument/2006/relationships/image" Target="../media/image3.jpg"/><Relationship Id="rId5"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39.png"/><Relationship Id="rId4" Type="http://schemas.openxmlformats.org/officeDocument/2006/relationships/image" Target="../media/image3.jpg"/><Relationship Id="rId5"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9.png"/><Relationship Id="rId4" Type="http://schemas.openxmlformats.org/officeDocument/2006/relationships/image" Target="../media/image3.jpg"/><Relationship Id="rId5"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0.png"/><Relationship Id="rId4" Type="http://schemas.openxmlformats.org/officeDocument/2006/relationships/image" Target="../media/image3.jpg"/><Relationship Id="rId5"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41.png"/><Relationship Id="rId4" Type="http://schemas.openxmlformats.org/officeDocument/2006/relationships/image" Target="../media/image3.jpg"/><Relationship Id="rId5"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37.png"/><Relationship Id="rId4" Type="http://schemas.openxmlformats.org/officeDocument/2006/relationships/image" Target="../media/image3.jp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7.png"/><Relationship Id="rId4" Type="http://schemas.openxmlformats.org/officeDocument/2006/relationships/image" Target="../media/image3.jpg"/><Relationship Id="rId5"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45.jpg"/><Relationship Id="rId4" Type="http://schemas.openxmlformats.org/officeDocument/2006/relationships/image" Target="../media/image3.jpg"/><Relationship Id="rId5"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9.png"/><Relationship Id="rId4" Type="http://schemas.openxmlformats.org/officeDocument/2006/relationships/image" Target="../media/image28.png"/><Relationship Id="rId5" Type="http://schemas.openxmlformats.org/officeDocument/2006/relationships/image" Target="../media/image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9.png"/><Relationship Id="rId4" Type="http://schemas.openxmlformats.org/officeDocument/2006/relationships/image" Target="../media/image28.png"/><Relationship Id="rId5" Type="http://schemas.openxmlformats.org/officeDocument/2006/relationships/image" Target="../media/image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40.png"/><Relationship Id="rId4" Type="http://schemas.openxmlformats.org/officeDocument/2006/relationships/image" Target="../media/image30.png"/><Relationship Id="rId5" Type="http://schemas.openxmlformats.org/officeDocument/2006/relationships/image" Target="../media/image38.png"/><Relationship Id="rId6" Type="http://schemas.openxmlformats.org/officeDocument/2006/relationships/image" Target="../media/image3.jpg"/><Relationship Id="rId7"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9.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35.jpg"/><Relationship Id="rId4" Type="http://schemas.openxmlformats.org/officeDocument/2006/relationships/image" Target="../media/image3.jpg"/><Relationship Id="rId5"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34.jpg"/><Relationship Id="rId4" Type="http://schemas.openxmlformats.org/officeDocument/2006/relationships/image" Target="../media/image3.jpg"/><Relationship Id="rId5"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60.png"/><Relationship Id="rId4" Type="http://schemas.openxmlformats.org/officeDocument/2006/relationships/image" Target="../media/image3.jpg"/><Relationship Id="rId5"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52.jpg"/><Relationship Id="rId4" Type="http://schemas.openxmlformats.org/officeDocument/2006/relationships/image" Target="../media/image3.jpg"/><Relationship Id="rId5"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49.jpg"/><Relationship Id="rId4" Type="http://schemas.openxmlformats.org/officeDocument/2006/relationships/image" Target="../media/image3.jpg"/><Relationship Id="rId5" Type="http://schemas.openxmlformats.org/officeDocument/2006/relationships/image" Target="../media/image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51.png"/><Relationship Id="rId4" Type="http://schemas.openxmlformats.org/officeDocument/2006/relationships/image" Target="../media/image3.jpg"/><Relationship Id="rId5" Type="http://schemas.openxmlformats.org/officeDocument/2006/relationships/image" Target="../media/image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59.jpg"/><Relationship Id="rId4" Type="http://schemas.openxmlformats.org/officeDocument/2006/relationships/image" Target="../media/image3.jpg"/><Relationship Id="rId5"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46.png"/><Relationship Id="rId4" Type="http://schemas.openxmlformats.org/officeDocument/2006/relationships/image" Target="../media/image2.png"/><Relationship Id="rId5" Type="http://schemas.openxmlformats.org/officeDocument/2006/relationships/image" Target="../media/image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 Id="rId3" Type="http://schemas.openxmlformats.org/officeDocument/2006/relationships/image" Target="../media/image54.jpg"/><Relationship Id="rId4" Type="http://schemas.openxmlformats.org/officeDocument/2006/relationships/image" Target="../media/image2.png"/><Relationship Id="rId5" Type="http://schemas.openxmlformats.org/officeDocument/2006/relationships/image" Target="../media/image3.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2.png"/><Relationship Id="rId4" Type="http://schemas.openxmlformats.org/officeDocument/2006/relationships/image" Target="../media/image3.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47.jpg"/><Relationship Id="rId4" Type="http://schemas.openxmlformats.org/officeDocument/2006/relationships/image" Target="../media/image2.png"/><Relationship Id="rId5" Type="http://schemas.openxmlformats.org/officeDocument/2006/relationships/image" Target="../media/image3.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55.png"/><Relationship Id="rId4" Type="http://schemas.openxmlformats.org/officeDocument/2006/relationships/image" Target="../media/image2.png"/><Relationship Id="rId5"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9.png"/><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53.png"/><Relationship Id="rId5" Type="http://schemas.openxmlformats.org/officeDocument/2006/relationships/image" Target="../media/image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9.png"/><Relationship Id="rId4" Type="http://schemas.openxmlformats.org/officeDocument/2006/relationships/image" Target="../media/image42.png"/><Relationship Id="rId5" Type="http://schemas.openxmlformats.org/officeDocument/2006/relationships/image" Target="../media/image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2.png"/><Relationship Id="rId4" Type="http://schemas.openxmlformats.org/officeDocument/2006/relationships/image" Target="../media/image56.png"/><Relationship Id="rId5" Type="http://schemas.openxmlformats.org/officeDocument/2006/relationships/image" Target="../media/image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png"/><Relationship Id="rId4" Type="http://schemas.openxmlformats.org/officeDocument/2006/relationships/hyperlink" Target="https://www.cubesoftware.com/" TargetMode="External"/><Relationship Id="rId5" Type="http://schemas.openxmlformats.org/officeDocument/2006/relationships/hyperlink" Target="https://help.anaplan.com/fed5bb63-0592-4402-b290-e708f500f14f-Anaplan-User-Experience" TargetMode="External"/><Relationship Id="rId6" Type="http://schemas.openxmlformats.org/officeDocument/2006/relationships/image" Target="../media/image44.png"/><Relationship Id="rId7" Type="http://schemas.openxmlformats.org/officeDocument/2006/relationships/image" Target="../media/image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2.png"/><Relationship Id="rId4" Type="http://schemas.openxmlformats.org/officeDocument/2006/relationships/hyperlink" Target="https://www.venasolutions.com/" TargetMode="External"/><Relationship Id="rId5" Type="http://schemas.openxmlformats.org/officeDocument/2006/relationships/hyperlink" Target="https://planful.com/" TargetMode="External"/><Relationship Id="rId6" Type="http://schemas.openxmlformats.org/officeDocument/2006/relationships/image" Target="../media/image44.png"/><Relationship Id="rId7" Type="http://schemas.openxmlformats.org/officeDocument/2006/relationships/image" Target="../media/image3.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png"/><Relationship Id="rId4" Type="http://schemas.openxmlformats.org/officeDocument/2006/relationships/hyperlink" Target="https://www.workday.com/en-us/products/adaptive-planning/overview.html" TargetMode="External"/><Relationship Id="rId5" Type="http://schemas.openxmlformats.org/officeDocument/2006/relationships/image" Target="../media/image44.png"/><Relationship Id="rId6" Type="http://schemas.openxmlformats.org/officeDocument/2006/relationships/image" Target="../media/image3.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6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58.jpg"/><Relationship Id="rId4" Type="http://schemas.openxmlformats.org/officeDocument/2006/relationships/image" Target="../media/image3.jpg"/><Relationship Id="rId5"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image" Target="../media/image1.png"/><Relationship Id="rId4" Type="http://schemas.openxmlformats.org/officeDocument/2006/relationships/hyperlink" Target="https://www.beyond-capital.eu/" TargetMode="External"/><Relationship Id="rId5" Type="http://schemas.openxmlformats.org/officeDocument/2006/relationships/hyperlink" Target="http://www.cbe.be/" TargetMode="External"/><Relationship Id="rId6" Type="http://schemas.openxmlformats.org/officeDocument/2006/relationships/image" Target="../media/image50.jpg"/><Relationship Id="rId7" Type="http://schemas.openxmlformats.org/officeDocument/2006/relationships/image" Target="../media/image6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4.png"/><Relationship Id="rId5" Type="http://schemas.openxmlformats.org/officeDocument/2006/relationships/image" Target="../media/image3.jpg"/><Relationship Id="rId6"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4" name="Shape 134"/>
        <p:cNvGrpSpPr/>
        <p:nvPr/>
      </p:nvGrpSpPr>
      <p:grpSpPr>
        <a:xfrm>
          <a:off x="0" y="0"/>
          <a:ext cx="0" cy="0"/>
          <a:chOff x="0" y="0"/>
          <a:chExt cx="0" cy="0"/>
        </a:xfrm>
      </p:grpSpPr>
      <p:sp>
        <p:nvSpPr>
          <p:cNvPr id="135" name="Google Shape;135;p1"/>
          <p:cNvSpPr txBox="1"/>
          <p:nvPr>
            <p:ph type="ctrTitle"/>
          </p:nvPr>
        </p:nvSpPr>
        <p:spPr>
          <a:xfrm>
            <a:off x="2371725" y="630225"/>
            <a:ext cx="6331500" cy="281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b="0" lang="it" sz="3000">
                <a:solidFill>
                  <a:schemeClr val="dk2"/>
                </a:solidFill>
              </a:rPr>
              <a:t>Modul 2 - </a:t>
            </a:r>
            <a:r>
              <a:rPr lang="it" sz="3000">
                <a:solidFill>
                  <a:schemeClr val="dk2"/>
                </a:solidFill>
              </a:rPr>
              <a:t>Erstellung des Strategieplans und Aufbau einer Finanzfunktion für Unternehmen in der Frühphase: Bedarfsanalyse, Finanzplanung und Management</a:t>
            </a:r>
            <a:endParaRPr sz="3000"/>
          </a:p>
        </p:txBody>
      </p:sp>
      <p:sp>
        <p:nvSpPr>
          <p:cNvPr id="136" name="Google Shape;136;p1"/>
          <p:cNvSpPr txBox="1"/>
          <p:nvPr>
            <p:ph idx="1" type="subTitle"/>
          </p:nvPr>
        </p:nvSpPr>
        <p:spPr>
          <a:xfrm>
            <a:off x="2468217" y="3750575"/>
            <a:ext cx="6331500" cy="1241700"/>
          </a:xfrm>
          <a:prstGeom prst="rect">
            <a:avLst/>
          </a:prstGeom>
          <a:solidFill>
            <a:schemeClr val="dk1"/>
          </a:solid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lang="it"/>
              <a:t>GEINNOVA &amp; EXEO LAB </a:t>
            </a:r>
            <a:endParaRPr/>
          </a:p>
        </p:txBody>
      </p:sp>
      <p:pic>
        <p:nvPicPr>
          <p:cNvPr id="137" name="Google Shape;137;p1"/>
          <p:cNvPicPr preferRelativeResize="0"/>
          <p:nvPr/>
        </p:nvPicPr>
        <p:blipFill rotWithShape="1">
          <a:blip r:embed="rId3">
            <a:alphaModFix/>
          </a:blip>
          <a:srcRect b="0" l="0" r="0" t="0"/>
          <a:stretch/>
        </p:blipFill>
        <p:spPr>
          <a:xfrm>
            <a:off x="126650" y="757075"/>
            <a:ext cx="1792650" cy="1696175"/>
          </a:xfrm>
          <a:prstGeom prst="rect">
            <a:avLst/>
          </a:prstGeom>
          <a:noFill/>
          <a:ln>
            <a:noFill/>
          </a:ln>
        </p:spPr>
      </p:pic>
      <p:pic>
        <p:nvPicPr>
          <p:cNvPr id="138" name="Google Shape;138;p1"/>
          <p:cNvPicPr preferRelativeResize="0"/>
          <p:nvPr/>
        </p:nvPicPr>
        <p:blipFill rotWithShape="1">
          <a:blip r:embed="rId4">
            <a:alphaModFix/>
          </a:blip>
          <a:srcRect b="0" l="0" r="0" t="0"/>
          <a:stretch/>
        </p:blipFill>
        <p:spPr>
          <a:xfrm>
            <a:off x="174475" y="4474950"/>
            <a:ext cx="2056050" cy="426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0"/>
          <p:cNvSpPr txBox="1"/>
          <p:nvPr>
            <p:ph type="title"/>
          </p:nvPr>
        </p:nvSpPr>
        <p:spPr>
          <a:xfrm>
            <a:off x="2724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Clr>
                <a:schemeClr val="dk2"/>
              </a:buClr>
              <a:buSzPts val="1100"/>
              <a:buFont typeface="Arial"/>
              <a:buNone/>
            </a:pPr>
            <a:r>
              <a:rPr lang="it" sz="2400">
                <a:solidFill>
                  <a:schemeClr val="dk2"/>
                </a:solidFill>
                <a:latin typeface="Arial"/>
                <a:ea typeface="Arial"/>
                <a:cs typeface="Arial"/>
                <a:sym typeface="Arial"/>
              </a:rPr>
              <a:t>Arbeitsmethodik des Management by Objectives</a:t>
            </a:r>
            <a:endParaRPr b="0" sz="2400">
              <a:solidFill>
                <a:schemeClr val="dk2"/>
              </a:solidFill>
              <a:latin typeface="Arial"/>
              <a:ea typeface="Arial"/>
              <a:cs typeface="Arial"/>
              <a:sym typeface="Arial"/>
            </a:endParaRPr>
          </a:p>
        </p:txBody>
      </p:sp>
      <p:sp>
        <p:nvSpPr>
          <p:cNvPr id="213" name="Google Shape;213;p10"/>
          <p:cNvSpPr txBox="1"/>
          <p:nvPr>
            <p:ph idx="2" type="body"/>
          </p:nvPr>
        </p:nvSpPr>
        <p:spPr>
          <a:xfrm>
            <a:off x="4737875" y="826975"/>
            <a:ext cx="4244100" cy="3941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lang="it" sz="1700">
                <a:solidFill>
                  <a:schemeClr val="dk2"/>
                </a:solidFill>
              </a:rPr>
              <a:t>Planung </a:t>
            </a:r>
            <a:r>
              <a:rPr lang="it" sz="1700">
                <a:solidFill>
                  <a:schemeClr val="dk2"/>
                </a:solidFill>
              </a:rPr>
              <a:t>ist die Funktion des Managements, die darin besteht, Ziele festzulegen und die Vorgehensweise zur Erreichung dieser Ziele zu bestimmen. </a:t>
            </a:r>
            <a:endParaRPr sz="1700">
              <a:solidFill>
                <a:schemeClr val="dk2"/>
              </a:solidFill>
            </a:endParaRPr>
          </a:p>
          <a:p>
            <a:pPr indent="0" lvl="0" marL="0" rtl="0" algn="l">
              <a:lnSpc>
                <a:spcPct val="100000"/>
              </a:lnSpc>
              <a:spcBef>
                <a:spcPts val="0"/>
              </a:spcBef>
              <a:spcAft>
                <a:spcPts val="0"/>
              </a:spcAft>
              <a:buSzPts val="1800"/>
              <a:buNone/>
            </a:pPr>
            <a:r>
              <a:t/>
            </a:r>
            <a:endParaRPr sz="1700">
              <a:solidFill>
                <a:schemeClr val="dk2"/>
              </a:solidFill>
            </a:endParaRPr>
          </a:p>
          <a:p>
            <a:pPr indent="0" lvl="0" marL="0" rtl="0" algn="l">
              <a:lnSpc>
                <a:spcPct val="100000"/>
              </a:lnSpc>
              <a:spcBef>
                <a:spcPts val="0"/>
              </a:spcBef>
              <a:spcAft>
                <a:spcPts val="0"/>
              </a:spcAft>
              <a:buSzPts val="1800"/>
              <a:buNone/>
            </a:pPr>
            <a:r>
              <a:rPr lang="it" sz="1700">
                <a:solidFill>
                  <a:schemeClr val="dk2"/>
                </a:solidFill>
              </a:rPr>
              <a:t>Die Planung setzt voraus, dass die Manager die Umweltbedingungen, mit denen ihre Organisation konfrontiert ist, kennen und künftige Bedingungen vorhersagen. </a:t>
            </a:r>
            <a:endParaRPr sz="1700"/>
          </a:p>
        </p:txBody>
      </p:sp>
      <p:pic>
        <p:nvPicPr>
          <p:cNvPr id="214" name="Google Shape;214;p10"/>
          <p:cNvPicPr preferRelativeResize="0"/>
          <p:nvPr/>
        </p:nvPicPr>
        <p:blipFill rotWithShape="1">
          <a:blip r:embed="rId3">
            <a:alphaModFix/>
          </a:blip>
          <a:srcRect b="0" l="0" r="0" t="0"/>
          <a:stretch/>
        </p:blipFill>
        <p:spPr>
          <a:xfrm>
            <a:off x="265500" y="4577350"/>
            <a:ext cx="1484200" cy="307805"/>
          </a:xfrm>
          <a:prstGeom prst="rect">
            <a:avLst/>
          </a:prstGeom>
          <a:noFill/>
          <a:ln>
            <a:noFill/>
          </a:ln>
        </p:spPr>
      </p:pic>
      <p:pic>
        <p:nvPicPr>
          <p:cNvPr id="215" name="Google Shape;215;p10"/>
          <p:cNvPicPr preferRelativeResize="0"/>
          <p:nvPr/>
        </p:nvPicPr>
        <p:blipFill rotWithShape="1">
          <a:blip r:embed="rId4">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11"/>
          <p:cNvSpPr txBox="1"/>
          <p:nvPr>
            <p:ph idx="1" type="body"/>
          </p:nvPr>
        </p:nvSpPr>
        <p:spPr>
          <a:xfrm>
            <a:off x="2400250" y="418250"/>
            <a:ext cx="6318600" cy="355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sz="1700">
              <a:solidFill>
                <a:schemeClr val="dk1"/>
              </a:solidFill>
              <a:latin typeface="Arial"/>
              <a:ea typeface="Arial"/>
              <a:cs typeface="Arial"/>
              <a:sym typeface="Arial"/>
            </a:endParaRPr>
          </a:p>
          <a:p>
            <a:pPr indent="0" lvl="0" marL="0" rtl="0" algn="ctr">
              <a:lnSpc>
                <a:spcPct val="100000"/>
              </a:lnSpc>
              <a:spcBef>
                <a:spcPts val="0"/>
              </a:spcBef>
              <a:spcAft>
                <a:spcPts val="0"/>
              </a:spcAft>
              <a:buSzPts val="1400"/>
              <a:buNone/>
            </a:pPr>
            <a:r>
              <a:rPr b="1" lang="it">
                <a:solidFill>
                  <a:schemeClr val="dk1"/>
                </a:solidFill>
              </a:rPr>
              <a:t>Es gibt verschiedene Arten von Plänen und Planungen:</a:t>
            </a:r>
            <a:endParaRPr b="1">
              <a:solidFill>
                <a:schemeClr val="dk1"/>
              </a:solidFill>
            </a:endParaRPr>
          </a:p>
          <a:p>
            <a:pPr indent="0" lvl="0" marL="0" rtl="0" algn="ctr">
              <a:lnSpc>
                <a:spcPct val="100000"/>
              </a:lnSpc>
              <a:spcBef>
                <a:spcPts val="0"/>
              </a:spcBef>
              <a:spcAft>
                <a:spcPts val="0"/>
              </a:spcAft>
              <a:buSzPts val="1400"/>
              <a:buNone/>
            </a:pPr>
            <a:r>
              <a:t/>
            </a:r>
            <a:endParaRPr b="1"/>
          </a:p>
          <a:p>
            <a:pPr indent="-317500" lvl="0" marL="457200" rtl="0" algn="just">
              <a:lnSpc>
                <a:spcPct val="100000"/>
              </a:lnSpc>
              <a:spcBef>
                <a:spcPts val="1400"/>
              </a:spcBef>
              <a:spcAft>
                <a:spcPts val="0"/>
              </a:spcAft>
              <a:buSzPts val="1400"/>
              <a:buFont typeface="Calibri"/>
              <a:buChar char="-"/>
            </a:pPr>
            <a:r>
              <a:rPr b="1" lang="it">
                <a:solidFill>
                  <a:schemeClr val="dk1"/>
                </a:solidFill>
              </a:rPr>
              <a:t>Die strategische Planung </a:t>
            </a:r>
            <a:r>
              <a:rPr lang="it"/>
              <a:t>umfasst die Analyse der Chancen und Risiken für den Wettbewerb sowie der Stärken und Schwächen des Unternehmens. Sie hat einen langen Zeitrahmen;</a:t>
            </a:r>
            <a:endParaRPr/>
          </a:p>
          <a:p>
            <a:pPr indent="0" lvl="0" marL="0" rtl="0" algn="just">
              <a:lnSpc>
                <a:spcPct val="100000"/>
              </a:lnSpc>
              <a:spcBef>
                <a:spcPts val="1400"/>
              </a:spcBef>
              <a:spcAft>
                <a:spcPts val="0"/>
              </a:spcAft>
              <a:buSzPts val="1400"/>
              <a:buNone/>
            </a:pPr>
            <a:r>
              <a:t/>
            </a:r>
            <a:endParaRPr/>
          </a:p>
          <a:p>
            <a:pPr indent="-317500" lvl="0" marL="457200" rtl="0" algn="just">
              <a:lnSpc>
                <a:spcPct val="100000"/>
              </a:lnSpc>
              <a:spcBef>
                <a:spcPts val="1400"/>
              </a:spcBef>
              <a:spcAft>
                <a:spcPts val="0"/>
              </a:spcAft>
              <a:buSzPts val="1400"/>
              <a:buFont typeface="Times New Roman"/>
              <a:buChar char="-"/>
            </a:pPr>
            <a:r>
              <a:rPr b="1" lang="it">
                <a:solidFill>
                  <a:schemeClr val="dk1"/>
                </a:solidFill>
              </a:rPr>
              <a:t>Die taktische Planung </a:t>
            </a:r>
            <a:r>
              <a:rPr lang="it"/>
              <a:t>ist eine mittelfristige Planung (ein bis drei Jahre), die darauf abzielt, relativ konkrete und spezifische Mittel zur Umsetzung des strategischen Plans zu entwickeln;</a:t>
            </a:r>
            <a:endParaRPr/>
          </a:p>
          <a:p>
            <a:pPr indent="0" lvl="0" marL="457200" rtl="0" algn="just">
              <a:lnSpc>
                <a:spcPct val="100000"/>
              </a:lnSpc>
              <a:spcBef>
                <a:spcPts val="1400"/>
              </a:spcBef>
              <a:spcAft>
                <a:spcPts val="0"/>
              </a:spcAft>
              <a:buSzPts val="1400"/>
              <a:buNone/>
            </a:pPr>
            <a:r>
              <a:t/>
            </a:r>
            <a:endParaRPr/>
          </a:p>
          <a:p>
            <a:pPr indent="-317500" lvl="0" marL="457200" rtl="0" algn="just">
              <a:lnSpc>
                <a:spcPct val="100000"/>
              </a:lnSpc>
              <a:spcBef>
                <a:spcPts val="1400"/>
              </a:spcBef>
              <a:spcAft>
                <a:spcPts val="0"/>
              </a:spcAft>
              <a:buSzPts val="1400"/>
              <a:buFont typeface="Times New Roman"/>
              <a:buChar char="-"/>
            </a:pPr>
            <a:r>
              <a:rPr b="1" lang="it">
                <a:solidFill>
                  <a:schemeClr val="dk1"/>
                </a:solidFill>
              </a:rPr>
              <a:t>Bei der operativen Planung </a:t>
            </a:r>
            <a:r>
              <a:rPr lang="it"/>
              <a:t>handelt es sich um eine kurzfristige Planung (weniger als ein Jahr), die darauf abzielt, spezifische Aktionsschritte zu entwickeln, die die strategischen und taktischen Pläne unterstützen.</a:t>
            </a:r>
            <a:endParaRPr/>
          </a:p>
        </p:txBody>
      </p:sp>
      <p:pic>
        <p:nvPicPr>
          <p:cNvPr id="221" name="Google Shape;221;p11"/>
          <p:cNvPicPr preferRelativeResize="0"/>
          <p:nvPr/>
        </p:nvPicPr>
        <p:blipFill rotWithShape="1">
          <a:blip r:embed="rId3">
            <a:alphaModFix/>
          </a:blip>
          <a:srcRect b="0" l="0" r="0" t="0"/>
          <a:stretch/>
        </p:blipFill>
        <p:spPr>
          <a:xfrm>
            <a:off x="351475" y="1563675"/>
            <a:ext cx="2095450" cy="2016162"/>
          </a:xfrm>
          <a:prstGeom prst="rect">
            <a:avLst/>
          </a:prstGeom>
          <a:noFill/>
          <a:ln>
            <a:noFill/>
          </a:ln>
        </p:spPr>
      </p:pic>
      <p:pic>
        <p:nvPicPr>
          <p:cNvPr id="222" name="Google Shape;222;p11"/>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223" name="Google Shape;223;p11"/>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2"/>
          <p:cNvSpPr txBox="1"/>
          <p:nvPr>
            <p:ph type="title"/>
          </p:nvPr>
        </p:nvSpPr>
        <p:spPr>
          <a:xfrm>
            <a:off x="281725" y="963525"/>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1000"/>
              </a:spcAft>
              <a:buClr>
                <a:schemeClr val="dk2"/>
              </a:buClr>
              <a:buSzPts val="1100"/>
              <a:buFont typeface="Arial"/>
              <a:buNone/>
            </a:pPr>
            <a:r>
              <a:rPr lang="it" sz="2400">
                <a:solidFill>
                  <a:schemeClr val="dk2"/>
                </a:solidFill>
                <a:latin typeface="Arial"/>
                <a:ea typeface="Arial"/>
                <a:cs typeface="Arial"/>
                <a:sym typeface="Arial"/>
              </a:rPr>
              <a:t>Zeitmanagement</a:t>
            </a:r>
            <a:endParaRPr b="0" sz="2400">
              <a:solidFill>
                <a:srgbClr val="12129F"/>
              </a:solidFill>
              <a:latin typeface="Arial"/>
              <a:ea typeface="Arial"/>
              <a:cs typeface="Arial"/>
              <a:sym typeface="Arial"/>
            </a:endParaRPr>
          </a:p>
        </p:txBody>
      </p:sp>
      <p:sp>
        <p:nvSpPr>
          <p:cNvPr id="229" name="Google Shape;229;p12"/>
          <p:cNvSpPr txBox="1"/>
          <p:nvPr>
            <p:ph idx="2" type="body"/>
          </p:nvPr>
        </p:nvSpPr>
        <p:spPr>
          <a:xfrm>
            <a:off x="4737875" y="826975"/>
            <a:ext cx="4244100" cy="39414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800"/>
              <a:buNone/>
            </a:pPr>
            <a:r>
              <a:rPr lang="it" sz="1400" u="sng">
                <a:solidFill>
                  <a:srgbClr val="09142A"/>
                </a:solidFill>
              </a:rPr>
              <a:t>Ungefähr 20 Prozent Ihrer Bemühungen führen zu 80 Prozent der Ergebnisse</a:t>
            </a:r>
            <a:endParaRPr sz="1400">
              <a:solidFill>
                <a:srgbClr val="09142A"/>
              </a:solidFill>
            </a:endParaRPr>
          </a:p>
          <a:p>
            <a:pPr indent="0" lvl="0" marL="0" rtl="0" algn="just">
              <a:lnSpc>
                <a:spcPct val="100000"/>
              </a:lnSpc>
              <a:spcBef>
                <a:spcPts val="0"/>
              </a:spcBef>
              <a:spcAft>
                <a:spcPts val="0"/>
              </a:spcAft>
              <a:buSzPts val="1800"/>
              <a:buNone/>
            </a:pPr>
            <a:r>
              <a:t/>
            </a:r>
            <a:endParaRPr sz="1400">
              <a:solidFill>
                <a:srgbClr val="09142A"/>
              </a:solidFill>
            </a:endParaRPr>
          </a:p>
          <a:p>
            <a:pPr indent="0" lvl="0" marL="0" rtl="0" algn="just">
              <a:lnSpc>
                <a:spcPct val="100000"/>
              </a:lnSpc>
              <a:spcBef>
                <a:spcPts val="0"/>
              </a:spcBef>
              <a:spcAft>
                <a:spcPts val="0"/>
              </a:spcAft>
              <a:buSzPts val="1800"/>
              <a:buNone/>
            </a:pPr>
            <a:r>
              <a:rPr lang="it" sz="1400">
                <a:solidFill>
                  <a:srgbClr val="09142A"/>
                </a:solidFill>
              </a:rPr>
              <a:t>Zu lernen, diese 20 Prozent zu erkennen und sich darauf zu konzentrieren, ist der Schlüssel zur effektivsten Nutzung Ihrer Zeit.</a:t>
            </a:r>
            <a:endParaRPr sz="1400">
              <a:solidFill>
                <a:srgbClr val="09142A"/>
              </a:solidFill>
            </a:endParaRPr>
          </a:p>
          <a:p>
            <a:pPr indent="0" lvl="0" marL="0" rtl="0" algn="just">
              <a:lnSpc>
                <a:spcPct val="100000"/>
              </a:lnSpc>
              <a:spcBef>
                <a:spcPts val="0"/>
              </a:spcBef>
              <a:spcAft>
                <a:spcPts val="0"/>
              </a:spcAft>
              <a:buSzPts val="1800"/>
              <a:buNone/>
            </a:pPr>
            <a:r>
              <a:t/>
            </a:r>
            <a:endParaRPr sz="1700">
              <a:solidFill>
                <a:schemeClr val="dk2"/>
              </a:solidFill>
            </a:endParaRPr>
          </a:p>
          <a:p>
            <a:pPr indent="-304800" lvl="0" marL="457200" rtl="0" algn="just">
              <a:lnSpc>
                <a:spcPct val="100000"/>
              </a:lnSpc>
              <a:spcBef>
                <a:spcPts val="0"/>
              </a:spcBef>
              <a:spcAft>
                <a:spcPts val="0"/>
              </a:spcAft>
              <a:buClr>
                <a:srgbClr val="292929"/>
              </a:buClr>
              <a:buSzPts val="1200"/>
              <a:buFont typeface="Calibri"/>
              <a:buChar char="-"/>
            </a:pPr>
            <a:r>
              <a:rPr b="1" lang="it" sz="1200">
                <a:solidFill>
                  <a:srgbClr val="292929"/>
                </a:solidFill>
                <a:latin typeface="Calibri"/>
                <a:ea typeface="Calibri"/>
                <a:cs typeface="Calibri"/>
                <a:sym typeface="Calibri"/>
              </a:rPr>
              <a:t>Friss den Frosch zuerst: </a:t>
            </a:r>
            <a:r>
              <a:rPr lang="it" sz="1200">
                <a:solidFill>
                  <a:srgbClr val="292929"/>
                </a:solidFill>
                <a:latin typeface="Calibri"/>
                <a:ea typeface="Calibri"/>
                <a:cs typeface="Calibri"/>
                <a:sym typeface="Calibri"/>
              </a:rPr>
              <a:t>Beginnen Sie mit einer Aufgabe, die Ihnen am komplexesten und schwierigsten erscheint;</a:t>
            </a:r>
            <a:endParaRPr sz="1200">
              <a:solidFill>
                <a:srgbClr val="292929"/>
              </a:solidFill>
              <a:latin typeface="Calibri"/>
              <a:ea typeface="Calibri"/>
              <a:cs typeface="Calibri"/>
              <a:sym typeface="Calibri"/>
            </a:endParaRPr>
          </a:p>
          <a:p>
            <a:pPr indent="-304800" lvl="0" marL="457200" rtl="0" algn="just">
              <a:lnSpc>
                <a:spcPct val="100000"/>
              </a:lnSpc>
              <a:spcBef>
                <a:spcPts val="0"/>
              </a:spcBef>
              <a:spcAft>
                <a:spcPts val="0"/>
              </a:spcAft>
              <a:buClr>
                <a:srgbClr val="292929"/>
              </a:buClr>
              <a:buSzPts val="1200"/>
              <a:buFont typeface="Calibri"/>
              <a:buChar char="-"/>
            </a:pPr>
            <a:r>
              <a:rPr b="1" lang="it" sz="1200">
                <a:solidFill>
                  <a:srgbClr val="292929"/>
                </a:solidFill>
                <a:latin typeface="Calibri"/>
                <a:ea typeface="Calibri"/>
                <a:cs typeface="Calibri"/>
                <a:sym typeface="Calibri"/>
              </a:rPr>
              <a:t>Behalten Sie Ihr Hauptziel im Auge: </a:t>
            </a:r>
            <a:r>
              <a:rPr lang="it" sz="1200">
                <a:solidFill>
                  <a:srgbClr val="292929"/>
                </a:solidFill>
                <a:latin typeface="Calibri"/>
                <a:ea typeface="Calibri"/>
                <a:cs typeface="Calibri"/>
                <a:sym typeface="Calibri"/>
              </a:rPr>
              <a:t>Setzen Sie sich ein großes Ziel und arbeiten Sie ständig daran;</a:t>
            </a:r>
            <a:endParaRPr sz="1200">
              <a:solidFill>
                <a:srgbClr val="292929"/>
              </a:solidFill>
              <a:latin typeface="Calibri"/>
              <a:ea typeface="Calibri"/>
              <a:cs typeface="Calibri"/>
              <a:sym typeface="Calibri"/>
            </a:endParaRPr>
          </a:p>
          <a:p>
            <a:pPr indent="-304800" lvl="0" marL="457200" rtl="0" algn="just">
              <a:lnSpc>
                <a:spcPct val="100000"/>
              </a:lnSpc>
              <a:spcBef>
                <a:spcPts val="0"/>
              </a:spcBef>
              <a:spcAft>
                <a:spcPts val="0"/>
              </a:spcAft>
              <a:buClr>
                <a:srgbClr val="292929"/>
              </a:buClr>
              <a:buSzPts val="1200"/>
              <a:buFont typeface="Calibri"/>
              <a:buChar char="-"/>
            </a:pPr>
            <a:r>
              <a:rPr b="1" lang="it" sz="1200">
                <a:solidFill>
                  <a:srgbClr val="292929"/>
                </a:solidFill>
                <a:latin typeface="Calibri"/>
                <a:ea typeface="Calibri"/>
                <a:cs typeface="Calibri"/>
                <a:sym typeface="Calibri"/>
              </a:rPr>
              <a:t>Ermitteln Sie, was Sie am meisten ablenkt: </a:t>
            </a:r>
            <a:r>
              <a:rPr lang="it" sz="1200">
                <a:solidFill>
                  <a:srgbClr val="292929"/>
                </a:solidFill>
                <a:latin typeface="Calibri"/>
                <a:ea typeface="Calibri"/>
                <a:cs typeface="Calibri"/>
                <a:sym typeface="Calibri"/>
              </a:rPr>
              <a:t>Ermitteln Sie, was Sie am meisten ablenkt, um es fernzuhalten.</a:t>
            </a:r>
            <a:endParaRPr sz="1700">
              <a:solidFill>
                <a:schemeClr val="dk2"/>
              </a:solidFill>
            </a:endParaRPr>
          </a:p>
        </p:txBody>
      </p:sp>
      <p:sp>
        <p:nvSpPr>
          <p:cNvPr id="230" name="Google Shape;230;p12"/>
          <p:cNvSpPr txBox="1"/>
          <p:nvPr/>
        </p:nvSpPr>
        <p:spPr>
          <a:xfrm>
            <a:off x="5359925" y="679625"/>
            <a:ext cx="30000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rgbClr val="351C75"/>
                </a:solidFill>
                <a:latin typeface="Lato"/>
                <a:ea typeface="Lato"/>
                <a:cs typeface="Lato"/>
                <a:sym typeface="Lato"/>
              </a:rPr>
              <a:t>Die 80/20-Regel</a:t>
            </a:r>
            <a:endParaRPr b="1" i="0" sz="1800" u="none" cap="none" strike="noStrike">
              <a:solidFill>
                <a:srgbClr val="351C75"/>
              </a:solidFill>
              <a:latin typeface="Lato"/>
              <a:ea typeface="Lato"/>
              <a:cs typeface="Lato"/>
              <a:sym typeface="Lato"/>
            </a:endParaRPr>
          </a:p>
        </p:txBody>
      </p:sp>
      <p:pic>
        <p:nvPicPr>
          <p:cNvPr id="231" name="Google Shape;231;p12"/>
          <p:cNvPicPr preferRelativeResize="0"/>
          <p:nvPr/>
        </p:nvPicPr>
        <p:blipFill rotWithShape="1">
          <a:blip r:embed="rId3">
            <a:alphaModFix/>
          </a:blip>
          <a:srcRect b="0" l="0" r="0" t="0"/>
          <a:stretch/>
        </p:blipFill>
        <p:spPr>
          <a:xfrm>
            <a:off x="895963" y="2017425"/>
            <a:ext cx="2816724" cy="2279875"/>
          </a:xfrm>
          <a:prstGeom prst="rect">
            <a:avLst/>
          </a:prstGeom>
          <a:noFill/>
          <a:ln>
            <a:noFill/>
          </a:ln>
        </p:spPr>
      </p:pic>
      <p:pic>
        <p:nvPicPr>
          <p:cNvPr id="232" name="Google Shape;232;p12"/>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233" name="Google Shape;233;p12"/>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3"/>
          <p:cNvSpPr txBox="1"/>
          <p:nvPr>
            <p:ph idx="1" type="body"/>
          </p:nvPr>
        </p:nvSpPr>
        <p:spPr>
          <a:xfrm>
            <a:off x="2378559" y="214695"/>
            <a:ext cx="6318600" cy="4362655"/>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sz="1700">
              <a:solidFill>
                <a:schemeClr val="dk1"/>
              </a:solidFill>
              <a:latin typeface="Arial"/>
              <a:ea typeface="Arial"/>
              <a:cs typeface="Arial"/>
              <a:sym typeface="Arial"/>
            </a:endParaRPr>
          </a:p>
          <a:p>
            <a:pPr indent="0" lvl="0" marL="0" rtl="0" algn="ctr">
              <a:lnSpc>
                <a:spcPct val="100000"/>
              </a:lnSpc>
              <a:spcBef>
                <a:spcPts val="0"/>
              </a:spcBef>
              <a:spcAft>
                <a:spcPts val="0"/>
              </a:spcAft>
              <a:buSzPts val="1400"/>
              <a:buNone/>
            </a:pPr>
            <a:r>
              <a:rPr b="1" lang="it" sz="2400"/>
              <a:t>Management-Tools</a:t>
            </a:r>
            <a:endParaRPr b="1" sz="2400"/>
          </a:p>
          <a:p>
            <a:pPr indent="0" lvl="0" marL="0" rtl="0" algn="l">
              <a:lnSpc>
                <a:spcPct val="100000"/>
              </a:lnSpc>
              <a:spcBef>
                <a:spcPts val="0"/>
              </a:spcBef>
              <a:spcAft>
                <a:spcPts val="0"/>
              </a:spcAft>
              <a:buSzPts val="1400"/>
              <a:buNone/>
            </a:pPr>
            <a:r>
              <a:t/>
            </a:r>
            <a:endParaRPr b="1" sz="1200"/>
          </a:p>
          <a:p>
            <a:pPr indent="-304800" lvl="0" marL="457200" rtl="0" algn="just">
              <a:lnSpc>
                <a:spcPct val="100000"/>
              </a:lnSpc>
              <a:spcBef>
                <a:spcPts val="0"/>
              </a:spcBef>
              <a:spcAft>
                <a:spcPts val="0"/>
              </a:spcAft>
              <a:buSzPts val="1200"/>
              <a:buChar char="-"/>
            </a:pPr>
            <a:r>
              <a:rPr b="1" lang="it" sz="1200" u="sng">
                <a:solidFill>
                  <a:schemeClr val="dk1"/>
                </a:solidFill>
              </a:rPr>
              <a:t>Mit SimpleMind</a:t>
            </a:r>
            <a:r>
              <a:rPr lang="it" sz="1200"/>
              <a:t> können Benutzer Mind Maps erstellen, um auf einfache Weise Verbindungen zwischen Ideen herzustellen;</a:t>
            </a:r>
            <a:endParaRPr sz="1200"/>
          </a:p>
          <a:p>
            <a:pPr indent="0" lvl="0" marL="0" rtl="0" algn="just">
              <a:lnSpc>
                <a:spcPct val="100000"/>
              </a:lnSpc>
              <a:spcBef>
                <a:spcPts val="0"/>
              </a:spcBef>
              <a:spcAft>
                <a:spcPts val="0"/>
              </a:spcAft>
              <a:buSzPts val="1400"/>
              <a:buNone/>
            </a:pPr>
            <a:r>
              <a:t/>
            </a:r>
            <a:endParaRPr sz="1200"/>
          </a:p>
          <a:p>
            <a:pPr indent="-304800" lvl="0" marL="457200" rtl="0" algn="just">
              <a:lnSpc>
                <a:spcPct val="100000"/>
              </a:lnSpc>
              <a:spcBef>
                <a:spcPts val="0"/>
              </a:spcBef>
              <a:spcAft>
                <a:spcPts val="0"/>
              </a:spcAft>
              <a:buSzPts val="1200"/>
              <a:buChar char="-"/>
            </a:pPr>
            <a:r>
              <a:rPr b="1" lang="it" sz="1200" u="sng">
                <a:solidFill>
                  <a:schemeClr val="dk1"/>
                </a:solidFill>
              </a:rPr>
              <a:t>Mit Evernote</a:t>
            </a:r>
            <a:r>
              <a:rPr lang="it" sz="1200"/>
              <a:t> können Benutzer alle ihre Informationen in Form von Notizen organisieren;</a:t>
            </a:r>
            <a:endParaRPr sz="1200"/>
          </a:p>
          <a:p>
            <a:pPr indent="0" lvl="0" marL="0" rtl="0" algn="just">
              <a:lnSpc>
                <a:spcPct val="100000"/>
              </a:lnSpc>
              <a:spcBef>
                <a:spcPts val="0"/>
              </a:spcBef>
              <a:spcAft>
                <a:spcPts val="0"/>
              </a:spcAft>
              <a:buSzPts val="1400"/>
              <a:buNone/>
            </a:pPr>
            <a:r>
              <a:t/>
            </a:r>
            <a:endParaRPr sz="1200"/>
          </a:p>
          <a:p>
            <a:pPr indent="-304800" lvl="0" marL="457200" rtl="0" algn="just">
              <a:lnSpc>
                <a:spcPct val="100000"/>
              </a:lnSpc>
              <a:spcBef>
                <a:spcPts val="0"/>
              </a:spcBef>
              <a:spcAft>
                <a:spcPts val="0"/>
              </a:spcAft>
              <a:buSzPts val="1200"/>
              <a:buChar char="-"/>
            </a:pPr>
            <a:r>
              <a:rPr b="1" lang="it" sz="1200" u="sng">
                <a:solidFill>
                  <a:schemeClr val="dk1"/>
                </a:solidFill>
              </a:rPr>
              <a:t>Mit Stratpad</a:t>
            </a:r>
            <a:r>
              <a:rPr lang="it" sz="1200"/>
              <a:t> können Benutzer einen Businessplan und Finanzprognosen erstellen, die Schritt für Schritt erklärt werden;</a:t>
            </a:r>
            <a:endParaRPr sz="1200"/>
          </a:p>
          <a:p>
            <a:pPr indent="0" lvl="0" marL="0" rtl="0" algn="just">
              <a:lnSpc>
                <a:spcPct val="100000"/>
              </a:lnSpc>
              <a:spcBef>
                <a:spcPts val="0"/>
              </a:spcBef>
              <a:spcAft>
                <a:spcPts val="0"/>
              </a:spcAft>
              <a:buSzPts val="1400"/>
              <a:buNone/>
            </a:pPr>
            <a:r>
              <a:t/>
            </a:r>
            <a:endParaRPr sz="1200"/>
          </a:p>
          <a:p>
            <a:pPr indent="-304800" lvl="0" marL="457200" rtl="0" algn="just">
              <a:lnSpc>
                <a:spcPct val="100000"/>
              </a:lnSpc>
              <a:spcBef>
                <a:spcPts val="0"/>
              </a:spcBef>
              <a:spcAft>
                <a:spcPts val="0"/>
              </a:spcAft>
              <a:buSzPts val="1200"/>
              <a:buChar char="-"/>
            </a:pPr>
            <a:r>
              <a:rPr b="1" lang="it" sz="1200" u="sng">
                <a:solidFill>
                  <a:schemeClr val="dk1"/>
                </a:solidFill>
              </a:rPr>
              <a:t>Anfix</a:t>
            </a:r>
            <a:r>
              <a:rPr lang="it" sz="1200"/>
              <a:t> ermöglicht es den Nutzern, die Buchhaltung und die Rechnungsstellung für ihr Unternehmen durchzuführen;</a:t>
            </a:r>
            <a:endParaRPr sz="1200"/>
          </a:p>
          <a:p>
            <a:pPr indent="0" lvl="0" marL="0" rtl="0" algn="just">
              <a:lnSpc>
                <a:spcPct val="100000"/>
              </a:lnSpc>
              <a:spcBef>
                <a:spcPts val="0"/>
              </a:spcBef>
              <a:spcAft>
                <a:spcPts val="0"/>
              </a:spcAft>
              <a:buSzPts val="1400"/>
              <a:buNone/>
            </a:pPr>
            <a:r>
              <a:t/>
            </a:r>
            <a:endParaRPr sz="1200"/>
          </a:p>
          <a:p>
            <a:pPr indent="-304800" lvl="0" marL="457200" rtl="0" algn="just">
              <a:lnSpc>
                <a:spcPct val="100000"/>
              </a:lnSpc>
              <a:spcBef>
                <a:spcPts val="0"/>
              </a:spcBef>
              <a:spcAft>
                <a:spcPts val="0"/>
              </a:spcAft>
              <a:buSzPts val="1200"/>
              <a:buChar char="-"/>
            </a:pPr>
            <a:r>
              <a:rPr b="1" lang="it" sz="1200" u="sng">
                <a:solidFill>
                  <a:schemeClr val="dk1"/>
                </a:solidFill>
              </a:rPr>
              <a:t>Skype </a:t>
            </a:r>
            <a:r>
              <a:rPr lang="it" sz="1200"/>
              <a:t>ermöglicht die sofortige Kommunikation;</a:t>
            </a:r>
            <a:endParaRPr sz="1200"/>
          </a:p>
          <a:p>
            <a:pPr indent="0" lvl="0" marL="0" rtl="0" algn="just">
              <a:lnSpc>
                <a:spcPct val="100000"/>
              </a:lnSpc>
              <a:spcBef>
                <a:spcPts val="0"/>
              </a:spcBef>
              <a:spcAft>
                <a:spcPts val="0"/>
              </a:spcAft>
              <a:buSzPts val="1400"/>
              <a:buNone/>
            </a:pPr>
            <a:r>
              <a:t/>
            </a:r>
            <a:endParaRPr sz="1200"/>
          </a:p>
          <a:p>
            <a:pPr indent="-304800" lvl="0" marL="457200" rtl="0" algn="just">
              <a:lnSpc>
                <a:spcPct val="100000"/>
              </a:lnSpc>
              <a:spcBef>
                <a:spcPts val="0"/>
              </a:spcBef>
              <a:spcAft>
                <a:spcPts val="0"/>
              </a:spcAft>
              <a:buSzPts val="1200"/>
              <a:buChar char="-"/>
            </a:pPr>
            <a:r>
              <a:rPr b="1" lang="it" sz="1200" u="sng">
                <a:solidFill>
                  <a:schemeClr val="dk1"/>
                </a:solidFill>
              </a:rPr>
              <a:t>LinkedIn</a:t>
            </a:r>
            <a:r>
              <a:rPr lang="it" sz="1200"/>
              <a:t> ist das am weitesten verbreitete berufliche Netzwerk der Welt;</a:t>
            </a:r>
            <a:endParaRPr sz="1200"/>
          </a:p>
          <a:p>
            <a:pPr indent="0" lvl="0" marL="457200" rtl="0" algn="just">
              <a:lnSpc>
                <a:spcPct val="100000"/>
              </a:lnSpc>
              <a:spcBef>
                <a:spcPts val="0"/>
              </a:spcBef>
              <a:spcAft>
                <a:spcPts val="0"/>
              </a:spcAft>
              <a:buSzPts val="1400"/>
              <a:buNone/>
            </a:pPr>
            <a:r>
              <a:t/>
            </a:r>
            <a:endParaRPr sz="1200"/>
          </a:p>
          <a:p>
            <a:pPr indent="-304800" lvl="0" marL="457200" rtl="0" algn="just">
              <a:lnSpc>
                <a:spcPct val="100000"/>
              </a:lnSpc>
              <a:spcBef>
                <a:spcPts val="0"/>
              </a:spcBef>
              <a:spcAft>
                <a:spcPts val="0"/>
              </a:spcAft>
              <a:buSzPts val="1200"/>
              <a:buChar char="-"/>
            </a:pPr>
            <a:r>
              <a:rPr b="1" lang="it" sz="1200" u="sng">
                <a:solidFill>
                  <a:schemeClr val="dk1"/>
                </a:solidFill>
              </a:rPr>
              <a:t>Google Analytics</a:t>
            </a:r>
            <a:r>
              <a:rPr lang="it" sz="1200"/>
              <a:t> ermöglicht es, den Verkehr auf Ihrer Website und die Trends des Netzwerks zu kennen und zu analysieren</a:t>
            </a:r>
            <a:endParaRPr sz="1200"/>
          </a:p>
        </p:txBody>
      </p:sp>
      <p:pic>
        <p:nvPicPr>
          <p:cNvPr id="239" name="Google Shape;239;p13"/>
          <p:cNvPicPr preferRelativeResize="0"/>
          <p:nvPr/>
        </p:nvPicPr>
        <p:blipFill rotWithShape="1">
          <a:blip r:embed="rId3">
            <a:alphaModFix/>
          </a:blip>
          <a:srcRect b="0" l="0" r="0" t="0"/>
          <a:stretch/>
        </p:blipFill>
        <p:spPr>
          <a:xfrm>
            <a:off x="304800" y="1733837"/>
            <a:ext cx="1955426" cy="1980335"/>
          </a:xfrm>
          <a:prstGeom prst="rect">
            <a:avLst/>
          </a:prstGeom>
          <a:noFill/>
          <a:ln>
            <a:noFill/>
          </a:ln>
        </p:spPr>
      </p:pic>
      <p:pic>
        <p:nvPicPr>
          <p:cNvPr id="240" name="Google Shape;240;p13"/>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241" name="Google Shape;241;p13"/>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p14"/>
          <p:cNvPicPr preferRelativeResize="0"/>
          <p:nvPr/>
        </p:nvPicPr>
        <p:blipFill rotWithShape="1">
          <a:blip r:embed="rId3">
            <a:alphaModFix/>
          </a:blip>
          <a:srcRect b="0" l="0" r="0" t="0"/>
          <a:stretch/>
        </p:blipFill>
        <p:spPr>
          <a:xfrm>
            <a:off x="1100434" y="1386650"/>
            <a:ext cx="2381800" cy="1586874"/>
          </a:xfrm>
          <a:prstGeom prst="rect">
            <a:avLst/>
          </a:prstGeom>
          <a:noFill/>
          <a:ln>
            <a:noFill/>
          </a:ln>
        </p:spPr>
      </p:pic>
      <p:sp>
        <p:nvSpPr>
          <p:cNvPr id="247" name="Google Shape;247;p14"/>
          <p:cNvSpPr txBox="1"/>
          <p:nvPr>
            <p:ph type="title"/>
          </p:nvPr>
        </p:nvSpPr>
        <p:spPr>
          <a:xfrm>
            <a:off x="268725" y="2648550"/>
            <a:ext cx="4045200" cy="2776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000">
                <a:solidFill>
                  <a:schemeClr val="dk2"/>
                </a:solidFill>
                <a:latin typeface="Arial"/>
                <a:ea typeface="Arial"/>
                <a:cs typeface="Arial"/>
                <a:sym typeface="Arial"/>
              </a:rPr>
              <a:t>1.2 Planung der Tagesordnung unter Berücksichtigung von Prioritäten und internen Bedürfnissen</a:t>
            </a:r>
            <a:endParaRPr sz="2000">
              <a:solidFill>
                <a:schemeClr val="dk2"/>
              </a:solidFill>
              <a:latin typeface="Arial"/>
              <a:ea typeface="Arial"/>
              <a:cs typeface="Arial"/>
              <a:sym typeface="Arial"/>
            </a:endParaRPr>
          </a:p>
          <a:p>
            <a:pPr indent="0" lvl="0" marL="0" rtl="0" algn="l">
              <a:lnSpc>
                <a:spcPct val="100000"/>
              </a:lnSpc>
              <a:spcBef>
                <a:spcPts val="1200"/>
              </a:spcBef>
              <a:spcAft>
                <a:spcPts val="0"/>
              </a:spcAft>
              <a:buSzPts val="3600"/>
              <a:buNone/>
            </a:pPr>
            <a:r>
              <a:t/>
            </a:r>
            <a:endParaRPr b="0" sz="3000">
              <a:solidFill>
                <a:srgbClr val="122D4A"/>
              </a:solidFill>
              <a:latin typeface="Arial"/>
              <a:ea typeface="Arial"/>
              <a:cs typeface="Arial"/>
              <a:sym typeface="Arial"/>
            </a:endParaRPr>
          </a:p>
        </p:txBody>
      </p:sp>
      <p:sp>
        <p:nvSpPr>
          <p:cNvPr id="248" name="Google Shape;248;p14"/>
          <p:cNvSpPr txBox="1"/>
          <p:nvPr>
            <p:ph idx="2" type="body"/>
          </p:nvPr>
        </p:nvSpPr>
        <p:spPr>
          <a:xfrm>
            <a:off x="4916779" y="326897"/>
            <a:ext cx="4045200" cy="4250453"/>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800"/>
              <a:buNone/>
            </a:pPr>
            <a:r>
              <a:rPr b="1" lang="it" sz="1400">
                <a:solidFill>
                  <a:schemeClr val="dk2"/>
                </a:solidFill>
              </a:rPr>
              <a:t>Bei der Planung der Tagesordnung ist es sehr wichtig, alles zu berücksichtigen, was Aufmerksamkeit erfordert, alle Ihre Aufgaben und internen Bedürfnisse</a:t>
            </a:r>
            <a:endParaRPr/>
          </a:p>
          <a:p>
            <a:pPr indent="0" lvl="0" marL="0" rtl="0" algn="just">
              <a:lnSpc>
                <a:spcPct val="100000"/>
              </a:lnSpc>
              <a:spcBef>
                <a:spcPts val="0"/>
              </a:spcBef>
              <a:spcAft>
                <a:spcPts val="0"/>
              </a:spcAft>
              <a:buSzPts val="1800"/>
              <a:buNone/>
            </a:pPr>
            <a:r>
              <a:t/>
            </a:r>
            <a:endParaRPr sz="1200">
              <a:solidFill>
                <a:schemeClr val="dk2"/>
              </a:solidFill>
              <a:latin typeface="Calibri"/>
              <a:ea typeface="Calibri"/>
              <a:cs typeface="Calibri"/>
              <a:sym typeface="Calibri"/>
            </a:endParaRPr>
          </a:p>
          <a:p>
            <a:pPr indent="0" lvl="0" marL="0" rtl="0" algn="just">
              <a:lnSpc>
                <a:spcPct val="100000"/>
              </a:lnSpc>
              <a:spcBef>
                <a:spcPts val="0"/>
              </a:spcBef>
              <a:spcAft>
                <a:spcPts val="0"/>
              </a:spcAft>
              <a:buSzPts val="1800"/>
              <a:buNone/>
            </a:pPr>
            <a:r>
              <a:rPr lang="it" sz="1200">
                <a:solidFill>
                  <a:schemeClr val="dk2"/>
                </a:solidFill>
              </a:rPr>
              <a:t>Sie können die Aufgaben in drei verschiedene Prioritätsstufen unterteilen:</a:t>
            </a:r>
            <a:endParaRPr sz="1200">
              <a:solidFill>
                <a:schemeClr val="dk2"/>
              </a:solidFill>
            </a:endParaRPr>
          </a:p>
          <a:p>
            <a:pPr indent="0" lvl="0" marL="0" rtl="0" algn="just">
              <a:lnSpc>
                <a:spcPct val="100000"/>
              </a:lnSpc>
              <a:spcBef>
                <a:spcPts val="0"/>
              </a:spcBef>
              <a:spcAft>
                <a:spcPts val="0"/>
              </a:spcAft>
              <a:buSzPts val="1800"/>
              <a:buNone/>
            </a:pPr>
            <a:r>
              <a:t/>
            </a:r>
            <a:endParaRPr sz="1200">
              <a:solidFill>
                <a:schemeClr val="dk2"/>
              </a:solidFill>
            </a:endParaRPr>
          </a:p>
          <a:p>
            <a:pPr indent="-304800" lvl="0" marL="457200" rtl="0" algn="just">
              <a:lnSpc>
                <a:spcPct val="100000"/>
              </a:lnSpc>
              <a:spcBef>
                <a:spcPts val="0"/>
              </a:spcBef>
              <a:spcAft>
                <a:spcPts val="0"/>
              </a:spcAft>
              <a:buClr>
                <a:schemeClr val="dk2"/>
              </a:buClr>
              <a:buSzPts val="1200"/>
              <a:buFont typeface="Calibri"/>
              <a:buChar char="-"/>
            </a:pPr>
            <a:r>
              <a:rPr b="1" lang="it" sz="1200">
                <a:solidFill>
                  <a:schemeClr val="dk2"/>
                </a:solidFill>
              </a:rPr>
              <a:t>Kritische Prioritäten </a:t>
            </a:r>
            <a:r>
              <a:rPr lang="it" sz="1200">
                <a:solidFill>
                  <a:schemeClr val="dk2"/>
                </a:solidFill>
              </a:rPr>
              <a:t>sind zeitkritisch und von hohem Wert. Dazu gehören Aufgaben, die mit Krisen oder strengen Kundenfristen zu tun haben. Hochwertige Aufgaben, die nicht zeitkritisch sind, sollten als </a:t>
            </a:r>
            <a:r>
              <a:rPr b="1" lang="it" sz="1200">
                <a:solidFill>
                  <a:schemeClr val="dk2"/>
                </a:solidFill>
              </a:rPr>
              <a:t>hohe Prioritäten </a:t>
            </a:r>
            <a:r>
              <a:rPr lang="it" sz="1200">
                <a:solidFill>
                  <a:schemeClr val="dk2"/>
                </a:solidFill>
              </a:rPr>
              <a:t>betrachtet werden;</a:t>
            </a:r>
            <a:endParaRPr sz="1200">
              <a:solidFill>
                <a:schemeClr val="dk2"/>
              </a:solidFill>
            </a:endParaRPr>
          </a:p>
          <a:p>
            <a:pPr indent="0" lvl="0" marL="457200" rtl="0" algn="just">
              <a:lnSpc>
                <a:spcPct val="100000"/>
              </a:lnSpc>
              <a:spcBef>
                <a:spcPts val="0"/>
              </a:spcBef>
              <a:spcAft>
                <a:spcPts val="0"/>
              </a:spcAft>
              <a:buSzPts val="1800"/>
              <a:buNone/>
            </a:pPr>
            <a:r>
              <a:t/>
            </a:r>
            <a:endParaRPr sz="1200">
              <a:solidFill>
                <a:schemeClr val="dk2"/>
              </a:solidFill>
            </a:endParaRPr>
          </a:p>
          <a:p>
            <a:pPr indent="-304800" lvl="0" marL="457200" rtl="0" algn="just">
              <a:lnSpc>
                <a:spcPct val="100000"/>
              </a:lnSpc>
              <a:spcBef>
                <a:spcPts val="0"/>
              </a:spcBef>
              <a:spcAft>
                <a:spcPts val="0"/>
              </a:spcAft>
              <a:buClr>
                <a:schemeClr val="dk2"/>
              </a:buClr>
              <a:buSzPts val="1200"/>
              <a:buFont typeface="Calibri"/>
              <a:buChar char="-"/>
            </a:pPr>
            <a:r>
              <a:rPr b="1" lang="it" sz="1200">
                <a:solidFill>
                  <a:schemeClr val="dk2"/>
                </a:solidFill>
              </a:rPr>
              <a:t>Mittlere Prioritäten </a:t>
            </a:r>
            <a:r>
              <a:rPr lang="it" sz="1200">
                <a:solidFill>
                  <a:schemeClr val="dk2"/>
                </a:solidFill>
              </a:rPr>
              <a:t>können zeitkritisch, aber nicht von hohem Wert sein. Besprechungen, E-Mail-Kommunikation und die Organisation von Projekten können in diese Kategorie fallen;</a:t>
            </a:r>
            <a:endParaRPr sz="1200">
              <a:solidFill>
                <a:schemeClr val="dk2"/>
              </a:solidFill>
            </a:endParaRPr>
          </a:p>
          <a:p>
            <a:pPr indent="0" lvl="0" marL="457200" rtl="0" algn="just">
              <a:lnSpc>
                <a:spcPct val="100000"/>
              </a:lnSpc>
              <a:spcBef>
                <a:spcPts val="0"/>
              </a:spcBef>
              <a:spcAft>
                <a:spcPts val="0"/>
              </a:spcAft>
              <a:buSzPts val="1800"/>
              <a:buNone/>
            </a:pPr>
            <a:r>
              <a:t/>
            </a:r>
            <a:endParaRPr sz="1200">
              <a:solidFill>
                <a:schemeClr val="dk2"/>
              </a:solidFill>
            </a:endParaRPr>
          </a:p>
          <a:p>
            <a:pPr indent="-304800" lvl="0" marL="457200" rtl="0" algn="just">
              <a:lnSpc>
                <a:spcPct val="100000"/>
              </a:lnSpc>
              <a:spcBef>
                <a:spcPts val="0"/>
              </a:spcBef>
              <a:spcAft>
                <a:spcPts val="0"/>
              </a:spcAft>
              <a:buClr>
                <a:schemeClr val="dk2"/>
              </a:buClr>
              <a:buSzPts val="1200"/>
              <a:buFont typeface="Calibri"/>
              <a:buChar char="-"/>
            </a:pPr>
            <a:r>
              <a:rPr b="1" lang="it" sz="1200">
                <a:solidFill>
                  <a:schemeClr val="dk2"/>
                </a:solidFill>
              </a:rPr>
              <a:t>Aufgaben mit niedriger Priorität </a:t>
            </a:r>
            <a:r>
              <a:rPr lang="it" sz="1200">
                <a:solidFill>
                  <a:schemeClr val="dk2"/>
                </a:solidFill>
              </a:rPr>
              <a:t>sind solche, die nicht zeitkritisch sind und keinen hohen Wert haben.</a:t>
            </a:r>
            <a:endParaRPr sz="1200">
              <a:solidFill>
                <a:schemeClr val="dk2"/>
              </a:solidFill>
            </a:endParaRPr>
          </a:p>
          <a:p>
            <a:pPr indent="0" lvl="0" marL="457200" rtl="0" algn="l">
              <a:lnSpc>
                <a:spcPct val="100000"/>
              </a:lnSpc>
              <a:spcBef>
                <a:spcPts val="0"/>
              </a:spcBef>
              <a:spcAft>
                <a:spcPts val="0"/>
              </a:spcAft>
              <a:buSzPts val="1800"/>
              <a:buNone/>
            </a:pPr>
            <a:r>
              <a:t/>
            </a:r>
            <a:endParaRPr sz="1600">
              <a:solidFill>
                <a:schemeClr val="dk2"/>
              </a:solidFill>
            </a:endParaRPr>
          </a:p>
        </p:txBody>
      </p:sp>
      <p:pic>
        <p:nvPicPr>
          <p:cNvPr id="249" name="Google Shape;249;p14"/>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250" name="Google Shape;250;p14"/>
          <p:cNvPicPr preferRelativeResize="0"/>
          <p:nvPr/>
        </p:nvPicPr>
        <p:blipFill rotWithShape="1">
          <a:blip r:embed="rId5">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ph type="title"/>
          </p:nvPr>
        </p:nvSpPr>
        <p:spPr>
          <a:xfrm>
            <a:off x="259400" y="1379700"/>
            <a:ext cx="4045200" cy="2776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2200">
                <a:solidFill>
                  <a:schemeClr val="dk2"/>
                </a:solidFill>
                <a:latin typeface="Arial"/>
                <a:ea typeface="Arial"/>
                <a:cs typeface="Arial"/>
                <a:sym typeface="Arial"/>
              </a:rPr>
              <a:t>1.3 Formulierung des Auftrags des Sozialunternehmens</a:t>
            </a:r>
            <a:endParaRPr sz="2200">
              <a:solidFill>
                <a:schemeClr val="dk2"/>
              </a:solidFill>
              <a:latin typeface="Arial"/>
              <a:ea typeface="Arial"/>
              <a:cs typeface="Arial"/>
              <a:sym typeface="Arial"/>
            </a:endParaRPr>
          </a:p>
          <a:p>
            <a:pPr indent="0" lvl="0" marL="0" rtl="0" algn="l">
              <a:lnSpc>
                <a:spcPct val="100000"/>
              </a:lnSpc>
              <a:spcBef>
                <a:spcPts val="1200"/>
              </a:spcBef>
              <a:spcAft>
                <a:spcPts val="0"/>
              </a:spcAft>
              <a:buSzPts val="3600"/>
              <a:buNone/>
            </a:pPr>
            <a:r>
              <a:t/>
            </a:r>
            <a:endParaRPr b="0" sz="3000">
              <a:solidFill>
                <a:srgbClr val="122D4A"/>
              </a:solidFill>
              <a:latin typeface="Arial"/>
              <a:ea typeface="Arial"/>
              <a:cs typeface="Arial"/>
              <a:sym typeface="Arial"/>
            </a:endParaRPr>
          </a:p>
        </p:txBody>
      </p:sp>
      <p:sp>
        <p:nvSpPr>
          <p:cNvPr id="256" name="Google Shape;256;p15"/>
          <p:cNvSpPr txBox="1"/>
          <p:nvPr>
            <p:ph idx="2" type="body"/>
          </p:nvPr>
        </p:nvSpPr>
        <p:spPr>
          <a:xfrm>
            <a:off x="4925500" y="908700"/>
            <a:ext cx="4045200" cy="33261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800"/>
              <a:buNone/>
            </a:pPr>
            <a:r>
              <a:t/>
            </a:r>
            <a:endParaRPr sz="1400">
              <a:solidFill>
                <a:schemeClr val="dk2"/>
              </a:solidFill>
            </a:endParaRPr>
          </a:p>
          <a:p>
            <a:pPr indent="0" lvl="0" marL="0" rtl="0" algn="just">
              <a:lnSpc>
                <a:spcPct val="100000"/>
              </a:lnSpc>
              <a:spcBef>
                <a:spcPts val="0"/>
              </a:spcBef>
              <a:spcAft>
                <a:spcPts val="0"/>
              </a:spcAft>
              <a:buSzPts val="1800"/>
              <a:buNone/>
            </a:pPr>
            <a:r>
              <a:t/>
            </a:r>
            <a:endParaRPr sz="1400">
              <a:solidFill>
                <a:schemeClr val="dk2"/>
              </a:solidFill>
            </a:endParaRPr>
          </a:p>
          <a:p>
            <a:pPr indent="0" lvl="0" marL="0" rtl="0" algn="just">
              <a:lnSpc>
                <a:spcPct val="100000"/>
              </a:lnSpc>
              <a:spcBef>
                <a:spcPts val="0"/>
              </a:spcBef>
              <a:spcAft>
                <a:spcPts val="0"/>
              </a:spcAft>
              <a:buSzPts val="1800"/>
              <a:buNone/>
            </a:pPr>
            <a:r>
              <a:rPr lang="it" sz="1400">
                <a:solidFill>
                  <a:schemeClr val="dk2"/>
                </a:solidFill>
              </a:rPr>
              <a:t>Ihr Sozialunternehmen braucht eine klar definierte Marke und einen Geschäftsauftrag, der vermittelt, </a:t>
            </a:r>
            <a:r>
              <a:rPr b="1" lang="it" sz="1400">
                <a:solidFill>
                  <a:schemeClr val="dk2"/>
                </a:solidFill>
              </a:rPr>
              <a:t>was </a:t>
            </a:r>
            <a:r>
              <a:rPr lang="it" sz="1400">
                <a:solidFill>
                  <a:schemeClr val="dk2"/>
                </a:solidFill>
              </a:rPr>
              <a:t>es tut, </a:t>
            </a:r>
            <a:r>
              <a:rPr b="1" lang="it" sz="1400">
                <a:solidFill>
                  <a:schemeClr val="dk2"/>
                </a:solidFill>
              </a:rPr>
              <a:t>wie es </a:t>
            </a:r>
            <a:r>
              <a:rPr lang="it" sz="1400">
                <a:solidFill>
                  <a:schemeClr val="dk2"/>
                </a:solidFill>
              </a:rPr>
              <a:t>es tut und </a:t>
            </a:r>
            <a:r>
              <a:rPr b="1" lang="it" sz="1400">
                <a:solidFill>
                  <a:schemeClr val="dk2"/>
                </a:solidFill>
              </a:rPr>
              <a:t>warum es es </a:t>
            </a:r>
            <a:r>
              <a:rPr lang="it" sz="1400">
                <a:solidFill>
                  <a:schemeClr val="dk2"/>
                </a:solidFill>
              </a:rPr>
              <a:t>tut.</a:t>
            </a:r>
            <a:endParaRPr sz="1400">
              <a:solidFill>
                <a:schemeClr val="dk2"/>
              </a:solidFill>
            </a:endParaRPr>
          </a:p>
          <a:p>
            <a:pPr indent="0" lvl="0" marL="0" rtl="0" algn="just">
              <a:lnSpc>
                <a:spcPct val="100000"/>
              </a:lnSpc>
              <a:spcBef>
                <a:spcPts val="0"/>
              </a:spcBef>
              <a:spcAft>
                <a:spcPts val="0"/>
              </a:spcAft>
              <a:buSzPts val="1800"/>
              <a:buNone/>
            </a:pPr>
            <a:r>
              <a:t/>
            </a:r>
            <a:endParaRPr sz="1400">
              <a:solidFill>
                <a:schemeClr val="dk2"/>
              </a:solidFill>
            </a:endParaRPr>
          </a:p>
          <a:p>
            <a:pPr indent="0" lvl="0" marL="0" rtl="0" algn="just">
              <a:lnSpc>
                <a:spcPct val="100000"/>
              </a:lnSpc>
              <a:spcBef>
                <a:spcPts val="0"/>
              </a:spcBef>
              <a:spcAft>
                <a:spcPts val="0"/>
              </a:spcAft>
              <a:buSzPts val="1800"/>
              <a:buNone/>
            </a:pPr>
            <a:r>
              <a:rPr lang="it" sz="1400">
                <a:solidFill>
                  <a:schemeClr val="dk2"/>
                </a:solidFill>
              </a:rPr>
              <a:t>Ein Sozialunternehmen unterscheidet sich von einem herkömmlichen Unternehmen dadurch, dass es in erster Linie gegründet wird, um ein Problem zu lösen oder eine Sache zu fördern.</a:t>
            </a:r>
            <a:endParaRPr sz="1400">
              <a:solidFill>
                <a:schemeClr val="dk2"/>
              </a:solidFill>
            </a:endParaRPr>
          </a:p>
          <a:p>
            <a:pPr indent="0" lvl="0" marL="0" rtl="0" algn="just">
              <a:lnSpc>
                <a:spcPct val="100000"/>
              </a:lnSpc>
              <a:spcBef>
                <a:spcPts val="0"/>
              </a:spcBef>
              <a:spcAft>
                <a:spcPts val="0"/>
              </a:spcAft>
              <a:buSzPts val="1800"/>
              <a:buNone/>
            </a:pPr>
            <a:r>
              <a:t/>
            </a:r>
            <a:endParaRPr sz="1400">
              <a:solidFill>
                <a:schemeClr val="dk2"/>
              </a:solidFill>
            </a:endParaRPr>
          </a:p>
          <a:p>
            <a:pPr indent="0" lvl="0" marL="0" rtl="0" algn="just">
              <a:lnSpc>
                <a:spcPct val="100000"/>
              </a:lnSpc>
              <a:spcBef>
                <a:spcPts val="0"/>
              </a:spcBef>
              <a:spcAft>
                <a:spcPts val="0"/>
              </a:spcAft>
              <a:buSzPts val="1800"/>
              <a:buNone/>
            </a:pPr>
            <a:r>
              <a:rPr b="1" lang="it" sz="1400">
                <a:solidFill>
                  <a:schemeClr val="dk2"/>
                </a:solidFill>
              </a:rPr>
              <a:t>Die Bewältigung eines Problems oder einer Herausforderung wird zur "sozialen Mission" der Organisation. </a:t>
            </a:r>
            <a:endParaRPr b="1" sz="1400">
              <a:solidFill>
                <a:schemeClr val="dk2"/>
              </a:solidFill>
            </a:endParaRPr>
          </a:p>
          <a:p>
            <a:pPr indent="0" lvl="0" marL="0" rtl="0" algn="just">
              <a:lnSpc>
                <a:spcPct val="100000"/>
              </a:lnSpc>
              <a:spcBef>
                <a:spcPts val="0"/>
              </a:spcBef>
              <a:spcAft>
                <a:spcPts val="0"/>
              </a:spcAft>
              <a:buSzPts val="1800"/>
              <a:buNone/>
            </a:pPr>
            <a:r>
              <a:t/>
            </a:r>
            <a:endParaRPr sz="1200">
              <a:solidFill>
                <a:schemeClr val="dk2"/>
              </a:solidFill>
              <a:latin typeface="Calibri"/>
              <a:ea typeface="Calibri"/>
              <a:cs typeface="Calibri"/>
              <a:sym typeface="Calibri"/>
            </a:endParaRPr>
          </a:p>
          <a:p>
            <a:pPr indent="0" lvl="0" marL="0" rtl="0" algn="just">
              <a:lnSpc>
                <a:spcPct val="100000"/>
              </a:lnSpc>
              <a:spcBef>
                <a:spcPts val="0"/>
              </a:spcBef>
              <a:spcAft>
                <a:spcPts val="0"/>
              </a:spcAft>
              <a:buSzPts val="1800"/>
              <a:buNone/>
            </a:pPr>
            <a:r>
              <a:t/>
            </a:r>
            <a:endParaRPr sz="1200">
              <a:solidFill>
                <a:schemeClr val="dk2"/>
              </a:solidFill>
              <a:latin typeface="Calibri"/>
              <a:ea typeface="Calibri"/>
              <a:cs typeface="Calibri"/>
              <a:sym typeface="Calibri"/>
            </a:endParaRPr>
          </a:p>
          <a:p>
            <a:pPr indent="0" lvl="0" marL="0" rtl="0" algn="l">
              <a:lnSpc>
                <a:spcPct val="100000"/>
              </a:lnSpc>
              <a:spcBef>
                <a:spcPts val="0"/>
              </a:spcBef>
              <a:spcAft>
                <a:spcPts val="0"/>
              </a:spcAft>
              <a:buSzPts val="1800"/>
              <a:buNone/>
            </a:pPr>
            <a:r>
              <a:t/>
            </a:r>
            <a:endParaRPr sz="1600">
              <a:solidFill>
                <a:schemeClr val="dk2"/>
              </a:solidFill>
            </a:endParaRPr>
          </a:p>
        </p:txBody>
      </p:sp>
      <p:pic>
        <p:nvPicPr>
          <p:cNvPr id="257" name="Google Shape;257;p15"/>
          <p:cNvPicPr preferRelativeResize="0"/>
          <p:nvPr/>
        </p:nvPicPr>
        <p:blipFill rotWithShape="1">
          <a:blip r:embed="rId3">
            <a:alphaModFix/>
          </a:blip>
          <a:srcRect b="0" l="0" r="0" t="0"/>
          <a:stretch/>
        </p:blipFill>
        <p:spPr>
          <a:xfrm>
            <a:off x="265500" y="4577350"/>
            <a:ext cx="1484200" cy="307805"/>
          </a:xfrm>
          <a:prstGeom prst="rect">
            <a:avLst/>
          </a:prstGeom>
          <a:noFill/>
          <a:ln>
            <a:noFill/>
          </a:ln>
        </p:spPr>
      </p:pic>
      <p:pic>
        <p:nvPicPr>
          <p:cNvPr id="258" name="Google Shape;258;p15"/>
          <p:cNvPicPr preferRelativeResize="0"/>
          <p:nvPr/>
        </p:nvPicPr>
        <p:blipFill rotWithShape="1">
          <a:blip r:embed="rId4">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6"/>
          <p:cNvSpPr txBox="1"/>
          <p:nvPr>
            <p:ph idx="1" type="body"/>
          </p:nvPr>
        </p:nvSpPr>
        <p:spPr>
          <a:xfrm>
            <a:off x="2652300" y="618450"/>
            <a:ext cx="5851800" cy="338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sz="1700">
              <a:solidFill>
                <a:schemeClr val="dk1"/>
              </a:solidFill>
              <a:latin typeface="Arial"/>
              <a:ea typeface="Arial"/>
              <a:cs typeface="Arial"/>
              <a:sym typeface="Arial"/>
            </a:endParaRPr>
          </a:p>
          <a:p>
            <a:pPr indent="0" lvl="0" marL="0" rtl="0" algn="ctr">
              <a:lnSpc>
                <a:spcPct val="100000"/>
              </a:lnSpc>
              <a:spcBef>
                <a:spcPts val="0"/>
              </a:spcBef>
              <a:spcAft>
                <a:spcPts val="0"/>
              </a:spcAft>
              <a:buSzPts val="1400"/>
              <a:buNone/>
            </a:pPr>
            <a:r>
              <a:rPr b="1" lang="it" sz="1700">
                <a:solidFill>
                  <a:schemeClr val="dk1"/>
                </a:solidFill>
              </a:rPr>
              <a:t>Das Leitbild</a:t>
            </a:r>
            <a:endParaRPr b="1" sz="1700">
              <a:solidFill>
                <a:schemeClr val="dk1"/>
              </a:solidFill>
            </a:endParaRPr>
          </a:p>
          <a:p>
            <a:pPr indent="0" lvl="0" marL="0" rtl="0" algn="ctr">
              <a:lnSpc>
                <a:spcPct val="100000"/>
              </a:lnSpc>
              <a:spcBef>
                <a:spcPts val="0"/>
              </a:spcBef>
              <a:spcAft>
                <a:spcPts val="0"/>
              </a:spcAft>
              <a:buSzPts val="1400"/>
              <a:buNone/>
            </a:pPr>
            <a:r>
              <a:t/>
            </a:r>
            <a:endParaRPr b="1">
              <a:solidFill>
                <a:schemeClr val="dk1"/>
              </a:solidFill>
            </a:endParaRPr>
          </a:p>
          <a:p>
            <a:pPr indent="0" lvl="0" marL="0" rtl="0" algn="ctr">
              <a:lnSpc>
                <a:spcPct val="100000"/>
              </a:lnSpc>
              <a:spcBef>
                <a:spcPts val="0"/>
              </a:spcBef>
              <a:spcAft>
                <a:spcPts val="0"/>
              </a:spcAft>
              <a:buSzPts val="1400"/>
              <a:buNone/>
            </a:pPr>
            <a:r>
              <a:rPr b="1" lang="it" sz="1200">
                <a:highlight>
                  <a:srgbClr val="FFFFFF"/>
                </a:highlight>
              </a:rPr>
              <a:t>Das Leitbild ist die nackte, direkte Vorstellung davon, </a:t>
            </a:r>
            <a:r>
              <a:rPr b="1" lang="it" sz="1200">
                <a:solidFill>
                  <a:schemeClr val="dk1"/>
                </a:solidFill>
                <a:highlight>
                  <a:srgbClr val="FFFFFF"/>
                </a:highlight>
              </a:rPr>
              <a:t>warum </a:t>
            </a:r>
            <a:r>
              <a:rPr b="1" lang="it" sz="1200">
                <a:highlight>
                  <a:srgbClr val="FFFFFF"/>
                </a:highlight>
              </a:rPr>
              <a:t>und </a:t>
            </a:r>
            <a:r>
              <a:rPr b="1" i="1" lang="it" sz="1200">
                <a:solidFill>
                  <a:schemeClr val="dk1"/>
                </a:solidFill>
                <a:highlight>
                  <a:srgbClr val="FFFFFF"/>
                </a:highlight>
              </a:rPr>
              <a:t>was </a:t>
            </a:r>
            <a:r>
              <a:rPr b="1" lang="it" sz="1200">
                <a:highlight>
                  <a:srgbClr val="FFFFFF"/>
                </a:highlight>
              </a:rPr>
              <a:t>Sie erreichen wollen.</a:t>
            </a:r>
            <a:endParaRPr b="1" sz="1200">
              <a:solidFill>
                <a:schemeClr val="dk1"/>
              </a:solidFill>
            </a:endParaRPr>
          </a:p>
          <a:p>
            <a:pPr indent="0" lvl="0" marL="0" rtl="0" algn="ctr">
              <a:lnSpc>
                <a:spcPct val="100000"/>
              </a:lnSpc>
              <a:spcBef>
                <a:spcPts val="0"/>
              </a:spcBef>
              <a:spcAft>
                <a:spcPts val="0"/>
              </a:spcAft>
              <a:buSzPts val="1400"/>
              <a:buNone/>
            </a:pPr>
            <a:r>
              <a:t/>
            </a:r>
            <a:endParaRPr b="1" sz="1200"/>
          </a:p>
          <a:p>
            <a:pPr indent="-304800" lvl="0" marL="457200" rtl="0" algn="just">
              <a:lnSpc>
                <a:spcPct val="100000"/>
              </a:lnSpc>
              <a:spcBef>
                <a:spcPts val="0"/>
              </a:spcBef>
              <a:spcAft>
                <a:spcPts val="0"/>
              </a:spcAft>
              <a:buSzPts val="1200"/>
              <a:buFont typeface="Calibri"/>
              <a:buChar char="-"/>
            </a:pPr>
            <a:r>
              <a:rPr lang="it" sz="1200"/>
              <a:t>Sozialunternehmen laufen oft auf die Frage "</a:t>
            </a:r>
            <a:r>
              <a:rPr b="1" lang="it" sz="1200">
                <a:solidFill>
                  <a:srgbClr val="12129F"/>
                </a:solidFill>
              </a:rPr>
              <a:t>Warum?</a:t>
            </a:r>
            <a:r>
              <a:rPr lang="it" sz="1200"/>
              <a:t>" hinaus - den Kern Ihres sozialunternehmens, die </a:t>
            </a:r>
            <a:r>
              <a:rPr b="1" lang="it" sz="1200"/>
              <a:t>Werte, </a:t>
            </a:r>
            <a:r>
              <a:rPr lang="it" sz="1200"/>
              <a:t>die</a:t>
            </a:r>
            <a:r>
              <a:rPr b="1" lang="it" sz="1200"/>
              <a:t> </a:t>
            </a:r>
            <a:r>
              <a:rPr lang="it" sz="1200"/>
              <a:t>es verfolgen will. Eine </a:t>
            </a:r>
            <a:r>
              <a:rPr b="1" lang="it" sz="1200">
                <a:solidFill>
                  <a:srgbClr val="12129F"/>
                </a:solidFill>
              </a:rPr>
              <a:t>Vision </a:t>
            </a:r>
            <a:r>
              <a:rPr lang="it" sz="1200"/>
              <a:t>bringt das </a:t>
            </a:r>
            <a:r>
              <a:rPr b="1" lang="it" sz="1200"/>
              <a:t>"Warum" </a:t>
            </a:r>
            <a:r>
              <a:rPr lang="it" sz="1200"/>
              <a:t>Ihrer</a:t>
            </a:r>
            <a:r>
              <a:rPr b="1" lang="it" sz="1200"/>
              <a:t> </a:t>
            </a:r>
            <a:r>
              <a:rPr lang="it" sz="1200"/>
              <a:t>Organisation auf den Punkt. </a:t>
            </a:r>
            <a:endParaRPr sz="1200"/>
          </a:p>
          <a:p>
            <a:pPr indent="0" lvl="0" marL="457200" rtl="0" algn="just">
              <a:lnSpc>
                <a:spcPct val="100000"/>
              </a:lnSpc>
              <a:spcBef>
                <a:spcPts val="0"/>
              </a:spcBef>
              <a:spcAft>
                <a:spcPts val="0"/>
              </a:spcAft>
              <a:buSzPts val="1400"/>
              <a:buNone/>
            </a:pPr>
            <a:r>
              <a:t/>
            </a:r>
            <a:endParaRPr sz="1200"/>
          </a:p>
          <a:p>
            <a:pPr indent="-304800" lvl="0" marL="457200" rtl="0" algn="just">
              <a:lnSpc>
                <a:spcPct val="100000"/>
              </a:lnSpc>
              <a:spcBef>
                <a:spcPts val="0"/>
              </a:spcBef>
              <a:spcAft>
                <a:spcPts val="0"/>
              </a:spcAft>
              <a:buSzPts val="1200"/>
              <a:buFont typeface="Calibri"/>
              <a:buChar char="-"/>
            </a:pPr>
            <a:r>
              <a:rPr lang="it" sz="1200"/>
              <a:t>Das </a:t>
            </a:r>
            <a:r>
              <a:rPr b="1" i="1" lang="it" sz="1200"/>
              <a:t>"</a:t>
            </a:r>
            <a:r>
              <a:rPr b="1" lang="it" sz="1200">
                <a:solidFill>
                  <a:srgbClr val="12129F"/>
                </a:solidFill>
              </a:rPr>
              <a:t>Was</a:t>
            </a:r>
            <a:r>
              <a:rPr b="1" i="1" lang="it" sz="1200"/>
              <a:t>" </a:t>
            </a:r>
            <a:r>
              <a:rPr lang="it" sz="1200"/>
              <a:t>ist das, wofür Sie das Unternehmen bestimmt haben, und beantwortet die Frage "Was werden Sie tun, um den Unterschied zu machen?". Das </a:t>
            </a:r>
            <a:r>
              <a:rPr b="1" lang="it" sz="1200"/>
              <a:t>"Was" </a:t>
            </a:r>
            <a:r>
              <a:rPr lang="it" sz="1200"/>
              <a:t>gibt an, was das </a:t>
            </a:r>
            <a:r>
              <a:rPr b="1" lang="it" sz="1200">
                <a:solidFill>
                  <a:srgbClr val="12129F"/>
                </a:solidFill>
              </a:rPr>
              <a:t>Ziel </a:t>
            </a:r>
            <a:r>
              <a:rPr lang="it" sz="1200"/>
              <a:t>der Organisation ist.</a:t>
            </a:r>
            <a:endParaRPr sz="1200"/>
          </a:p>
          <a:p>
            <a:pPr indent="0" lvl="0" marL="0" rtl="0" algn="just">
              <a:lnSpc>
                <a:spcPct val="100000"/>
              </a:lnSpc>
              <a:spcBef>
                <a:spcPts val="1000"/>
              </a:spcBef>
              <a:spcAft>
                <a:spcPts val="0"/>
              </a:spcAft>
              <a:buSzPts val="1400"/>
              <a:buNone/>
            </a:pPr>
            <a:r>
              <a:rPr lang="it" sz="1200"/>
              <a:t>Um ein Leitbild zu erstellen, müssen wir die Ziele in einem einzigen Satz zusammenfassen, der die gesamte Vision umfasst. Ihr Leitbild muss kurz, spezifisch und messbar sein. </a:t>
            </a:r>
            <a:endParaRPr sz="1200"/>
          </a:p>
          <a:p>
            <a:pPr indent="0" lvl="0" marL="0" rtl="0" algn="just">
              <a:lnSpc>
                <a:spcPct val="100000"/>
              </a:lnSpc>
              <a:spcBef>
                <a:spcPts val="0"/>
              </a:spcBef>
              <a:spcAft>
                <a:spcPts val="0"/>
              </a:spcAft>
              <a:buSzPts val="1400"/>
              <a:buNone/>
            </a:pPr>
            <a:r>
              <a:t/>
            </a:r>
            <a:endParaRPr b="1" i="1" sz="1200">
              <a:highlight>
                <a:srgbClr val="FFFFFF"/>
              </a:highlight>
            </a:endParaRPr>
          </a:p>
          <a:p>
            <a:pPr indent="0" lvl="0" marL="0" rtl="0" algn="ctr">
              <a:lnSpc>
                <a:spcPct val="100000"/>
              </a:lnSpc>
              <a:spcBef>
                <a:spcPts val="0"/>
              </a:spcBef>
              <a:spcAft>
                <a:spcPts val="0"/>
              </a:spcAft>
              <a:buSzPts val="1400"/>
              <a:buNone/>
            </a:pPr>
            <a:r>
              <a:rPr b="1" i="1" lang="it" sz="1200">
                <a:highlight>
                  <a:srgbClr val="FFFFFF"/>
                </a:highlight>
              </a:rPr>
              <a:t>In sozialen Unternehmen kann man dies auch als "soziale Mission" bezeichnen.</a:t>
            </a:r>
            <a:endParaRPr sz="1200"/>
          </a:p>
        </p:txBody>
      </p:sp>
      <p:pic>
        <p:nvPicPr>
          <p:cNvPr id="264" name="Google Shape;264;p16"/>
          <p:cNvPicPr preferRelativeResize="0"/>
          <p:nvPr/>
        </p:nvPicPr>
        <p:blipFill rotWithShape="1">
          <a:blip r:embed="rId3">
            <a:alphaModFix/>
          </a:blip>
          <a:srcRect b="0" l="0" r="0" t="0"/>
          <a:stretch/>
        </p:blipFill>
        <p:spPr>
          <a:xfrm>
            <a:off x="811500" y="2680325"/>
            <a:ext cx="1062350" cy="1084025"/>
          </a:xfrm>
          <a:prstGeom prst="rect">
            <a:avLst/>
          </a:prstGeom>
          <a:noFill/>
          <a:ln>
            <a:noFill/>
          </a:ln>
        </p:spPr>
      </p:pic>
      <p:pic>
        <p:nvPicPr>
          <p:cNvPr id="265" name="Google Shape;265;p16"/>
          <p:cNvPicPr preferRelativeResize="0"/>
          <p:nvPr/>
        </p:nvPicPr>
        <p:blipFill rotWithShape="1">
          <a:blip r:embed="rId4">
            <a:alphaModFix/>
          </a:blip>
          <a:srcRect b="0" l="0" r="0" t="0"/>
          <a:stretch/>
        </p:blipFill>
        <p:spPr>
          <a:xfrm>
            <a:off x="817088" y="1540850"/>
            <a:ext cx="1051175" cy="1084020"/>
          </a:xfrm>
          <a:prstGeom prst="rect">
            <a:avLst/>
          </a:prstGeom>
          <a:noFill/>
          <a:ln>
            <a:noFill/>
          </a:ln>
        </p:spPr>
      </p:pic>
      <p:pic>
        <p:nvPicPr>
          <p:cNvPr id="266" name="Google Shape;266;p16"/>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pic>
        <p:nvPicPr>
          <p:cNvPr id="267" name="Google Shape;267;p16"/>
          <p:cNvPicPr preferRelativeResize="0"/>
          <p:nvPr/>
        </p:nvPicPr>
        <p:blipFill rotWithShape="1">
          <a:blip r:embed="rId6">
            <a:alphaModFix/>
          </a:blip>
          <a:srcRect b="0" l="0" r="0" t="0"/>
          <a:stretch/>
        </p:blipFill>
        <p:spPr>
          <a:xfrm>
            <a:off x="0" y="447300"/>
            <a:ext cx="1097150" cy="1038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txBox="1"/>
          <p:nvPr>
            <p:ph type="title"/>
          </p:nvPr>
        </p:nvSpPr>
        <p:spPr>
          <a:xfrm>
            <a:off x="259400" y="1020725"/>
            <a:ext cx="4045200" cy="2776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0"/>
              </a:spcAft>
              <a:buClr>
                <a:schemeClr val="dk2"/>
              </a:buClr>
              <a:buSzPts val="1100"/>
              <a:buFont typeface="Arial"/>
              <a:buNone/>
            </a:pPr>
            <a:r>
              <a:rPr lang="it" sz="1900">
                <a:solidFill>
                  <a:schemeClr val="dk2"/>
                </a:solidFill>
                <a:latin typeface="Arial"/>
                <a:ea typeface="Arial"/>
                <a:cs typeface="Arial"/>
                <a:sym typeface="Arial"/>
              </a:rPr>
              <a:t>1.4 </a:t>
            </a:r>
            <a:r>
              <a:rPr lang="it" sz="1900">
                <a:solidFill>
                  <a:schemeClr val="dk2"/>
                </a:solidFill>
                <a:highlight>
                  <a:schemeClr val="lt1"/>
                </a:highlight>
                <a:latin typeface="Arial"/>
                <a:ea typeface="Arial"/>
                <a:cs typeface="Arial"/>
                <a:sym typeface="Arial"/>
              </a:rPr>
              <a:t>Beschreibung der spezifischen Maßnahmen zur Erreichung der Ziele</a:t>
            </a:r>
            <a:endParaRPr sz="1900">
              <a:solidFill>
                <a:schemeClr val="dk2"/>
              </a:solidFill>
              <a:latin typeface="Arial"/>
              <a:ea typeface="Arial"/>
              <a:cs typeface="Arial"/>
              <a:sym typeface="Arial"/>
            </a:endParaRPr>
          </a:p>
          <a:p>
            <a:pPr indent="0" lvl="0" marL="0" rtl="0" algn="l">
              <a:lnSpc>
                <a:spcPct val="100000"/>
              </a:lnSpc>
              <a:spcBef>
                <a:spcPts val="1200"/>
              </a:spcBef>
              <a:spcAft>
                <a:spcPts val="0"/>
              </a:spcAft>
              <a:buSzPts val="3600"/>
              <a:buNone/>
            </a:pPr>
            <a:r>
              <a:t/>
            </a:r>
            <a:endParaRPr b="0" sz="3000">
              <a:solidFill>
                <a:srgbClr val="122D4A"/>
              </a:solidFill>
              <a:latin typeface="Arial"/>
              <a:ea typeface="Arial"/>
              <a:cs typeface="Arial"/>
              <a:sym typeface="Arial"/>
            </a:endParaRPr>
          </a:p>
        </p:txBody>
      </p:sp>
      <p:sp>
        <p:nvSpPr>
          <p:cNvPr id="273" name="Google Shape;273;p17"/>
          <p:cNvSpPr txBox="1"/>
          <p:nvPr>
            <p:ph idx="2" type="body"/>
          </p:nvPr>
        </p:nvSpPr>
        <p:spPr>
          <a:xfrm>
            <a:off x="4839402" y="902774"/>
            <a:ext cx="4045200" cy="3326100"/>
          </a:xfrm>
          <a:prstGeom prst="rect">
            <a:avLst/>
          </a:prstGeom>
          <a:noFill/>
          <a:ln>
            <a:noFill/>
          </a:ln>
        </p:spPr>
        <p:txBody>
          <a:bodyPr anchorCtr="0" anchor="ctr" bIns="91425" lIns="91425" spcFirstLastPara="1" rIns="91425" wrap="square" tIns="91425">
            <a:noAutofit/>
          </a:bodyPr>
          <a:lstStyle/>
          <a:p>
            <a:pPr indent="-228600" lvl="0" marL="342900" rtl="0" algn="just">
              <a:lnSpc>
                <a:spcPct val="100000"/>
              </a:lnSpc>
              <a:spcBef>
                <a:spcPts val="0"/>
              </a:spcBef>
              <a:spcAft>
                <a:spcPts val="0"/>
              </a:spcAft>
              <a:buSzPts val="1800"/>
              <a:buFont typeface="Arial"/>
              <a:buNone/>
            </a:pPr>
            <a:r>
              <a:t/>
            </a:r>
            <a:endParaRPr sz="1400">
              <a:solidFill>
                <a:schemeClr val="dk2"/>
              </a:solidFill>
            </a:endParaRPr>
          </a:p>
          <a:p>
            <a:pPr indent="-228600" lvl="0" marL="342900" rtl="0" algn="just">
              <a:lnSpc>
                <a:spcPct val="100000"/>
              </a:lnSpc>
              <a:spcBef>
                <a:spcPts val="0"/>
              </a:spcBef>
              <a:spcAft>
                <a:spcPts val="0"/>
              </a:spcAft>
              <a:buSzPts val="1800"/>
              <a:buFont typeface="Arial"/>
              <a:buNone/>
            </a:pPr>
            <a:r>
              <a:t/>
            </a:r>
            <a:endParaRPr sz="1400">
              <a:solidFill>
                <a:schemeClr val="dk2"/>
              </a:solidFill>
            </a:endParaRPr>
          </a:p>
          <a:p>
            <a:pPr indent="-304800" lvl="0" marL="457200" rtl="0" algn="just">
              <a:lnSpc>
                <a:spcPct val="100000"/>
              </a:lnSpc>
              <a:spcBef>
                <a:spcPts val="0"/>
              </a:spcBef>
              <a:spcAft>
                <a:spcPts val="0"/>
              </a:spcAft>
              <a:buClr>
                <a:schemeClr val="dk2"/>
              </a:buClr>
              <a:buSzPts val="1200"/>
              <a:buFont typeface="Calibri"/>
              <a:buAutoNum type="arabicPeriod"/>
            </a:pPr>
            <a:r>
              <a:rPr lang="it" sz="1200">
                <a:solidFill>
                  <a:schemeClr val="dk2"/>
                </a:solidFill>
                <a:latin typeface="Calibri"/>
                <a:ea typeface="Calibri"/>
                <a:cs typeface="Calibri"/>
                <a:sym typeface="Calibri"/>
              </a:rPr>
              <a:t>Sobald Sie sich für ein Leitbild für Ihr Anliegen entschieden haben, müssen Sie im nächsten Schritt das </a:t>
            </a:r>
            <a:r>
              <a:rPr b="1" i="1" lang="it" sz="1200">
                <a:solidFill>
                  <a:schemeClr val="dk2"/>
                </a:solidFill>
                <a:latin typeface="Calibri"/>
                <a:ea typeface="Calibri"/>
                <a:cs typeface="Calibri"/>
                <a:sym typeface="Calibri"/>
              </a:rPr>
              <a:t>Wie </a:t>
            </a:r>
            <a:r>
              <a:rPr lang="it" sz="1200">
                <a:solidFill>
                  <a:schemeClr val="dk2"/>
                </a:solidFill>
                <a:latin typeface="Calibri"/>
                <a:ea typeface="Calibri"/>
                <a:cs typeface="Calibri"/>
                <a:sym typeface="Calibri"/>
              </a:rPr>
              <a:t>festlegen</a:t>
            </a:r>
            <a:r>
              <a:rPr i="1" lang="it" sz="1200">
                <a:solidFill>
                  <a:schemeClr val="dk2"/>
                </a:solidFill>
                <a:latin typeface="Calibri"/>
                <a:ea typeface="Calibri"/>
                <a:cs typeface="Calibri"/>
                <a:sym typeface="Calibri"/>
              </a:rPr>
              <a:t>. </a:t>
            </a:r>
            <a:r>
              <a:rPr lang="it" sz="1200">
                <a:solidFill>
                  <a:schemeClr val="dk2"/>
                </a:solidFill>
                <a:latin typeface="Calibri"/>
                <a:ea typeface="Calibri"/>
                <a:cs typeface="Calibri"/>
                <a:sym typeface="Calibri"/>
              </a:rPr>
              <a:t>Es gibt Aufschluss darüber, </a:t>
            </a:r>
            <a:r>
              <a:rPr b="1" lang="it" sz="1200">
                <a:solidFill>
                  <a:schemeClr val="dk2"/>
                </a:solidFill>
                <a:latin typeface="Calibri"/>
                <a:ea typeface="Calibri"/>
                <a:cs typeface="Calibri"/>
                <a:sym typeface="Calibri"/>
              </a:rPr>
              <a:t>wie </a:t>
            </a:r>
            <a:r>
              <a:rPr lang="it" sz="1200">
                <a:solidFill>
                  <a:schemeClr val="dk2"/>
                </a:solidFill>
                <a:latin typeface="Calibri"/>
                <a:ea typeface="Calibri"/>
                <a:cs typeface="Calibri"/>
                <a:sym typeface="Calibri"/>
              </a:rPr>
              <a:t>Sie den Wandel herbeiführen wollen, den Sie für erforderlich halten</a:t>
            </a:r>
            <a:endParaRPr sz="1400">
              <a:solidFill>
                <a:schemeClr val="dk2"/>
              </a:solidFill>
            </a:endParaRPr>
          </a:p>
          <a:p>
            <a:pPr indent="-228600" lvl="0" marL="342900" rtl="0" algn="just">
              <a:lnSpc>
                <a:spcPct val="100000"/>
              </a:lnSpc>
              <a:spcBef>
                <a:spcPts val="0"/>
              </a:spcBef>
              <a:spcAft>
                <a:spcPts val="0"/>
              </a:spcAft>
              <a:buSzPts val="1800"/>
              <a:buFont typeface="Arial"/>
              <a:buNone/>
            </a:pPr>
            <a:r>
              <a:t/>
            </a:r>
            <a:endParaRPr sz="1400">
              <a:solidFill>
                <a:schemeClr val="dk2"/>
              </a:solidFill>
            </a:endParaRPr>
          </a:p>
          <a:p>
            <a:pPr indent="-304800" lvl="0" marL="457200" rtl="0" algn="just">
              <a:lnSpc>
                <a:spcPct val="100000"/>
              </a:lnSpc>
              <a:spcBef>
                <a:spcPts val="0"/>
              </a:spcBef>
              <a:spcAft>
                <a:spcPts val="0"/>
              </a:spcAft>
              <a:buClr>
                <a:schemeClr val="dk2"/>
              </a:buClr>
              <a:buSzPts val="1200"/>
              <a:buFont typeface="Calibri"/>
              <a:buAutoNum type="arabicPeriod"/>
            </a:pPr>
            <a:r>
              <a:rPr lang="it" sz="1200">
                <a:solidFill>
                  <a:schemeClr val="dk2"/>
                </a:solidFill>
                <a:latin typeface="Calibri"/>
                <a:ea typeface="Calibri"/>
                <a:cs typeface="Calibri"/>
                <a:sym typeface="Calibri"/>
              </a:rPr>
              <a:t>Dann ist es an der Zeit zu prüfen, </a:t>
            </a:r>
            <a:r>
              <a:rPr b="1" lang="it" sz="1200">
                <a:solidFill>
                  <a:schemeClr val="dk2"/>
                </a:solidFill>
                <a:latin typeface="Calibri"/>
                <a:ea typeface="Calibri"/>
                <a:cs typeface="Calibri"/>
                <a:sym typeface="Calibri"/>
              </a:rPr>
              <a:t>wer </a:t>
            </a:r>
            <a:r>
              <a:rPr lang="it" sz="1200">
                <a:solidFill>
                  <a:schemeClr val="dk2"/>
                </a:solidFill>
                <a:latin typeface="Calibri"/>
                <a:ea typeface="Calibri"/>
                <a:cs typeface="Calibri"/>
                <a:sym typeface="Calibri"/>
              </a:rPr>
              <a:t>diese Aufgabe übernehmen wird</a:t>
            </a:r>
            <a:endParaRPr sz="1200">
              <a:solidFill>
                <a:schemeClr val="dk2"/>
              </a:solidFill>
              <a:latin typeface="Calibri"/>
              <a:ea typeface="Calibri"/>
              <a:cs typeface="Calibri"/>
              <a:sym typeface="Calibri"/>
            </a:endParaRPr>
          </a:p>
          <a:p>
            <a:pPr indent="-114300" lvl="0" marL="228600" rtl="0" algn="just">
              <a:lnSpc>
                <a:spcPct val="100000"/>
              </a:lnSpc>
              <a:spcBef>
                <a:spcPts val="0"/>
              </a:spcBef>
              <a:spcAft>
                <a:spcPts val="0"/>
              </a:spcAft>
              <a:buSzPts val="1800"/>
              <a:buFont typeface="Arial"/>
              <a:buNone/>
            </a:pPr>
            <a:r>
              <a:t/>
            </a:r>
            <a:endParaRPr sz="1200">
              <a:solidFill>
                <a:schemeClr val="dk2"/>
              </a:solidFill>
              <a:latin typeface="Calibri"/>
              <a:ea typeface="Calibri"/>
              <a:cs typeface="Calibri"/>
              <a:sym typeface="Calibri"/>
            </a:endParaRPr>
          </a:p>
          <a:p>
            <a:pPr indent="-304800" lvl="0" marL="457200" rtl="0" algn="just">
              <a:lnSpc>
                <a:spcPct val="100000"/>
              </a:lnSpc>
              <a:spcBef>
                <a:spcPts val="0"/>
              </a:spcBef>
              <a:spcAft>
                <a:spcPts val="0"/>
              </a:spcAft>
              <a:buClr>
                <a:schemeClr val="dk2"/>
              </a:buClr>
              <a:buSzPts val="1200"/>
              <a:buFont typeface="Calibri"/>
              <a:buAutoNum type="arabicPeriod"/>
            </a:pPr>
            <a:r>
              <a:rPr lang="it" sz="1200">
                <a:solidFill>
                  <a:schemeClr val="dk2"/>
                </a:solidFill>
                <a:latin typeface="Calibri"/>
                <a:ea typeface="Calibri"/>
                <a:cs typeface="Calibri"/>
                <a:sym typeface="Calibri"/>
              </a:rPr>
              <a:t>Sobald Sie jemandem die Verantwortung für eine Aufgabe übertragen haben, sollten Sie die </a:t>
            </a:r>
            <a:r>
              <a:rPr b="1" lang="it" sz="1200">
                <a:solidFill>
                  <a:schemeClr val="dk2"/>
                </a:solidFill>
                <a:latin typeface="Calibri"/>
                <a:ea typeface="Calibri"/>
                <a:cs typeface="Calibri"/>
                <a:sym typeface="Calibri"/>
              </a:rPr>
              <a:t>Verantwortlichkeiten </a:t>
            </a:r>
            <a:r>
              <a:rPr lang="it" sz="1200">
                <a:solidFill>
                  <a:schemeClr val="dk2"/>
                </a:solidFill>
                <a:latin typeface="Calibri"/>
                <a:ea typeface="Calibri"/>
                <a:cs typeface="Calibri"/>
                <a:sym typeface="Calibri"/>
              </a:rPr>
              <a:t>genau festlegen. Auf diese Weise machen Sie deutlich, welche Ziele und Parameter gelten</a:t>
            </a:r>
            <a:endParaRPr sz="1200">
              <a:solidFill>
                <a:schemeClr val="dk2"/>
              </a:solidFill>
              <a:latin typeface="Calibri"/>
              <a:ea typeface="Calibri"/>
              <a:cs typeface="Calibri"/>
              <a:sym typeface="Calibri"/>
            </a:endParaRPr>
          </a:p>
          <a:p>
            <a:pPr indent="-114300" lvl="0" marL="685800" rtl="0" algn="just">
              <a:lnSpc>
                <a:spcPct val="100000"/>
              </a:lnSpc>
              <a:spcBef>
                <a:spcPts val="0"/>
              </a:spcBef>
              <a:spcAft>
                <a:spcPts val="0"/>
              </a:spcAft>
              <a:buSzPts val="1800"/>
              <a:buFont typeface="Arial"/>
              <a:buNone/>
            </a:pPr>
            <a:r>
              <a:t/>
            </a:r>
            <a:endParaRPr sz="1200">
              <a:solidFill>
                <a:schemeClr val="dk2"/>
              </a:solidFill>
              <a:latin typeface="Calibri"/>
              <a:ea typeface="Calibri"/>
              <a:cs typeface="Calibri"/>
              <a:sym typeface="Calibri"/>
            </a:endParaRPr>
          </a:p>
          <a:p>
            <a:pPr indent="-304800" lvl="0" marL="457200" rtl="0" algn="just">
              <a:lnSpc>
                <a:spcPct val="100000"/>
              </a:lnSpc>
              <a:spcBef>
                <a:spcPts val="0"/>
              </a:spcBef>
              <a:spcAft>
                <a:spcPts val="0"/>
              </a:spcAft>
              <a:buClr>
                <a:schemeClr val="dk2"/>
              </a:buClr>
              <a:buSzPts val="1200"/>
              <a:buFont typeface="Calibri"/>
              <a:buAutoNum type="arabicPeriod"/>
            </a:pPr>
            <a:r>
              <a:rPr lang="it" sz="1200">
                <a:solidFill>
                  <a:schemeClr val="dk2"/>
                </a:solidFill>
                <a:latin typeface="Calibri"/>
                <a:ea typeface="Calibri"/>
                <a:cs typeface="Calibri"/>
                <a:sym typeface="Calibri"/>
              </a:rPr>
              <a:t>Nachdem Sie Ihre Rechenschaftspflicht entwickelt haben, sollten Sie genügend </a:t>
            </a:r>
            <a:r>
              <a:rPr b="1" lang="it" sz="1200">
                <a:solidFill>
                  <a:schemeClr val="dk2"/>
                </a:solidFill>
                <a:latin typeface="Calibri"/>
                <a:ea typeface="Calibri"/>
                <a:cs typeface="Calibri"/>
                <a:sym typeface="Calibri"/>
              </a:rPr>
              <a:t>Details </a:t>
            </a:r>
            <a:r>
              <a:rPr lang="it" sz="1200">
                <a:solidFill>
                  <a:schemeClr val="dk2"/>
                </a:solidFill>
                <a:latin typeface="Calibri"/>
                <a:ea typeface="Calibri"/>
                <a:cs typeface="Calibri"/>
                <a:sym typeface="Calibri"/>
              </a:rPr>
              <a:t>angeben, um sicherzustellen, dass Sie den Umfang, die Grenzen und den Zweck des Auftrags vollständig verstehen.</a:t>
            </a:r>
            <a:endParaRPr sz="1200">
              <a:solidFill>
                <a:schemeClr val="dk2"/>
              </a:solidFill>
              <a:latin typeface="Calibri"/>
              <a:ea typeface="Calibri"/>
              <a:cs typeface="Calibri"/>
              <a:sym typeface="Calibri"/>
            </a:endParaRPr>
          </a:p>
          <a:p>
            <a:pPr indent="-114300" lvl="0" marL="228600" rtl="0" algn="just">
              <a:lnSpc>
                <a:spcPct val="100000"/>
              </a:lnSpc>
              <a:spcBef>
                <a:spcPts val="0"/>
              </a:spcBef>
              <a:spcAft>
                <a:spcPts val="0"/>
              </a:spcAft>
              <a:buSzPts val="1800"/>
              <a:buFont typeface="Arial"/>
              <a:buNone/>
            </a:pPr>
            <a:r>
              <a:t/>
            </a:r>
            <a:endParaRPr sz="1200">
              <a:solidFill>
                <a:schemeClr val="dk2"/>
              </a:solidFill>
              <a:latin typeface="Calibri"/>
              <a:ea typeface="Calibri"/>
              <a:cs typeface="Calibri"/>
              <a:sym typeface="Calibri"/>
            </a:endParaRPr>
          </a:p>
          <a:p>
            <a:pPr indent="-304800" lvl="0" marL="457200" rtl="0" algn="just">
              <a:lnSpc>
                <a:spcPct val="100000"/>
              </a:lnSpc>
              <a:spcBef>
                <a:spcPts val="0"/>
              </a:spcBef>
              <a:spcAft>
                <a:spcPts val="0"/>
              </a:spcAft>
              <a:buClr>
                <a:schemeClr val="dk2"/>
              </a:buClr>
              <a:buSzPts val="1200"/>
              <a:buFont typeface="Calibri"/>
              <a:buAutoNum type="arabicPeriod"/>
            </a:pPr>
            <a:r>
              <a:rPr lang="it" sz="1200">
                <a:solidFill>
                  <a:schemeClr val="dk2"/>
                </a:solidFill>
                <a:latin typeface="Calibri"/>
                <a:ea typeface="Calibri"/>
                <a:cs typeface="Calibri"/>
                <a:sym typeface="Calibri"/>
              </a:rPr>
              <a:t>Sie sind bereit, den Entwurf für die Aktion vertrauensvoll an die vorgesehenen Personen zu </a:t>
            </a:r>
            <a:r>
              <a:rPr b="1" lang="it" sz="1200">
                <a:solidFill>
                  <a:schemeClr val="dk2"/>
                </a:solidFill>
                <a:latin typeface="Calibri"/>
                <a:ea typeface="Calibri"/>
                <a:cs typeface="Calibri"/>
                <a:sym typeface="Calibri"/>
              </a:rPr>
              <a:t>verteilen</a:t>
            </a:r>
            <a:r>
              <a:rPr lang="it" sz="1200">
                <a:solidFill>
                  <a:schemeClr val="dk2"/>
                </a:solidFill>
                <a:latin typeface="Calibri"/>
                <a:ea typeface="Calibri"/>
                <a:cs typeface="Calibri"/>
                <a:sym typeface="Calibri"/>
              </a:rPr>
              <a:t>.</a:t>
            </a:r>
            <a:endParaRPr sz="1200">
              <a:solidFill>
                <a:schemeClr val="dk2"/>
              </a:solidFill>
              <a:latin typeface="Calibri"/>
              <a:ea typeface="Calibri"/>
              <a:cs typeface="Calibri"/>
              <a:sym typeface="Calibri"/>
            </a:endParaRPr>
          </a:p>
          <a:p>
            <a:pPr indent="-228600" lvl="0" marL="342900" rtl="0" algn="just">
              <a:lnSpc>
                <a:spcPct val="100000"/>
              </a:lnSpc>
              <a:spcBef>
                <a:spcPts val="0"/>
              </a:spcBef>
              <a:spcAft>
                <a:spcPts val="0"/>
              </a:spcAft>
              <a:buSzPts val="1800"/>
              <a:buFont typeface="Arial"/>
              <a:buNone/>
            </a:pPr>
            <a:r>
              <a:t/>
            </a:r>
            <a:endParaRPr sz="1400">
              <a:solidFill>
                <a:schemeClr val="dk2"/>
              </a:solidFill>
            </a:endParaRPr>
          </a:p>
          <a:p>
            <a:pPr indent="-114300" lvl="0" marL="228600" rtl="0" algn="just">
              <a:lnSpc>
                <a:spcPct val="100000"/>
              </a:lnSpc>
              <a:spcBef>
                <a:spcPts val="0"/>
              </a:spcBef>
              <a:spcAft>
                <a:spcPts val="0"/>
              </a:spcAft>
              <a:buSzPts val="1800"/>
              <a:buFont typeface="Arial"/>
              <a:buNone/>
            </a:pPr>
            <a:r>
              <a:t/>
            </a:r>
            <a:endParaRPr sz="1200">
              <a:solidFill>
                <a:schemeClr val="dk2"/>
              </a:solidFill>
              <a:latin typeface="Calibri"/>
              <a:ea typeface="Calibri"/>
              <a:cs typeface="Calibri"/>
              <a:sym typeface="Calibri"/>
            </a:endParaRPr>
          </a:p>
          <a:p>
            <a:pPr indent="-114300" lvl="0" marL="228600" rtl="0" algn="just">
              <a:lnSpc>
                <a:spcPct val="100000"/>
              </a:lnSpc>
              <a:spcBef>
                <a:spcPts val="0"/>
              </a:spcBef>
              <a:spcAft>
                <a:spcPts val="0"/>
              </a:spcAft>
              <a:buSzPts val="1800"/>
              <a:buFont typeface="Arial"/>
              <a:buNone/>
            </a:pPr>
            <a:r>
              <a:t/>
            </a:r>
            <a:endParaRPr sz="1200">
              <a:solidFill>
                <a:schemeClr val="dk2"/>
              </a:solidFill>
              <a:latin typeface="Calibri"/>
              <a:ea typeface="Calibri"/>
              <a:cs typeface="Calibri"/>
              <a:sym typeface="Calibri"/>
            </a:endParaRPr>
          </a:p>
          <a:p>
            <a:pPr indent="-228600" lvl="0" marL="342900" rtl="0" algn="l">
              <a:lnSpc>
                <a:spcPct val="100000"/>
              </a:lnSpc>
              <a:spcBef>
                <a:spcPts val="0"/>
              </a:spcBef>
              <a:spcAft>
                <a:spcPts val="0"/>
              </a:spcAft>
              <a:buSzPts val="1800"/>
              <a:buFont typeface="Arial"/>
              <a:buNone/>
            </a:pPr>
            <a:r>
              <a:t/>
            </a:r>
            <a:endParaRPr sz="1600">
              <a:solidFill>
                <a:schemeClr val="dk2"/>
              </a:solidFill>
            </a:endParaRPr>
          </a:p>
        </p:txBody>
      </p:sp>
      <p:pic>
        <p:nvPicPr>
          <p:cNvPr id="274" name="Google Shape;274;p17"/>
          <p:cNvPicPr preferRelativeResize="0"/>
          <p:nvPr/>
        </p:nvPicPr>
        <p:blipFill rotWithShape="1">
          <a:blip r:embed="rId3">
            <a:alphaModFix/>
          </a:blip>
          <a:srcRect b="0" l="0" r="0" t="0"/>
          <a:stretch/>
        </p:blipFill>
        <p:spPr>
          <a:xfrm>
            <a:off x="1268475" y="2746200"/>
            <a:ext cx="775950" cy="783825"/>
          </a:xfrm>
          <a:prstGeom prst="rect">
            <a:avLst/>
          </a:prstGeom>
          <a:noFill/>
          <a:ln>
            <a:noFill/>
          </a:ln>
        </p:spPr>
      </p:pic>
      <p:pic>
        <p:nvPicPr>
          <p:cNvPr id="275" name="Google Shape;275;p17"/>
          <p:cNvPicPr preferRelativeResize="0"/>
          <p:nvPr/>
        </p:nvPicPr>
        <p:blipFill rotWithShape="1">
          <a:blip r:embed="rId4">
            <a:alphaModFix/>
          </a:blip>
          <a:srcRect b="0" l="0" r="0" t="0"/>
          <a:stretch/>
        </p:blipFill>
        <p:spPr>
          <a:xfrm>
            <a:off x="2444150" y="2743650"/>
            <a:ext cx="775951" cy="788926"/>
          </a:xfrm>
          <a:prstGeom prst="rect">
            <a:avLst/>
          </a:prstGeom>
          <a:noFill/>
          <a:ln>
            <a:noFill/>
          </a:ln>
        </p:spPr>
      </p:pic>
      <p:pic>
        <p:nvPicPr>
          <p:cNvPr id="276" name="Google Shape;276;p17"/>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pic>
        <p:nvPicPr>
          <p:cNvPr id="277" name="Google Shape;277;p17"/>
          <p:cNvPicPr preferRelativeResize="0"/>
          <p:nvPr/>
        </p:nvPicPr>
        <p:blipFill rotWithShape="1">
          <a:blip r:embed="rId6">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18"/>
          <p:cNvSpPr txBox="1"/>
          <p:nvPr>
            <p:ph type="title"/>
          </p:nvPr>
        </p:nvSpPr>
        <p:spPr>
          <a:xfrm>
            <a:off x="268025" y="1315050"/>
            <a:ext cx="4045200" cy="2513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100">
                <a:solidFill>
                  <a:schemeClr val="dk2"/>
                </a:solidFill>
                <a:latin typeface="Arial"/>
                <a:ea typeface="Arial"/>
                <a:cs typeface="Arial"/>
                <a:sym typeface="Arial"/>
              </a:rPr>
              <a:t>1.5 Festlegung von Zielen für die Planung, Messung und Verbesserung der Leistung</a:t>
            </a:r>
            <a:endParaRPr b="0" sz="3300">
              <a:solidFill>
                <a:schemeClr val="dk2"/>
              </a:solidFill>
              <a:latin typeface="Arial"/>
              <a:ea typeface="Arial"/>
              <a:cs typeface="Arial"/>
              <a:sym typeface="Arial"/>
            </a:endParaRPr>
          </a:p>
        </p:txBody>
      </p:sp>
      <p:sp>
        <p:nvSpPr>
          <p:cNvPr id="283" name="Google Shape;283;p18"/>
          <p:cNvSpPr txBox="1"/>
          <p:nvPr>
            <p:ph idx="2" type="body"/>
          </p:nvPr>
        </p:nvSpPr>
        <p:spPr>
          <a:xfrm>
            <a:off x="4737350" y="439500"/>
            <a:ext cx="4293300" cy="42645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800"/>
              <a:buNone/>
            </a:pPr>
            <a:r>
              <a:rPr lang="it" sz="1200">
                <a:solidFill>
                  <a:schemeClr val="dk2"/>
                </a:solidFill>
              </a:rPr>
              <a:t>Die Festlegung von Zielen für die Planung, Messung und Verbesserung der Leistung ist sehr wichtig, um zu verstehen, wo Ihr Unternehmen erfolgreich ist, Fortschritte macht, zurückfällt oder versagt. </a:t>
            </a:r>
            <a:endParaRPr b="1" sz="1200">
              <a:solidFill>
                <a:schemeClr val="dk2"/>
              </a:solidFill>
            </a:endParaRPr>
          </a:p>
          <a:p>
            <a:pPr indent="0" lvl="0" marL="0" rtl="0" algn="just">
              <a:lnSpc>
                <a:spcPct val="115000"/>
              </a:lnSpc>
              <a:spcBef>
                <a:spcPts val="1200"/>
              </a:spcBef>
              <a:spcAft>
                <a:spcPts val="0"/>
              </a:spcAft>
              <a:buClr>
                <a:schemeClr val="dk2"/>
              </a:buClr>
              <a:buSzPts val="1100"/>
              <a:buFont typeface="Arial"/>
              <a:buNone/>
            </a:pPr>
            <a:r>
              <a:rPr i="1" lang="it" sz="1200">
                <a:solidFill>
                  <a:schemeClr val="dk2"/>
                </a:solidFill>
              </a:rPr>
              <a:t>Sie müssen die Schlüsselbereiche identifizieren, die die Leistung Ihres Unternehmens bestimmen, und einen Weg finden, diese zu messen.</a:t>
            </a:r>
            <a:endParaRPr i="1" sz="1200">
              <a:solidFill>
                <a:schemeClr val="dk2"/>
              </a:solidFill>
            </a:endParaRPr>
          </a:p>
          <a:p>
            <a:pPr indent="0" lvl="0" marL="0" rtl="0" algn="l">
              <a:lnSpc>
                <a:spcPct val="115000"/>
              </a:lnSpc>
              <a:spcBef>
                <a:spcPts val="1200"/>
              </a:spcBef>
              <a:spcAft>
                <a:spcPts val="0"/>
              </a:spcAft>
              <a:buClr>
                <a:schemeClr val="dk2"/>
              </a:buClr>
              <a:buSzPts val="1100"/>
              <a:buFont typeface="Arial"/>
              <a:buNone/>
            </a:pPr>
            <a:r>
              <a:t/>
            </a:r>
            <a:endParaRPr sz="1200">
              <a:solidFill>
                <a:schemeClr val="dk2"/>
              </a:solidFill>
            </a:endParaRPr>
          </a:p>
          <a:p>
            <a:pPr indent="0" lvl="0" marL="0" rtl="0" algn="ctr">
              <a:lnSpc>
                <a:spcPct val="100000"/>
              </a:lnSpc>
              <a:spcBef>
                <a:spcPts val="1200"/>
              </a:spcBef>
              <a:spcAft>
                <a:spcPts val="0"/>
              </a:spcAft>
              <a:buClr>
                <a:schemeClr val="dk2"/>
              </a:buClr>
              <a:buSzPts val="1100"/>
              <a:buFont typeface="Arial"/>
              <a:buNone/>
            </a:pPr>
            <a:r>
              <a:rPr b="1" lang="it" sz="1400">
                <a:solidFill>
                  <a:schemeClr val="dk2"/>
                </a:solidFill>
              </a:rPr>
              <a:t>Diese Art von Maßeinheit wird als </a:t>
            </a:r>
            <a:endParaRPr b="1" sz="1400">
              <a:solidFill>
                <a:schemeClr val="dk2"/>
              </a:solidFill>
            </a:endParaRPr>
          </a:p>
          <a:p>
            <a:pPr indent="0" lvl="0" marL="0" rtl="0" algn="ctr">
              <a:lnSpc>
                <a:spcPct val="100000"/>
              </a:lnSpc>
              <a:spcBef>
                <a:spcPts val="1100"/>
              </a:spcBef>
              <a:spcAft>
                <a:spcPts val="0"/>
              </a:spcAft>
              <a:buClr>
                <a:schemeClr val="dk2"/>
              </a:buClr>
              <a:buSzPts val="1100"/>
              <a:buFont typeface="Arial"/>
              <a:buNone/>
            </a:pPr>
            <a:r>
              <a:rPr b="1" lang="it" sz="1400" u="sng">
                <a:solidFill>
                  <a:schemeClr val="dk2"/>
                </a:solidFill>
              </a:rPr>
              <a:t>Leistungsindikator </a:t>
            </a:r>
            <a:r>
              <a:rPr b="1" lang="it" sz="1400">
                <a:solidFill>
                  <a:schemeClr val="dk2"/>
                </a:solidFill>
              </a:rPr>
              <a:t>(KPI)</a:t>
            </a:r>
            <a:endParaRPr b="1" sz="1400">
              <a:solidFill>
                <a:schemeClr val="dk2"/>
              </a:solidFill>
            </a:endParaRPr>
          </a:p>
          <a:p>
            <a:pPr indent="0" lvl="0" marL="0" rtl="0" algn="ctr">
              <a:lnSpc>
                <a:spcPct val="100000"/>
              </a:lnSpc>
              <a:spcBef>
                <a:spcPts val="1100"/>
              </a:spcBef>
              <a:spcAft>
                <a:spcPts val="0"/>
              </a:spcAft>
              <a:buClr>
                <a:schemeClr val="dk2"/>
              </a:buClr>
              <a:buSzPts val="1100"/>
              <a:buFont typeface="Arial"/>
              <a:buNone/>
            </a:pPr>
            <a:r>
              <a:t/>
            </a:r>
            <a:endParaRPr sz="1200">
              <a:solidFill>
                <a:schemeClr val="dk2"/>
              </a:solidFill>
            </a:endParaRPr>
          </a:p>
          <a:p>
            <a:pPr indent="0" lvl="0" marL="0" rtl="0" algn="just">
              <a:lnSpc>
                <a:spcPct val="100000"/>
              </a:lnSpc>
              <a:spcBef>
                <a:spcPts val="1100"/>
              </a:spcBef>
              <a:spcAft>
                <a:spcPts val="0"/>
              </a:spcAft>
              <a:buClr>
                <a:schemeClr val="dk2"/>
              </a:buClr>
              <a:buSzPts val="1100"/>
              <a:buFont typeface="Arial"/>
              <a:buNone/>
            </a:pPr>
            <a:r>
              <a:rPr lang="it" sz="1200">
                <a:solidFill>
                  <a:schemeClr val="dk2"/>
                </a:solidFill>
              </a:rPr>
              <a:t>Die beiden wichtigsten Eigenschaften eines KPI sind:</a:t>
            </a:r>
            <a:endParaRPr sz="1200">
              <a:solidFill>
                <a:schemeClr val="dk2"/>
              </a:solidFill>
            </a:endParaRPr>
          </a:p>
          <a:p>
            <a:pPr indent="-304800" lvl="0" marL="457200" rtl="0" algn="just">
              <a:lnSpc>
                <a:spcPct val="100000"/>
              </a:lnSpc>
              <a:spcBef>
                <a:spcPts val="1100"/>
              </a:spcBef>
              <a:spcAft>
                <a:spcPts val="0"/>
              </a:spcAft>
              <a:buClr>
                <a:schemeClr val="dk2"/>
              </a:buClr>
              <a:buSzPts val="1200"/>
              <a:buAutoNum type="arabicPeriod"/>
            </a:pPr>
            <a:r>
              <a:rPr lang="it" sz="1200" u="sng">
                <a:solidFill>
                  <a:schemeClr val="dk2"/>
                </a:solidFill>
              </a:rPr>
              <a:t>Quantifizierbarkeit </a:t>
            </a:r>
            <a:r>
              <a:rPr lang="it" sz="1200">
                <a:solidFill>
                  <a:schemeClr val="dk2"/>
                </a:solidFill>
              </a:rPr>
              <a:t>(d. h. man muss sie auf eine Zahl reduzieren können)</a:t>
            </a:r>
            <a:endParaRPr sz="1200">
              <a:solidFill>
                <a:schemeClr val="dk2"/>
              </a:solidFill>
            </a:endParaRPr>
          </a:p>
          <a:p>
            <a:pPr indent="-304800" lvl="0" marL="457200" rtl="0" algn="just">
              <a:lnSpc>
                <a:spcPct val="100000"/>
              </a:lnSpc>
              <a:spcBef>
                <a:spcPts val="0"/>
              </a:spcBef>
              <a:spcAft>
                <a:spcPts val="0"/>
              </a:spcAft>
              <a:buClr>
                <a:schemeClr val="dk2"/>
              </a:buClr>
              <a:buSzPts val="1200"/>
              <a:buAutoNum type="arabicPeriod"/>
            </a:pPr>
            <a:r>
              <a:rPr lang="it" sz="1200">
                <a:solidFill>
                  <a:schemeClr val="dk2"/>
                </a:solidFill>
              </a:rPr>
              <a:t>Sie </a:t>
            </a:r>
            <a:r>
              <a:rPr lang="it" sz="1200" u="sng">
                <a:solidFill>
                  <a:schemeClr val="dk2"/>
                </a:solidFill>
              </a:rPr>
              <a:t>erfasst </a:t>
            </a:r>
            <a:r>
              <a:rPr lang="it" sz="1200">
                <a:solidFill>
                  <a:schemeClr val="dk2"/>
                </a:solidFill>
              </a:rPr>
              <a:t>direkt einen</a:t>
            </a:r>
            <a:r>
              <a:rPr lang="it" sz="1200" u="sng">
                <a:solidFill>
                  <a:schemeClr val="dk2"/>
                </a:solidFill>
              </a:rPr>
              <a:t> wichtigen Geschäftsfaktor</a:t>
            </a:r>
            <a:r>
              <a:rPr lang="it" sz="1200">
                <a:solidFill>
                  <a:schemeClr val="dk2"/>
                </a:solidFill>
              </a:rPr>
              <a:t>.</a:t>
            </a:r>
            <a:endParaRPr sz="1200">
              <a:solidFill>
                <a:schemeClr val="dk2"/>
              </a:solidFill>
            </a:endParaRPr>
          </a:p>
          <a:p>
            <a:pPr indent="0" lvl="0" marL="0" rtl="0" algn="ctr">
              <a:lnSpc>
                <a:spcPct val="100000"/>
              </a:lnSpc>
              <a:spcBef>
                <a:spcPts val="1100"/>
              </a:spcBef>
              <a:spcAft>
                <a:spcPts val="1100"/>
              </a:spcAft>
              <a:buClr>
                <a:schemeClr val="dk2"/>
              </a:buClr>
              <a:buSzPts val="1100"/>
              <a:buFont typeface="Arial"/>
              <a:buNone/>
            </a:pPr>
            <a:r>
              <a:t/>
            </a:r>
            <a:endParaRPr sz="1200">
              <a:solidFill>
                <a:schemeClr val="dk2"/>
              </a:solidFill>
              <a:latin typeface="Calibri"/>
              <a:ea typeface="Calibri"/>
              <a:cs typeface="Calibri"/>
              <a:sym typeface="Calibri"/>
            </a:endParaRPr>
          </a:p>
        </p:txBody>
      </p:sp>
      <p:pic>
        <p:nvPicPr>
          <p:cNvPr id="284" name="Google Shape;284;p18"/>
          <p:cNvPicPr preferRelativeResize="0"/>
          <p:nvPr/>
        </p:nvPicPr>
        <p:blipFill rotWithShape="1">
          <a:blip r:embed="rId3">
            <a:alphaModFix/>
          </a:blip>
          <a:srcRect b="0" l="0" r="0" t="0"/>
          <a:stretch/>
        </p:blipFill>
        <p:spPr>
          <a:xfrm>
            <a:off x="265500" y="4577350"/>
            <a:ext cx="1484200" cy="307805"/>
          </a:xfrm>
          <a:prstGeom prst="rect">
            <a:avLst/>
          </a:prstGeom>
          <a:noFill/>
          <a:ln>
            <a:noFill/>
          </a:ln>
        </p:spPr>
      </p:pic>
      <p:pic>
        <p:nvPicPr>
          <p:cNvPr id="285" name="Google Shape;285;p18"/>
          <p:cNvPicPr preferRelativeResize="0"/>
          <p:nvPr/>
        </p:nvPicPr>
        <p:blipFill rotWithShape="1">
          <a:blip r:embed="rId4">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9"/>
          <p:cNvSpPr txBox="1"/>
          <p:nvPr>
            <p:ph idx="1" type="body"/>
          </p:nvPr>
        </p:nvSpPr>
        <p:spPr>
          <a:xfrm>
            <a:off x="2642975" y="383950"/>
            <a:ext cx="5851800" cy="338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t/>
            </a:r>
            <a:endParaRPr b="1" sz="1700">
              <a:solidFill>
                <a:schemeClr val="dk1"/>
              </a:solidFill>
              <a:latin typeface="Arial"/>
              <a:ea typeface="Arial"/>
              <a:cs typeface="Arial"/>
              <a:sym typeface="Arial"/>
            </a:endParaRPr>
          </a:p>
          <a:p>
            <a:pPr indent="0" lvl="0" marL="0" rtl="0" algn="ctr">
              <a:lnSpc>
                <a:spcPct val="100000"/>
              </a:lnSpc>
              <a:spcBef>
                <a:spcPts val="0"/>
              </a:spcBef>
              <a:spcAft>
                <a:spcPts val="0"/>
              </a:spcAft>
              <a:buSzPts val="1400"/>
              <a:buNone/>
            </a:pPr>
            <a:r>
              <a:rPr b="1" lang="it" sz="2200">
                <a:solidFill>
                  <a:schemeClr val="dk1"/>
                </a:solidFill>
              </a:rPr>
              <a:t>KPIs</a:t>
            </a:r>
            <a:endParaRPr b="1" sz="2200">
              <a:solidFill>
                <a:schemeClr val="dk1"/>
              </a:solidFill>
            </a:endParaRPr>
          </a:p>
          <a:p>
            <a:pPr indent="0" lvl="0" marL="0" rtl="0" algn="ctr">
              <a:lnSpc>
                <a:spcPct val="100000"/>
              </a:lnSpc>
              <a:spcBef>
                <a:spcPts val="0"/>
              </a:spcBef>
              <a:spcAft>
                <a:spcPts val="0"/>
              </a:spcAft>
              <a:buSzPts val="1400"/>
              <a:buNone/>
            </a:pPr>
            <a:r>
              <a:t/>
            </a:r>
            <a:endParaRPr b="1">
              <a:solidFill>
                <a:schemeClr val="dk1"/>
              </a:solidFill>
            </a:endParaRPr>
          </a:p>
          <a:p>
            <a:pPr indent="0" lvl="0" marL="0" rtl="0" algn="ctr">
              <a:lnSpc>
                <a:spcPct val="100000"/>
              </a:lnSpc>
              <a:spcBef>
                <a:spcPts val="0"/>
              </a:spcBef>
              <a:spcAft>
                <a:spcPts val="0"/>
              </a:spcAft>
              <a:buSzPts val="1400"/>
              <a:buNone/>
            </a:pPr>
            <a:r>
              <a:rPr b="1" lang="it" sz="1200">
                <a:highlight>
                  <a:srgbClr val="FFFFFF"/>
                </a:highlight>
              </a:rPr>
              <a:t>KPIs sind das Herzstück eines jeden Systems zur Leistungsmessung und Zielfestlegung.</a:t>
            </a:r>
            <a:endParaRPr b="1" sz="1200">
              <a:solidFill>
                <a:schemeClr val="dk1"/>
              </a:solidFill>
            </a:endParaRPr>
          </a:p>
          <a:p>
            <a:pPr indent="0" lvl="0" marL="0" rtl="0" algn="ctr">
              <a:lnSpc>
                <a:spcPct val="100000"/>
              </a:lnSpc>
              <a:spcBef>
                <a:spcPts val="1100"/>
              </a:spcBef>
              <a:spcAft>
                <a:spcPts val="0"/>
              </a:spcAft>
              <a:buSzPts val="1400"/>
              <a:buNone/>
            </a:pPr>
            <a:r>
              <a:t/>
            </a:r>
            <a:endParaRPr b="1" sz="1200"/>
          </a:p>
          <a:p>
            <a:pPr indent="0" lvl="0" marL="0" rtl="0" algn="just">
              <a:lnSpc>
                <a:spcPct val="100000"/>
              </a:lnSpc>
              <a:spcBef>
                <a:spcPts val="0"/>
              </a:spcBef>
              <a:spcAft>
                <a:spcPts val="0"/>
              </a:spcAft>
              <a:buSzPts val="1400"/>
              <a:buNone/>
            </a:pPr>
            <a:r>
              <a:rPr lang="it" sz="1200">
                <a:highlight>
                  <a:srgbClr val="FFFFFF"/>
                </a:highlight>
              </a:rPr>
              <a:t>Es gibt eine Reihe von Schlüsselkriterien, die Ihre KPIs erfüllen sollten:</a:t>
            </a:r>
            <a:endParaRPr sz="1200">
              <a:highlight>
                <a:srgbClr val="FFFFFF"/>
              </a:highlight>
            </a:endParaRPr>
          </a:p>
          <a:p>
            <a:pPr indent="-304800" lvl="0" marL="457200" rtl="0" algn="just">
              <a:lnSpc>
                <a:spcPct val="100000"/>
              </a:lnSpc>
              <a:spcBef>
                <a:spcPts val="1100"/>
              </a:spcBef>
              <a:spcAft>
                <a:spcPts val="0"/>
              </a:spcAft>
              <a:buSzPts val="1200"/>
              <a:buFont typeface="Calibri"/>
              <a:buAutoNum type="arabicPeriod"/>
            </a:pPr>
            <a:r>
              <a:rPr lang="it" sz="1200">
                <a:highlight>
                  <a:srgbClr val="FFFFFF"/>
                </a:highlight>
              </a:rPr>
              <a:t>Sie sollten so eng wie möglich mit den übergeordneten Zielen Ihres Unternehmens </a:t>
            </a:r>
            <a:r>
              <a:rPr b="1" lang="it" sz="1200">
                <a:highlight>
                  <a:srgbClr val="FFFFFF"/>
                </a:highlight>
              </a:rPr>
              <a:t>verknüpft </a:t>
            </a:r>
            <a:r>
              <a:rPr lang="it" sz="1200">
                <a:highlight>
                  <a:srgbClr val="FFFFFF"/>
                </a:highlight>
              </a:rPr>
              <a:t>sein;</a:t>
            </a:r>
            <a:endParaRPr sz="1200">
              <a:highlight>
                <a:srgbClr val="FFFFFF"/>
              </a:highlight>
            </a:endParaRPr>
          </a:p>
          <a:p>
            <a:pPr indent="-304800" lvl="0" marL="457200" rtl="0" algn="just">
              <a:lnSpc>
                <a:spcPct val="100000"/>
              </a:lnSpc>
              <a:spcBef>
                <a:spcPts val="0"/>
              </a:spcBef>
              <a:spcAft>
                <a:spcPts val="0"/>
              </a:spcAft>
              <a:buSzPts val="1200"/>
              <a:buFont typeface="Calibri"/>
              <a:buAutoNum type="arabicPeriod"/>
            </a:pPr>
            <a:r>
              <a:rPr lang="it" sz="1200">
                <a:highlight>
                  <a:srgbClr val="FFFFFF"/>
                </a:highlight>
              </a:rPr>
              <a:t>sie müssen </a:t>
            </a:r>
            <a:r>
              <a:rPr b="1" lang="it" sz="1200">
                <a:highlight>
                  <a:srgbClr val="FFFFFF"/>
                </a:highlight>
              </a:rPr>
              <a:t>quantifizierbar </a:t>
            </a:r>
            <a:r>
              <a:rPr lang="it" sz="1200">
                <a:highlight>
                  <a:srgbClr val="FFFFFF"/>
                </a:highlight>
              </a:rPr>
              <a:t>sein;</a:t>
            </a:r>
            <a:endParaRPr sz="1200">
              <a:highlight>
                <a:srgbClr val="FFFFFF"/>
              </a:highlight>
            </a:endParaRPr>
          </a:p>
          <a:p>
            <a:pPr indent="-304800" lvl="0" marL="457200" rtl="0" algn="just">
              <a:lnSpc>
                <a:spcPct val="100000"/>
              </a:lnSpc>
              <a:spcBef>
                <a:spcPts val="0"/>
              </a:spcBef>
              <a:spcAft>
                <a:spcPts val="0"/>
              </a:spcAft>
              <a:buSzPts val="1200"/>
              <a:buFont typeface="Calibri"/>
              <a:buAutoNum type="arabicPeriod"/>
            </a:pPr>
            <a:r>
              <a:rPr lang="it" sz="1200">
                <a:highlight>
                  <a:srgbClr val="FFFFFF"/>
                </a:highlight>
              </a:rPr>
              <a:t>sie sollten sich auf Aspekte des Unternehmens beziehen, über die Sie die </a:t>
            </a:r>
            <a:r>
              <a:rPr b="1" lang="it" sz="1200">
                <a:highlight>
                  <a:srgbClr val="FFFFFF"/>
                </a:highlight>
              </a:rPr>
              <a:t>Kontrolle </a:t>
            </a:r>
            <a:r>
              <a:rPr lang="it" sz="1200">
                <a:highlight>
                  <a:srgbClr val="FFFFFF"/>
                </a:highlight>
              </a:rPr>
              <a:t>haben.</a:t>
            </a:r>
            <a:endParaRPr sz="1200">
              <a:highlight>
                <a:srgbClr val="FFFFFF"/>
              </a:highlight>
            </a:endParaRPr>
          </a:p>
          <a:p>
            <a:pPr indent="0" lvl="0" marL="0" rtl="0" algn="just">
              <a:lnSpc>
                <a:spcPct val="100000"/>
              </a:lnSpc>
              <a:spcBef>
                <a:spcPts val="2200"/>
              </a:spcBef>
              <a:spcAft>
                <a:spcPts val="0"/>
              </a:spcAft>
              <a:buSzPts val="1400"/>
              <a:buNone/>
            </a:pPr>
            <a:r>
              <a:rPr lang="it" sz="1200">
                <a:highlight>
                  <a:srgbClr val="FFFFFF"/>
                </a:highlight>
              </a:rPr>
              <a:t>Darüber hinaus gibt es zwei Hauptwege, wie Sie mit Hilfe Ihrer KPIs zukünftige Verbesserungen vorantreiben können:</a:t>
            </a:r>
            <a:endParaRPr sz="1200">
              <a:highlight>
                <a:srgbClr val="FFFFFF"/>
              </a:highlight>
            </a:endParaRPr>
          </a:p>
          <a:p>
            <a:pPr indent="-304800" lvl="0" marL="457200" rtl="0" algn="just">
              <a:lnSpc>
                <a:spcPct val="100000"/>
              </a:lnSpc>
              <a:spcBef>
                <a:spcPts val="2200"/>
              </a:spcBef>
              <a:spcAft>
                <a:spcPts val="0"/>
              </a:spcAft>
              <a:buSzPts val="1200"/>
              <a:buChar char="-"/>
            </a:pPr>
            <a:r>
              <a:rPr lang="it" sz="1200">
                <a:highlight>
                  <a:srgbClr val="FFFFFF"/>
                </a:highlight>
              </a:rPr>
              <a:t>potenzielle Probleme oder Chancen zu erkennen;</a:t>
            </a:r>
            <a:endParaRPr sz="1200">
              <a:highlight>
                <a:srgbClr val="FFFFFF"/>
              </a:highlight>
            </a:endParaRPr>
          </a:p>
          <a:p>
            <a:pPr indent="-304800" lvl="0" marL="457200" rtl="0" algn="just">
              <a:lnSpc>
                <a:spcPct val="100000"/>
              </a:lnSpc>
              <a:spcBef>
                <a:spcPts val="0"/>
              </a:spcBef>
              <a:spcAft>
                <a:spcPts val="0"/>
              </a:spcAft>
              <a:buSzPts val="1200"/>
              <a:buChar char="-"/>
            </a:pPr>
            <a:r>
              <a:rPr lang="it" sz="1200">
                <a:highlight>
                  <a:srgbClr val="FFFFFF"/>
                </a:highlight>
              </a:rPr>
              <a:t>Festlegung von Zielen für Abteilungen und Mitarbeiter.</a:t>
            </a:r>
            <a:endParaRPr sz="1200">
              <a:highlight>
                <a:srgbClr val="FFFFFF"/>
              </a:highlight>
            </a:endParaRPr>
          </a:p>
          <a:p>
            <a:pPr indent="0" lvl="0" marL="0" rtl="0" algn="just">
              <a:lnSpc>
                <a:spcPct val="100000"/>
              </a:lnSpc>
              <a:spcBef>
                <a:spcPts val="1100"/>
              </a:spcBef>
              <a:spcAft>
                <a:spcPts val="0"/>
              </a:spcAft>
              <a:buSzPts val="1400"/>
              <a:buNone/>
            </a:pPr>
            <a:r>
              <a:t/>
            </a:r>
            <a:endParaRPr sz="1200"/>
          </a:p>
          <a:p>
            <a:pPr indent="0" lvl="0" marL="0" rtl="0" algn="just">
              <a:lnSpc>
                <a:spcPct val="100000"/>
              </a:lnSpc>
              <a:spcBef>
                <a:spcPts val="0"/>
              </a:spcBef>
              <a:spcAft>
                <a:spcPts val="0"/>
              </a:spcAft>
              <a:buSzPts val="1400"/>
              <a:buNone/>
            </a:pPr>
            <a:r>
              <a:t/>
            </a:r>
            <a:endParaRPr b="1" i="1" sz="1200">
              <a:highlight>
                <a:srgbClr val="FFFFFF"/>
              </a:highlight>
            </a:endParaRPr>
          </a:p>
          <a:p>
            <a:pPr indent="0" lvl="0" marL="0" rtl="0" algn="ctr">
              <a:lnSpc>
                <a:spcPct val="100000"/>
              </a:lnSpc>
              <a:spcBef>
                <a:spcPts val="0"/>
              </a:spcBef>
              <a:spcAft>
                <a:spcPts val="0"/>
              </a:spcAft>
              <a:buSzPts val="1400"/>
              <a:buNone/>
            </a:pPr>
            <a:r>
              <a:t/>
            </a:r>
            <a:endParaRPr sz="1200"/>
          </a:p>
        </p:txBody>
      </p:sp>
      <p:pic>
        <p:nvPicPr>
          <p:cNvPr id="291" name="Google Shape;291;p19"/>
          <p:cNvPicPr preferRelativeResize="0"/>
          <p:nvPr/>
        </p:nvPicPr>
        <p:blipFill rotWithShape="1">
          <a:blip r:embed="rId3">
            <a:alphaModFix/>
          </a:blip>
          <a:srcRect b="0" l="0" r="0" t="0"/>
          <a:stretch/>
        </p:blipFill>
        <p:spPr>
          <a:xfrm>
            <a:off x="171050" y="1424150"/>
            <a:ext cx="2338175" cy="2295193"/>
          </a:xfrm>
          <a:prstGeom prst="rect">
            <a:avLst/>
          </a:prstGeom>
          <a:noFill/>
          <a:ln>
            <a:noFill/>
          </a:ln>
        </p:spPr>
      </p:pic>
      <p:pic>
        <p:nvPicPr>
          <p:cNvPr id="292" name="Google Shape;292;p19"/>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293" name="Google Shape;293;p19"/>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
          <p:cNvSpPr txBox="1"/>
          <p:nvPr>
            <p:ph type="title"/>
          </p:nvPr>
        </p:nvSpPr>
        <p:spPr>
          <a:xfrm>
            <a:off x="265500" y="19126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a:t>Arbeitseinheiten</a:t>
            </a:r>
            <a:endParaRPr/>
          </a:p>
        </p:txBody>
      </p:sp>
      <p:sp>
        <p:nvSpPr>
          <p:cNvPr id="144" name="Google Shape;144;p2"/>
          <p:cNvSpPr txBox="1"/>
          <p:nvPr>
            <p:ph idx="2" type="body"/>
          </p:nvPr>
        </p:nvSpPr>
        <p:spPr>
          <a:xfrm>
            <a:off x="4957550" y="907500"/>
            <a:ext cx="3837000" cy="33285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b="1" lang="it">
                <a:solidFill>
                  <a:schemeClr val="dk2"/>
                </a:solidFill>
              </a:rPr>
              <a:t>Kartierung der wirtschaftlichen und finanziellen Prozesse von Sozialunternehmen</a:t>
            </a:r>
            <a:endParaRPr b="1">
              <a:solidFill>
                <a:schemeClr val="dk2"/>
              </a:solidFill>
            </a:endParaRPr>
          </a:p>
          <a:p>
            <a:pPr indent="0" lvl="0" marL="457200" rtl="0" algn="just">
              <a:lnSpc>
                <a:spcPct val="100000"/>
              </a:lnSpc>
              <a:spcBef>
                <a:spcPts val="0"/>
              </a:spcBef>
              <a:spcAft>
                <a:spcPts val="0"/>
              </a:spcAft>
              <a:buSzPts val="1800"/>
              <a:buNone/>
            </a:pPr>
            <a:r>
              <a:t/>
            </a:r>
            <a:endParaRPr b="1">
              <a:solidFill>
                <a:schemeClr val="dk2"/>
              </a:solidFill>
            </a:endParaRPr>
          </a:p>
          <a:p>
            <a:pPr indent="0" lvl="0" marL="457200" rtl="0" algn="just">
              <a:lnSpc>
                <a:spcPct val="100000"/>
              </a:lnSpc>
              <a:spcBef>
                <a:spcPts val="0"/>
              </a:spcBef>
              <a:spcAft>
                <a:spcPts val="0"/>
              </a:spcAft>
              <a:buSzPts val="1800"/>
              <a:buNone/>
            </a:pPr>
            <a:r>
              <a:t/>
            </a:r>
            <a:endParaRPr b="1">
              <a:solidFill>
                <a:schemeClr val="dk2"/>
              </a:solidFill>
            </a:endParaRPr>
          </a:p>
          <a:p>
            <a:pPr indent="-342900" lvl="0" marL="457200" rtl="0" algn="l">
              <a:lnSpc>
                <a:spcPct val="100000"/>
              </a:lnSpc>
              <a:spcBef>
                <a:spcPts val="0"/>
              </a:spcBef>
              <a:spcAft>
                <a:spcPts val="0"/>
              </a:spcAft>
              <a:buClr>
                <a:schemeClr val="dk2"/>
              </a:buClr>
              <a:buSzPts val="1800"/>
              <a:buAutoNum type="arabicPeriod"/>
            </a:pPr>
            <a:r>
              <a:rPr b="1" lang="it">
                <a:solidFill>
                  <a:schemeClr val="dk2"/>
                </a:solidFill>
              </a:rPr>
              <a:t>Finanzplanung und -verwaltung von Sozialunternehmen und </a:t>
            </a:r>
            <a:endParaRPr b="1">
              <a:solidFill>
                <a:schemeClr val="dk2"/>
              </a:solidFill>
            </a:endParaRPr>
          </a:p>
          <a:p>
            <a:pPr indent="0" lvl="0" marL="457200" rtl="0" algn="l">
              <a:lnSpc>
                <a:spcPct val="100000"/>
              </a:lnSpc>
              <a:spcBef>
                <a:spcPts val="0"/>
              </a:spcBef>
              <a:spcAft>
                <a:spcPts val="0"/>
              </a:spcAft>
              <a:buSzPts val="1800"/>
              <a:buNone/>
            </a:pPr>
            <a:r>
              <a:rPr b="1" lang="it">
                <a:solidFill>
                  <a:schemeClr val="dk2"/>
                </a:solidFill>
              </a:rPr>
              <a:t>Innovation und Digitalisierung von Finanzprozessen</a:t>
            </a:r>
            <a:endParaRPr b="1">
              <a:solidFill>
                <a:schemeClr val="dk2"/>
              </a:solidFill>
            </a:endParaRPr>
          </a:p>
          <a:p>
            <a:pPr indent="0" lvl="0" marL="457200" rtl="0" algn="ctr">
              <a:lnSpc>
                <a:spcPct val="100000"/>
              </a:lnSpc>
              <a:spcBef>
                <a:spcPts val="0"/>
              </a:spcBef>
              <a:spcAft>
                <a:spcPts val="0"/>
              </a:spcAft>
              <a:buSzPts val="1800"/>
              <a:buNone/>
            </a:pPr>
            <a:r>
              <a:t/>
            </a:r>
            <a:endParaRPr b="1">
              <a:solidFill>
                <a:schemeClr val="dk2"/>
              </a:solidFill>
            </a:endParaRPr>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1600"/>
              </a:spcAft>
              <a:buSzPts val="1800"/>
              <a:buNone/>
            </a:pPr>
            <a:r>
              <a:t/>
            </a:r>
            <a:endParaRPr sz="1500"/>
          </a:p>
        </p:txBody>
      </p:sp>
      <p:pic>
        <p:nvPicPr>
          <p:cNvPr id="145" name="Google Shape;145;p2"/>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id="146" name="Google Shape;146;p2"/>
          <p:cNvPicPr preferRelativeResize="0"/>
          <p:nvPr/>
        </p:nvPicPr>
        <p:blipFill rotWithShape="1">
          <a:blip r:embed="rId4">
            <a:alphaModFix/>
          </a:blip>
          <a:srcRect b="0" l="0" r="0" t="0"/>
          <a:stretch/>
        </p:blipFill>
        <p:spPr>
          <a:xfrm>
            <a:off x="174475" y="4474950"/>
            <a:ext cx="2056050" cy="426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0"/>
          <p:cNvSpPr txBox="1"/>
          <p:nvPr>
            <p:ph type="title"/>
          </p:nvPr>
        </p:nvSpPr>
        <p:spPr>
          <a:xfrm>
            <a:off x="0" y="1375050"/>
            <a:ext cx="4783352" cy="11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000">
                <a:solidFill>
                  <a:srgbClr val="122D4A"/>
                </a:solidFill>
                <a:latin typeface="Arial"/>
                <a:ea typeface="Arial"/>
                <a:cs typeface="Arial"/>
                <a:sym typeface="Arial"/>
              </a:rPr>
              <a:t>1.6 Ökosysteme zur Unterstützung von Sozialunternehmen</a:t>
            </a:r>
            <a:endParaRPr b="0" sz="2000">
              <a:solidFill>
                <a:srgbClr val="122D4A"/>
              </a:solidFill>
              <a:latin typeface="Arial"/>
              <a:ea typeface="Arial"/>
              <a:cs typeface="Arial"/>
              <a:sym typeface="Arial"/>
            </a:endParaRPr>
          </a:p>
        </p:txBody>
      </p:sp>
      <p:sp>
        <p:nvSpPr>
          <p:cNvPr id="299" name="Google Shape;299;p20"/>
          <p:cNvSpPr txBox="1"/>
          <p:nvPr>
            <p:ph idx="2" type="body"/>
          </p:nvPr>
        </p:nvSpPr>
        <p:spPr>
          <a:xfrm>
            <a:off x="4724575" y="553500"/>
            <a:ext cx="4293300" cy="38841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0"/>
              </a:spcBef>
              <a:spcAft>
                <a:spcPts val="0"/>
              </a:spcAft>
              <a:buSzPts val="1800"/>
              <a:buNone/>
            </a:pPr>
            <a:r>
              <a:rPr lang="it" sz="1400">
                <a:solidFill>
                  <a:schemeClr val="dk2"/>
                </a:solidFill>
              </a:rPr>
              <a:t>Das Ziel des sozialen Unternehmers ist die </a:t>
            </a:r>
            <a:r>
              <a:rPr b="1" lang="it" sz="1400">
                <a:solidFill>
                  <a:schemeClr val="dk2"/>
                </a:solidFill>
              </a:rPr>
              <a:t>Schaffung von Werten für die Gesellschaft</a:t>
            </a:r>
            <a:r>
              <a:rPr lang="it" sz="1400">
                <a:solidFill>
                  <a:schemeClr val="dk2"/>
                </a:solidFill>
              </a:rPr>
              <a:t>.</a:t>
            </a:r>
            <a:endParaRPr sz="1400">
              <a:solidFill>
                <a:schemeClr val="dk2"/>
              </a:solidFill>
            </a:endParaRPr>
          </a:p>
          <a:p>
            <a:pPr indent="0" lvl="0" marL="0" rtl="0" algn="just">
              <a:lnSpc>
                <a:spcPct val="115000"/>
              </a:lnSpc>
              <a:spcBef>
                <a:spcPts val="0"/>
              </a:spcBef>
              <a:spcAft>
                <a:spcPts val="0"/>
              </a:spcAft>
              <a:buSzPts val="1800"/>
              <a:buNone/>
            </a:pPr>
            <a:br>
              <a:rPr lang="it" sz="1400">
                <a:solidFill>
                  <a:schemeClr val="dk2"/>
                </a:solidFill>
              </a:rPr>
            </a:br>
            <a:r>
              <a:rPr lang="it" sz="1400">
                <a:solidFill>
                  <a:schemeClr val="dk2"/>
                </a:solidFill>
              </a:rPr>
              <a:t>Soziale Hilfsorganisationen zeichnen sich durch die Bereitschaft aus, wirtschaftlich nachhaltige Modelle zu schaffen, die ihre Wirkung verstärken sollen.</a:t>
            </a:r>
            <a:endParaRPr sz="1400">
              <a:solidFill>
                <a:schemeClr val="dk2"/>
              </a:solidFill>
            </a:endParaRPr>
          </a:p>
          <a:p>
            <a:pPr indent="0" lvl="0" marL="0" rtl="0" algn="ctr">
              <a:lnSpc>
                <a:spcPct val="115000"/>
              </a:lnSpc>
              <a:spcBef>
                <a:spcPts val="0"/>
              </a:spcBef>
              <a:spcAft>
                <a:spcPts val="0"/>
              </a:spcAft>
              <a:buSzPts val="1800"/>
              <a:buNone/>
            </a:pPr>
            <a:r>
              <a:t/>
            </a:r>
            <a:endParaRPr sz="1400">
              <a:solidFill>
                <a:schemeClr val="dk2"/>
              </a:solidFill>
            </a:endParaRPr>
          </a:p>
          <a:p>
            <a:pPr indent="0" lvl="0" marL="0" rtl="0" algn="ctr">
              <a:lnSpc>
                <a:spcPct val="115000"/>
              </a:lnSpc>
              <a:spcBef>
                <a:spcPts val="0"/>
              </a:spcBef>
              <a:spcAft>
                <a:spcPts val="0"/>
              </a:spcAft>
              <a:buSzPts val="1800"/>
              <a:buNone/>
            </a:pPr>
            <a:br>
              <a:rPr lang="it" sz="1400">
                <a:solidFill>
                  <a:schemeClr val="dk2"/>
                </a:solidFill>
              </a:rPr>
            </a:br>
            <a:r>
              <a:rPr lang="it" sz="1400">
                <a:solidFill>
                  <a:schemeClr val="dk2"/>
                </a:solidFill>
              </a:rPr>
              <a:t>Die Identifizierung der </a:t>
            </a:r>
            <a:r>
              <a:rPr b="1" lang="it" sz="1400">
                <a:solidFill>
                  <a:schemeClr val="dk2"/>
                </a:solidFill>
              </a:rPr>
              <a:t>unterstützenden Ökosysteme </a:t>
            </a:r>
            <a:r>
              <a:rPr lang="it" sz="1400">
                <a:solidFill>
                  <a:schemeClr val="dk2"/>
                </a:solidFill>
              </a:rPr>
              <a:t>ist für Sozialunternehmen sogar noch wichtiger, um </a:t>
            </a:r>
            <a:r>
              <a:rPr b="1" lang="it" sz="1400">
                <a:solidFill>
                  <a:schemeClr val="dk2"/>
                </a:solidFill>
              </a:rPr>
              <a:t>mittel- und langfristige Nachhaltigkeit </a:t>
            </a:r>
            <a:r>
              <a:rPr lang="it" sz="1400">
                <a:solidFill>
                  <a:schemeClr val="dk2"/>
                </a:solidFill>
              </a:rPr>
              <a:t>zu erreichen</a:t>
            </a:r>
            <a:endParaRPr b="1" sz="1400"/>
          </a:p>
        </p:txBody>
      </p:sp>
      <p:pic>
        <p:nvPicPr>
          <p:cNvPr id="300" name="Google Shape;300;p20"/>
          <p:cNvPicPr preferRelativeResize="0"/>
          <p:nvPr/>
        </p:nvPicPr>
        <p:blipFill rotWithShape="1">
          <a:blip r:embed="rId3">
            <a:alphaModFix/>
          </a:blip>
          <a:srcRect b="0" l="0" r="0" t="0"/>
          <a:stretch/>
        </p:blipFill>
        <p:spPr>
          <a:xfrm>
            <a:off x="981775" y="2273350"/>
            <a:ext cx="2429175" cy="2429175"/>
          </a:xfrm>
          <a:prstGeom prst="rect">
            <a:avLst/>
          </a:prstGeom>
          <a:noFill/>
          <a:ln>
            <a:noFill/>
          </a:ln>
        </p:spPr>
      </p:pic>
      <p:pic>
        <p:nvPicPr>
          <p:cNvPr id="301" name="Google Shape;301;p20"/>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302" name="Google Shape;302;p20"/>
          <p:cNvPicPr preferRelativeResize="0"/>
          <p:nvPr/>
        </p:nvPicPr>
        <p:blipFill rotWithShape="1">
          <a:blip r:embed="rId5">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1"/>
          <p:cNvSpPr txBox="1"/>
          <p:nvPr>
            <p:ph type="title"/>
          </p:nvPr>
        </p:nvSpPr>
        <p:spPr>
          <a:xfrm>
            <a:off x="1306050" y="527750"/>
            <a:ext cx="6227100" cy="891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solidFill>
                  <a:schemeClr val="dk1"/>
                </a:solidFill>
                <a:latin typeface="Arial"/>
                <a:ea typeface="Arial"/>
                <a:cs typeface="Arial"/>
                <a:sym typeface="Arial"/>
              </a:rPr>
              <a:t>Gemeinsame Wege der Kommunikation</a:t>
            </a:r>
            <a:endParaRPr sz="2000">
              <a:solidFill>
                <a:schemeClr val="dk1"/>
              </a:solidFill>
              <a:latin typeface="Arial"/>
              <a:ea typeface="Arial"/>
              <a:cs typeface="Arial"/>
              <a:sym typeface="Arial"/>
            </a:endParaRPr>
          </a:p>
          <a:p>
            <a:pPr indent="0" lvl="0" marL="0" rtl="0" algn="ctr">
              <a:lnSpc>
                <a:spcPct val="100000"/>
              </a:lnSpc>
              <a:spcBef>
                <a:spcPts val="0"/>
              </a:spcBef>
              <a:spcAft>
                <a:spcPts val="0"/>
              </a:spcAft>
              <a:buSzPts val="3000"/>
              <a:buNone/>
            </a:pPr>
            <a:r>
              <a:rPr lang="it" sz="2000">
                <a:solidFill>
                  <a:schemeClr val="dk1"/>
                </a:solidFill>
                <a:latin typeface="Arial"/>
                <a:ea typeface="Arial"/>
                <a:cs typeface="Arial"/>
                <a:sym typeface="Arial"/>
              </a:rPr>
              <a:t>mit Stakeholdern</a:t>
            </a:r>
            <a:endParaRPr sz="2000">
              <a:solidFill>
                <a:schemeClr val="dk1"/>
              </a:solidFill>
              <a:latin typeface="Arial"/>
              <a:ea typeface="Arial"/>
              <a:cs typeface="Arial"/>
              <a:sym typeface="Arial"/>
            </a:endParaRPr>
          </a:p>
        </p:txBody>
      </p:sp>
      <p:sp>
        <p:nvSpPr>
          <p:cNvPr id="308" name="Google Shape;308;p21"/>
          <p:cNvSpPr txBox="1"/>
          <p:nvPr>
            <p:ph idx="1" type="body"/>
          </p:nvPr>
        </p:nvSpPr>
        <p:spPr>
          <a:xfrm>
            <a:off x="274200" y="1419350"/>
            <a:ext cx="2671800" cy="461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Char char="●"/>
            </a:pPr>
            <a:r>
              <a:rPr b="1" lang="it"/>
              <a:t>Regelmäßige Treffen</a:t>
            </a:r>
            <a:endParaRPr b="1"/>
          </a:p>
        </p:txBody>
      </p:sp>
      <p:sp>
        <p:nvSpPr>
          <p:cNvPr id="309" name="Google Shape;309;p21"/>
          <p:cNvSpPr txBox="1"/>
          <p:nvPr/>
        </p:nvSpPr>
        <p:spPr>
          <a:xfrm>
            <a:off x="1306050" y="3010286"/>
            <a:ext cx="27465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Char char="●"/>
            </a:pPr>
            <a:r>
              <a:rPr b="1" i="0" lang="it" sz="1400" u="none" cap="none" strike="noStrike">
                <a:solidFill>
                  <a:srgbClr val="000000"/>
                </a:solidFill>
                <a:latin typeface="Lato"/>
                <a:ea typeface="Lato"/>
                <a:cs typeface="Lato"/>
                <a:sym typeface="Lato"/>
              </a:rPr>
              <a:t>Fundraising-Veranstaltungen</a:t>
            </a:r>
            <a:endParaRPr b="1" i="0" sz="1400" u="none" cap="none" strike="noStrike">
              <a:solidFill>
                <a:srgbClr val="000000"/>
              </a:solidFill>
              <a:latin typeface="Lato"/>
              <a:ea typeface="Lato"/>
              <a:cs typeface="Lato"/>
              <a:sym typeface="Lato"/>
            </a:endParaRPr>
          </a:p>
        </p:txBody>
      </p:sp>
      <p:pic>
        <p:nvPicPr>
          <p:cNvPr id="310" name="Google Shape;310;p21"/>
          <p:cNvPicPr preferRelativeResize="0"/>
          <p:nvPr/>
        </p:nvPicPr>
        <p:blipFill rotWithShape="1">
          <a:blip r:embed="rId3">
            <a:alphaModFix/>
          </a:blip>
          <a:srcRect b="0" l="0" r="0" t="0"/>
          <a:stretch/>
        </p:blipFill>
        <p:spPr>
          <a:xfrm>
            <a:off x="858121" y="1879221"/>
            <a:ext cx="985075" cy="985075"/>
          </a:xfrm>
          <a:prstGeom prst="rect">
            <a:avLst/>
          </a:prstGeom>
          <a:noFill/>
          <a:ln>
            <a:noFill/>
          </a:ln>
        </p:spPr>
      </p:pic>
      <p:pic>
        <p:nvPicPr>
          <p:cNvPr id="311" name="Google Shape;311;p21"/>
          <p:cNvPicPr preferRelativeResize="0"/>
          <p:nvPr/>
        </p:nvPicPr>
        <p:blipFill rotWithShape="1">
          <a:blip r:embed="rId4">
            <a:alphaModFix/>
          </a:blip>
          <a:srcRect b="0" l="0" r="0" t="0"/>
          <a:stretch/>
        </p:blipFill>
        <p:spPr>
          <a:xfrm>
            <a:off x="2069550" y="3591050"/>
            <a:ext cx="957975" cy="957975"/>
          </a:xfrm>
          <a:prstGeom prst="rect">
            <a:avLst/>
          </a:prstGeom>
          <a:noFill/>
          <a:ln>
            <a:noFill/>
          </a:ln>
        </p:spPr>
      </p:pic>
      <p:sp>
        <p:nvSpPr>
          <p:cNvPr id="312" name="Google Shape;312;p21"/>
          <p:cNvSpPr txBox="1"/>
          <p:nvPr/>
        </p:nvSpPr>
        <p:spPr>
          <a:xfrm>
            <a:off x="5839013" y="1450088"/>
            <a:ext cx="3263100"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Char char="●"/>
            </a:pPr>
            <a:r>
              <a:rPr b="1" i="0" lang="it" sz="1400" u="none" cap="none" strike="noStrike">
                <a:solidFill>
                  <a:srgbClr val="000000"/>
                </a:solidFill>
                <a:latin typeface="Lato"/>
                <a:ea typeface="Lato"/>
                <a:cs typeface="Lato"/>
                <a:sym typeface="Lato"/>
              </a:rPr>
              <a:t>Websites und soziale Medien</a:t>
            </a:r>
            <a:endParaRPr b="1" i="0" sz="1400" u="none" cap="none" strike="noStrike">
              <a:solidFill>
                <a:srgbClr val="000000"/>
              </a:solidFill>
              <a:latin typeface="Lato"/>
              <a:ea typeface="Lato"/>
              <a:cs typeface="Lato"/>
              <a:sym typeface="Lato"/>
            </a:endParaRPr>
          </a:p>
        </p:txBody>
      </p:sp>
      <p:sp>
        <p:nvSpPr>
          <p:cNvPr id="313" name="Google Shape;313;p21"/>
          <p:cNvSpPr txBox="1"/>
          <p:nvPr/>
        </p:nvSpPr>
        <p:spPr>
          <a:xfrm>
            <a:off x="4207825" y="3170056"/>
            <a:ext cx="3530700" cy="6156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Char char="●"/>
            </a:pPr>
            <a:r>
              <a:rPr b="1" i="0" lang="it" sz="1400" u="none" cap="none" strike="noStrike">
                <a:solidFill>
                  <a:srgbClr val="000000"/>
                </a:solidFill>
                <a:latin typeface="Lato"/>
                <a:ea typeface="Lato"/>
                <a:cs typeface="Lato"/>
                <a:sym typeface="Lato"/>
              </a:rPr>
              <a:t>Teilnahme an kollaborativen Projektteams und Arbeitsgruppen</a:t>
            </a:r>
            <a:endParaRPr b="1" i="0" sz="1400" u="none" cap="none" strike="noStrike">
              <a:solidFill>
                <a:srgbClr val="000000"/>
              </a:solidFill>
              <a:latin typeface="Lato"/>
              <a:ea typeface="Lato"/>
              <a:cs typeface="Lato"/>
              <a:sym typeface="Lato"/>
            </a:endParaRPr>
          </a:p>
        </p:txBody>
      </p:sp>
      <p:sp>
        <p:nvSpPr>
          <p:cNvPr id="314" name="Google Shape;314;p21"/>
          <p:cNvSpPr txBox="1"/>
          <p:nvPr/>
        </p:nvSpPr>
        <p:spPr>
          <a:xfrm>
            <a:off x="2956687" y="1459457"/>
            <a:ext cx="3016488" cy="400200"/>
          </a:xfrm>
          <a:prstGeom prst="rect">
            <a:avLst/>
          </a:prstGeom>
          <a:noFill/>
          <a:ln>
            <a:noFill/>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ato"/>
              <a:buChar char="●"/>
            </a:pPr>
            <a:r>
              <a:rPr b="1" i="0" lang="it" sz="1400" u="none" cap="none" strike="noStrike">
                <a:solidFill>
                  <a:srgbClr val="000000"/>
                </a:solidFill>
                <a:latin typeface="Lato"/>
                <a:ea typeface="Lato"/>
                <a:cs typeface="Lato"/>
                <a:sym typeface="Lato"/>
              </a:rPr>
              <a:t>Presseveröffentlichungen</a:t>
            </a:r>
            <a:endParaRPr b="1" i="0" sz="1400" u="none" cap="none" strike="noStrike">
              <a:solidFill>
                <a:srgbClr val="000000"/>
              </a:solidFill>
              <a:latin typeface="Lato"/>
              <a:ea typeface="Lato"/>
              <a:cs typeface="Lato"/>
              <a:sym typeface="Lato"/>
            </a:endParaRPr>
          </a:p>
        </p:txBody>
      </p:sp>
      <p:pic>
        <p:nvPicPr>
          <p:cNvPr id="315" name="Google Shape;315;p21"/>
          <p:cNvPicPr preferRelativeResize="0"/>
          <p:nvPr/>
        </p:nvPicPr>
        <p:blipFill rotWithShape="1">
          <a:blip r:embed="rId5">
            <a:alphaModFix/>
          </a:blip>
          <a:srcRect b="0" l="0" r="0" t="0"/>
          <a:stretch/>
        </p:blipFill>
        <p:spPr>
          <a:xfrm>
            <a:off x="5354163" y="3695000"/>
            <a:ext cx="957975" cy="957975"/>
          </a:xfrm>
          <a:prstGeom prst="rect">
            <a:avLst/>
          </a:prstGeom>
          <a:noFill/>
          <a:ln>
            <a:noFill/>
          </a:ln>
        </p:spPr>
      </p:pic>
      <p:pic>
        <p:nvPicPr>
          <p:cNvPr id="316" name="Google Shape;316;p21"/>
          <p:cNvPicPr preferRelativeResize="0"/>
          <p:nvPr/>
        </p:nvPicPr>
        <p:blipFill rotWithShape="1">
          <a:blip r:embed="rId6">
            <a:alphaModFix/>
          </a:blip>
          <a:srcRect b="0" l="0" r="0" t="0"/>
          <a:stretch/>
        </p:blipFill>
        <p:spPr>
          <a:xfrm>
            <a:off x="3940613" y="1892775"/>
            <a:ext cx="957975" cy="957975"/>
          </a:xfrm>
          <a:prstGeom prst="rect">
            <a:avLst/>
          </a:prstGeom>
          <a:noFill/>
          <a:ln>
            <a:noFill/>
          </a:ln>
        </p:spPr>
      </p:pic>
      <p:pic>
        <p:nvPicPr>
          <p:cNvPr id="317" name="Google Shape;317;p21"/>
          <p:cNvPicPr preferRelativeResize="0"/>
          <p:nvPr/>
        </p:nvPicPr>
        <p:blipFill rotWithShape="1">
          <a:blip r:embed="rId7">
            <a:alphaModFix/>
          </a:blip>
          <a:srcRect b="0" l="0" r="0" t="0"/>
          <a:stretch/>
        </p:blipFill>
        <p:spPr>
          <a:xfrm>
            <a:off x="6846901" y="1875247"/>
            <a:ext cx="891624" cy="891600"/>
          </a:xfrm>
          <a:prstGeom prst="rect">
            <a:avLst/>
          </a:prstGeom>
          <a:noFill/>
          <a:ln>
            <a:noFill/>
          </a:ln>
        </p:spPr>
      </p:pic>
      <p:pic>
        <p:nvPicPr>
          <p:cNvPr id="318" name="Google Shape;318;p21"/>
          <p:cNvPicPr preferRelativeResize="0"/>
          <p:nvPr/>
        </p:nvPicPr>
        <p:blipFill rotWithShape="1">
          <a:blip r:embed="rId8">
            <a:alphaModFix/>
          </a:blip>
          <a:srcRect b="0" l="0" r="0" t="0"/>
          <a:stretch/>
        </p:blipFill>
        <p:spPr>
          <a:xfrm>
            <a:off x="265500" y="4577350"/>
            <a:ext cx="1484200" cy="307805"/>
          </a:xfrm>
          <a:prstGeom prst="rect">
            <a:avLst/>
          </a:prstGeom>
          <a:noFill/>
          <a:ln>
            <a:noFill/>
          </a:ln>
        </p:spPr>
      </p:pic>
      <p:pic>
        <p:nvPicPr>
          <p:cNvPr id="319" name="Google Shape;319;p21"/>
          <p:cNvPicPr preferRelativeResize="0"/>
          <p:nvPr/>
        </p:nvPicPr>
        <p:blipFill rotWithShape="1">
          <a:blip r:embed="rId9">
            <a:alphaModFix/>
          </a:blip>
          <a:srcRect b="0" l="0" r="0" t="0"/>
          <a:stretch/>
        </p:blipFill>
        <p:spPr>
          <a:xfrm>
            <a:off x="0" y="447300"/>
            <a:ext cx="1097150" cy="1038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2"/>
          <p:cNvSpPr txBox="1"/>
          <p:nvPr>
            <p:ph type="title"/>
          </p:nvPr>
        </p:nvSpPr>
        <p:spPr>
          <a:xfrm>
            <a:off x="-129612" y="1563125"/>
            <a:ext cx="4572000" cy="522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2400">
                <a:solidFill>
                  <a:srgbClr val="122D4A"/>
                </a:solidFill>
                <a:latin typeface="Arial"/>
                <a:ea typeface="Arial"/>
                <a:cs typeface="Arial"/>
                <a:sym typeface="Arial"/>
              </a:rPr>
              <a:t>1.7 Businessplan</a:t>
            </a:r>
            <a:endParaRPr sz="2400">
              <a:solidFill>
                <a:srgbClr val="122D4A"/>
              </a:solidFill>
              <a:latin typeface="Arial"/>
              <a:ea typeface="Arial"/>
              <a:cs typeface="Arial"/>
              <a:sym typeface="Arial"/>
            </a:endParaRPr>
          </a:p>
        </p:txBody>
      </p:sp>
      <p:sp>
        <p:nvSpPr>
          <p:cNvPr id="325" name="Google Shape;325;p22"/>
          <p:cNvSpPr txBox="1"/>
          <p:nvPr>
            <p:ph idx="2" type="body"/>
          </p:nvPr>
        </p:nvSpPr>
        <p:spPr>
          <a:xfrm>
            <a:off x="4818675" y="828450"/>
            <a:ext cx="4084500" cy="3486600"/>
          </a:xfrm>
          <a:prstGeom prst="rect">
            <a:avLst/>
          </a:prstGeom>
          <a:noFill/>
          <a:ln>
            <a:noFill/>
          </a:ln>
        </p:spPr>
        <p:txBody>
          <a:bodyPr anchorCtr="0" anchor="ctr" bIns="91425" lIns="91425" spcFirstLastPara="1" rIns="91425" wrap="square" tIns="91425">
            <a:noAutofit/>
          </a:bodyPr>
          <a:lstStyle/>
          <a:p>
            <a:pPr indent="0" lvl="0" marL="0" rtl="0" algn="just">
              <a:lnSpc>
                <a:spcPct val="115000"/>
              </a:lnSpc>
              <a:spcBef>
                <a:spcPts val="1200"/>
              </a:spcBef>
              <a:spcAft>
                <a:spcPts val="0"/>
              </a:spcAft>
              <a:buSzPts val="1800"/>
              <a:buNone/>
            </a:pPr>
            <a:r>
              <a:rPr lang="it" sz="1400">
                <a:solidFill>
                  <a:schemeClr val="dk2"/>
                </a:solidFill>
              </a:rPr>
              <a:t>Der </a:t>
            </a:r>
            <a:r>
              <a:rPr b="1" lang="it" sz="1400">
                <a:solidFill>
                  <a:schemeClr val="dk2"/>
                </a:solidFill>
              </a:rPr>
              <a:t>Businessplan </a:t>
            </a:r>
            <a:r>
              <a:rPr lang="it" sz="1400">
                <a:solidFill>
                  <a:schemeClr val="dk2"/>
                </a:solidFill>
              </a:rPr>
              <a:t>sollte Ihre Unternehmensstrategie und Ihre wichtigsten Ziele umreißen, einschließlich:</a:t>
            </a:r>
            <a:endParaRPr sz="1400">
              <a:solidFill>
                <a:schemeClr val="dk2"/>
              </a:solidFill>
            </a:endParaRPr>
          </a:p>
          <a:p>
            <a:pPr indent="-317500" lvl="0" marL="457200" rtl="0" algn="l">
              <a:lnSpc>
                <a:spcPct val="115000"/>
              </a:lnSpc>
              <a:spcBef>
                <a:spcPts val="1200"/>
              </a:spcBef>
              <a:spcAft>
                <a:spcPts val="0"/>
              </a:spcAft>
              <a:buClr>
                <a:schemeClr val="dk2"/>
              </a:buClr>
              <a:buSzPts val="1400"/>
              <a:buChar char="●"/>
            </a:pPr>
            <a:r>
              <a:rPr lang="it" sz="1400">
                <a:solidFill>
                  <a:schemeClr val="dk2"/>
                </a:solidFill>
              </a:rPr>
              <a:t>finanzielle Projektionen,</a:t>
            </a:r>
            <a:endParaRPr sz="1400">
              <a:solidFill>
                <a:schemeClr val="dk2"/>
              </a:solidFill>
            </a:endParaRPr>
          </a:p>
          <a:p>
            <a:pPr indent="-317500" lvl="0" marL="457200" rtl="0" algn="l">
              <a:lnSpc>
                <a:spcPct val="115000"/>
              </a:lnSpc>
              <a:spcBef>
                <a:spcPts val="0"/>
              </a:spcBef>
              <a:spcAft>
                <a:spcPts val="0"/>
              </a:spcAft>
              <a:buClr>
                <a:schemeClr val="dk2"/>
              </a:buClr>
              <a:buSzPts val="1400"/>
              <a:buChar char="●"/>
            </a:pPr>
            <a:r>
              <a:rPr lang="it" sz="1400">
                <a:solidFill>
                  <a:schemeClr val="dk2"/>
                </a:solidFill>
              </a:rPr>
              <a:t>Marketing,</a:t>
            </a:r>
            <a:endParaRPr sz="1400">
              <a:solidFill>
                <a:schemeClr val="dk2"/>
              </a:solidFill>
            </a:endParaRPr>
          </a:p>
          <a:p>
            <a:pPr indent="-317500" lvl="0" marL="457200" rtl="0" algn="l">
              <a:lnSpc>
                <a:spcPct val="115000"/>
              </a:lnSpc>
              <a:spcBef>
                <a:spcPts val="0"/>
              </a:spcBef>
              <a:spcAft>
                <a:spcPts val="0"/>
              </a:spcAft>
              <a:buClr>
                <a:schemeClr val="dk2"/>
              </a:buClr>
              <a:buSzPts val="1400"/>
              <a:buChar char="●"/>
            </a:pPr>
            <a:r>
              <a:rPr lang="it" sz="1400">
                <a:solidFill>
                  <a:schemeClr val="dk2"/>
                </a:solidFill>
              </a:rPr>
              <a:t>operative Pläne.</a:t>
            </a:r>
            <a:endParaRPr sz="1400">
              <a:solidFill>
                <a:schemeClr val="dk2"/>
              </a:solidFill>
            </a:endParaRPr>
          </a:p>
          <a:p>
            <a:pPr indent="0" lvl="0" marL="0" rtl="0" algn="just">
              <a:lnSpc>
                <a:spcPct val="115000"/>
              </a:lnSpc>
              <a:spcBef>
                <a:spcPts val="1200"/>
              </a:spcBef>
              <a:spcAft>
                <a:spcPts val="0"/>
              </a:spcAft>
              <a:buSzPts val="1800"/>
              <a:buNone/>
            </a:pPr>
            <a:br>
              <a:rPr b="1" lang="it" sz="1600">
                <a:solidFill>
                  <a:schemeClr val="dk2"/>
                </a:solidFill>
                <a:latin typeface="Arial"/>
                <a:ea typeface="Arial"/>
                <a:cs typeface="Arial"/>
                <a:sym typeface="Arial"/>
              </a:rPr>
            </a:br>
            <a:r>
              <a:rPr b="1" lang="it" sz="1600">
                <a:solidFill>
                  <a:schemeClr val="dk2"/>
                </a:solidFill>
                <a:latin typeface="Arial"/>
                <a:ea typeface="Arial"/>
                <a:cs typeface="Arial"/>
                <a:sym typeface="Arial"/>
              </a:rPr>
              <a:t>Klare langfristige Ziele zu haben, hilft dabei, im Tagesgeschäft Schritte in diese Richtung zu unternehmen.</a:t>
            </a:r>
            <a:endParaRPr b="1" sz="1600">
              <a:solidFill>
                <a:schemeClr val="dk2"/>
              </a:solidFill>
              <a:latin typeface="Arial"/>
              <a:ea typeface="Arial"/>
              <a:cs typeface="Arial"/>
              <a:sym typeface="Arial"/>
            </a:endParaRPr>
          </a:p>
        </p:txBody>
      </p:sp>
      <p:sp>
        <p:nvSpPr>
          <p:cNvPr id="326" name="Google Shape;326;p22"/>
          <p:cNvSpPr txBox="1"/>
          <p:nvPr/>
        </p:nvSpPr>
        <p:spPr>
          <a:xfrm>
            <a:off x="324150" y="2035800"/>
            <a:ext cx="38010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Lato"/>
                <a:ea typeface="Lato"/>
                <a:cs typeface="Lato"/>
                <a:sym typeface="Lato"/>
              </a:rPr>
              <a:t>Ein Dokument, das eine Beschreibung und einen Überblick über das Unternehmen liefert</a:t>
            </a:r>
            <a:endParaRPr b="0" i="0" sz="1400" u="none" cap="none" strike="noStrike">
              <a:solidFill>
                <a:srgbClr val="000000"/>
              </a:solidFill>
              <a:latin typeface="Lato"/>
              <a:ea typeface="Lato"/>
              <a:cs typeface="Lato"/>
              <a:sym typeface="Lato"/>
            </a:endParaRPr>
          </a:p>
        </p:txBody>
      </p:sp>
      <p:pic>
        <p:nvPicPr>
          <p:cNvPr id="327" name="Google Shape;327;p22"/>
          <p:cNvPicPr preferRelativeResize="0"/>
          <p:nvPr/>
        </p:nvPicPr>
        <p:blipFill rotWithShape="1">
          <a:blip r:embed="rId3">
            <a:alphaModFix/>
          </a:blip>
          <a:srcRect b="0" l="0" r="0" t="0"/>
          <a:stretch/>
        </p:blipFill>
        <p:spPr>
          <a:xfrm>
            <a:off x="1323688" y="2571750"/>
            <a:ext cx="1801925" cy="1801925"/>
          </a:xfrm>
          <a:prstGeom prst="rect">
            <a:avLst/>
          </a:prstGeom>
          <a:noFill/>
          <a:ln>
            <a:noFill/>
          </a:ln>
        </p:spPr>
      </p:pic>
      <p:pic>
        <p:nvPicPr>
          <p:cNvPr id="328" name="Google Shape;328;p22"/>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329" name="Google Shape;329;p22"/>
          <p:cNvPicPr preferRelativeResize="0"/>
          <p:nvPr/>
        </p:nvPicPr>
        <p:blipFill rotWithShape="1">
          <a:blip r:embed="rId5">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23"/>
          <p:cNvPicPr preferRelativeResize="0"/>
          <p:nvPr/>
        </p:nvPicPr>
        <p:blipFill rotWithShape="1">
          <a:blip r:embed="rId3">
            <a:alphaModFix amt="58999"/>
          </a:blip>
          <a:srcRect b="0" l="0" r="0" t="0"/>
          <a:stretch/>
        </p:blipFill>
        <p:spPr>
          <a:xfrm>
            <a:off x="6025900" y="1558525"/>
            <a:ext cx="3118099" cy="2231136"/>
          </a:xfrm>
          <a:prstGeom prst="rect">
            <a:avLst/>
          </a:prstGeom>
          <a:noFill/>
          <a:ln>
            <a:noFill/>
          </a:ln>
        </p:spPr>
      </p:pic>
      <p:sp>
        <p:nvSpPr>
          <p:cNvPr id="335" name="Google Shape;335;p23"/>
          <p:cNvSpPr txBox="1"/>
          <p:nvPr>
            <p:ph idx="2" type="body"/>
          </p:nvPr>
        </p:nvSpPr>
        <p:spPr>
          <a:xfrm>
            <a:off x="1007600" y="417850"/>
            <a:ext cx="5861400" cy="415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400"/>
              <a:buNone/>
            </a:pPr>
            <a:r>
              <a:rPr b="1" lang="it" sz="1800">
                <a:solidFill>
                  <a:schemeClr val="dk1"/>
                </a:solidFill>
              </a:rPr>
              <a:t>Der Businessplan sollte auch:</a:t>
            </a:r>
            <a:endParaRPr b="1" sz="1800">
              <a:solidFill>
                <a:schemeClr val="dk1"/>
              </a:solidFill>
            </a:endParaRPr>
          </a:p>
          <a:p>
            <a:pPr indent="-317500" lvl="0" marL="457200" rtl="0" algn="l">
              <a:lnSpc>
                <a:spcPct val="115000"/>
              </a:lnSpc>
              <a:spcBef>
                <a:spcPts val="1000"/>
              </a:spcBef>
              <a:spcAft>
                <a:spcPts val="0"/>
              </a:spcAft>
              <a:buSzPts val="1400"/>
              <a:buChar char="●"/>
            </a:pPr>
            <a:r>
              <a:rPr lang="it"/>
              <a:t>als</a:t>
            </a:r>
            <a:r>
              <a:rPr b="1" lang="it"/>
              <a:t> Benchmark </a:t>
            </a:r>
            <a:r>
              <a:rPr lang="it"/>
              <a:t>für die Leistung Ihres Unternehmens dienen,</a:t>
            </a:r>
            <a:br>
              <a:rPr lang="it"/>
            </a:br>
            <a:endParaRPr/>
          </a:p>
          <a:p>
            <a:pPr indent="-317500" lvl="0" marL="457200" rtl="0" algn="l">
              <a:lnSpc>
                <a:spcPct val="115000"/>
              </a:lnSpc>
              <a:spcBef>
                <a:spcPts val="0"/>
              </a:spcBef>
              <a:spcAft>
                <a:spcPts val="0"/>
              </a:spcAft>
              <a:buSzPts val="1400"/>
              <a:buChar char="●"/>
            </a:pPr>
            <a:r>
              <a:rPr lang="it"/>
              <a:t>legen Sie dar, wie sich Ihr Unternehmen in den kommenden Jahren entwickeln soll und wie Sie mögliche Hindernisse überwinden wollen,</a:t>
            </a:r>
            <a:br>
              <a:rPr lang="it"/>
            </a:br>
            <a:endParaRPr/>
          </a:p>
          <a:p>
            <a:pPr indent="-317500" lvl="0" marL="457200" rtl="0" algn="l">
              <a:lnSpc>
                <a:spcPct val="115000"/>
              </a:lnSpc>
              <a:spcBef>
                <a:spcPts val="0"/>
              </a:spcBef>
              <a:spcAft>
                <a:spcPts val="0"/>
              </a:spcAft>
              <a:buSzPts val="1400"/>
              <a:buChar char="●"/>
            </a:pPr>
            <a:r>
              <a:rPr lang="it"/>
              <a:t>ein nützliches </a:t>
            </a:r>
            <a:r>
              <a:rPr b="1" lang="it"/>
              <a:t>Instrument </a:t>
            </a:r>
            <a:r>
              <a:rPr lang="it"/>
              <a:t>zu sein:</a:t>
            </a:r>
            <a:endParaRPr/>
          </a:p>
          <a:p>
            <a:pPr indent="-317500" lvl="0" marL="457200" rtl="0" algn="l">
              <a:lnSpc>
                <a:spcPct val="115000"/>
              </a:lnSpc>
              <a:spcBef>
                <a:spcPts val="0"/>
              </a:spcBef>
              <a:spcAft>
                <a:spcPts val="0"/>
              </a:spcAft>
              <a:buSzPts val="1400"/>
              <a:buChar char="-"/>
            </a:pPr>
            <a:r>
              <a:rPr lang="it"/>
              <a:t>Ideen fokussieren und entwickeln;</a:t>
            </a:r>
            <a:endParaRPr/>
          </a:p>
          <a:p>
            <a:pPr indent="-317500" lvl="0" marL="457200" rtl="0" algn="l">
              <a:lnSpc>
                <a:spcPct val="115000"/>
              </a:lnSpc>
              <a:spcBef>
                <a:spcPts val="0"/>
              </a:spcBef>
              <a:spcAft>
                <a:spcPts val="0"/>
              </a:spcAft>
              <a:buSzPts val="1400"/>
              <a:buChar char="-"/>
            </a:pPr>
            <a:r>
              <a:rPr lang="it"/>
              <a:t>Ihre Fachleute zu identifizieren;</a:t>
            </a:r>
            <a:endParaRPr/>
          </a:p>
          <a:p>
            <a:pPr indent="-317500" lvl="0" marL="457200" rtl="0" algn="l">
              <a:lnSpc>
                <a:spcPct val="115000"/>
              </a:lnSpc>
              <a:spcBef>
                <a:spcPts val="0"/>
              </a:spcBef>
              <a:spcAft>
                <a:spcPts val="0"/>
              </a:spcAft>
              <a:buSzPts val="1400"/>
              <a:buChar char="-"/>
            </a:pPr>
            <a:r>
              <a:rPr lang="it"/>
              <a:t>Optionen und Möglichkeiten durchdenken</a:t>
            </a:r>
            <a:br>
              <a:rPr lang="it"/>
            </a:br>
            <a:endParaRPr/>
          </a:p>
          <a:p>
            <a:pPr indent="-317500" lvl="0" marL="457200" rtl="0" algn="l">
              <a:lnSpc>
                <a:spcPct val="100000"/>
              </a:lnSpc>
              <a:spcBef>
                <a:spcPts val="0"/>
              </a:spcBef>
              <a:spcAft>
                <a:spcPts val="0"/>
              </a:spcAft>
              <a:buSzPts val="1400"/>
              <a:buChar char="●"/>
            </a:pPr>
            <a:r>
              <a:rPr lang="it"/>
              <a:t>Banken und potenzielle Investoren davon zu </a:t>
            </a:r>
            <a:r>
              <a:rPr b="1" lang="it"/>
              <a:t>überzeugen</a:t>
            </a:r>
            <a:r>
              <a:rPr lang="it"/>
              <a:t>, Ihr Unternehmen zu unterstützen und zu finanzieren,</a:t>
            </a:r>
            <a:endParaRPr/>
          </a:p>
          <a:p>
            <a:pPr indent="-317500" lvl="0" marL="457200" rtl="0" algn="l">
              <a:lnSpc>
                <a:spcPct val="100000"/>
              </a:lnSpc>
              <a:spcBef>
                <a:spcPts val="2000"/>
              </a:spcBef>
              <a:spcAft>
                <a:spcPts val="2000"/>
              </a:spcAft>
              <a:buSzPts val="1400"/>
              <a:buChar char="●"/>
            </a:pPr>
            <a:r>
              <a:rPr lang="it">
                <a:highlight>
                  <a:srgbClr val="FFFFFF"/>
                </a:highlight>
              </a:rPr>
              <a:t>dazu beitragen, mehr Talente und Ressourcen </a:t>
            </a:r>
            <a:r>
              <a:rPr b="1" lang="it">
                <a:highlight>
                  <a:srgbClr val="FFFFFF"/>
                </a:highlight>
              </a:rPr>
              <a:t>anzuziehen</a:t>
            </a:r>
            <a:r>
              <a:rPr lang="it">
                <a:highlight>
                  <a:srgbClr val="FFFFFF"/>
                </a:highlight>
              </a:rPr>
              <a:t>.</a:t>
            </a:r>
            <a:endParaRPr/>
          </a:p>
        </p:txBody>
      </p:sp>
      <p:pic>
        <p:nvPicPr>
          <p:cNvPr id="336" name="Google Shape;336;p23"/>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337" name="Google Shape;337;p23"/>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p24"/>
          <p:cNvPicPr preferRelativeResize="0"/>
          <p:nvPr/>
        </p:nvPicPr>
        <p:blipFill rotWithShape="1">
          <a:blip r:embed="rId3">
            <a:alphaModFix/>
          </a:blip>
          <a:srcRect b="0" l="0" r="0" t="0"/>
          <a:stretch/>
        </p:blipFill>
        <p:spPr>
          <a:xfrm>
            <a:off x="550863" y="2843675"/>
            <a:ext cx="3470774" cy="2156949"/>
          </a:xfrm>
          <a:prstGeom prst="rect">
            <a:avLst/>
          </a:prstGeom>
          <a:noFill/>
          <a:ln>
            <a:noFill/>
          </a:ln>
        </p:spPr>
      </p:pic>
      <p:sp>
        <p:nvSpPr>
          <p:cNvPr id="343" name="Google Shape;343;p24"/>
          <p:cNvSpPr txBox="1"/>
          <p:nvPr>
            <p:ph type="title"/>
          </p:nvPr>
        </p:nvSpPr>
        <p:spPr>
          <a:xfrm>
            <a:off x="886401" y="546828"/>
            <a:ext cx="3272700" cy="989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2"/>
              </a:buClr>
              <a:buSzPts val="1100"/>
              <a:buFont typeface="Arial"/>
              <a:buNone/>
            </a:pPr>
            <a:r>
              <a:rPr lang="it" sz="2000">
                <a:solidFill>
                  <a:srgbClr val="122D4A"/>
                </a:solidFill>
                <a:latin typeface="Arial"/>
                <a:ea typeface="Arial"/>
                <a:cs typeface="Arial"/>
                <a:sym typeface="Arial"/>
              </a:rPr>
              <a:t>Wichtige Abschnitte eines Businessplans</a:t>
            </a:r>
            <a:endParaRPr sz="1900">
              <a:solidFill>
                <a:srgbClr val="122D4A"/>
              </a:solidFill>
              <a:latin typeface="Arial"/>
              <a:ea typeface="Arial"/>
              <a:cs typeface="Arial"/>
              <a:sym typeface="Arial"/>
            </a:endParaRPr>
          </a:p>
        </p:txBody>
      </p:sp>
      <p:sp>
        <p:nvSpPr>
          <p:cNvPr id="344" name="Google Shape;344;p24"/>
          <p:cNvSpPr txBox="1"/>
          <p:nvPr>
            <p:ph idx="2" type="body"/>
          </p:nvPr>
        </p:nvSpPr>
        <p:spPr>
          <a:xfrm>
            <a:off x="4984900" y="622625"/>
            <a:ext cx="3663300" cy="34689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SzPts val="1800"/>
              <a:buNone/>
            </a:pPr>
            <a:r>
              <a:rPr b="1" lang="it" sz="1500">
                <a:solidFill>
                  <a:schemeClr val="dk2"/>
                </a:solidFill>
              </a:rPr>
              <a:t>Was sollte Ihr Businessplan enthalten?</a:t>
            </a:r>
            <a:endParaRPr sz="1100">
              <a:solidFill>
                <a:schemeClr val="dk2"/>
              </a:solidFill>
            </a:endParaRPr>
          </a:p>
          <a:p>
            <a:pPr indent="-298450" lvl="0" marL="457200" rtl="0" algn="l">
              <a:lnSpc>
                <a:spcPct val="115000"/>
              </a:lnSpc>
              <a:spcBef>
                <a:spcPts val="1500"/>
              </a:spcBef>
              <a:spcAft>
                <a:spcPts val="0"/>
              </a:spcAft>
              <a:buClr>
                <a:schemeClr val="dk2"/>
              </a:buClr>
              <a:buSzPts val="1100"/>
              <a:buAutoNum type="arabicPeriod"/>
            </a:pPr>
            <a:r>
              <a:rPr lang="it" sz="1100">
                <a:solidFill>
                  <a:schemeClr val="dk2"/>
                </a:solidFill>
              </a:rPr>
              <a:t>Eine Zusammenfassung</a:t>
            </a:r>
            <a:endParaRPr sz="1100">
              <a:solidFill>
                <a:schemeClr val="dk2"/>
              </a:solidFill>
            </a:endParaRPr>
          </a:p>
          <a:p>
            <a:pPr indent="-298450" lvl="0" marL="457200" rtl="0" algn="l">
              <a:lnSpc>
                <a:spcPct val="115000"/>
              </a:lnSpc>
              <a:spcBef>
                <a:spcPts val="1000"/>
              </a:spcBef>
              <a:spcAft>
                <a:spcPts val="0"/>
              </a:spcAft>
              <a:buClr>
                <a:schemeClr val="dk2"/>
              </a:buClr>
              <a:buSzPts val="1100"/>
              <a:buAutoNum type="arabicPeriod"/>
            </a:pPr>
            <a:r>
              <a:rPr lang="it" sz="1100">
                <a:solidFill>
                  <a:schemeClr val="dk2"/>
                </a:solidFill>
              </a:rPr>
              <a:t>Eine Unternehmensbeschreibung</a:t>
            </a:r>
            <a:endParaRPr sz="1100">
              <a:solidFill>
                <a:schemeClr val="dk2"/>
              </a:solidFill>
            </a:endParaRPr>
          </a:p>
          <a:p>
            <a:pPr indent="-298450" lvl="0" marL="457200" rtl="0" algn="l">
              <a:lnSpc>
                <a:spcPct val="115000"/>
              </a:lnSpc>
              <a:spcBef>
                <a:spcPts val="1000"/>
              </a:spcBef>
              <a:spcAft>
                <a:spcPts val="0"/>
              </a:spcAft>
              <a:buClr>
                <a:schemeClr val="dk2"/>
              </a:buClr>
              <a:buSzPts val="1100"/>
              <a:buAutoNum type="arabicPeriod"/>
            </a:pPr>
            <a:r>
              <a:rPr lang="it" sz="1100">
                <a:solidFill>
                  <a:schemeClr val="dk2"/>
                </a:solidFill>
              </a:rPr>
              <a:t>Die Geschäftsmöglichkeit</a:t>
            </a:r>
            <a:endParaRPr sz="1100">
              <a:solidFill>
                <a:schemeClr val="dk2"/>
              </a:solidFill>
            </a:endParaRPr>
          </a:p>
          <a:p>
            <a:pPr indent="-298450" lvl="0" marL="457200" rtl="0" algn="l">
              <a:lnSpc>
                <a:spcPct val="115000"/>
              </a:lnSpc>
              <a:spcBef>
                <a:spcPts val="1000"/>
              </a:spcBef>
              <a:spcAft>
                <a:spcPts val="0"/>
              </a:spcAft>
              <a:buClr>
                <a:schemeClr val="dk2"/>
              </a:buClr>
              <a:buSzPts val="1100"/>
              <a:buAutoNum type="arabicPeriod"/>
            </a:pPr>
            <a:r>
              <a:rPr lang="it" sz="1100">
                <a:solidFill>
                  <a:schemeClr val="dk2"/>
                </a:solidFill>
              </a:rPr>
              <a:t>Zielmarkt</a:t>
            </a:r>
            <a:endParaRPr sz="1100">
              <a:solidFill>
                <a:schemeClr val="dk2"/>
              </a:solidFill>
            </a:endParaRPr>
          </a:p>
          <a:p>
            <a:pPr indent="-298450" lvl="0" marL="457200" rtl="0" algn="l">
              <a:lnSpc>
                <a:spcPct val="115000"/>
              </a:lnSpc>
              <a:spcBef>
                <a:spcPts val="1000"/>
              </a:spcBef>
              <a:spcAft>
                <a:spcPts val="0"/>
              </a:spcAft>
              <a:buClr>
                <a:schemeClr val="dk2"/>
              </a:buClr>
              <a:buSzPts val="1100"/>
              <a:buAutoNum type="arabicPeriod"/>
            </a:pPr>
            <a:r>
              <a:rPr lang="it" sz="1100">
                <a:solidFill>
                  <a:schemeClr val="dk2"/>
                </a:solidFill>
              </a:rPr>
              <a:t>Einzelheiten der Marktstrategien</a:t>
            </a:r>
            <a:endParaRPr sz="1100">
              <a:solidFill>
                <a:schemeClr val="dk2"/>
              </a:solidFill>
            </a:endParaRPr>
          </a:p>
          <a:p>
            <a:pPr indent="-298450" lvl="0" marL="457200" rtl="0" algn="l">
              <a:lnSpc>
                <a:spcPct val="115000"/>
              </a:lnSpc>
              <a:spcBef>
                <a:spcPts val="1000"/>
              </a:spcBef>
              <a:spcAft>
                <a:spcPts val="0"/>
              </a:spcAft>
              <a:buClr>
                <a:schemeClr val="dk2"/>
              </a:buClr>
              <a:buSzPts val="1100"/>
              <a:buAutoNum type="arabicPeriod"/>
            </a:pPr>
            <a:r>
              <a:rPr lang="it" sz="1100">
                <a:solidFill>
                  <a:schemeClr val="dk2"/>
                </a:solidFill>
              </a:rPr>
              <a:t>Analyse der Wettbewerber</a:t>
            </a:r>
            <a:endParaRPr sz="1100">
              <a:solidFill>
                <a:schemeClr val="dk2"/>
              </a:solidFill>
            </a:endParaRPr>
          </a:p>
          <a:p>
            <a:pPr indent="-298450" lvl="0" marL="457200" rtl="0" algn="l">
              <a:lnSpc>
                <a:spcPct val="115000"/>
              </a:lnSpc>
              <a:spcBef>
                <a:spcPts val="1200"/>
              </a:spcBef>
              <a:spcAft>
                <a:spcPts val="0"/>
              </a:spcAft>
              <a:buClr>
                <a:schemeClr val="dk2"/>
              </a:buClr>
              <a:buSzPts val="1100"/>
              <a:buAutoNum type="arabicPeriod"/>
            </a:pPr>
            <a:r>
              <a:rPr lang="it" sz="1100">
                <a:solidFill>
                  <a:schemeClr val="dk2"/>
                </a:solidFill>
              </a:rPr>
              <a:t>Ein Plan für die Konzeption und Entwicklung Ihrer Produkte und Dienstleistungen</a:t>
            </a:r>
            <a:endParaRPr sz="1100">
              <a:solidFill>
                <a:schemeClr val="dk2"/>
              </a:solidFill>
            </a:endParaRPr>
          </a:p>
          <a:p>
            <a:pPr indent="-298450" lvl="0" marL="457200" rtl="0" algn="l">
              <a:lnSpc>
                <a:spcPct val="115000"/>
              </a:lnSpc>
              <a:spcBef>
                <a:spcPts val="1200"/>
              </a:spcBef>
              <a:spcAft>
                <a:spcPts val="0"/>
              </a:spcAft>
              <a:buClr>
                <a:schemeClr val="dk2"/>
              </a:buClr>
              <a:buSzPts val="1100"/>
              <a:buAutoNum type="arabicPeriod"/>
            </a:pPr>
            <a:r>
              <a:rPr lang="it" sz="1100">
                <a:solidFill>
                  <a:schemeClr val="dk2"/>
                </a:solidFill>
              </a:rPr>
              <a:t>Informationen über Ihre Tätigkeit und Ihren Managementplan</a:t>
            </a:r>
            <a:endParaRPr sz="1100">
              <a:solidFill>
                <a:schemeClr val="dk2"/>
              </a:solidFill>
            </a:endParaRPr>
          </a:p>
          <a:p>
            <a:pPr indent="-298450" lvl="0" marL="457200" rtl="0" algn="just">
              <a:lnSpc>
                <a:spcPct val="100000"/>
              </a:lnSpc>
              <a:spcBef>
                <a:spcPts val="1200"/>
              </a:spcBef>
              <a:spcAft>
                <a:spcPts val="2000"/>
              </a:spcAft>
              <a:buClr>
                <a:schemeClr val="dk2"/>
              </a:buClr>
              <a:buSzPts val="1100"/>
              <a:buAutoNum type="arabicPeriod"/>
            </a:pPr>
            <a:r>
              <a:rPr lang="it" sz="1100">
                <a:solidFill>
                  <a:schemeClr val="dk2"/>
                </a:solidFill>
              </a:rPr>
              <a:t>Finanzielle Informationen, Planung und Faktoren</a:t>
            </a:r>
            <a:endParaRPr sz="1100">
              <a:solidFill>
                <a:schemeClr val="dk2"/>
              </a:solidFill>
            </a:endParaRPr>
          </a:p>
        </p:txBody>
      </p:sp>
      <p:sp>
        <p:nvSpPr>
          <p:cNvPr id="345" name="Google Shape;345;p24"/>
          <p:cNvSpPr txBox="1"/>
          <p:nvPr/>
        </p:nvSpPr>
        <p:spPr>
          <a:xfrm>
            <a:off x="886401" y="1485400"/>
            <a:ext cx="3023700" cy="1826111"/>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2"/>
              </a:buClr>
              <a:buSzPts val="1100"/>
              <a:buFont typeface="Arial"/>
              <a:buNone/>
            </a:pPr>
            <a:r>
              <a:rPr b="0" i="0" lang="it" sz="1200" u="none" cap="none" strike="noStrike">
                <a:solidFill>
                  <a:schemeClr val="dk1"/>
                </a:solidFill>
                <a:latin typeface="Lato"/>
                <a:ea typeface="Lato"/>
                <a:cs typeface="Lato"/>
                <a:sym typeface="Lato"/>
              </a:rPr>
              <a:t>Ein Businessplan sollte regelmäßig </a:t>
            </a:r>
            <a:r>
              <a:rPr b="1" i="0" lang="it" sz="1200" u="none" cap="none" strike="noStrike">
                <a:solidFill>
                  <a:schemeClr val="dk1"/>
                </a:solidFill>
                <a:latin typeface="Lato"/>
                <a:ea typeface="Lato"/>
                <a:cs typeface="Lato"/>
                <a:sym typeface="Lato"/>
              </a:rPr>
              <a:t>überarbeitet </a:t>
            </a:r>
            <a:r>
              <a:rPr b="0" i="0" lang="it" sz="1200" u="none" cap="none" strike="noStrike">
                <a:solidFill>
                  <a:schemeClr val="dk1"/>
                </a:solidFill>
                <a:latin typeface="Lato"/>
                <a:ea typeface="Lato"/>
                <a:cs typeface="Lato"/>
                <a:sym typeface="Lato"/>
              </a:rPr>
              <a:t>und </a:t>
            </a:r>
            <a:r>
              <a:rPr b="1" i="0" lang="it" sz="1200" u="none" cap="none" strike="noStrike">
                <a:solidFill>
                  <a:schemeClr val="dk1"/>
                </a:solidFill>
                <a:latin typeface="Lato"/>
                <a:ea typeface="Lato"/>
                <a:cs typeface="Lato"/>
                <a:sym typeface="Lato"/>
              </a:rPr>
              <a:t>aktualisiert werden</a:t>
            </a:r>
            <a:endParaRPr b="1" i="0" sz="1200" u="none" cap="none" strike="noStrike">
              <a:solidFill>
                <a:schemeClr val="dk1"/>
              </a:solidFill>
              <a:latin typeface="Lato"/>
              <a:ea typeface="Lato"/>
              <a:cs typeface="Lato"/>
              <a:sym typeface="Lato"/>
            </a:endParaRPr>
          </a:p>
          <a:p>
            <a:pPr indent="0" lvl="0" marL="0" marR="0" rtl="0" algn="ctr">
              <a:lnSpc>
                <a:spcPct val="100000"/>
              </a:lnSpc>
              <a:spcBef>
                <a:spcPts val="1000"/>
              </a:spcBef>
              <a:spcAft>
                <a:spcPts val="0"/>
              </a:spcAft>
              <a:buClr>
                <a:schemeClr val="dk2"/>
              </a:buClr>
              <a:buSzPts val="1100"/>
              <a:buFont typeface="Arial"/>
              <a:buNone/>
            </a:pPr>
            <a:r>
              <a:rPr b="0" i="0" lang="it" sz="1200" u="none" cap="none" strike="noStrike">
                <a:solidFill>
                  <a:schemeClr val="dk1"/>
                </a:solidFill>
                <a:latin typeface="Lato"/>
                <a:ea typeface="Lato"/>
                <a:cs typeface="Lato"/>
                <a:sym typeface="Lato"/>
              </a:rPr>
              <a:t>Dies macht es zu einem sehr nützlichen Instrument, um </a:t>
            </a:r>
            <a:r>
              <a:rPr b="1" i="0" lang="it" sz="1200" u="none" cap="none" strike="noStrike">
                <a:solidFill>
                  <a:schemeClr val="dk1"/>
                </a:solidFill>
                <a:latin typeface="Lato"/>
                <a:ea typeface="Lato"/>
                <a:cs typeface="Lato"/>
                <a:sym typeface="Lato"/>
              </a:rPr>
              <a:t>den Erfolg zu messen </a:t>
            </a:r>
            <a:r>
              <a:rPr b="0" i="0" lang="it" sz="1200" u="none" cap="none" strike="noStrike">
                <a:solidFill>
                  <a:schemeClr val="dk1"/>
                </a:solidFill>
                <a:latin typeface="Lato"/>
                <a:ea typeface="Lato"/>
                <a:cs typeface="Lato"/>
                <a:sym typeface="Lato"/>
              </a:rPr>
              <a:t>oder Sie bei der Entwicklung einer neuen Geschäftsrichtung zu </a:t>
            </a:r>
            <a:r>
              <a:rPr b="1" i="0" lang="it" sz="1200" u="none" cap="none" strike="noStrike">
                <a:solidFill>
                  <a:schemeClr val="dk1"/>
                </a:solidFill>
                <a:latin typeface="Lato"/>
                <a:ea typeface="Lato"/>
                <a:cs typeface="Lato"/>
                <a:sym typeface="Lato"/>
              </a:rPr>
              <a:t>unterstützen.</a:t>
            </a:r>
            <a:endParaRPr b="0" i="0" sz="1200" u="none" cap="none" strike="noStrike">
              <a:solidFill>
                <a:schemeClr val="dk1"/>
              </a:solidFill>
              <a:latin typeface="Lato"/>
              <a:ea typeface="Lato"/>
              <a:cs typeface="Lato"/>
              <a:sym typeface="Lato"/>
            </a:endParaRPr>
          </a:p>
          <a:p>
            <a:pPr indent="0" lvl="0" marL="0" marR="0" rtl="0" algn="l">
              <a:lnSpc>
                <a:spcPct val="100000"/>
              </a:lnSpc>
              <a:spcBef>
                <a:spcPts val="100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46" name="Google Shape;346;p24"/>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347" name="Google Shape;347;p24"/>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5"/>
          <p:cNvSpPr txBox="1"/>
          <p:nvPr>
            <p:ph type="title"/>
          </p:nvPr>
        </p:nvSpPr>
        <p:spPr>
          <a:xfrm>
            <a:off x="50" y="1410450"/>
            <a:ext cx="4572000" cy="1237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2.1 Merkmale und Management der</a:t>
            </a:r>
            <a:endParaRPr sz="1600">
              <a:solidFill>
                <a:srgbClr val="122D4A"/>
              </a:solidFill>
              <a:latin typeface="Arial"/>
              <a:ea typeface="Arial"/>
              <a:cs typeface="Arial"/>
              <a:sym typeface="Arial"/>
            </a:endParaRPr>
          </a:p>
          <a:p>
            <a:pPr indent="0" lvl="0" marL="0" rtl="0" algn="ctr">
              <a:lnSpc>
                <a:spcPct val="115000"/>
              </a:lnSpc>
              <a:spcBef>
                <a:spcPts val="0"/>
              </a:spcBef>
              <a:spcAft>
                <a:spcPts val="0"/>
              </a:spcAft>
              <a:buClr>
                <a:schemeClr val="dk2"/>
              </a:buClr>
              <a:buSzPts val="1100"/>
              <a:buFont typeface="Arial"/>
              <a:buNone/>
            </a:pPr>
            <a:r>
              <a:rPr lang="it" sz="1600">
                <a:solidFill>
                  <a:srgbClr val="122D4A"/>
                </a:solidFill>
                <a:latin typeface="Arial"/>
                <a:ea typeface="Arial"/>
                <a:cs typeface="Arial"/>
                <a:sym typeface="Arial"/>
              </a:rPr>
              <a:t>finanzielle Ziele</a:t>
            </a:r>
            <a:endParaRPr sz="1600">
              <a:solidFill>
                <a:srgbClr val="122D4A"/>
              </a:solidFill>
              <a:latin typeface="Arial"/>
              <a:ea typeface="Arial"/>
              <a:cs typeface="Arial"/>
              <a:sym typeface="Arial"/>
            </a:endParaRPr>
          </a:p>
        </p:txBody>
      </p:sp>
      <p:sp>
        <p:nvSpPr>
          <p:cNvPr id="353" name="Google Shape;353;p25"/>
          <p:cNvSpPr txBox="1"/>
          <p:nvPr>
            <p:ph idx="2" type="body"/>
          </p:nvPr>
        </p:nvSpPr>
        <p:spPr>
          <a:xfrm>
            <a:off x="4833300" y="913616"/>
            <a:ext cx="4045200" cy="30510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it" sz="1400">
                <a:solidFill>
                  <a:schemeClr val="dk2"/>
                </a:solidFill>
              </a:rPr>
              <a:t>Bei einer genaueren Analyse des letzten Abschnitts des Businessplans, der sich mit den finanziellen Informationen befasst, ist es wichtig, Folgendes hervorzuheben </a:t>
            </a:r>
            <a:endParaRPr sz="1400">
              <a:solidFill>
                <a:schemeClr val="dk2"/>
              </a:solidFill>
            </a:endParaRPr>
          </a:p>
          <a:p>
            <a:pPr indent="0" lvl="0" marL="0" rtl="0" algn="l">
              <a:lnSpc>
                <a:spcPct val="100000"/>
              </a:lnSpc>
              <a:spcBef>
                <a:spcPts val="0"/>
              </a:spcBef>
              <a:spcAft>
                <a:spcPts val="0"/>
              </a:spcAft>
              <a:buSzPts val="1800"/>
              <a:buNone/>
            </a:pPr>
            <a:r>
              <a:t/>
            </a:r>
            <a:endParaRPr sz="1400">
              <a:solidFill>
                <a:schemeClr val="dk2"/>
              </a:solidFill>
            </a:endParaRPr>
          </a:p>
          <a:p>
            <a:pPr indent="0" lvl="0" marL="0" rtl="0" algn="l">
              <a:lnSpc>
                <a:spcPct val="100000"/>
              </a:lnSpc>
              <a:spcBef>
                <a:spcPts val="0"/>
              </a:spcBef>
              <a:spcAft>
                <a:spcPts val="0"/>
              </a:spcAft>
              <a:buSzPts val="1800"/>
              <a:buNone/>
            </a:pPr>
            <a:r>
              <a:rPr b="1" lang="it" sz="1400">
                <a:solidFill>
                  <a:schemeClr val="dk2"/>
                </a:solidFill>
              </a:rPr>
              <a:t>Die Hauptziele des Finanzmanagements bestehen darin, die Finanzen der Organisation in Übereinstimmung mit den gesetzlichen Anforderungen zu verwalten, Finanzdisziplin zu schaffen und die finanzielle Gesundheit der Organisation zu verbessern.</a:t>
            </a:r>
            <a:br>
              <a:rPr b="1" lang="it" sz="1400">
                <a:solidFill>
                  <a:schemeClr val="dk2"/>
                </a:solidFill>
              </a:rPr>
            </a:br>
            <a:endParaRPr b="1" sz="1400">
              <a:solidFill>
                <a:schemeClr val="dk2"/>
              </a:solidFill>
            </a:endParaRPr>
          </a:p>
          <a:p>
            <a:pPr indent="0" lvl="0" marL="0" rtl="0" algn="l">
              <a:lnSpc>
                <a:spcPct val="100000"/>
              </a:lnSpc>
              <a:spcBef>
                <a:spcPts val="0"/>
              </a:spcBef>
              <a:spcAft>
                <a:spcPts val="0"/>
              </a:spcAft>
              <a:buClr>
                <a:schemeClr val="dk2"/>
              </a:buClr>
              <a:buSzPts val="1100"/>
              <a:buFont typeface="Arial"/>
              <a:buNone/>
            </a:pPr>
            <a:br>
              <a:rPr lang="it" sz="1400">
                <a:solidFill>
                  <a:schemeClr val="dk2"/>
                </a:solidFill>
              </a:rPr>
            </a:br>
            <a:r>
              <a:rPr lang="it" sz="1400">
                <a:solidFill>
                  <a:schemeClr val="dk2"/>
                </a:solidFill>
              </a:rPr>
              <a:t>Diese Ziele helfen den Finanzmanagern zu bestimmen, wie viel sie investieren und wie viel sie sparen müssen, um den Unternehmenserfolg zu sichern.</a:t>
            </a:r>
            <a:endParaRPr sz="1400"/>
          </a:p>
        </p:txBody>
      </p:sp>
      <p:pic>
        <p:nvPicPr>
          <p:cNvPr id="354" name="Google Shape;354;p25"/>
          <p:cNvPicPr preferRelativeResize="0"/>
          <p:nvPr/>
        </p:nvPicPr>
        <p:blipFill rotWithShape="1">
          <a:blip r:embed="rId3">
            <a:alphaModFix/>
          </a:blip>
          <a:srcRect b="0" l="0" r="0" t="0"/>
          <a:stretch/>
        </p:blipFill>
        <p:spPr>
          <a:xfrm>
            <a:off x="994525" y="2302075"/>
            <a:ext cx="2583075" cy="2583075"/>
          </a:xfrm>
          <a:prstGeom prst="rect">
            <a:avLst/>
          </a:prstGeom>
          <a:noFill/>
          <a:ln>
            <a:noFill/>
          </a:ln>
        </p:spPr>
      </p:pic>
      <p:sp>
        <p:nvSpPr>
          <p:cNvPr id="355" name="Google Shape;355;p25"/>
          <p:cNvSpPr txBox="1"/>
          <p:nvPr/>
        </p:nvSpPr>
        <p:spPr>
          <a:xfrm>
            <a:off x="646627" y="748313"/>
            <a:ext cx="4572000" cy="738633"/>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chemeClr val="dk1"/>
                </a:solidFill>
                <a:latin typeface="Raleway"/>
                <a:ea typeface="Raleway"/>
                <a:cs typeface="Raleway"/>
                <a:sym typeface="Raleway"/>
              </a:rPr>
              <a:t>2. WIRTSCHAFTLICHE </a:t>
            </a:r>
            <a:endParaRPr b="1" i="0" sz="1800" u="none" cap="none" strike="noStrike">
              <a:solidFill>
                <a:schemeClr val="dk1"/>
              </a:solidFill>
              <a:latin typeface="Raleway"/>
              <a:ea typeface="Raleway"/>
              <a:cs typeface="Raleway"/>
              <a:sym typeface="Raleway"/>
            </a:endParaRPr>
          </a:p>
          <a:p>
            <a:pPr indent="0" lvl="0" marL="0" marR="0" rtl="0" algn="ctr">
              <a:lnSpc>
                <a:spcPct val="100000"/>
              </a:lnSpc>
              <a:spcBef>
                <a:spcPts val="0"/>
              </a:spcBef>
              <a:spcAft>
                <a:spcPts val="0"/>
              </a:spcAft>
              <a:buClr>
                <a:srgbClr val="000000"/>
              </a:buClr>
              <a:buSzPts val="1800"/>
              <a:buFont typeface="Arial"/>
              <a:buNone/>
            </a:pPr>
            <a:r>
              <a:rPr b="1" i="0" lang="it" sz="1800" u="none" cap="none" strike="noStrike">
                <a:solidFill>
                  <a:schemeClr val="dk1"/>
                </a:solidFill>
                <a:latin typeface="Raleway"/>
                <a:ea typeface="Raleway"/>
                <a:cs typeface="Raleway"/>
                <a:sym typeface="Raleway"/>
              </a:rPr>
              <a:t>BILANZ</a:t>
            </a:r>
            <a:endParaRPr b="1" i="0" sz="1800" u="none" cap="none" strike="noStrike">
              <a:solidFill>
                <a:schemeClr val="dk1"/>
              </a:solidFill>
              <a:latin typeface="Raleway"/>
              <a:ea typeface="Raleway"/>
              <a:cs typeface="Raleway"/>
              <a:sym typeface="Raleway"/>
            </a:endParaRPr>
          </a:p>
        </p:txBody>
      </p:sp>
      <p:pic>
        <p:nvPicPr>
          <p:cNvPr id="356" name="Google Shape;356;p25"/>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357" name="Google Shape;357;p25"/>
          <p:cNvPicPr preferRelativeResize="0"/>
          <p:nvPr/>
        </p:nvPicPr>
        <p:blipFill rotWithShape="1">
          <a:blip r:embed="rId5">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6"/>
          <p:cNvSpPr txBox="1"/>
          <p:nvPr>
            <p:ph idx="1" type="body"/>
          </p:nvPr>
        </p:nvSpPr>
        <p:spPr>
          <a:xfrm>
            <a:off x="2593750" y="973625"/>
            <a:ext cx="6227700" cy="3526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000"/>
              </a:spcBef>
              <a:spcAft>
                <a:spcPts val="0"/>
              </a:spcAft>
              <a:buClr>
                <a:schemeClr val="dk2"/>
              </a:buClr>
              <a:buSzPts val="1100"/>
              <a:buFont typeface="Arial"/>
              <a:buNone/>
            </a:pPr>
            <a:r>
              <a:rPr lang="it" sz="1600"/>
              <a:t>Das </a:t>
            </a:r>
            <a:r>
              <a:rPr b="1" lang="it" sz="1600">
                <a:solidFill>
                  <a:schemeClr val="dk1"/>
                </a:solidFill>
              </a:rPr>
              <a:t>Finanzteam </a:t>
            </a:r>
            <a:r>
              <a:rPr lang="it" sz="1600">
                <a:solidFill>
                  <a:schemeClr val="dk2"/>
                </a:solidFill>
              </a:rPr>
              <a:t>spielt</a:t>
            </a:r>
            <a:r>
              <a:rPr b="1" lang="it" sz="1600">
                <a:solidFill>
                  <a:schemeClr val="dk1"/>
                </a:solidFill>
              </a:rPr>
              <a:t> </a:t>
            </a:r>
            <a:r>
              <a:rPr lang="it" sz="1600"/>
              <a:t>in jeder Organisation eine </a:t>
            </a:r>
            <a:r>
              <a:rPr b="1" lang="it" sz="1600"/>
              <a:t>entscheidende Rolle</a:t>
            </a:r>
            <a:r>
              <a:rPr lang="it" sz="1600"/>
              <a:t>.</a:t>
            </a:r>
            <a:br>
              <a:rPr lang="it" sz="1600"/>
            </a:br>
            <a:br>
              <a:rPr lang="it" sz="1600"/>
            </a:br>
            <a:r>
              <a:rPr lang="it" sz="1600"/>
              <a:t>Es ist verantwortlich für:</a:t>
            </a:r>
            <a:endParaRPr sz="1600"/>
          </a:p>
          <a:p>
            <a:pPr indent="-330200" lvl="0" marL="457200" rtl="0" algn="just">
              <a:lnSpc>
                <a:spcPct val="100000"/>
              </a:lnSpc>
              <a:spcBef>
                <a:spcPts val="1000"/>
              </a:spcBef>
              <a:spcAft>
                <a:spcPts val="0"/>
              </a:spcAft>
              <a:buClr>
                <a:schemeClr val="dk2"/>
              </a:buClr>
              <a:buSzPts val="1600"/>
              <a:buChar char="-"/>
            </a:pPr>
            <a:r>
              <a:rPr lang="it" sz="1600"/>
              <a:t>wichtige </a:t>
            </a:r>
            <a:r>
              <a:rPr b="1" lang="it" sz="1600"/>
              <a:t>Entscheidungen </a:t>
            </a:r>
            <a:r>
              <a:rPr lang="it" sz="1600"/>
              <a:t>durch Gewinn- und Verlustanalysen, Finanzprognosen und Kennzahlenanalysen zu treffen;</a:t>
            </a:r>
            <a:endParaRPr sz="1600"/>
          </a:p>
          <a:p>
            <a:pPr indent="-330200" lvl="0" marL="457200" rtl="0" algn="just">
              <a:lnSpc>
                <a:spcPct val="100000"/>
              </a:lnSpc>
              <a:spcBef>
                <a:spcPts val="1000"/>
              </a:spcBef>
              <a:spcAft>
                <a:spcPts val="0"/>
              </a:spcAft>
              <a:buClr>
                <a:schemeClr val="dk2"/>
              </a:buClr>
              <a:buSzPts val="1600"/>
              <a:buChar char="-"/>
            </a:pPr>
            <a:r>
              <a:rPr lang="it" sz="1600"/>
              <a:t>Nutzung der </a:t>
            </a:r>
            <a:r>
              <a:rPr b="1" lang="it" sz="1600"/>
              <a:t>verfügbaren Ressourcen </a:t>
            </a:r>
            <a:r>
              <a:rPr lang="it" sz="1600"/>
              <a:t>und Sicherstellung, dass sie den Bedürfnissen der Organisation entsprechen;</a:t>
            </a:r>
            <a:endParaRPr sz="1600"/>
          </a:p>
          <a:p>
            <a:pPr indent="-330200" lvl="0" marL="457200" rtl="0" algn="just">
              <a:lnSpc>
                <a:spcPct val="100000"/>
              </a:lnSpc>
              <a:spcBef>
                <a:spcPts val="1000"/>
              </a:spcBef>
              <a:spcAft>
                <a:spcPts val="0"/>
              </a:spcAft>
              <a:buClr>
                <a:schemeClr val="dk2"/>
              </a:buClr>
              <a:buSzPts val="1600"/>
              <a:buChar char="-"/>
            </a:pPr>
            <a:r>
              <a:rPr lang="it" sz="1600"/>
              <a:t>Sicherstellung, dass die Organisation Entscheidungen unter Berücksichtigung der </a:t>
            </a:r>
            <a:r>
              <a:rPr b="1" lang="it" sz="1600"/>
              <a:t>verfügbaren Mittel </a:t>
            </a:r>
            <a:r>
              <a:rPr lang="it" sz="1600"/>
              <a:t>und der </a:t>
            </a:r>
            <a:r>
              <a:rPr b="1" lang="it" sz="1600"/>
              <a:t>potenziellen Risiken </a:t>
            </a:r>
            <a:r>
              <a:rPr lang="it" sz="1600"/>
              <a:t>in der Zukunft trifft.</a:t>
            </a:r>
            <a:endParaRPr sz="1600"/>
          </a:p>
        </p:txBody>
      </p:sp>
      <p:pic>
        <p:nvPicPr>
          <p:cNvPr id="363" name="Google Shape;363;p26"/>
          <p:cNvPicPr preferRelativeResize="0"/>
          <p:nvPr/>
        </p:nvPicPr>
        <p:blipFill rotWithShape="1">
          <a:blip r:embed="rId3">
            <a:alphaModFix/>
          </a:blip>
          <a:srcRect b="0" l="0" r="0" t="0"/>
          <a:stretch/>
        </p:blipFill>
        <p:spPr>
          <a:xfrm>
            <a:off x="236425" y="2026925"/>
            <a:ext cx="2288951" cy="1699861"/>
          </a:xfrm>
          <a:prstGeom prst="rect">
            <a:avLst/>
          </a:prstGeom>
          <a:noFill/>
          <a:ln>
            <a:noFill/>
          </a:ln>
        </p:spPr>
      </p:pic>
      <p:pic>
        <p:nvPicPr>
          <p:cNvPr id="364" name="Google Shape;364;p26"/>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365" name="Google Shape;365;p26"/>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27"/>
          <p:cNvSpPr txBox="1"/>
          <p:nvPr>
            <p:ph idx="1" type="subTitle"/>
          </p:nvPr>
        </p:nvSpPr>
        <p:spPr>
          <a:xfrm>
            <a:off x="-1" y="1431321"/>
            <a:ext cx="4572000" cy="1345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100"/>
              <a:buNone/>
            </a:pPr>
            <a:r>
              <a:rPr b="1" lang="it" sz="2200">
                <a:latin typeface="Arial"/>
                <a:ea typeface="Arial"/>
                <a:cs typeface="Arial"/>
                <a:sym typeface="Arial"/>
              </a:rPr>
              <a:t>2.2 Planung der erforderlichen Ressourcen, Kosten und Einnahmen</a:t>
            </a:r>
            <a:endParaRPr b="1" sz="2200">
              <a:latin typeface="Arial"/>
              <a:ea typeface="Arial"/>
              <a:cs typeface="Arial"/>
              <a:sym typeface="Arial"/>
            </a:endParaRPr>
          </a:p>
        </p:txBody>
      </p:sp>
      <p:sp>
        <p:nvSpPr>
          <p:cNvPr id="371" name="Google Shape;371;p27"/>
          <p:cNvSpPr txBox="1"/>
          <p:nvPr>
            <p:ph idx="2" type="body"/>
          </p:nvPr>
        </p:nvSpPr>
        <p:spPr>
          <a:xfrm>
            <a:off x="4837500" y="1036152"/>
            <a:ext cx="3837000" cy="36951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800"/>
              <a:buNone/>
            </a:pPr>
            <a:r>
              <a:rPr lang="it" sz="1600">
                <a:solidFill>
                  <a:schemeClr val="dk2"/>
                </a:solidFill>
              </a:rPr>
              <a:t>Der Begriff "Ressourcen" umfasst alles, was Ihre Fähigkeit, im Geschäft zu bleiben, beeinflussen könnte:</a:t>
            </a:r>
            <a:endParaRPr sz="1600">
              <a:solidFill>
                <a:schemeClr val="dk2"/>
              </a:solidFill>
            </a:endParaRPr>
          </a:p>
          <a:p>
            <a:pPr indent="-330200" lvl="0" marL="457200" rtl="0" algn="just">
              <a:lnSpc>
                <a:spcPct val="100000"/>
              </a:lnSpc>
              <a:spcBef>
                <a:spcPts val="1200"/>
              </a:spcBef>
              <a:spcAft>
                <a:spcPts val="0"/>
              </a:spcAft>
              <a:buClr>
                <a:schemeClr val="dk2"/>
              </a:buClr>
              <a:buSzPts val="1600"/>
              <a:buChar char="●"/>
            </a:pPr>
            <a:r>
              <a:rPr lang="it" sz="1600">
                <a:solidFill>
                  <a:schemeClr val="dk2"/>
                </a:solidFill>
              </a:rPr>
              <a:t>Ausrüstung für die Herstellung von Produkten oder die Ausführung von Arbeiten,</a:t>
            </a:r>
            <a:endParaRPr sz="1600">
              <a:solidFill>
                <a:schemeClr val="dk2"/>
              </a:solidFill>
            </a:endParaRPr>
          </a:p>
          <a:p>
            <a:pPr indent="-330200" lvl="0" marL="457200" rtl="0" algn="just">
              <a:lnSpc>
                <a:spcPct val="100000"/>
              </a:lnSpc>
              <a:spcBef>
                <a:spcPts val="0"/>
              </a:spcBef>
              <a:spcAft>
                <a:spcPts val="0"/>
              </a:spcAft>
              <a:buClr>
                <a:schemeClr val="dk2"/>
              </a:buClr>
              <a:buSzPts val="1600"/>
              <a:buChar char="●"/>
            </a:pPr>
            <a:r>
              <a:rPr lang="it" sz="1600">
                <a:solidFill>
                  <a:schemeClr val="dk2"/>
                </a:solidFill>
              </a:rPr>
              <a:t>Maschinen,</a:t>
            </a:r>
            <a:endParaRPr sz="1600">
              <a:solidFill>
                <a:schemeClr val="dk2"/>
              </a:solidFill>
            </a:endParaRPr>
          </a:p>
          <a:p>
            <a:pPr indent="-330200" lvl="0" marL="457200" rtl="0" algn="just">
              <a:lnSpc>
                <a:spcPct val="100000"/>
              </a:lnSpc>
              <a:spcBef>
                <a:spcPts val="0"/>
              </a:spcBef>
              <a:spcAft>
                <a:spcPts val="0"/>
              </a:spcAft>
              <a:buClr>
                <a:schemeClr val="dk2"/>
              </a:buClr>
              <a:buSzPts val="1600"/>
              <a:buChar char="●"/>
            </a:pPr>
            <a:r>
              <a:rPr lang="it" sz="1600">
                <a:solidFill>
                  <a:schemeClr val="dk2"/>
                </a:solidFill>
              </a:rPr>
              <a:t>Rohstoffen,</a:t>
            </a:r>
            <a:endParaRPr sz="1600">
              <a:solidFill>
                <a:schemeClr val="dk2"/>
              </a:solidFill>
            </a:endParaRPr>
          </a:p>
          <a:p>
            <a:pPr indent="-330200" lvl="0" marL="457200" rtl="0" algn="just">
              <a:lnSpc>
                <a:spcPct val="100000"/>
              </a:lnSpc>
              <a:spcBef>
                <a:spcPts val="0"/>
              </a:spcBef>
              <a:spcAft>
                <a:spcPts val="0"/>
              </a:spcAft>
              <a:buClr>
                <a:schemeClr val="dk2"/>
              </a:buClr>
              <a:buSzPts val="1600"/>
              <a:buChar char="●"/>
            </a:pPr>
            <a:r>
              <a:rPr lang="it" sz="1600">
                <a:solidFill>
                  <a:schemeClr val="dk2"/>
                </a:solidFill>
              </a:rPr>
              <a:t>Fahrzeuge,</a:t>
            </a:r>
            <a:endParaRPr sz="1600">
              <a:solidFill>
                <a:schemeClr val="dk2"/>
              </a:solidFill>
            </a:endParaRPr>
          </a:p>
          <a:p>
            <a:pPr indent="-330200" lvl="0" marL="457200" rtl="0" algn="just">
              <a:lnSpc>
                <a:spcPct val="100000"/>
              </a:lnSpc>
              <a:spcBef>
                <a:spcPts val="0"/>
              </a:spcBef>
              <a:spcAft>
                <a:spcPts val="0"/>
              </a:spcAft>
              <a:buClr>
                <a:schemeClr val="dk2"/>
              </a:buClr>
              <a:buSzPts val="1600"/>
              <a:buChar char="●"/>
            </a:pPr>
            <a:r>
              <a:rPr lang="it" sz="1600">
                <a:solidFill>
                  <a:schemeClr val="dk2"/>
                </a:solidFill>
              </a:rPr>
              <a:t>Mitarbeiter...</a:t>
            </a:r>
            <a:endParaRPr sz="1600"/>
          </a:p>
        </p:txBody>
      </p:sp>
      <p:pic>
        <p:nvPicPr>
          <p:cNvPr id="372" name="Google Shape;372;p27"/>
          <p:cNvPicPr preferRelativeResize="0"/>
          <p:nvPr/>
        </p:nvPicPr>
        <p:blipFill rotWithShape="1">
          <a:blip r:embed="rId3">
            <a:alphaModFix/>
          </a:blip>
          <a:srcRect b="0" l="0" r="0" t="0"/>
          <a:stretch/>
        </p:blipFill>
        <p:spPr>
          <a:xfrm>
            <a:off x="766285" y="2104071"/>
            <a:ext cx="3039429" cy="3039429"/>
          </a:xfrm>
          <a:prstGeom prst="rect">
            <a:avLst/>
          </a:prstGeom>
          <a:noFill/>
          <a:ln>
            <a:noFill/>
          </a:ln>
        </p:spPr>
      </p:pic>
      <p:pic>
        <p:nvPicPr>
          <p:cNvPr id="373" name="Google Shape;373;p27"/>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374" name="Google Shape;374;p27"/>
          <p:cNvPicPr preferRelativeResize="0"/>
          <p:nvPr/>
        </p:nvPicPr>
        <p:blipFill rotWithShape="1">
          <a:blip r:embed="rId5">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pic>
        <p:nvPicPr>
          <p:cNvPr id="379" name="Google Shape;379;p28"/>
          <p:cNvPicPr preferRelativeResize="0"/>
          <p:nvPr/>
        </p:nvPicPr>
        <p:blipFill rotWithShape="1">
          <a:blip r:embed="rId3">
            <a:alphaModFix/>
          </a:blip>
          <a:srcRect b="0" l="0" r="0" t="0"/>
          <a:stretch/>
        </p:blipFill>
        <p:spPr>
          <a:xfrm>
            <a:off x="5439550" y="2673875"/>
            <a:ext cx="3250449" cy="1843550"/>
          </a:xfrm>
          <a:prstGeom prst="rect">
            <a:avLst/>
          </a:prstGeom>
          <a:noFill/>
          <a:ln>
            <a:noFill/>
          </a:ln>
        </p:spPr>
      </p:pic>
      <p:sp>
        <p:nvSpPr>
          <p:cNvPr id="380" name="Google Shape;380;p28"/>
          <p:cNvSpPr txBox="1"/>
          <p:nvPr>
            <p:ph type="title"/>
          </p:nvPr>
        </p:nvSpPr>
        <p:spPr>
          <a:xfrm>
            <a:off x="3257000" y="679625"/>
            <a:ext cx="2847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100">
                <a:solidFill>
                  <a:schemeClr val="dk1"/>
                </a:solidFill>
              </a:rPr>
              <a:t>Ressourcenplan</a:t>
            </a:r>
            <a:endParaRPr sz="2100">
              <a:solidFill>
                <a:schemeClr val="dk1"/>
              </a:solidFill>
            </a:endParaRPr>
          </a:p>
        </p:txBody>
      </p:sp>
      <p:sp>
        <p:nvSpPr>
          <p:cNvPr id="381" name="Google Shape;381;p28"/>
          <p:cNvSpPr txBox="1"/>
          <p:nvPr>
            <p:ph idx="1" type="body"/>
          </p:nvPr>
        </p:nvSpPr>
        <p:spPr>
          <a:xfrm>
            <a:off x="671600" y="1315025"/>
            <a:ext cx="8018400" cy="3002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200"/>
              </a:spcBef>
              <a:spcAft>
                <a:spcPts val="0"/>
              </a:spcAft>
              <a:buSzPts val="1400"/>
              <a:buNone/>
            </a:pPr>
            <a:r>
              <a:rPr lang="it" sz="1600">
                <a:latin typeface="Arial"/>
                <a:ea typeface="Arial"/>
                <a:cs typeface="Arial"/>
                <a:sym typeface="Arial"/>
              </a:rPr>
              <a:t>Ein </a:t>
            </a:r>
            <a:r>
              <a:rPr b="1" lang="it" sz="1600">
                <a:solidFill>
                  <a:schemeClr val="dk1"/>
                </a:solidFill>
                <a:latin typeface="Arial"/>
                <a:ea typeface="Arial"/>
                <a:cs typeface="Arial"/>
                <a:sym typeface="Arial"/>
              </a:rPr>
              <a:t>Ressourcenplan </a:t>
            </a:r>
            <a:r>
              <a:rPr lang="it" sz="1600">
                <a:latin typeface="Arial"/>
                <a:ea typeface="Arial"/>
                <a:cs typeface="Arial"/>
                <a:sym typeface="Arial"/>
              </a:rPr>
              <a:t>identifiziert, organisiert und listet die für die Durchführung eines Projekts erforderlichen Ressourcen auf. Er dient als Blaupause, um sicherzustellen, dass Projekte und Arbeiten fristgerecht und innerhalb des Budgets durchgeführt werden.</a:t>
            </a:r>
            <a:endParaRPr sz="1600">
              <a:latin typeface="Arial"/>
              <a:ea typeface="Arial"/>
              <a:cs typeface="Arial"/>
              <a:sym typeface="Arial"/>
            </a:endParaRPr>
          </a:p>
          <a:p>
            <a:pPr indent="0" lvl="0" marL="0" rtl="0" algn="just">
              <a:lnSpc>
                <a:spcPct val="100000"/>
              </a:lnSpc>
              <a:spcBef>
                <a:spcPts val="1200"/>
              </a:spcBef>
              <a:spcAft>
                <a:spcPts val="1200"/>
              </a:spcAft>
              <a:buClr>
                <a:schemeClr val="dk2"/>
              </a:buClr>
              <a:buSzPts val="1100"/>
              <a:buFont typeface="Arial"/>
              <a:buNone/>
            </a:pPr>
            <a:r>
              <a:t/>
            </a:r>
            <a:endParaRPr sz="1600">
              <a:latin typeface="Arial"/>
              <a:ea typeface="Arial"/>
              <a:cs typeface="Arial"/>
              <a:sym typeface="Arial"/>
            </a:endParaRPr>
          </a:p>
        </p:txBody>
      </p:sp>
      <p:sp>
        <p:nvSpPr>
          <p:cNvPr id="382" name="Google Shape;382;p28"/>
          <p:cNvSpPr txBox="1"/>
          <p:nvPr>
            <p:ph type="title"/>
          </p:nvPr>
        </p:nvSpPr>
        <p:spPr>
          <a:xfrm>
            <a:off x="671600" y="2617875"/>
            <a:ext cx="4584000" cy="635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1200"/>
              </a:spcBef>
              <a:spcAft>
                <a:spcPts val="0"/>
              </a:spcAft>
              <a:buClr>
                <a:schemeClr val="dk2"/>
              </a:buClr>
              <a:buSzPts val="1100"/>
              <a:buFont typeface="Arial"/>
              <a:buNone/>
            </a:pPr>
            <a:r>
              <a:rPr lang="it" sz="1600">
                <a:solidFill>
                  <a:srgbClr val="F46524"/>
                </a:solidFill>
                <a:latin typeface="Arial"/>
                <a:ea typeface="Arial"/>
                <a:cs typeface="Arial"/>
                <a:sym typeface="Arial"/>
              </a:rPr>
              <a:t>Die Ressourcenplanung </a:t>
            </a:r>
            <a:r>
              <a:rPr b="0" lang="it" sz="1600">
                <a:latin typeface="Arial"/>
                <a:ea typeface="Arial"/>
                <a:cs typeface="Arial"/>
                <a:sym typeface="Arial"/>
              </a:rPr>
              <a:t>ist ein strategischer Ansatz, der sicherstellt, dass die Ressourcen so effektiv wie möglich eingesetzt werden, um mehr Kontrolle über Ihre Ausgaben und Ihren Cashflow zu erhalten. </a:t>
            </a:r>
            <a:endParaRPr b="0" sz="1600">
              <a:latin typeface="Arial"/>
              <a:ea typeface="Arial"/>
              <a:cs typeface="Arial"/>
              <a:sym typeface="Arial"/>
            </a:endParaRPr>
          </a:p>
          <a:p>
            <a:pPr indent="0" lvl="0" marL="0" rtl="0" algn="ctr">
              <a:lnSpc>
                <a:spcPct val="100000"/>
              </a:lnSpc>
              <a:spcBef>
                <a:spcPts val="1200"/>
              </a:spcBef>
              <a:spcAft>
                <a:spcPts val="0"/>
              </a:spcAft>
              <a:buSzPts val="3000"/>
              <a:buNone/>
            </a:pPr>
            <a:r>
              <a:t/>
            </a:r>
            <a:endParaRPr sz="2100">
              <a:solidFill>
                <a:schemeClr val="dk1"/>
              </a:solidFill>
            </a:endParaRPr>
          </a:p>
        </p:txBody>
      </p:sp>
      <p:pic>
        <p:nvPicPr>
          <p:cNvPr id="383" name="Google Shape;383;p28"/>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384" name="Google Shape;384;p28"/>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pic>
        <p:nvPicPr>
          <p:cNvPr id="389" name="Google Shape;389;p29"/>
          <p:cNvPicPr preferRelativeResize="0"/>
          <p:nvPr/>
        </p:nvPicPr>
        <p:blipFill rotWithShape="1">
          <a:blip r:embed="rId3">
            <a:alphaModFix amt="54000"/>
          </a:blip>
          <a:srcRect b="0" l="0" r="0" t="0"/>
          <a:stretch/>
        </p:blipFill>
        <p:spPr>
          <a:xfrm>
            <a:off x="-66825" y="1110700"/>
            <a:ext cx="5178201" cy="3377326"/>
          </a:xfrm>
          <a:prstGeom prst="rect">
            <a:avLst/>
          </a:prstGeom>
          <a:noFill/>
          <a:ln>
            <a:noFill/>
          </a:ln>
        </p:spPr>
      </p:pic>
      <p:sp>
        <p:nvSpPr>
          <p:cNvPr id="390" name="Google Shape;390;p29"/>
          <p:cNvSpPr txBox="1"/>
          <p:nvPr>
            <p:ph type="title"/>
          </p:nvPr>
        </p:nvSpPr>
        <p:spPr>
          <a:xfrm>
            <a:off x="2400250" y="781325"/>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200">
                <a:solidFill>
                  <a:schemeClr val="dk1"/>
                </a:solidFill>
              </a:rPr>
              <a:t>Die Ressourcenplanung trägt zur Sicherstellung bei:</a:t>
            </a:r>
            <a:endParaRPr sz="2200">
              <a:solidFill>
                <a:schemeClr val="dk1"/>
              </a:solidFill>
            </a:endParaRPr>
          </a:p>
        </p:txBody>
      </p:sp>
      <p:sp>
        <p:nvSpPr>
          <p:cNvPr id="391" name="Google Shape;391;p29"/>
          <p:cNvSpPr txBox="1"/>
          <p:nvPr>
            <p:ph idx="1" type="body"/>
          </p:nvPr>
        </p:nvSpPr>
        <p:spPr>
          <a:xfrm>
            <a:off x="2400250" y="1632225"/>
            <a:ext cx="6321600" cy="2334300"/>
          </a:xfrm>
          <a:prstGeom prst="rect">
            <a:avLst/>
          </a:prstGeom>
          <a:noFill/>
          <a:ln>
            <a:noFill/>
          </a:ln>
        </p:spPr>
        <p:txBody>
          <a:bodyPr anchorCtr="0" anchor="t" bIns="91425" lIns="91425" spcFirstLastPara="1" rIns="91425" wrap="square" tIns="91425">
            <a:noAutofit/>
          </a:bodyPr>
          <a:lstStyle/>
          <a:p>
            <a:pPr indent="-330200" lvl="0" marL="457200" rtl="0" algn="just">
              <a:lnSpc>
                <a:spcPct val="115000"/>
              </a:lnSpc>
              <a:spcBef>
                <a:spcPts val="0"/>
              </a:spcBef>
              <a:spcAft>
                <a:spcPts val="0"/>
              </a:spcAft>
              <a:buSzPts val="1600"/>
              <a:buChar char="●"/>
            </a:pPr>
            <a:r>
              <a:rPr lang="it" sz="1600" u="sng"/>
              <a:t>Maximale Ressourcennutzung</a:t>
            </a:r>
            <a:r>
              <a:rPr lang="it" sz="1600"/>
              <a:t>: Strategische Ausrichtung auf die Maximierung der Ressourcennutzung;</a:t>
            </a:r>
            <a:endParaRPr sz="1600"/>
          </a:p>
          <a:p>
            <a:pPr indent="-330200" lvl="0" marL="457200" rtl="0" algn="just">
              <a:lnSpc>
                <a:spcPct val="115000"/>
              </a:lnSpc>
              <a:spcBef>
                <a:spcPts val="1000"/>
              </a:spcBef>
              <a:spcAft>
                <a:spcPts val="0"/>
              </a:spcAft>
              <a:buSzPts val="1600"/>
              <a:buChar char="●"/>
            </a:pPr>
            <a:r>
              <a:rPr lang="it" sz="1600" u="sng"/>
              <a:t>Pünktliche Lieferung</a:t>
            </a:r>
            <a:r>
              <a:rPr lang="it" sz="1600"/>
              <a:t>: Die termingerechte Durchführung von Projekten trägt zur Kundenzufriedenheit und -treue bei;</a:t>
            </a:r>
            <a:endParaRPr sz="1600"/>
          </a:p>
          <a:p>
            <a:pPr indent="-330200" lvl="0" marL="457200" rtl="0" algn="just">
              <a:lnSpc>
                <a:spcPct val="115000"/>
              </a:lnSpc>
              <a:spcBef>
                <a:spcPts val="1000"/>
              </a:spcBef>
              <a:spcAft>
                <a:spcPts val="1000"/>
              </a:spcAft>
              <a:buSzPts val="1600"/>
              <a:buChar char="●"/>
            </a:pPr>
            <a:r>
              <a:rPr lang="it" sz="1600" u="sng"/>
              <a:t>Einhaltung des Budgets</a:t>
            </a:r>
            <a:r>
              <a:rPr lang="it" sz="1600"/>
              <a:t>: Zu hohe Ausgaben können zu Projektabbrüchen, entgangenen Einnahmen und geringerer Rentabilität führen.</a:t>
            </a:r>
            <a:endParaRPr sz="1600"/>
          </a:p>
        </p:txBody>
      </p:sp>
      <p:pic>
        <p:nvPicPr>
          <p:cNvPr id="392" name="Google Shape;392;p29"/>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393" name="Google Shape;393;p29"/>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
          <p:cNvSpPr txBox="1"/>
          <p:nvPr>
            <p:ph type="title"/>
          </p:nvPr>
        </p:nvSpPr>
        <p:spPr>
          <a:xfrm>
            <a:off x="1411200" y="851675"/>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Methodik und Lernergebnisse</a:t>
            </a:r>
            <a:endParaRPr sz="2000"/>
          </a:p>
        </p:txBody>
      </p:sp>
      <p:graphicFrame>
        <p:nvGraphicFramePr>
          <p:cNvPr id="152" name="Google Shape;152;p3"/>
          <p:cNvGraphicFramePr/>
          <p:nvPr/>
        </p:nvGraphicFramePr>
        <p:xfrm>
          <a:off x="952500" y="2123925"/>
          <a:ext cx="3000000" cy="3000000"/>
        </p:xfrm>
        <a:graphic>
          <a:graphicData uri="http://schemas.openxmlformats.org/drawingml/2006/table">
            <a:tbl>
              <a:tblPr>
                <a:noFill/>
                <a:tableStyleId>{8A0AB342-3805-4106-B6F6-BDB25884A125}</a:tableStyleId>
              </a:tblPr>
              <a:tblGrid>
                <a:gridCol w="3497050"/>
                <a:gridCol w="3741950"/>
              </a:tblGrid>
              <a:tr h="447825">
                <a:tc>
                  <a:txBody>
                    <a:bodyPr/>
                    <a:lstStyle/>
                    <a:p>
                      <a:pPr indent="0" lvl="0" marL="0" marR="0" rtl="0" algn="l">
                        <a:lnSpc>
                          <a:spcPct val="115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Zielsetzung:</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Leistungskriterien:</a:t>
                      </a:r>
                      <a:endParaRPr sz="1400" u="none" cap="none" strike="noStrike"/>
                    </a:p>
                  </a:txBody>
                  <a:tcPr marT="91425" marB="91425" marR="91425" marL="91425"/>
                </a:tc>
              </a:tr>
              <a:tr h="962700">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Lato"/>
                          <a:ea typeface="Lato"/>
                          <a:cs typeface="Lato"/>
                          <a:sym typeface="Lato"/>
                        </a:rPr>
                        <a:t>Sozialunternehmern die Fähigkeit zu vermitteln, einen </a:t>
                      </a:r>
                      <a:r>
                        <a:rPr b="1" lang="it" sz="1400" u="none" cap="none" strike="noStrike">
                          <a:latin typeface="Lato"/>
                          <a:ea typeface="Lato"/>
                          <a:cs typeface="Lato"/>
                          <a:sym typeface="Lato"/>
                        </a:rPr>
                        <a:t>Businessplan </a:t>
                      </a:r>
                      <a:r>
                        <a:rPr lang="it" sz="1400" u="none" cap="none" strike="noStrike">
                          <a:latin typeface="Lato"/>
                          <a:ea typeface="Lato"/>
                          <a:cs typeface="Lato"/>
                          <a:sym typeface="Lato"/>
                        </a:rPr>
                        <a:t>zu erstellen und </a:t>
                      </a:r>
                      <a:r>
                        <a:rPr b="1" lang="it" sz="1400" u="none" cap="none" strike="noStrike">
                          <a:latin typeface="Lato"/>
                          <a:ea typeface="Lato"/>
                          <a:cs typeface="Lato"/>
                          <a:sym typeface="Lato"/>
                        </a:rPr>
                        <a:t>Finanzprozesse </a:t>
                      </a:r>
                      <a:r>
                        <a:rPr lang="it" sz="1400" u="none" cap="none" strike="noStrike">
                          <a:latin typeface="Lato"/>
                          <a:ea typeface="Lato"/>
                          <a:cs typeface="Lato"/>
                          <a:sym typeface="Lato"/>
                        </a:rPr>
                        <a:t>auch mit Hilfe innovativer und digitaler Instrumente zu </a:t>
                      </a:r>
                      <a:r>
                        <a:rPr b="1" lang="it" sz="1400" u="none" cap="none" strike="noStrike">
                          <a:latin typeface="Lato"/>
                          <a:ea typeface="Lato"/>
                          <a:cs typeface="Lato"/>
                          <a:sym typeface="Lato"/>
                        </a:rPr>
                        <a:t>verwalten</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t>Die </a:t>
                      </a:r>
                      <a:r>
                        <a:rPr b="1" lang="it" sz="1400" u="none" cap="none" strike="noStrike"/>
                        <a:t>Fähigkeit</a:t>
                      </a:r>
                      <a:r>
                        <a:rPr lang="it" sz="1400" u="none" cap="none" strike="noStrike"/>
                        <a:t>, das Konzept der Planung einer Strategie und der Zuweisung von Finanzmitteln entsprechend den zuvor durch ein innovatives Managementmodell festgelegten Zielen zu verstehen</a:t>
                      </a:r>
                      <a:endParaRPr sz="1400" u="none" cap="none" strike="noStrike"/>
                    </a:p>
                  </a:txBody>
                  <a:tcPr marT="91425" marB="91425" marR="91425" marL="91425"/>
                </a:tc>
              </a:tr>
            </a:tbl>
          </a:graphicData>
        </a:graphic>
      </p:graphicFrame>
      <p:pic>
        <p:nvPicPr>
          <p:cNvPr id="153" name="Google Shape;153;p3"/>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id="154" name="Google Shape;154;p3"/>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30"/>
          <p:cNvPicPr preferRelativeResize="0"/>
          <p:nvPr/>
        </p:nvPicPr>
        <p:blipFill rotWithShape="1">
          <a:blip r:embed="rId3">
            <a:alphaModFix amt="54000"/>
          </a:blip>
          <a:srcRect b="0" l="0" r="0" t="0"/>
          <a:stretch/>
        </p:blipFill>
        <p:spPr>
          <a:xfrm>
            <a:off x="-66825" y="1110700"/>
            <a:ext cx="5178201" cy="3377326"/>
          </a:xfrm>
          <a:prstGeom prst="rect">
            <a:avLst/>
          </a:prstGeom>
          <a:noFill/>
          <a:ln>
            <a:noFill/>
          </a:ln>
        </p:spPr>
      </p:pic>
      <p:sp>
        <p:nvSpPr>
          <p:cNvPr id="399" name="Google Shape;399;p30"/>
          <p:cNvSpPr txBox="1"/>
          <p:nvPr>
            <p:ph idx="1" type="body"/>
          </p:nvPr>
        </p:nvSpPr>
        <p:spPr>
          <a:xfrm>
            <a:off x="2400250" y="1638850"/>
            <a:ext cx="6321600" cy="2948700"/>
          </a:xfrm>
          <a:prstGeom prst="rect">
            <a:avLst/>
          </a:prstGeom>
          <a:noFill/>
          <a:ln>
            <a:noFill/>
          </a:ln>
        </p:spPr>
        <p:txBody>
          <a:bodyPr anchorCtr="0" anchor="t" bIns="91425" lIns="91425" spcFirstLastPara="1" rIns="91425" wrap="square" tIns="91425">
            <a:noAutofit/>
          </a:bodyPr>
          <a:lstStyle/>
          <a:p>
            <a:pPr indent="-330200" lvl="0" marL="457200" rtl="0" algn="just">
              <a:lnSpc>
                <a:spcPct val="115000"/>
              </a:lnSpc>
              <a:spcBef>
                <a:spcPts val="0"/>
              </a:spcBef>
              <a:spcAft>
                <a:spcPts val="0"/>
              </a:spcAft>
              <a:buSzPts val="1600"/>
              <a:buChar char="●"/>
            </a:pPr>
            <a:r>
              <a:rPr lang="it" sz="1600" u="sng"/>
              <a:t>Vorhersehbarer Projektzeitplan</a:t>
            </a:r>
            <a:r>
              <a:rPr lang="it" sz="1600"/>
              <a:t>: Die verfügbaren Ressourcen sind streng an die für die Ausführung der Aufgaben erforderliche Zeit gebunden;</a:t>
            </a:r>
            <a:endParaRPr sz="1600"/>
          </a:p>
          <a:p>
            <a:pPr indent="-330200" lvl="0" marL="457200" rtl="0" algn="just">
              <a:lnSpc>
                <a:spcPct val="115000"/>
              </a:lnSpc>
              <a:spcBef>
                <a:spcPts val="1000"/>
              </a:spcBef>
              <a:spcAft>
                <a:spcPts val="0"/>
              </a:spcAft>
              <a:buSzPts val="1600"/>
              <a:buChar char="●"/>
            </a:pPr>
            <a:r>
              <a:rPr lang="it" sz="1600" u="sng"/>
              <a:t>Verbesserter Aufgabenfluss: </a:t>
            </a:r>
            <a:r>
              <a:rPr lang="it" sz="1600"/>
              <a:t>Die richtigen Leute arbeiten zur richtigen Zeit an den richtigen Aufgaben;</a:t>
            </a:r>
            <a:endParaRPr sz="1600"/>
          </a:p>
          <a:p>
            <a:pPr indent="-330200" lvl="0" marL="457200" rtl="0" algn="just">
              <a:lnSpc>
                <a:spcPct val="115000"/>
              </a:lnSpc>
              <a:spcBef>
                <a:spcPts val="1000"/>
              </a:spcBef>
              <a:spcAft>
                <a:spcPts val="1000"/>
              </a:spcAft>
              <a:buSzPts val="1600"/>
              <a:buChar char="●"/>
            </a:pPr>
            <a:r>
              <a:rPr lang="it" sz="1600" u="sng"/>
              <a:t>Genauere Schätzungen</a:t>
            </a:r>
            <a:r>
              <a:rPr lang="it" sz="1600"/>
              <a:t>: Dies kann Führungskräften auch dabei helfen, abzuschätzen, wann sich Projekte auf Einnahmen, Kosten und Rentabilität auswirken werden.</a:t>
            </a:r>
            <a:endParaRPr sz="1600"/>
          </a:p>
        </p:txBody>
      </p:sp>
      <p:sp>
        <p:nvSpPr>
          <p:cNvPr id="400" name="Google Shape;400;p30"/>
          <p:cNvSpPr txBox="1"/>
          <p:nvPr>
            <p:ph type="title"/>
          </p:nvPr>
        </p:nvSpPr>
        <p:spPr>
          <a:xfrm>
            <a:off x="2400250" y="781325"/>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200">
                <a:solidFill>
                  <a:schemeClr val="dk1"/>
                </a:solidFill>
              </a:rPr>
              <a:t>Die Ressourcenplanung trägt zur Sicherstellung bei:</a:t>
            </a:r>
            <a:endParaRPr sz="2200">
              <a:solidFill>
                <a:schemeClr val="dk1"/>
              </a:solidFill>
            </a:endParaRPr>
          </a:p>
        </p:txBody>
      </p:sp>
      <p:pic>
        <p:nvPicPr>
          <p:cNvPr id="401" name="Google Shape;401;p30"/>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402" name="Google Shape;402;p30"/>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31"/>
          <p:cNvSpPr txBox="1"/>
          <p:nvPr>
            <p:ph type="title"/>
          </p:nvPr>
        </p:nvSpPr>
        <p:spPr>
          <a:xfrm>
            <a:off x="265500" y="2219950"/>
            <a:ext cx="3693314"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2300"/>
              <a:t>3. EINFÜHRUNG IN </a:t>
            </a:r>
            <a:endParaRPr sz="2300"/>
          </a:p>
          <a:p>
            <a:pPr indent="0" lvl="0" marL="0" rtl="0" algn="l">
              <a:lnSpc>
                <a:spcPct val="100000"/>
              </a:lnSpc>
              <a:spcBef>
                <a:spcPts val="0"/>
              </a:spcBef>
              <a:spcAft>
                <a:spcPts val="0"/>
              </a:spcAft>
              <a:buSzPts val="3600"/>
              <a:buNone/>
            </a:pPr>
            <a:r>
              <a:rPr lang="it" sz="2300"/>
              <a:t>FINANZMANAGEMENT</a:t>
            </a:r>
            <a:endParaRPr sz="2300"/>
          </a:p>
          <a:p>
            <a:pPr indent="0" lvl="0" marL="0" rtl="0" algn="l">
              <a:lnSpc>
                <a:spcPct val="100000"/>
              </a:lnSpc>
              <a:spcBef>
                <a:spcPts val="0"/>
              </a:spcBef>
              <a:spcAft>
                <a:spcPts val="0"/>
              </a:spcAft>
              <a:buSzPts val="3600"/>
              <a:buNone/>
            </a:pPr>
            <a:r>
              <a:t/>
            </a:r>
            <a:endParaRPr/>
          </a:p>
        </p:txBody>
      </p:sp>
      <p:sp>
        <p:nvSpPr>
          <p:cNvPr id="408" name="Google Shape;408;p31"/>
          <p:cNvSpPr txBox="1"/>
          <p:nvPr>
            <p:ph idx="2" type="body"/>
          </p:nvPr>
        </p:nvSpPr>
        <p:spPr>
          <a:xfrm>
            <a:off x="4957550" y="907500"/>
            <a:ext cx="3837000" cy="33285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0" rtl="0" algn="l">
              <a:lnSpc>
                <a:spcPct val="100000"/>
              </a:lnSpc>
              <a:spcBef>
                <a:spcPts val="0"/>
              </a:spcBef>
              <a:spcAft>
                <a:spcPts val="0"/>
              </a:spcAft>
              <a:buSzPts val="1800"/>
              <a:buNone/>
            </a:pPr>
            <a:r>
              <a:rPr b="1" lang="it">
                <a:solidFill>
                  <a:schemeClr val="dk2"/>
                </a:solidFill>
              </a:rPr>
              <a:t>3.1 Was ist Finanzmanagement?</a:t>
            </a:r>
            <a:endParaRPr b="1">
              <a:solidFill>
                <a:schemeClr val="dk2"/>
              </a:solidFill>
            </a:endParaRPr>
          </a:p>
          <a:p>
            <a:pPr indent="0" lvl="0" marL="0" rtl="0" algn="l">
              <a:lnSpc>
                <a:spcPct val="100000"/>
              </a:lnSpc>
              <a:spcBef>
                <a:spcPts val="0"/>
              </a:spcBef>
              <a:spcAft>
                <a:spcPts val="0"/>
              </a:spcAft>
              <a:buSzPts val="1800"/>
              <a:buNone/>
            </a:pPr>
            <a:r>
              <a:t/>
            </a:r>
            <a:endParaRPr b="1">
              <a:solidFill>
                <a:schemeClr val="dk2"/>
              </a:solidFill>
            </a:endParaRPr>
          </a:p>
          <a:p>
            <a:pPr indent="0" lvl="0" marL="0" rtl="0" algn="l">
              <a:lnSpc>
                <a:spcPct val="100000"/>
              </a:lnSpc>
              <a:spcBef>
                <a:spcPts val="0"/>
              </a:spcBef>
              <a:spcAft>
                <a:spcPts val="0"/>
              </a:spcAft>
              <a:buSzPts val="1800"/>
              <a:buNone/>
            </a:pPr>
            <a:r>
              <a:rPr b="1" lang="it">
                <a:solidFill>
                  <a:schemeClr val="dk2"/>
                </a:solidFill>
              </a:rPr>
              <a:t>3.2 Zielsetzung des Finanzmanagements</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0" rtl="0" algn="l">
              <a:lnSpc>
                <a:spcPct val="100000"/>
              </a:lnSpc>
              <a:spcBef>
                <a:spcPts val="0"/>
              </a:spcBef>
              <a:spcAft>
                <a:spcPts val="0"/>
              </a:spcAft>
              <a:buSzPts val="1800"/>
              <a:buNone/>
            </a:pPr>
            <a:r>
              <a:rPr b="1" lang="it">
                <a:solidFill>
                  <a:schemeClr val="dk2"/>
                </a:solidFill>
              </a:rPr>
              <a:t>3.3 Elemente des Finanzmanagements</a:t>
            </a:r>
            <a:endParaRPr b="1">
              <a:solidFill>
                <a:schemeClr val="dk2"/>
              </a:solidFill>
            </a:endParaRPr>
          </a:p>
          <a:p>
            <a:pPr indent="0" lvl="0" marL="0" rtl="0" algn="l">
              <a:lnSpc>
                <a:spcPct val="100000"/>
              </a:lnSpc>
              <a:spcBef>
                <a:spcPts val="0"/>
              </a:spcBef>
              <a:spcAft>
                <a:spcPts val="0"/>
              </a:spcAft>
              <a:buSzPts val="1800"/>
              <a:buNone/>
            </a:pPr>
            <a:r>
              <a:t/>
            </a:r>
            <a:endParaRPr b="1">
              <a:solidFill>
                <a:schemeClr val="dk2"/>
              </a:solidFill>
            </a:endParaRPr>
          </a:p>
          <a:p>
            <a:pPr indent="0" lvl="0" marL="457200" rtl="0" algn="ctr">
              <a:lnSpc>
                <a:spcPct val="100000"/>
              </a:lnSpc>
              <a:spcBef>
                <a:spcPts val="0"/>
              </a:spcBef>
              <a:spcAft>
                <a:spcPts val="0"/>
              </a:spcAft>
              <a:buSzPts val="1800"/>
              <a:buNone/>
            </a:pPr>
            <a:r>
              <a:t/>
            </a:r>
            <a:endParaRPr b="1">
              <a:solidFill>
                <a:schemeClr val="dk2"/>
              </a:solidFill>
            </a:endParaRPr>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1600"/>
              </a:spcAft>
              <a:buSzPts val="1800"/>
              <a:buNone/>
            </a:pPr>
            <a:r>
              <a:t/>
            </a:r>
            <a:endParaRPr sz="1500"/>
          </a:p>
        </p:txBody>
      </p:sp>
      <p:pic>
        <p:nvPicPr>
          <p:cNvPr id="409" name="Google Shape;409;p31"/>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id="410" name="Google Shape;410;p31"/>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32"/>
          <p:cNvSpPr txBox="1"/>
          <p:nvPr>
            <p:ph idx="1" type="body"/>
          </p:nvPr>
        </p:nvSpPr>
        <p:spPr>
          <a:xfrm>
            <a:off x="1296375" y="662225"/>
            <a:ext cx="3853800" cy="1759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it" sz="1800">
                <a:solidFill>
                  <a:schemeClr val="dk1"/>
                </a:solidFill>
              </a:rPr>
              <a:t>Was ist </a:t>
            </a:r>
            <a:r>
              <a:rPr b="1" lang="it" sz="1800" u="sng">
                <a:solidFill>
                  <a:schemeClr val="dk1"/>
                </a:solidFill>
              </a:rPr>
              <a:t>Finanzmanagement (FM)</a:t>
            </a:r>
            <a:r>
              <a:rPr b="1" lang="it" sz="1800">
                <a:solidFill>
                  <a:schemeClr val="dk1"/>
                </a:solidFill>
              </a:rPr>
              <a:t>?</a:t>
            </a:r>
            <a:endParaRPr b="1" sz="1800">
              <a:solidFill>
                <a:schemeClr val="dk1"/>
              </a:solidFill>
            </a:endParaRPr>
          </a:p>
          <a:p>
            <a:pPr indent="0" lvl="0" marL="0" rtl="0" algn="l">
              <a:lnSpc>
                <a:spcPct val="100000"/>
              </a:lnSpc>
              <a:spcBef>
                <a:spcPts val="0"/>
              </a:spcBef>
              <a:spcAft>
                <a:spcPts val="0"/>
              </a:spcAft>
              <a:buSzPts val="1400"/>
              <a:buNone/>
            </a:pPr>
            <a:r>
              <a:t/>
            </a:r>
            <a:endParaRPr b="1" sz="1300">
              <a:solidFill>
                <a:schemeClr val="dk1"/>
              </a:solidFill>
            </a:endParaRPr>
          </a:p>
          <a:p>
            <a:pPr indent="0" lvl="0" marL="0" rtl="0" algn="just">
              <a:lnSpc>
                <a:spcPct val="115000"/>
              </a:lnSpc>
              <a:spcBef>
                <a:spcPts val="1200"/>
              </a:spcBef>
              <a:spcAft>
                <a:spcPts val="0"/>
              </a:spcAft>
              <a:buSzPts val="1400"/>
              <a:buNone/>
            </a:pPr>
            <a:r>
              <a:rPr i="1" lang="it">
                <a:highlight>
                  <a:srgbClr val="FFFFFF"/>
                </a:highlight>
              </a:rPr>
              <a:t>"Das Finanzmanagement ist die Tätigkeit, die sich mit der Planung, Beschaffung, Kontrolle und Verwaltung der im Unternehmen eingesetzten Mittel befasst". </a:t>
            </a:r>
            <a:endParaRPr>
              <a:highlight>
                <a:srgbClr val="FFFFFF"/>
              </a:highlight>
            </a:endParaRPr>
          </a:p>
          <a:p>
            <a:pPr indent="0" lvl="0" marL="0" rtl="0" algn="just">
              <a:lnSpc>
                <a:spcPct val="115000"/>
              </a:lnSpc>
              <a:spcBef>
                <a:spcPts val="1200"/>
              </a:spcBef>
              <a:spcAft>
                <a:spcPts val="0"/>
              </a:spcAft>
              <a:buSzPts val="1400"/>
              <a:buNone/>
            </a:pPr>
            <a:r>
              <a:rPr lang="it" sz="1000">
                <a:highlight>
                  <a:srgbClr val="FFFFFF"/>
                </a:highlight>
              </a:rPr>
              <a:t>Guthman und Dougal</a:t>
            </a:r>
            <a:endParaRPr sz="1100">
              <a:highlight>
                <a:srgbClr val="FFFFFF"/>
              </a:highlight>
            </a:endParaRPr>
          </a:p>
          <a:p>
            <a:pPr indent="0" lvl="0" marL="0" rtl="0" algn="just">
              <a:lnSpc>
                <a:spcPct val="115000"/>
              </a:lnSpc>
              <a:spcBef>
                <a:spcPts val="1200"/>
              </a:spcBef>
              <a:spcAft>
                <a:spcPts val="0"/>
              </a:spcAft>
              <a:buSzPts val="1400"/>
              <a:buNone/>
            </a:pPr>
            <a:r>
              <a:t/>
            </a:r>
            <a:endParaRPr sz="1300">
              <a:highlight>
                <a:srgbClr val="FFFFFF"/>
              </a:highlight>
            </a:endParaRPr>
          </a:p>
          <a:p>
            <a:pPr indent="0" lvl="0" marL="0" rtl="0" algn="just">
              <a:lnSpc>
                <a:spcPct val="115000"/>
              </a:lnSpc>
              <a:spcBef>
                <a:spcPts val="1200"/>
              </a:spcBef>
              <a:spcAft>
                <a:spcPts val="0"/>
              </a:spcAft>
              <a:buSzPts val="1400"/>
              <a:buNone/>
            </a:pPr>
            <a:r>
              <a:t/>
            </a:r>
            <a:endParaRPr sz="1300">
              <a:highlight>
                <a:srgbClr val="FFFFFF"/>
              </a:highlight>
            </a:endParaRPr>
          </a:p>
          <a:p>
            <a:pPr indent="0" lvl="0" marL="0" rtl="0" algn="just">
              <a:lnSpc>
                <a:spcPct val="115000"/>
              </a:lnSpc>
              <a:spcBef>
                <a:spcPts val="1200"/>
              </a:spcBef>
              <a:spcAft>
                <a:spcPts val="1200"/>
              </a:spcAft>
              <a:buSzPts val="1400"/>
              <a:buNone/>
            </a:pPr>
            <a:r>
              <a:t/>
            </a:r>
            <a:endParaRPr sz="1300"/>
          </a:p>
        </p:txBody>
      </p:sp>
      <p:pic>
        <p:nvPicPr>
          <p:cNvPr id="416" name="Google Shape;416;p32"/>
          <p:cNvPicPr preferRelativeResize="0"/>
          <p:nvPr/>
        </p:nvPicPr>
        <p:blipFill rotWithShape="1">
          <a:blip r:embed="rId3">
            <a:alphaModFix/>
          </a:blip>
          <a:srcRect b="0" l="0" r="0" t="0"/>
          <a:stretch/>
        </p:blipFill>
        <p:spPr>
          <a:xfrm>
            <a:off x="2149476" y="2422025"/>
            <a:ext cx="2294750" cy="2294750"/>
          </a:xfrm>
          <a:prstGeom prst="rect">
            <a:avLst/>
          </a:prstGeom>
          <a:noFill/>
          <a:ln>
            <a:noFill/>
          </a:ln>
        </p:spPr>
      </p:pic>
      <p:sp>
        <p:nvSpPr>
          <p:cNvPr id="417" name="Google Shape;417;p32"/>
          <p:cNvSpPr txBox="1"/>
          <p:nvPr/>
        </p:nvSpPr>
        <p:spPr>
          <a:xfrm>
            <a:off x="4699776" y="2721477"/>
            <a:ext cx="3967949" cy="1731213"/>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1" i="0" lang="it" sz="1400" u="none" cap="none" strike="noStrike">
                <a:solidFill>
                  <a:schemeClr val="dk1"/>
                </a:solidFill>
                <a:highlight>
                  <a:srgbClr val="FFFFFF"/>
                </a:highlight>
                <a:latin typeface="Lato"/>
                <a:ea typeface="Lato"/>
                <a:cs typeface="Lato"/>
                <a:sym typeface="Lato"/>
              </a:rPr>
              <a:t>FM </a:t>
            </a:r>
            <a:r>
              <a:rPr b="0" i="0" lang="it" sz="1400" u="none" cap="none" strike="noStrike">
                <a:solidFill>
                  <a:schemeClr val="dk2"/>
                </a:solidFill>
                <a:highlight>
                  <a:srgbClr val="FFFFFF"/>
                </a:highlight>
                <a:latin typeface="Lato"/>
                <a:ea typeface="Lato"/>
                <a:cs typeface="Lato"/>
                <a:sym typeface="Lato"/>
              </a:rPr>
              <a:t>ist die Untereinheit des Managements, die sich auf die Generierung von Finanzinformationen konzentriert, die zur </a:t>
            </a:r>
            <a:r>
              <a:rPr b="1" i="1" lang="it" sz="1400" u="none" cap="none" strike="noStrike">
                <a:solidFill>
                  <a:schemeClr val="dk2"/>
                </a:solidFill>
                <a:highlight>
                  <a:srgbClr val="FFFFFF"/>
                </a:highlight>
                <a:latin typeface="Lato"/>
                <a:ea typeface="Lato"/>
                <a:cs typeface="Lato"/>
                <a:sym typeface="Lato"/>
              </a:rPr>
              <a:t>Verbesserung der Entscheidungsfindung </a:t>
            </a:r>
            <a:r>
              <a:rPr b="0" i="0" lang="it" sz="1400" u="none" cap="none" strike="noStrike">
                <a:solidFill>
                  <a:schemeClr val="dk2"/>
                </a:solidFill>
                <a:highlight>
                  <a:srgbClr val="FFFFFF"/>
                </a:highlight>
                <a:latin typeface="Lato"/>
                <a:ea typeface="Lato"/>
                <a:cs typeface="Lato"/>
                <a:sym typeface="Lato"/>
              </a:rPr>
              <a:t>genutzt werden können</a:t>
            </a:r>
            <a:r>
              <a:rPr b="1" i="1" lang="it" sz="1400" u="none" cap="none" strike="noStrike">
                <a:solidFill>
                  <a:schemeClr val="dk2"/>
                </a:solidFill>
                <a:highlight>
                  <a:srgbClr val="FFFFFF"/>
                </a:highlight>
                <a:latin typeface="Lato"/>
                <a:ea typeface="Lato"/>
                <a:cs typeface="Lato"/>
                <a:sym typeface="Lato"/>
              </a:rPr>
              <a:t>.</a:t>
            </a:r>
            <a:endParaRPr b="0" i="0" sz="1500" u="none" cap="none" strike="noStrike">
              <a:solidFill>
                <a:srgbClr val="000000"/>
              </a:solidFill>
              <a:latin typeface="Arial"/>
              <a:ea typeface="Arial"/>
              <a:cs typeface="Arial"/>
              <a:sym typeface="Arial"/>
            </a:endParaRPr>
          </a:p>
        </p:txBody>
      </p:sp>
      <p:pic>
        <p:nvPicPr>
          <p:cNvPr id="418" name="Google Shape;418;p32"/>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419" name="Google Shape;419;p32"/>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3"/>
          <p:cNvSpPr txBox="1"/>
          <p:nvPr>
            <p:ph type="title"/>
          </p:nvPr>
        </p:nvSpPr>
        <p:spPr>
          <a:xfrm>
            <a:off x="265499" y="2219950"/>
            <a:ext cx="3553465"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2300"/>
              <a:t>ZIEL DES </a:t>
            </a:r>
            <a:endParaRPr sz="2300"/>
          </a:p>
          <a:p>
            <a:pPr indent="0" lvl="0" marL="0" rtl="0" algn="l">
              <a:lnSpc>
                <a:spcPct val="100000"/>
              </a:lnSpc>
              <a:spcBef>
                <a:spcPts val="0"/>
              </a:spcBef>
              <a:spcAft>
                <a:spcPts val="0"/>
              </a:spcAft>
              <a:buSzPts val="3600"/>
              <a:buNone/>
            </a:pPr>
            <a:r>
              <a:rPr lang="it" sz="2300"/>
              <a:t>FINANZMANAGEMENTS</a:t>
            </a:r>
            <a:endParaRPr sz="2300"/>
          </a:p>
          <a:p>
            <a:pPr indent="0" lvl="0" marL="0" rtl="0" algn="l">
              <a:lnSpc>
                <a:spcPct val="100000"/>
              </a:lnSpc>
              <a:spcBef>
                <a:spcPts val="0"/>
              </a:spcBef>
              <a:spcAft>
                <a:spcPts val="0"/>
              </a:spcAft>
              <a:buSzPts val="3600"/>
              <a:buNone/>
            </a:pPr>
            <a:r>
              <a:t/>
            </a:r>
            <a:endParaRPr/>
          </a:p>
        </p:txBody>
      </p:sp>
      <p:pic>
        <p:nvPicPr>
          <p:cNvPr id="425" name="Google Shape;425;p33"/>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id="426" name="Google Shape;426;p33"/>
          <p:cNvPicPr preferRelativeResize="0"/>
          <p:nvPr/>
        </p:nvPicPr>
        <p:blipFill rotWithShape="1">
          <a:blip r:embed="rId4">
            <a:alphaModFix amt="80000"/>
          </a:blip>
          <a:srcRect b="0" l="0" r="0" t="0"/>
          <a:stretch/>
        </p:blipFill>
        <p:spPr>
          <a:xfrm>
            <a:off x="2075825" y="3137475"/>
            <a:ext cx="2054925" cy="1939326"/>
          </a:xfrm>
          <a:prstGeom prst="rect">
            <a:avLst/>
          </a:prstGeom>
          <a:noFill/>
          <a:ln>
            <a:noFill/>
          </a:ln>
        </p:spPr>
      </p:pic>
      <p:sp>
        <p:nvSpPr>
          <p:cNvPr id="427" name="Google Shape;427;p33"/>
          <p:cNvSpPr txBox="1"/>
          <p:nvPr/>
        </p:nvSpPr>
        <p:spPr>
          <a:xfrm>
            <a:off x="5075199" y="584350"/>
            <a:ext cx="3928951" cy="1569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accent1"/>
              </a:buClr>
              <a:buSzPts val="1800"/>
              <a:buFont typeface="Lato"/>
              <a:buChar char="❖"/>
            </a:pPr>
            <a:r>
              <a:rPr b="1" i="0" lang="it" sz="1800" u="sng" cap="none" strike="noStrike">
                <a:solidFill>
                  <a:schemeClr val="accent1"/>
                </a:solidFill>
                <a:latin typeface="Lato"/>
                <a:ea typeface="Lato"/>
                <a:cs typeface="Lato"/>
                <a:sym typeface="Lato"/>
              </a:rPr>
              <a:t>Hoher Wirkungsgrad</a:t>
            </a:r>
            <a:endParaRPr b="1" i="0" sz="1800" u="sng"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rPr b="0" i="0" lang="it" sz="1800" u="none" cap="none" strike="noStrike">
                <a:solidFill>
                  <a:schemeClr val="dk2"/>
                </a:solidFill>
                <a:latin typeface="Lato"/>
                <a:ea typeface="Lato"/>
                <a:cs typeface="Lato"/>
                <a:sym typeface="Lato"/>
              </a:rPr>
              <a:t>FM versucht, die Effizienz aller Unternehmensabteilungen zu steigern</a:t>
            </a:r>
            <a:endParaRPr b="0" i="0" sz="24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Lato"/>
              <a:ea typeface="Lato"/>
              <a:cs typeface="Lato"/>
              <a:sym typeface="Lato"/>
            </a:endParaRPr>
          </a:p>
        </p:txBody>
      </p:sp>
      <p:sp>
        <p:nvSpPr>
          <p:cNvPr id="428" name="Google Shape;428;p33"/>
          <p:cNvSpPr txBox="1"/>
          <p:nvPr/>
        </p:nvSpPr>
        <p:spPr>
          <a:xfrm>
            <a:off x="5075199" y="2749425"/>
            <a:ext cx="3724555" cy="15699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accent1"/>
              </a:buClr>
              <a:buSzPts val="1800"/>
              <a:buFont typeface="Lato"/>
              <a:buChar char="❖"/>
            </a:pPr>
            <a:r>
              <a:rPr b="1" i="0" lang="it" sz="1800" u="sng" cap="none" strike="noStrike">
                <a:solidFill>
                  <a:schemeClr val="accent1"/>
                </a:solidFill>
                <a:latin typeface="Lato"/>
                <a:ea typeface="Lato"/>
                <a:cs typeface="Lato"/>
                <a:sym typeface="Lato"/>
              </a:rPr>
              <a:t>Risiken vermindern</a:t>
            </a:r>
            <a:endParaRPr b="1" i="0" sz="1800" u="sng"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800"/>
              <a:buFont typeface="Arial"/>
              <a:buNone/>
            </a:pPr>
            <a:r>
              <a:rPr b="0" i="0" lang="it" sz="1800" u="none" cap="none" strike="noStrike">
                <a:solidFill>
                  <a:schemeClr val="dk2"/>
                </a:solidFill>
                <a:latin typeface="Lato"/>
                <a:ea typeface="Lato"/>
                <a:cs typeface="Lato"/>
                <a:sym typeface="Lato"/>
              </a:rPr>
              <a:t>Finanzmanager müssen risikoreiche Situationen vermeiden und kalkulierte Risiken eingehen</a:t>
            </a:r>
            <a:endParaRPr b="0" i="0" sz="1400" u="none" cap="none" strike="noStrike">
              <a:solidFill>
                <a:srgbClr val="000000"/>
              </a:solidFill>
              <a:latin typeface="Arial"/>
              <a:ea typeface="Arial"/>
              <a:cs typeface="Arial"/>
              <a:sym typeface="Arial"/>
            </a:endParaRPr>
          </a:p>
        </p:txBody>
      </p:sp>
      <p:pic>
        <p:nvPicPr>
          <p:cNvPr id="429" name="Google Shape;429;p33"/>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34"/>
          <p:cNvSpPr txBox="1"/>
          <p:nvPr>
            <p:ph type="title"/>
          </p:nvPr>
        </p:nvSpPr>
        <p:spPr>
          <a:xfrm>
            <a:off x="265499" y="2219950"/>
            <a:ext cx="3803301" cy="13182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2300"/>
              <a:t>ZIEL DES </a:t>
            </a:r>
            <a:endParaRPr sz="2300"/>
          </a:p>
          <a:p>
            <a:pPr indent="0" lvl="0" marL="0" rtl="0" algn="l">
              <a:lnSpc>
                <a:spcPct val="100000"/>
              </a:lnSpc>
              <a:spcBef>
                <a:spcPts val="0"/>
              </a:spcBef>
              <a:spcAft>
                <a:spcPts val="0"/>
              </a:spcAft>
              <a:buSzPts val="3600"/>
              <a:buNone/>
            </a:pPr>
            <a:r>
              <a:rPr lang="it" sz="2300"/>
              <a:t>FINANAZMANAGEMENTS</a:t>
            </a:r>
            <a:endParaRPr sz="2300"/>
          </a:p>
          <a:p>
            <a:pPr indent="0" lvl="0" marL="0" rtl="0" algn="l">
              <a:lnSpc>
                <a:spcPct val="100000"/>
              </a:lnSpc>
              <a:spcBef>
                <a:spcPts val="0"/>
              </a:spcBef>
              <a:spcAft>
                <a:spcPts val="0"/>
              </a:spcAft>
              <a:buSzPts val="3600"/>
              <a:buNone/>
            </a:pPr>
            <a:r>
              <a:t/>
            </a:r>
            <a:endParaRPr/>
          </a:p>
        </p:txBody>
      </p:sp>
      <p:pic>
        <p:nvPicPr>
          <p:cNvPr id="435" name="Google Shape;435;p34"/>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id="436" name="Google Shape;436;p34"/>
          <p:cNvPicPr preferRelativeResize="0"/>
          <p:nvPr/>
        </p:nvPicPr>
        <p:blipFill rotWithShape="1">
          <a:blip r:embed="rId4">
            <a:alphaModFix amt="80000"/>
          </a:blip>
          <a:srcRect b="0" l="0" r="0" t="0"/>
          <a:stretch/>
        </p:blipFill>
        <p:spPr>
          <a:xfrm>
            <a:off x="2075825" y="3137475"/>
            <a:ext cx="2054925" cy="1939326"/>
          </a:xfrm>
          <a:prstGeom prst="rect">
            <a:avLst/>
          </a:prstGeom>
          <a:noFill/>
          <a:ln>
            <a:noFill/>
          </a:ln>
        </p:spPr>
      </p:pic>
      <p:sp>
        <p:nvSpPr>
          <p:cNvPr id="437" name="Google Shape;437;p34"/>
          <p:cNvSpPr txBox="1"/>
          <p:nvPr/>
        </p:nvSpPr>
        <p:spPr>
          <a:xfrm>
            <a:off x="5075199" y="584350"/>
            <a:ext cx="3928951" cy="196974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accent1"/>
              </a:buClr>
              <a:buSzPts val="1800"/>
              <a:buFont typeface="Lato"/>
              <a:buChar char="❖"/>
            </a:pPr>
            <a:r>
              <a:rPr b="1" i="0" lang="it" sz="1800" u="sng" cap="none" strike="noStrike">
                <a:solidFill>
                  <a:schemeClr val="accent1"/>
                </a:solidFill>
                <a:latin typeface="Lato"/>
                <a:ea typeface="Lato"/>
                <a:cs typeface="Lato"/>
                <a:sym typeface="Lato"/>
              </a:rPr>
              <a:t>Geschäftliches Überleben</a:t>
            </a:r>
            <a:endParaRPr b="1" i="0" sz="1800" u="sng"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rPr b="0" i="0" lang="it" sz="1600" u="none" cap="none" strike="noStrike">
                <a:solidFill>
                  <a:schemeClr val="dk2"/>
                </a:solidFill>
                <a:latin typeface="Lato"/>
                <a:ea typeface="Lato"/>
                <a:cs typeface="Lato"/>
                <a:sym typeface="Lato"/>
              </a:rPr>
              <a:t>Der Unternehmer muss die Kontrolle des Managements aufrechterhalten, weil das Überleben der Organisation ein vorrangiges Ziel ist.</a:t>
            </a:r>
            <a:endParaRPr b="0" i="0" sz="22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Lato"/>
              <a:ea typeface="Lato"/>
              <a:cs typeface="Lato"/>
              <a:sym typeface="Lato"/>
            </a:endParaRPr>
          </a:p>
        </p:txBody>
      </p:sp>
      <p:sp>
        <p:nvSpPr>
          <p:cNvPr id="438" name="Google Shape;438;p34"/>
          <p:cNvSpPr txBox="1"/>
          <p:nvPr/>
        </p:nvSpPr>
        <p:spPr>
          <a:xfrm>
            <a:off x="5075200" y="2749425"/>
            <a:ext cx="3319500" cy="1662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chemeClr val="accent1"/>
              </a:buClr>
              <a:buSzPts val="1600"/>
              <a:buFont typeface="Lato"/>
              <a:buChar char="❖"/>
            </a:pPr>
            <a:r>
              <a:rPr b="1" i="0" lang="it" sz="1600" u="sng" cap="none" strike="noStrike">
                <a:solidFill>
                  <a:schemeClr val="accent1"/>
                </a:solidFill>
                <a:latin typeface="Lato"/>
                <a:ea typeface="Lato"/>
                <a:cs typeface="Lato"/>
                <a:sym typeface="Lato"/>
              </a:rPr>
              <a:t>Ausgewogene Struktur</a:t>
            </a:r>
            <a:endParaRPr b="1" i="0" sz="1600" u="sng" cap="none" strike="noStrike">
              <a:solidFill>
                <a:schemeClr val="accent1"/>
              </a:solidFill>
              <a:latin typeface="Lato"/>
              <a:ea typeface="Lato"/>
              <a:cs typeface="Lato"/>
              <a:sym typeface="Lato"/>
            </a:endParaRPr>
          </a:p>
          <a:p>
            <a:pPr indent="0" lvl="0" marL="457200" marR="0" rtl="0" algn="l">
              <a:lnSpc>
                <a:spcPct val="100000"/>
              </a:lnSpc>
              <a:spcBef>
                <a:spcPts val="0"/>
              </a:spcBef>
              <a:spcAft>
                <a:spcPts val="0"/>
              </a:spcAft>
              <a:buClr>
                <a:srgbClr val="000000"/>
              </a:buClr>
              <a:buSzPts val="1600"/>
              <a:buFont typeface="Arial"/>
              <a:buNone/>
            </a:pPr>
            <a:r>
              <a:rPr b="0" i="0" lang="it" sz="1600" u="none" cap="none" strike="noStrike">
                <a:solidFill>
                  <a:schemeClr val="dk2"/>
                </a:solidFill>
                <a:latin typeface="Lato"/>
                <a:ea typeface="Lato"/>
                <a:cs typeface="Lato"/>
                <a:sym typeface="Lato"/>
              </a:rPr>
              <a:t>Die Finanzmanager müssen eine Kapitalstruktur des Unternehmens erstellen, die alle Kapitalquellen berücksichtigt.</a:t>
            </a:r>
            <a:endParaRPr b="0" i="0" sz="1600" u="none" cap="none" strike="noStrike">
              <a:solidFill>
                <a:srgbClr val="000000"/>
              </a:solidFill>
              <a:latin typeface="Lato"/>
              <a:ea typeface="Lato"/>
              <a:cs typeface="Lato"/>
              <a:sym typeface="Lato"/>
            </a:endParaRPr>
          </a:p>
        </p:txBody>
      </p:sp>
      <p:pic>
        <p:nvPicPr>
          <p:cNvPr id="439" name="Google Shape;439;p34"/>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5"/>
          <p:cNvSpPr txBox="1"/>
          <p:nvPr>
            <p:ph idx="1" type="body"/>
          </p:nvPr>
        </p:nvSpPr>
        <p:spPr>
          <a:xfrm>
            <a:off x="1296375" y="662225"/>
            <a:ext cx="3853800" cy="40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it" sz="1800">
                <a:solidFill>
                  <a:schemeClr val="dk1"/>
                </a:solidFill>
              </a:rPr>
              <a:t>Elemente des Finanzmanagements</a:t>
            </a:r>
            <a:endParaRPr b="1" sz="1800">
              <a:solidFill>
                <a:schemeClr val="dk1"/>
              </a:solidFill>
            </a:endParaRPr>
          </a:p>
          <a:p>
            <a:pPr indent="0" lvl="0" marL="0" rtl="0" algn="l">
              <a:lnSpc>
                <a:spcPct val="100000"/>
              </a:lnSpc>
              <a:spcBef>
                <a:spcPts val="0"/>
              </a:spcBef>
              <a:spcAft>
                <a:spcPts val="0"/>
              </a:spcAft>
              <a:buSzPts val="1400"/>
              <a:buNone/>
            </a:pPr>
            <a:r>
              <a:t/>
            </a:r>
            <a:endParaRPr>
              <a:highlight>
                <a:srgbClr val="FFFFFF"/>
              </a:highlight>
            </a:endParaRPr>
          </a:p>
          <a:p>
            <a:pPr indent="0" lvl="0" marL="0" rtl="0" algn="l">
              <a:lnSpc>
                <a:spcPct val="100000"/>
              </a:lnSpc>
              <a:spcBef>
                <a:spcPts val="0"/>
              </a:spcBef>
              <a:spcAft>
                <a:spcPts val="0"/>
              </a:spcAft>
              <a:buSzPts val="1400"/>
              <a:buNone/>
            </a:pPr>
            <a:r>
              <a:rPr b="1" lang="it">
                <a:solidFill>
                  <a:schemeClr val="dk1"/>
                </a:solidFill>
                <a:highlight>
                  <a:srgbClr val="FFFFFF"/>
                </a:highlight>
              </a:rPr>
              <a:t>FM </a:t>
            </a:r>
            <a:r>
              <a:rPr lang="it">
                <a:highlight>
                  <a:srgbClr val="FFFFFF"/>
                </a:highlight>
              </a:rPr>
              <a:t>besteht aus </a:t>
            </a:r>
            <a:r>
              <a:rPr b="1" lang="it" u="sng">
                <a:highlight>
                  <a:srgbClr val="FFFFFF"/>
                </a:highlight>
              </a:rPr>
              <a:t>drei </a:t>
            </a:r>
            <a:r>
              <a:rPr lang="it">
                <a:highlight>
                  <a:srgbClr val="FFFFFF"/>
                </a:highlight>
              </a:rPr>
              <a:t>Schlüsselelementen:</a:t>
            </a:r>
            <a:endParaRPr b="1" sz="2000">
              <a:solidFill>
                <a:schemeClr val="dk1"/>
              </a:solidFill>
            </a:endParaRPr>
          </a:p>
          <a:p>
            <a:pPr indent="0" lvl="0" marL="0" rtl="0" algn="l">
              <a:lnSpc>
                <a:spcPct val="100000"/>
              </a:lnSpc>
              <a:spcBef>
                <a:spcPts val="0"/>
              </a:spcBef>
              <a:spcAft>
                <a:spcPts val="0"/>
              </a:spcAft>
              <a:buSzPts val="1400"/>
              <a:buNone/>
            </a:pPr>
            <a:r>
              <a:t/>
            </a:r>
            <a:endParaRPr b="1" sz="1800">
              <a:solidFill>
                <a:schemeClr val="dk1"/>
              </a:solidFill>
            </a:endParaRPr>
          </a:p>
          <a:p>
            <a:pPr indent="0" lvl="0" marL="0" rtl="0" algn="just">
              <a:lnSpc>
                <a:spcPct val="115000"/>
              </a:lnSpc>
              <a:spcBef>
                <a:spcPts val="1200"/>
              </a:spcBef>
              <a:spcAft>
                <a:spcPts val="0"/>
              </a:spcAft>
              <a:buSzPts val="1400"/>
              <a:buNone/>
            </a:pPr>
            <a:r>
              <a:t/>
            </a:r>
            <a:endParaRPr sz="1300">
              <a:highlight>
                <a:srgbClr val="FFFFFF"/>
              </a:highlight>
            </a:endParaRPr>
          </a:p>
          <a:p>
            <a:pPr indent="0" lvl="0" marL="0" rtl="0" algn="just">
              <a:lnSpc>
                <a:spcPct val="115000"/>
              </a:lnSpc>
              <a:spcBef>
                <a:spcPts val="1200"/>
              </a:spcBef>
              <a:spcAft>
                <a:spcPts val="0"/>
              </a:spcAft>
              <a:buSzPts val="1400"/>
              <a:buNone/>
            </a:pPr>
            <a:r>
              <a:t/>
            </a:r>
            <a:endParaRPr sz="1300">
              <a:highlight>
                <a:srgbClr val="FFFFFF"/>
              </a:highlight>
            </a:endParaRPr>
          </a:p>
          <a:p>
            <a:pPr indent="0" lvl="0" marL="0" rtl="0" algn="just">
              <a:lnSpc>
                <a:spcPct val="115000"/>
              </a:lnSpc>
              <a:spcBef>
                <a:spcPts val="1200"/>
              </a:spcBef>
              <a:spcAft>
                <a:spcPts val="1200"/>
              </a:spcAft>
              <a:buSzPts val="1400"/>
              <a:buNone/>
            </a:pPr>
            <a:r>
              <a:t/>
            </a:r>
            <a:endParaRPr sz="1300"/>
          </a:p>
        </p:txBody>
      </p:sp>
      <p:sp>
        <p:nvSpPr>
          <p:cNvPr id="445" name="Google Shape;445;p35"/>
          <p:cNvSpPr txBox="1"/>
          <p:nvPr/>
        </p:nvSpPr>
        <p:spPr>
          <a:xfrm>
            <a:off x="1388084" y="1591137"/>
            <a:ext cx="4201200" cy="114720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1300"/>
              <a:buFont typeface="Arial"/>
              <a:buNone/>
            </a:pPr>
            <a:r>
              <a:rPr b="1" i="0" lang="it" sz="1300" u="none" cap="none" strike="noStrike">
                <a:solidFill>
                  <a:schemeClr val="dk1"/>
                </a:solidFill>
                <a:highlight>
                  <a:srgbClr val="FFFFFF"/>
                </a:highlight>
                <a:latin typeface="Lato"/>
                <a:ea typeface="Lato"/>
                <a:cs typeface="Lato"/>
                <a:sym typeface="Lato"/>
              </a:rPr>
              <a:t>Finanzplanung - </a:t>
            </a:r>
            <a:r>
              <a:rPr b="0" i="0" lang="it" sz="1300" u="none" cap="none" strike="noStrike">
                <a:solidFill>
                  <a:schemeClr val="dk2"/>
                </a:solidFill>
                <a:highlight>
                  <a:srgbClr val="FFFFFF"/>
                </a:highlight>
                <a:latin typeface="Lato"/>
                <a:ea typeface="Lato"/>
                <a:cs typeface="Lato"/>
                <a:sym typeface="Lato"/>
              </a:rPr>
              <a:t>Es </a:t>
            </a:r>
            <a:r>
              <a:rPr b="0" i="0" lang="it" sz="1200" u="none" cap="none" strike="noStrike">
                <a:solidFill>
                  <a:schemeClr val="dk2"/>
                </a:solidFill>
                <a:highlight>
                  <a:srgbClr val="FFFFFF"/>
                </a:highlight>
                <a:latin typeface="Lato"/>
                <a:ea typeface="Lato"/>
                <a:cs typeface="Lato"/>
                <a:sym typeface="Lato"/>
              </a:rPr>
              <a:t>handelt sich um eine Methode zur Berechnung des Kapitalbedarfs und zur angemessenen Zuweisung von Ressourcen</a:t>
            </a:r>
            <a:endParaRPr b="0" i="0" sz="1400" u="none" cap="none" strike="noStrike">
              <a:solidFill>
                <a:srgbClr val="000000"/>
              </a:solidFill>
              <a:latin typeface="Lato"/>
              <a:ea typeface="Lato"/>
              <a:cs typeface="Lato"/>
              <a:sym typeface="Lato"/>
            </a:endParaRPr>
          </a:p>
        </p:txBody>
      </p:sp>
      <p:sp>
        <p:nvSpPr>
          <p:cNvPr id="446" name="Google Shape;446;p35"/>
          <p:cNvSpPr txBox="1"/>
          <p:nvPr/>
        </p:nvSpPr>
        <p:spPr>
          <a:xfrm>
            <a:off x="1880203" y="2516193"/>
            <a:ext cx="4315291" cy="1147207"/>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1300"/>
              <a:buFont typeface="Arial"/>
              <a:buNone/>
            </a:pPr>
            <a:r>
              <a:rPr b="1" i="0" lang="it" sz="1300" u="none" cap="none" strike="noStrike">
                <a:solidFill>
                  <a:schemeClr val="dk1"/>
                </a:solidFill>
                <a:highlight>
                  <a:srgbClr val="FFFFFF"/>
                </a:highlight>
                <a:latin typeface="Lato"/>
                <a:ea typeface="Lato"/>
                <a:cs typeface="Lato"/>
                <a:sym typeface="Lato"/>
              </a:rPr>
              <a:t>Finanzkontrolle - </a:t>
            </a:r>
            <a:r>
              <a:rPr b="0" i="0" lang="it" sz="1200" u="none" cap="none" strike="noStrike">
                <a:solidFill>
                  <a:schemeClr val="dk2"/>
                </a:solidFill>
                <a:latin typeface="Lato"/>
                <a:ea typeface="Lato"/>
                <a:cs typeface="Lato"/>
                <a:sym typeface="Lato"/>
              </a:rPr>
              <a:t>Es geht um die Festlegung geeigneter KIPs</a:t>
            </a:r>
            <a:r>
              <a:rPr b="0" i="0" lang="it" sz="1200" u="none" cap="none" strike="noStrike">
                <a:solidFill>
                  <a:schemeClr val="dk2"/>
                </a:solidFill>
                <a:highlight>
                  <a:srgbClr val="FFFFFF"/>
                </a:highlight>
                <a:latin typeface="Lato"/>
                <a:ea typeface="Lato"/>
                <a:cs typeface="Lato"/>
                <a:sym typeface="Lato"/>
              </a:rPr>
              <a:t>, um sicherzustellen, dass die Organisation auf ihre Ziele hinarbeitet.</a:t>
            </a:r>
            <a:endParaRPr b="0" i="0" sz="1400" u="none" cap="none" strike="noStrike">
              <a:solidFill>
                <a:srgbClr val="000000"/>
              </a:solidFill>
              <a:latin typeface="Lato"/>
              <a:ea typeface="Lato"/>
              <a:cs typeface="Lato"/>
              <a:sym typeface="Lato"/>
            </a:endParaRPr>
          </a:p>
        </p:txBody>
      </p:sp>
      <p:sp>
        <p:nvSpPr>
          <p:cNvPr id="447" name="Google Shape;447;p35"/>
          <p:cNvSpPr txBox="1"/>
          <p:nvPr/>
        </p:nvSpPr>
        <p:spPr>
          <a:xfrm>
            <a:off x="2559795" y="3428920"/>
            <a:ext cx="4434000" cy="8118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1300"/>
              <a:buFont typeface="Arial"/>
              <a:buNone/>
            </a:pPr>
            <a:r>
              <a:rPr b="1" i="0" lang="it" sz="1300" u="none" cap="none" strike="noStrike">
                <a:solidFill>
                  <a:schemeClr val="dk1"/>
                </a:solidFill>
                <a:highlight>
                  <a:srgbClr val="FFFFFF"/>
                </a:highlight>
                <a:latin typeface="Lato"/>
                <a:ea typeface="Lato"/>
                <a:cs typeface="Lato"/>
                <a:sym typeface="Lato"/>
              </a:rPr>
              <a:t>Finanzielle Entscheidungsfindung - </a:t>
            </a:r>
            <a:r>
              <a:rPr b="0" i="0" lang="it" sz="1200" u="none" cap="none" strike="noStrike">
                <a:solidFill>
                  <a:schemeClr val="dk2"/>
                </a:solidFill>
                <a:highlight>
                  <a:srgbClr val="FFFFFF"/>
                </a:highlight>
                <a:latin typeface="Lato"/>
                <a:ea typeface="Lato"/>
                <a:cs typeface="Lato"/>
                <a:sym typeface="Lato"/>
              </a:rPr>
              <a:t>Es geht um Unternehmer, die über Finanzierung, Ressourcenverteilung, Gewinnverteilung und vieles mehr entscheiden müssen</a:t>
            </a:r>
            <a:r>
              <a:rPr b="1" i="1" lang="it" sz="1200" u="none" cap="none" strike="noStrike">
                <a:solidFill>
                  <a:schemeClr val="dk2"/>
                </a:solidFill>
                <a:highlight>
                  <a:srgbClr val="FFFFFF"/>
                </a:highlight>
                <a:latin typeface="Lato"/>
                <a:ea typeface="Lato"/>
                <a:cs typeface="Lato"/>
                <a:sym typeface="Lato"/>
              </a:rPr>
              <a:t>.</a:t>
            </a:r>
            <a:endParaRPr b="0" i="0" sz="1200" u="none" cap="none" strike="noStrike">
              <a:solidFill>
                <a:srgbClr val="000000"/>
              </a:solidFill>
              <a:latin typeface="Lato"/>
              <a:ea typeface="Lato"/>
              <a:cs typeface="Lato"/>
              <a:sym typeface="Lato"/>
            </a:endParaRPr>
          </a:p>
        </p:txBody>
      </p:sp>
      <p:pic>
        <p:nvPicPr>
          <p:cNvPr id="448" name="Google Shape;448;p35"/>
          <p:cNvPicPr preferRelativeResize="0"/>
          <p:nvPr/>
        </p:nvPicPr>
        <p:blipFill rotWithShape="1">
          <a:blip r:embed="rId3">
            <a:alphaModFix/>
          </a:blip>
          <a:srcRect b="0" l="0" r="0" t="0"/>
          <a:stretch/>
        </p:blipFill>
        <p:spPr>
          <a:xfrm>
            <a:off x="1007600" y="1799353"/>
            <a:ext cx="307121" cy="405000"/>
          </a:xfrm>
          <a:prstGeom prst="rect">
            <a:avLst/>
          </a:prstGeom>
          <a:noFill/>
          <a:ln>
            <a:noFill/>
          </a:ln>
        </p:spPr>
      </p:pic>
      <p:pic>
        <p:nvPicPr>
          <p:cNvPr id="449" name="Google Shape;449;p35"/>
          <p:cNvPicPr preferRelativeResize="0"/>
          <p:nvPr/>
        </p:nvPicPr>
        <p:blipFill rotWithShape="1">
          <a:blip r:embed="rId4">
            <a:alphaModFix/>
          </a:blip>
          <a:srcRect b="0" l="0" r="0" t="0"/>
          <a:stretch/>
        </p:blipFill>
        <p:spPr>
          <a:xfrm>
            <a:off x="1442575" y="2728520"/>
            <a:ext cx="307125" cy="405000"/>
          </a:xfrm>
          <a:prstGeom prst="rect">
            <a:avLst/>
          </a:prstGeom>
          <a:noFill/>
          <a:ln>
            <a:noFill/>
          </a:ln>
        </p:spPr>
      </p:pic>
      <p:pic>
        <p:nvPicPr>
          <p:cNvPr id="450" name="Google Shape;450;p35"/>
          <p:cNvPicPr preferRelativeResize="0"/>
          <p:nvPr/>
        </p:nvPicPr>
        <p:blipFill rotWithShape="1">
          <a:blip r:embed="rId5">
            <a:alphaModFix/>
          </a:blip>
          <a:srcRect b="0" l="0" r="0" t="0"/>
          <a:stretch/>
        </p:blipFill>
        <p:spPr>
          <a:xfrm>
            <a:off x="2184475" y="3721203"/>
            <a:ext cx="359676" cy="474298"/>
          </a:xfrm>
          <a:prstGeom prst="rect">
            <a:avLst/>
          </a:prstGeom>
          <a:noFill/>
          <a:ln>
            <a:noFill/>
          </a:ln>
        </p:spPr>
      </p:pic>
      <p:sp>
        <p:nvSpPr>
          <p:cNvPr id="451" name="Google Shape;451;p35"/>
          <p:cNvSpPr/>
          <p:nvPr/>
        </p:nvSpPr>
        <p:spPr>
          <a:xfrm>
            <a:off x="1379051" y="1799353"/>
            <a:ext cx="4412777" cy="7408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35"/>
          <p:cNvSpPr/>
          <p:nvPr/>
        </p:nvSpPr>
        <p:spPr>
          <a:xfrm>
            <a:off x="1880203" y="2719397"/>
            <a:ext cx="4465288" cy="7408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35"/>
          <p:cNvSpPr/>
          <p:nvPr/>
        </p:nvSpPr>
        <p:spPr>
          <a:xfrm>
            <a:off x="2544151" y="3567982"/>
            <a:ext cx="4465288" cy="811800"/>
          </a:xfrm>
          <a:prstGeom prst="rect">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54" name="Google Shape;454;p35"/>
          <p:cNvPicPr preferRelativeResize="0"/>
          <p:nvPr/>
        </p:nvPicPr>
        <p:blipFill rotWithShape="1">
          <a:blip r:embed="rId6">
            <a:alphaModFix/>
          </a:blip>
          <a:srcRect b="0" l="0" r="0" t="0"/>
          <a:stretch/>
        </p:blipFill>
        <p:spPr>
          <a:xfrm>
            <a:off x="265500" y="4577350"/>
            <a:ext cx="1484200" cy="307805"/>
          </a:xfrm>
          <a:prstGeom prst="rect">
            <a:avLst/>
          </a:prstGeom>
          <a:noFill/>
          <a:ln>
            <a:noFill/>
          </a:ln>
        </p:spPr>
      </p:pic>
      <p:pic>
        <p:nvPicPr>
          <p:cNvPr id="455" name="Google Shape;455;p35"/>
          <p:cNvPicPr preferRelativeResize="0"/>
          <p:nvPr/>
        </p:nvPicPr>
        <p:blipFill rotWithShape="1">
          <a:blip r:embed="rId7">
            <a:alphaModFix/>
          </a:blip>
          <a:srcRect b="0" l="0" r="0" t="0"/>
          <a:stretch/>
        </p:blipFill>
        <p:spPr>
          <a:xfrm>
            <a:off x="0" y="447300"/>
            <a:ext cx="1097150" cy="10381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36"/>
          <p:cNvSpPr txBox="1"/>
          <p:nvPr>
            <p:ph type="title"/>
          </p:nvPr>
        </p:nvSpPr>
        <p:spPr>
          <a:xfrm>
            <a:off x="219325" y="2150800"/>
            <a:ext cx="4238100" cy="1648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2300"/>
              <a:t>4. KOMPONENTEN DES FINANZMANAGEMENTS: KONSTRUIEREN, LESEN UND VERSTEHEN</a:t>
            </a:r>
            <a:endParaRPr sz="2300"/>
          </a:p>
          <a:p>
            <a:pPr indent="0" lvl="0" marL="0" rtl="0" algn="l">
              <a:lnSpc>
                <a:spcPct val="100000"/>
              </a:lnSpc>
              <a:spcBef>
                <a:spcPts val="0"/>
              </a:spcBef>
              <a:spcAft>
                <a:spcPts val="0"/>
              </a:spcAft>
              <a:buSzPts val="3600"/>
              <a:buNone/>
            </a:pPr>
            <a:r>
              <a:t/>
            </a:r>
            <a:endParaRPr/>
          </a:p>
        </p:txBody>
      </p:sp>
      <p:sp>
        <p:nvSpPr>
          <p:cNvPr id="461" name="Google Shape;461;p36"/>
          <p:cNvSpPr txBox="1"/>
          <p:nvPr>
            <p:ph idx="2" type="body"/>
          </p:nvPr>
        </p:nvSpPr>
        <p:spPr>
          <a:xfrm>
            <a:off x="4957550" y="907500"/>
            <a:ext cx="3837000" cy="3328500"/>
          </a:xfrm>
          <a:prstGeom prst="rect">
            <a:avLst/>
          </a:prstGeom>
          <a:noFill/>
          <a:ln>
            <a:noFill/>
          </a:ln>
        </p:spPr>
        <p:txBody>
          <a:bodyPr anchorCtr="0" anchor="ctr" bIns="91425" lIns="91425" spcFirstLastPara="1" rIns="91425" wrap="square" tIns="91425">
            <a:noAutofit/>
          </a:bodyPr>
          <a:lstStyle/>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0" rtl="0" algn="l">
              <a:lnSpc>
                <a:spcPct val="100000"/>
              </a:lnSpc>
              <a:spcBef>
                <a:spcPts val="0"/>
              </a:spcBef>
              <a:spcAft>
                <a:spcPts val="0"/>
              </a:spcAft>
              <a:buSzPts val="1800"/>
              <a:buNone/>
            </a:pPr>
            <a:r>
              <a:rPr b="1" lang="it">
                <a:solidFill>
                  <a:schemeClr val="dk2"/>
                </a:solidFill>
              </a:rPr>
              <a:t>4.1 Die Bilanz</a:t>
            </a:r>
            <a:endParaRPr b="1">
              <a:solidFill>
                <a:schemeClr val="dk2"/>
              </a:solidFill>
            </a:endParaRPr>
          </a:p>
          <a:p>
            <a:pPr indent="0" lvl="0" marL="0" rtl="0" algn="l">
              <a:lnSpc>
                <a:spcPct val="100000"/>
              </a:lnSpc>
              <a:spcBef>
                <a:spcPts val="0"/>
              </a:spcBef>
              <a:spcAft>
                <a:spcPts val="0"/>
              </a:spcAft>
              <a:buSzPts val="1800"/>
              <a:buNone/>
            </a:pPr>
            <a:r>
              <a:t/>
            </a:r>
            <a:endParaRPr b="1">
              <a:solidFill>
                <a:schemeClr val="dk2"/>
              </a:solidFill>
            </a:endParaRPr>
          </a:p>
          <a:p>
            <a:pPr indent="0" lvl="0" marL="0" rtl="0" algn="l">
              <a:lnSpc>
                <a:spcPct val="100000"/>
              </a:lnSpc>
              <a:spcBef>
                <a:spcPts val="0"/>
              </a:spcBef>
              <a:spcAft>
                <a:spcPts val="0"/>
              </a:spcAft>
              <a:buSzPts val="1800"/>
              <a:buNone/>
            </a:pPr>
            <a:r>
              <a:rPr b="1" lang="it">
                <a:solidFill>
                  <a:schemeClr val="dk2"/>
                </a:solidFill>
              </a:rPr>
              <a:t>4.2 Die Gewinn- und Verlustrechnung</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0" rtl="0" algn="l">
              <a:lnSpc>
                <a:spcPct val="100000"/>
              </a:lnSpc>
              <a:spcBef>
                <a:spcPts val="0"/>
              </a:spcBef>
              <a:spcAft>
                <a:spcPts val="0"/>
              </a:spcAft>
              <a:buSzPts val="1800"/>
              <a:buNone/>
            </a:pPr>
            <a:r>
              <a:rPr b="1" lang="it">
                <a:solidFill>
                  <a:schemeClr val="dk2"/>
                </a:solidFill>
              </a:rPr>
              <a:t>4.3 Der Cashflow</a:t>
            </a:r>
            <a:endParaRPr b="1">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0" lvl="0" marL="0" rtl="0" algn="l">
              <a:lnSpc>
                <a:spcPct val="100000"/>
              </a:lnSpc>
              <a:spcBef>
                <a:spcPts val="0"/>
              </a:spcBef>
              <a:spcAft>
                <a:spcPts val="0"/>
              </a:spcAft>
              <a:buSzPts val="1800"/>
              <a:buNone/>
            </a:pPr>
            <a:r>
              <a:rPr b="1" lang="it">
                <a:solidFill>
                  <a:schemeClr val="dk2"/>
                </a:solidFill>
              </a:rPr>
              <a:t>4.4 Haushaltsindikatoren</a:t>
            </a:r>
            <a:endParaRPr b="1"/>
          </a:p>
          <a:p>
            <a:pPr indent="0" lvl="0" marL="0" rtl="0" algn="l">
              <a:lnSpc>
                <a:spcPct val="115000"/>
              </a:lnSpc>
              <a:spcBef>
                <a:spcPts val="0"/>
              </a:spcBef>
              <a:spcAft>
                <a:spcPts val="0"/>
              </a:spcAft>
              <a:buSzPts val="1800"/>
              <a:buNone/>
            </a:pPr>
            <a:r>
              <a:t/>
            </a:r>
            <a:endParaRPr b="1"/>
          </a:p>
          <a:p>
            <a:pPr indent="0" lvl="0" marL="0" rtl="0" algn="l">
              <a:lnSpc>
                <a:spcPct val="115000"/>
              </a:lnSpc>
              <a:spcBef>
                <a:spcPts val="0"/>
              </a:spcBef>
              <a:spcAft>
                <a:spcPts val="1600"/>
              </a:spcAft>
              <a:buSzPts val="1800"/>
              <a:buNone/>
            </a:pPr>
            <a:r>
              <a:t/>
            </a:r>
            <a:endParaRPr sz="1500"/>
          </a:p>
        </p:txBody>
      </p:sp>
      <p:pic>
        <p:nvPicPr>
          <p:cNvPr id="462" name="Google Shape;462;p36"/>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id="463" name="Google Shape;463;p36"/>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pic>
        <p:nvPicPr>
          <p:cNvPr id="468" name="Google Shape;468;p37"/>
          <p:cNvPicPr preferRelativeResize="0"/>
          <p:nvPr/>
        </p:nvPicPr>
        <p:blipFill rotWithShape="1">
          <a:blip r:embed="rId3">
            <a:alphaModFix/>
          </a:blip>
          <a:srcRect b="0" l="0" r="0" t="0"/>
          <a:stretch/>
        </p:blipFill>
        <p:spPr>
          <a:xfrm>
            <a:off x="599475" y="1569100"/>
            <a:ext cx="4053875" cy="3231950"/>
          </a:xfrm>
          <a:prstGeom prst="rect">
            <a:avLst/>
          </a:prstGeom>
          <a:noFill/>
          <a:ln>
            <a:noFill/>
          </a:ln>
        </p:spPr>
      </p:pic>
      <p:sp>
        <p:nvSpPr>
          <p:cNvPr id="469" name="Google Shape;469;p37"/>
          <p:cNvSpPr txBox="1"/>
          <p:nvPr>
            <p:ph type="title"/>
          </p:nvPr>
        </p:nvSpPr>
        <p:spPr>
          <a:xfrm>
            <a:off x="2435326" y="499963"/>
            <a:ext cx="6472500" cy="1305000"/>
          </a:xfrm>
          <a:prstGeom prst="rect">
            <a:avLst/>
          </a:prstGeom>
          <a:noFill/>
          <a:ln>
            <a:noFill/>
          </a:ln>
        </p:spPr>
        <p:txBody>
          <a:bodyPr anchorCtr="0" anchor="t" bIns="91425" lIns="91425" spcFirstLastPara="1" rIns="91425" wrap="square" tIns="91425">
            <a:noAutofit/>
          </a:bodyPr>
          <a:lstStyle/>
          <a:p>
            <a:pPr indent="0" lvl="0" marL="457200" rtl="0" algn="l">
              <a:lnSpc>
                <a:spcPct val="100000"/>
              </a:lnSpc>
              <a:spcBef>
                <a:spcPts val="0"/>
              </a:spcBef>
              <a:spcAft>
                <a:spcPts val="0"/>
              </a:spcAft>
              <a:buClr>
                <a:schemeClr val="dk2"/>
              </a:buClr>
              <a:buSzPts val="1100"/>
              <a:buFont typeface="Arial"/>
              <a:buNone/>
            </a:pPr>
            <a:r>
              <a:rPr b="0" lang="it" sz="1900">
                <a:latin typeface="Lato"/>
                <a:ea typeface="Lato"/>
                <a:cs typeface="Lato"/>
                <a:sym typeface="Lato"/>
              </a:rPr>
              <a:t>Um zu verstehen, wie man sich der Welt des Finanzmanagements im Sinne der Kontrolle der Mittel einer Organisation nähert, muss jedes Unternehmen zunächst über drei grundlegende Dokumente verfügen:</a:t>
            </a:r>
            <a:endParaRPr sz="3300">
              <a:latin typeface="Lato"/>
              <a:ea typeface="Lato"/>
              <a:cs typeface="Lato"/>
              <a:sym typeface="Lato"/>
            </a:endParaRPr>
          </a:p>
        </p:txBody>
      </p:sp>
      <p:sp>
        <p:nvSpPr>
          <p:cNvPr id="470" name="Google Shape;470;p37"/>
          <p:cNvSpPr txBox="1"/>
          <p:nvPr/>
        </p:nvSpPr>
        <p:spPr>
          <a:xfrm>
            <a:off x="4192200" y="2040825"/>
            <a:ext cx="4468200" cy="1671196"/>
          </a:xfrm>
          <a:prstGeom prst="rect">
            <a:avLst/>
          </a:prstGeom>
          <a:noFill/>
          <a:ln>
            <a:noFill/>
          </a:ln>
        </p:spPr>
        <p:txBody>
          <a:bodyPr anchorCtr="0" anchor="t" bIns="91425" lIns="91425" spcFirstLastPara="1" rIns="91425" wrap="square" tIns="91425">
            <a:spAutoFit/>
          </a:bodyPr>
          <a:lstStyle/>
          <a:p>
            <a:pPr indent="-361950" lvl="0" marL="457200" marR="0" rtl="0" algn="l">
              <a:lnSpc>
                <a:spcPct val="115000"/>
              </a:lnSpc>
              <a:spcBef>
                <a:spcPts val="0"/>
              </a:spcBef>
              <a:spcAft>
                <a:spcPts val="0"/>
              </a:spcAft>
              <a:buClr>
                <a:schemeClr val="dk1"/>
              </a:buClr>
              <a:buSzPts val="2100"/>
              <a:buFont typeface="Lato"/>
              <a:buChar char="●"/>
            </a:pPr>
            <a:r>
              <a:rPr b="1" i="0" lang="it" sz="2100" u="none" cap="none" strike="noStrike">
                <a:solidFill>
                  <a:schemeClr val="dk1"/>
                </a:solidFill>
                <a:latin typeface="Lato"/>
                <a:ea typeface="Lato"/>
                <a:cs typeface="Lato"/>
                <a:sym typeface="Lato"/>
              </a:rPr>
              <a:t>Die Bilanz</a:t>
            </a:r>
            <a:endParaRPr b="1" i="0" sz="2100" u="none" cap="none" strike="noStrike">
              <a:solidFill>
                <a:schemeClr val="dk1"/>
              </a:solidFill>
              <a:latin typeface="Lato"/>
              <a:ea typeface="Lato"/>
              <a:cs typeface="Lato"/>
              <a:sym typeface="Lato"/>
            </a:endParaRPr>
          </a:p>
          <a:p>
            <a:pPr indent="-361950" lvl="0" marL="457200" marR="0" rtl="0" algn="l">
              <a:lnSpc>
                <a:spcPct val="115000"/>
              </a:lnSpc>
              <a:spcBef>
                <a:spcPts val="0"/>
              </a:spcBef>
              <a:spcAft>
                <a:spcPts val="0"/>
              </a:spcAft>
              <a:buClr>
                <a:schemeClr val="dk1"/>
              </a:buClr>
              <a:buSzPts val="2100"/>
              <a:buFont typeface="Lato"/>
              <a:buChar char="●"/>
            </a:pPr>
            <a:r>
              <a:rPr b="1" i="0" lang="it" sz="2100" u="none" cap="none" strike="noStrike">
                <a:solidFill>
                  <a:schemeClr val="dk1"/>
                </a:solidFill>
                <a:latin typeface="Lato"/>
                <a:ea typeface="Lato"/>
                <a:cs typeface="Lato"/>
                <a:sym typeface="Lato"/>
              </a:rPr>
              <a:t>Die Gewinn- und Verlustrechnung</a:t>
            </a:r>
            <a:endParaRPr b="1" i="0" sz="2100" u="none" cap="none" strike="noStrike">
              <a:solidFill>
                <a:schemeClr val="dk1"/>
              </a:solidFill>
              <a:latin typeface="Lato"/>
              <a:ea typeface="Lato"/>
              <a:cs typeface="Lato"/>
              <a:sym typeface="Lato"/>
            </a:endParaRPr>
          </a:p>
          <a:p>
            <a:pPr indent="-361950" lvl="0" marL="457200" marR="0" rtl="0" algn="l">
              <a:lnSpc>
                <a:spcPct val="115000"/>
              </a:lnSpc>
              <a:spcBef>
                <a:spcPts val="0"/>
              </a:spcBef>
              <a:spcAft>
                <a:spcPts val="0"/>
              </a:spcAft>
              <a:buClr>
                <a:schemeClr val="dk1"/>
              </a:buClr>
              <a:buSzPts val="2100"/>
              <a:buFont typeface="Lato"/>
              <a:buChar char="●"/>
            </a:pPr>
            <a:r>
              <a:rPr b="1" i="0" lang="it" sz="2100" u="none" cap="none" strike="noStrike">
                <a:solidFill>
                  <a:schemeClr val="dk1"/>
                </a:solidFill>
                <a:latin typeface="Lato"/>
                <a:ea typeface="Lato"/>
                <a:cs typeface="Lato"/>
                <a:sym typeface="Lato"/>
              </a:rPr>
              <a:t>Der Cashflow</a:t>
            </a:r>
            <a:endParaRPr b="1" i="0" sz="2100" u="none" cap="none" strike="noStrike">
              <a:solidFill>
                <a:schemeClr val="dk1"/>
              </a:solidFill>
              <a:latin typeface="Lato"/>
              <a:ea typeface="Lato"/>
              <a:cs typeface="Lato"/>
              <a:sym typeface="Lato"/>
            </a:endParaRPr>
          </a:p>
        </p:txBody>
      </p:sp>
      <p:pic>
        <p:nvPicPr>
          <p:cNvPr id="471" name="Google Shape;471;p37"/>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472" name="Google Shape;472;p37"/>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id="477" name="Google Shape;477;p38"/>
          <p:cNvPicPr preferRelativeResize="0"/>
          <p:nvPr/>
        </p:nvPicPr>
        <p:blipFill rotWithShape="1">
          <a:blip r:embed="rId3">
            <a:alphaModFix/>
          </a:blip>
          <a:srcRect b="0" l="0" r="0" t="0"/>
          <a:stretch/>
        </p:blipFill>
        <p:spPr>
          <a:xfrm>
            <a:off x="751225" y="788514"/>
            <a:ext cx="3566475" cy="3566475"/>
          </a:xfrm>
          <a:prstGeom prst="rect">
            <a:avLst/>
          </a:prstGeom>
          <a:noFill/>
          <a:ln>
            <a:noFill/>
          </a:ln>
        </p:spPr>
      </p:pic>
      <p:sp>
        <p:nvSpPr>
          <p:cNvPr id="478" name="Google Shape;478;p38"/>
          <p:cNvSpPr txBox="1"/>
          <p:nvPr>
            <p:ph idx="1" type="body"/>
          </p:nvPr>
        </p:nvSpPr>
        <p:spPr>
          <a:xfrm>
            <a:off x="1727300" y="621825"/>
            <a:ext cx="6850800" cy="1696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it" sz="1300">
                <a:solidFill>
                  <a:schemeClr val="dk1"/>
                </a:solidFill>
              </a:rPr>
              <a:t>DIE BILANZ</a:t>
            </a:r>
            <a:endParaRPr b="1" sz="1300">
              <a:solidFill>
                <a:schemeClr val="dk1"/>
              </a:solidFill>
            </a:endParaRPr>
          </a:p>
          <a:p>
            <a:pPr indent="0" lvl="0" marL="0" rtl="0" algn="l">
              <a:lnSpc>
                <a:spcPct val="100000"/>
              </a:lnSpc>
              <a:spcBef>
                <a:spcPts val="0"/>
              </a:spcBef>
              <a:spcAft>
                <a:spcPts val="0"/>
              </a:spcAft>
              <a:buSzPts val="1400"/>
              <a:buNone/>
            </a:pPr>
            <a:r>
              <a:t/>
            </a:r>
            <a:endParaRPr b="1" sz="1300">
              <a:solidFill>
                <a:schemeClr val="dk1"/>
              </a:solidFill>
            </a:endParaRPr>
          </a:p>
          <a:p>
            <a:pPr indent="0" lvl="0" marL="0" rtl="0" algn="just">
              <a:lnSpc>
                <a:spcPct val="115000"/>
              </a:lnSpc>
              <a:spcBef>
                <a:spcPts val="1200"/>
              </a:spcBef>
              <a:spcAft>
                <a:spcPts val="1200"/>
              </a:spcAft>
              <a:buSzPts val="1400"/>
              <a:buNone/>
            </a:pPr>
            <a:r>
              <a:rPr lang="it" sz="1200"/>
              <a:t>Die Buchhaltungsbilanz ist ein Bild der finanziellen Situation des Unternehmens, anhand dessen man die Finanzlage analysieren kann. Anhand dieses Papiers kann jeder sehen, was das Unternehmen besitzt, wie viele Schulden die Organisation hat und wie viel investiert wurde. Die Finanzlage ist der Hauptpunkt der Bilanz, aber was ist das? Es handelt sich einfach um die Fähigkeit, Schulden zu bedienen. Sie unterscheidet sich, wie wir sehen werden, von der wirtschaftlichen Lage. </a:t>
            </a:r>
            <a:endParaRPr sz="1800"/>
          </a:p>
        </p:txBody>
      </p:sp>
      <p:sp>
        <p:nvSpPr>
          <p:cNvPr id="479" name="Google Shape;479;p38"/>
          <p:cNvSpPr txBox="1"/>
          <p:nvPr/>
        </p:nvSpPr>
        <p:spPr>
          <a:xfrm>
            <a:off x="4099475" y="3299900"/>
            <a:ext cx="4514100" cy="794100"/>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1200"/>
              </a:spcAft>
              <a:buClr>
                <a:srgbClr val="000000"/>
              </a:buClr>
              <a:buSzPts val="1200"/>
              <a:buFont typeface="Arial"/>
              <a:buNone/>
            </a:pPr>
            <a:r>
              <a:rPr b="0" i="0" lang="it" sz="1200" u="none" cap="none" strike="noStrike">
                <a:solidFill>
                  <a:schemeClr val="dk2"/>
                </a:solidFill>
                <a:latin typeface="Lato"/>
                <a:ea typeface="Lato"/>
                <a:cs typeface="Lato"/>
                <a:sym typeface="Lato"/>
              </a:rPr>
              <a:t>Mit anderen Worten, die Bilanz zeigt die Gesamtaktiva des Unternehmens und wie diese Aktiva finanziert werden, entweder durch Schulden oder durch Eigenkapital, und ist sowohl für </a:t>
            </a:r>
            <a:r>
              <a:rPr b="1" i="0" lang="it" sz="1200" u="none" cap="none" strike="noStrike">
                <a:solidFill>
                  <a:schemeClr val="dk2"/>
                </a:solidFill>
                <a:latin typeface="Lato"/>
                <a:ea typeface="Lato"/>
                <a:cs typeface="Lato"/>
                <a:sym typeface="Lato"/>
              </a:rPr>
              <a:t>interne als auch externe Analysen </a:t>
            </a:r>
            <a:r>
              <a:rPr b="0" i="0" lang="it" sz="1200" u="none" cap="none" strike="noStrike">
                <a:solidFill>
                  <a:schemeClr val="dk2"/>
                </a:solidFill>
                <a:latin typeface="Lato"/>
                <a:ea typeface="Lato"/>
                <a:cs typeface="Lato"/>
                <a:sym typeface="Lato"/>
              </a:rPr>
              <a:t>nützlich</a:t>
            </a:r>
            <a:r>
              <a:rPr b="1" i="0" lang="it" sz="1200" u="none" cap="none" strike="noStrike">
                <a:solidFill>
                  <a:schemeClr val="dk2"/>
                </a:solidFill>
                <a:latin typeface="Lato"/>
                <a:ea typeface="Lato"/>
                <a:cs typeface="Lato"/>
                <a:sym typeface="Lato"/>
              </a:rPr>
              <a:t>.</a:t>
            </a:r>
            <a:endParaRPr b="0" i="0" sz="1600" u="none" cap="none" strike="noStrike">
              <a:solidFill>
                <a:srgbClr val="000000"/>
              </a:solidFill>
              <a:latin typeface="Arial"/>
              <a:ea typeface="Arial"/>
              <a:cs typeface="Arial"/>
              <a:sym typeface="Arial"/>
            </a:endParaRPr>
          </a:p>
        </p:txBody>
      </p:sp>
      <p:pic>
        <p:nvPicPr>
          <p:cNvPr id="480" name="Google Shape;480;p38"/>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481" name="Google Shape;481;p38"/>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9"/>
          <p:cNvSpPr txBox="1"/>
          <p:nvPr>
            <p:ph type="title"/>
          </p:nvPr>
        </p:nvSpPr>
        <p:spPr>
          <a:xfrm>
            <a:off x="1411200" y="531425"/>
            <a:ext cx="7386600" cy="904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&lt;&lt; Bilanzen helfen zu verstehen, ob eine Organisation erfolgreich ist oder Probleme hat, indem sie die Liquiditätssituation analysieren &gt;&gt;</a:t>
            </a:r>
            <a:endParaRPr sz="2000"/>
          </a:p>
        </p:txBody>
      </p:sp>
      <p:graphicFrame>
        <p:nvGraphicFramePr>
          <p:cNvPr id="487" name="Google Shape;487;p39"/>
          <p:cNvGraphicFramePr/>
          <p:nvPr/>
        </p:nvGraphicFramePr>
        <p:xfrm>
          <a:off x="952500" y="1793825"/>
          <a:ext cx="3000000" cy="3000000"/>
        </p:xfrm>
        <a:graphic>
          <a:graphicData uri="http://schemas.openxmlformats.org/drawingml/2006/table">
            <a:tbl>
              <a:tblPr>
                <a:noFill/>
                <a:tableStyleId>{8A0AB342-3805-4106-B6F6-BDB25884A125}</a:tableStyleId>
              </a:tblPr>
              <a:tblGrid>
                <a:gridCol w="3497050"/>
                <a:gridCol w="3741950"/>
              </a:tblGrid>
              <a:tr h="418450">
                <a:tc>
                  <a:txBody>
                    <a:bodyPr/>
                    <a:lstStyle/>
                    <a:p>
                      <a:pPr indent="0" lvl="0" marL="0" marR="0" rtl="0" algn="l">
                        <a:lnSpc>
                          <a:spcPct val="115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Interne Analyse: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Externe Analyse:</a:t>
                      </a:r>
                      <a:endParaRPr sz="1400" u="none" cap="none" strike="noStrike"/>
                    </a:p>
                  </a:txBody>
                  <a:tcPr marT="91425" marB="91425" marR="91425" marL="91425"/>
                </a:tc>
              </a:tr>
              <a:tr h="962700">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Lato"/>
                          <a:ea typeface="Lato"/>
                          <a:cs typeface="Lato"/>
                          <a:sym typeface="Lato"/>
                        </a:rPr>
                        <a:t>Mit der internen Analyse ist es möglich zu verstehen: </a:t>
                      </a:r>
                      <a:endParaRPr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Lato"/>
                          <a:ea typeface="Lato"/>
                          <a:cs typeface="Lato"/>
                          <a:sym typeface="Lato"/>
                        </a:rPr>
                        <a:t>- ob die Organisation in der Lage ist, künftige Ausgaben zu decken oder einen Marktschock zu bewältigen;  </a:t>
                      </a:r>
                      <a:endParaRPr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Lato"/>
                          <a:ea typeface="Lato"/>
                          <a:cs typeface="Lato"/>
                          <a:sym typeface="Lato"/>
                        </a:rPr>
                        <a:t>- Trends der Aktiva und Passiva, um sicherzustellen, dass die Organisation ordnungsgemäß funktioniert;</a:t>
                      </a:r>
                      <a:endParaRPr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Lato"/>
                          <a:ea typeface="Lato"/>
                          <a:cs typeface="Lato"/>
                          <a:sym typeface="Lato"/>
                        </a:rPr>
                        <a:t>- Problembereiche.  </a:t>
                      </a:r>
                      <a:endParaRPr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Lato"/>
                          <a:ea typeface="Lato"/>
                          <a:cs typeface="Lato"/>
                          <a:sym typeface="Lato"/>
                        </a:rPr>
                        <a:t>Sie hilft Anlegern und Stakeholdern dabei:</a:t>
                      </a:r>
                      <a:endParaRPr sz="1400" u="none" cap="none" strike="noStrike">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it" sz="1400" u="none" cap="none" strike="noStrike">
                          <a:latin typeface="Lato"/>
                          <a:ea typeface="Lato"/>
                          <a:cs typeface="Lato"/>
                          <a:sym typeface="Lato"/>
                        </a:rPr>
                        <a:t>das Unternehmen zu bewerten, </a:t>
                      </a:r>
                      <a:endParaRPr sz="1400" u="none" cap="none" strike="noStrike">
                        <a:latin typeface="Lato"/>
                        <a:ea typeface="Lato"/>
                        <a:cs typeface="Lato"/>
                        <a:sym typeface="Lato"/>
                      </a:endParaRPr>
                    </a:p>
                    <a:p>
                      <a:pPr indent="-317500" lvl="0" marL="457200" marR="0" rtl="0" algn="l">
                        <a:lnSpc>
                          <a:spcPct val="100000"/>
                        </a:lnSpc>
                        <a:spcBef>
                          <a:spcPts val="0"/>
                        </a:spcBef>
                        <a:spcAft>
                          <a:spcPts val="0"/>
                        </a:spcAft>
                        <a:buClr>
                          <a:srgbClr val="000000"/>
                        </a:buClr>
                        <a:buSzPts val="1400"/>
                        <a:buFont typeface="Lato"/>
                        <a:buChar char="●"/>
                      </a:pPr>
                      <a:r>
                        <a:rPr lang="it" sz="1400" u="none" cap="none" strike="noStrike">
                          <a:latin typeface="Lato"/>
                          <a:ea typeface="Lato"/>
                          <a:cs typeface="Lato"/>
                          <a:sym typeface="Lato"/>
                        </a:rPr>
                        <a:t>seine Finanzlage, die derzeit verfügbaren Mittel und alle Finanzierungsvereinbarungen zu sehen. </a:t>
                      </a:r>
                      <a:endParaRPr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Lato"/>
                          <a:ea typeface="Lato"/>
                          <a:cs typeface="Lato"/>
                          <a:sym typeface="Lato"/>
                        </a:rPr>
                        <a:t>Für Investoren kann dies eine Hilfe sein, um zu verstehen, ob es sich lohnt, in dieses Unternehmen zu investieren</a:t>
                      </a:r>
                      <a:r>
                        <a:rPr lang="it" sz="1400" u="none" cap="none" strike="noStrike"/>
                        <a:t>.</a:t>
                      </a:r>
                      <a:endParaRPr sz="1400" u="none" cap="none" strike="noStrike"/>
                    </a:p>
                  </a:txBody>
                  <a:tcPr marT="91425" marB="91425" marR="91425" marL="91425"/>
                </a:tc>
              </a:tr>
            </a:tbl>
          </a:graphicData>
        </a:graphic>
      </p:graphicFrame>
      <p:pic>
        <p:nvPicPr>
          <p:cNvPr id="488" name="Google Shape;488;p39"/>
          <p:cNvPicPr preferRelativeResize="0"/>
          <p:nvPr/>
        </p:nvPicPr>
        <p:blipFill rotWithShape="1">
          <a:blip r:embed="rId3">
            <a:alphaModFix/>
          </a:blip>
          <a:srcRect b="0" l="0" r="0" t="0"/>
          <a:stretch/>
        </p:blipFill>
        <p:spPr>
          <a:xfrm>
            <a:off x="265500" y="4577350"/>
            <a:ext cx="1484200" cy="307805"/>
          </a:xfrm>
          <a:prstGeom prst="rect">
            <a:avLst/>
          </a:prstGeom>
          <a:noFill/>
          <a:ln>
            <a:noFill/>
          </a:ln>
        </p:spPr>
      </p:pic>
      <p:pic>
        <p:nvPicPr>
          <p:cNvPr id="489" name="Google Shape;489;p39"/>
          <p:cNvPicPr preferRelativeResize="0"/>
          <p:nvPr/>
        </p:nvPicPr>
        <p:blipFill rotWithShape="1">
          <a:blip r:embed="rId4">
            <a:alphaModFix/>
          </a:blip>
          <a:srcRect b="0" l="0" r="0" t="0"/>
          <a:stretch/>
        </p:blipFill>
        <p:spPr>
          <a:xfrm>
            <a:off x="0" y="447300"/>
            <a:ext cx="1097150" cy="1038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4"/>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sp>
        <p:nvSpPr>
          <p:cNvPr id="160" name="Google Shape;160;p4"/>
          <p:cNvSpPr txBox="1"/>
          <p:nvPr>
            <p:ph type="title"/>
          </p:nvPr>
        </p:nvSpPr>
        <p:spPr>
          <a:xfrm>
            <a:off x="1894738" y="531425"/>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Methodik - EQF</a:t>
            </a:r>
            <a:endParaRPr sz="2000"/>
          </a:p>
        </p:txBody>
      </p:sp>
      <p:graphicFrame>
        <p:nvGraphicFramePr>
          <p:cNvPr id="161" name="Google Shape;161;p4"/>
          <p:cNvGraphicFramePr/>
          <p:nvPr/>
        </p:nvGraphicFramePr>
        <p:xfrm>
          <a:off x="1658663" y="1166835"/>
          <a:ext cx="3000000" cy="3000000"/>
        </p:xfrm>
        <a:graphic>
          <a:graphicData uri="http://schemas.openxmlformats.org/drawingml/2006/table">
            <a:tbl>
              <a:tblPr>
                <a:noFill/>
                <a:tableStyleId>{8A0AB342-3805-4106-B6F6-BDB25884A125}</a:tableStyleId>
              </a:tblPr>
              <a:tblGrid>
                <a:gridCol w="2264575"/>
                <a:gridCol w="2264575"/>
                <a:gridCol w="2264575"/>
              </a:tblGrid>
              <a:tr h="459175">
                <a:tc>
                  <a:txBody>
                    <a:bodyPr/>
                    <a:lstStyle/>
                    <a:p>
                      <a:pPr indent="0" lvl="0" marL="0" marR="0" rtl="0" algn="l">
                        <a:lnSpc>
                          <a:spcPct val="115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Wissen: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Fertigkeiten: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Zuständigkeiten:</a:t>
                      </a:r>
                      <a:endParaRPr sz="1400" u="none" cap="none" strike="noStrike"/>
                    </a:p>
                  </a:txBody>
                  <a:tcPr marT="91425" marB="91425" marR="91425" marL="91425"/>
                </a:tc>
              </a:tr>
              <a:tr h="2699550">
                <a:tc>
                  <a:txBody>
                    <a:bodyPr/>
                    <a:lstStyle/>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chemeClr val="dk2"/>
                          </a:solidFill>
                          <a:latin typeface="Lato"/>
                          <a:ea typeface="Lato"/>
                          <a:cs typeface="Lato"/>
                          <a:sym typeface="Lato"/>
                        </a:rPr>
                        <a:t>- Lernen, wie man </a:t>
                      </a:r>
                      <a:r>
                        <a:rPr lang="it" sz="1000" u="none" cap="none" strike="noStrike">
                          <a:solidFill>
                            <a:srgbClr val="222222"/>
                          </a:solidFill>
                          <a:latin typeface="Lato"/>
                          <a:ea typeface="Lato"/>
                          <a:cs typeface="Lato"/>
                          <a:sym typeface="Lato"/>
                        </a:rPr>
                        <a:t>ein Unternehmen plant und Ziele festlegt</a:t>
                      </a:r>
                      <a:endParaRPr sz="1000" u="none" cap="none" strike="noStrike">
                        <a:solidFill>
                          <a:srgbClr val="2222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2222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rgbClr val="222222"/>
                          </a:solidFill>
                          <a:highlight>
                            <a:srgbClr val="FCFCFC"/>
                          </a:highlight>
                          <a:latin typeface="Lato"/>
                          <a:ea typeface="Lato"/>
                          <a:cs typeface="Lato"/>
                          <a:sym typeface="Lato"/>
                        </a:rPr>
                        <a:t>- genau wissen, wie man die gesetzten Ziele erreicht</a:t>
                      </a:r>
                      <a:endParaRPr sz="1000" u="none" cap="none" strike="noStrike">
                        <a:solidFill>
                          <a:srgbClr val="222222"/>
                        </a:solidFill>
                        <a:highlight>
                          <a:srgbClr val="FCFCFC"/>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222222"/>
                        </a:solidFill>
                        <a:highlight>
                          <a:srgbClr val="FCFCFC"/>
                        </a:highlight>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lang="it" sz="1000" u="none" cap="none" strike="noStrike">
                          <a:solidFill>
                            <a:schemeClr val="dk2"/>
                          </a:solidFill>
                          <a:latin typeface="Lato"/>
                          <a:ea typeface="Lato"/>
                          <a:cs typeface="Lato"/>
                          <a:sym typeface="Lato"/>
                        </a:rPr>
                        <a:t>- die Unterschiede zwischen den verschiedenen Arten der Finanzmanagement zu verstehen</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lang="it" sz="1000" u="none" cap="none" strike="noStrike">
                          <a:solidFill>
                            <a:schemeClr val="dk2"/>
                          </a:solidFill>
                          <a:latin typeface="Lato"/>
                          <a:ea typeface="Lato"/>
                          <a:cs typeface="Lato"/>
                          <a:sym typeface="Lato"/>
                        </a:rPr>
                        <a:t>- die genauen Instrumente, die das Finanzmanagement ausmachen kennen</a:t>
                      </a:r>
                      <a:endParaRPr sz="1000" u="none" cap="none" strike="noStrike">
                        <a:solidFill>
                          <a:srgbClr val="222222"/>
                        </a:solidFill>
                        <a:highlight>
                          <a:srgbClr val="FCFCFC"/>
                        </a:highlight>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rgbClr val="333333"/>
                          </a:solidFill>
                          <a:highlight>
                            <a:srgbClr val="FFFFFF"/>
                          </a:highlight>
                          <a:latin typeface="Lato"/>
                          <a:ea typeface="Lato"/>
                          <a:cs typeface="Lato"/>
                          <a:sym typeface="Lato"/>
                        </a:rPr>
                        <a:t>- Definition und Konzentration auf Geschäftsideen, Strategien und Visionen</a:t>
                      </a:r>
                      <a:endParaRPr sz="1000" u="none" cap="none" strike="noStrike">
                        <a:solidFill>
                          <a:srgbClr val="333333"/>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333333"/>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rgbClr val="333333"/>
                          </a:solidFill>
                          <a:highlight>
                            <a:srgbClr val="FFFFFF"/>
                          </a:highlight>
                          <a:latin typeface="Lato"/>
                          <a:ea typeface="Lato"/>
                          <a:cs typeface="Lato"/>
                          <a:sym typeface="Lato"/>
                        </a:rPr>
                        <a:t>- Mögliche Fallstricke, aber auch Stärken zu erkennen</a:t>
                      </a:r>
                      <a:endParaRPr sz="1000" u="none" cap="none" strike="noStrike">
                        <a:solidFill>
                          <a:srgbClr val="333333"/>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333333"/>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lang="it" sz="1000" u="none" cap="none" strike="noStrike">
                          <a:solidFill>
                            <a:schemeClr val="dk2"/>
                          </a:solidFill>
                          <a:latin typeface="Lato"/>
                          <a:ea typeface="Lato"/>
                          <a:cs typeface="Lato"/>
                          <a:sym typeface="Lato"/>
                        </a:rPr>
                        <a:t>- Kurz- und langfristige Planungsstrategien</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chemeClr val="dk2"/>
                        </a:buClr>
                        <a:buSzPts val="1100"/>
                        <a:buFont typeface="Arial"/>
                        <a:buNone/>
                      </a:pPr>
                      <a:r>
                        <a:rPr lang="it" sz="1000" u="none" cap="none" strike="noStrike">
                          <a:solidFill>
                            <a:schemeClr val="dk2"/>
                          </a:solidFill>
                          <a:latin typeface="Lato"/>
                          <a:ea typeface="Lato"/>
                          <a:cs typeface="Lato"/>
                          <a:sym typeface="Lato"/>
                        </a:rPr>
                        <a:t>-Erarbeitung einer konkreten unternehmerischen Vision, die den Erfolg des Sozialunternehmens garantieren kann</a:t>
                      </a:r>
                      <a:endParaRPr sz="1000" u="none" cap="none" strike="noStrike">
                        <a:solidFill>
                          <a:srgbClr val="333333"/>
                        </a:solidFill>
                        <a:highlight>
                          <a:srgbClr val="FFFFFF"/>
                        </a:highlight>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rgbClr val="202124"/>
                          </a:solidFill>
                          <a:highlight>
                            <a:srgbClr val="FFFFFF"/>
                          </a:highlight>
                          <a:latin typeface="Lato"/>
                          <a:ea typeface="Lato"/>
                          <a:cs typeface="Lato"/>
                          <a:sym typeface="Lato"/>
                        </a:rPr>
                        <a:t>- Ergreifung spezifischer Maßnahmen, die erforderlich sind, um Geschäftsideen zum Erfolg zu führen und kurz- und langfristige Ziele zu erreichen</a:t>
                      </a:r>
                      <a:endParaRPr sz="1000" u="none" cap="none" strike="noStrike">
                        <a:solidFill>
                          <a:srgbClr val="202124"/>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202124"/>
                        </a:solidFill>
                        <a:highlight>
                          <a:srgbClr val="FFFFFF"/>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rgbClr val="222222"/>
                          </a:solidFill>
                          <a:highlight>
                            <a:srgbClr val="FCFCFC"/>
                          </a:highlight>
                          <a:latin typeface="Lato"/>
                          <a:ea typeface="Lato"/>
                          <a:cs typeface="Lato"/>
                          <a:sym typeface="Lato"/>
                        </a:rPr>
                        <a:t>- Das Management ist besser in der Lage, mit Unsicherheiten umzugehen und sich auf seine Stärken zu konzentrieren.</a:t>
                      </a:r>
                      <a:endParaRPr sz="10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p>
                      <a:pPr indent="0" lvl="0" marL="0" marR="0" rtl="0" algn="l">
                        <a:lnSpc>
                          <a:spcPct val="100000"/>
                        </a:lnSpc>
                        <a:spcBef>
                          <a:spcPts val="0"/>
                        </a:spcBef>
                        <a:spcAft>
                          <a:spcPts val="0"/>
                        </a:spcAft>
                        <a:buClr>
                          <a:schemeClr val="dk2"/>
                        </a:buClr>
                        <a:buSzPts val="1100"/>
                        <a:buFont typeface="Arial"/>
                        <a:buNone/>
                      </a:pPr>
                      <a:r>
                        <a:rPr lang="it" sz="1000" u="none" cap="none" strike="noStrike">
                          <a:solidFill>
                            <a:schemeClr val="dk2"/>
                          </a:solidFill>
                          <a:latin typeface="Lato"/>
                          <a:ea typeface="Lato"/>
                          <a:cs typeface="Lato"/>
                          <a:sym typeface="Lato"/>
                        </a:rPr>
                        <a:t>-Kontrolle über das Budget, das dem Unternehmen zu Wohlstand verhilft</a:t>
                      </a:r>
                      <a:endParaRPr sz="1000" u="none" cap="none" strike="noStrike">
                        <a:latin typeface="Lato"/>
                        <a:ea typeface="Lato"/>
                        <a:cs typeface="Lato"/>
                        <a:sym typeface="Lato"/>
                      </a:endParaRPr>
                    </a:p>
                  </a:txBody>
                  <a:tcPr marT="91425" marB="91425" marR="91425" marL="91425"/>
                </a:tc>
              </a:tr>
            </a:tbl>
          </a:graphicData>
        </a:graphic>
      </p:graphicFrame>
      <p:pic>
        <p:nvPicPr>
          <p:cNvPr id="162" name="Google Shape;162;p4"/>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40"/>
          <p:cNvSpPr txBox="1"/>
          <p:nvPr>
            <p:ph type="title"/>
          </p:nvPr>
        </p:nvSpPr>
        <p:spPr>
          <a:xfrm>
            <a:off x="1411200" y="531425"/>
            <a:ext cx="7386600" cy="904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b="0" lang="it" sz="2000"/>
              <a:t>Die Bilanz basiert auf dieser grundlegenden Gleichung:</a:t>
            </a:r>
            <a:endParaRPr b="0" sz="2000"/>
          </a:p>
          <a:p>
            <a:pPr indent="0" lvl="0" marL="0" rtl="0" algn="ctr">
              <a:lnSpc>
                <a:spcPct val="100000"/>
              </a:lnSpc>
              <a:spcBef>
                <a:spcPts val="0"/>
              </a:spcBef>
              <a:spcAft>
                <a:spcPts val="0"/>
              </a:spcAft>
              <a:buSzPts val="3000"/>
              <a:buNone/>
            </a:pPr>
            <a:r>
              <a:rPr lang="it" sz="2000"/>
              <a:t> Aktiva = Passiva + Eigenkapital</a:t>
            </a:r>
            <a:endParaRPr sz="2000"/>
          </a:p>
        </p:txBody>
      </p:sp>
      <p:pic>
        <p:nvPicPr>
          <p:cNvPr id="495" name="Google Shape;495;p40"/>
          <p:cNvPicPr preferRelativeResize="0"/>
          <p:nvPr/>
        </p:nvPicPr>
        <p:blipFill rotWithShape="1">
          <a:blip r:embed="rId3">
            <a:alphaModFix/>
          </a:blip>
          <a:srcRect b="0" l="0" r="0" t="0"/>
          <a:stretch/>
        </p:blipFill>
        <p:spPr>
          <a:xfrm>
            <a:off x="1185550" y="1435625"/>
            <a:ext cx="4005150" cy="2820725"/>
          </a:xfrm>
          <a:prstGeom prst="rect">
            <a:avLst/>
          </a:prstGeom>
          <a:noFill/>
          <a:ln>
            <a:noFill/>
          </a:ln>
        </p:spPr>
      </p:pic>
      <p:sp>
        <p:nvSpPr>
          <p:cNvPr id="496" name="Google Shape;496;p40"/>
          <p:cNvSpPr txBox="1"/>
          <p:nvPr>
            <p:ph idx="1" type="body"/>
          </p:nvPr>
        </p:nvSpPr>
        <p:spPr>
          <a:xfrm>
            <a:off x="5461800" y="1435631"/>
            <a:ext cx="3336000" cy="30834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1200"/>
              </a:spcBef>
              <a:spcAft>
                <a:spcPts val="0"/>
              </a:spcAft>
              <a:buSzPts val="1200"/>
              <a:buChar char="●"/>
            </a:pPr>
            <a:r>
              <a:rPr b="1" lang="it" sz="1200"/>
              <a:t>Vermögenswerte: </a:t>
            </a:r>
            <a:r>
              <a:rPr lang="it" sz="1200"/>
              <a:t>was das Unternehmen besitzt </a:t>
            </a:r>
            <a:endParaRPr sz="1200"/>
          </a:p>
          <a:p>
            <a:pPr indent="0" lvl="0" marL="457200" rtl="0" algn="l">
              <a:lnSpc>
                <a:spcPct val="115000"/>
              </a:lnSpc>
              <a:spcBef>
                <a:spcPts val="1200"/>
              </a:spcBef>
              <a:spcAft>
                <a:spcPts val="0"/>
              </a:spcAft>
              <a:buSzPts val="1800"/>
              <a:buNone/>
            </a:pPr>
            <a:r>
              <a:t/>
            </a:r>
            <a:endParaRPr sz="1200"/>
          </a:p>
          <a:p>
            <a:pPr indent="-304800" lvl="0" marL="457200" rtl="0" algn="l">
              <a:lnSpc>
                <a:spcPct val="115000"/>
              </a:lnSpc>
              <a:spcBef>
                <a:spcPts val="1200"/>
              </a:spcBef>
              <a:spcAft>
                <a:spcPts val="0"/>
              </a:spcAft>
              <a:buSzPts val="1200"/>
              <a:buChar char="●"/>
            </a:pPr>
            <a:r>
              <a:rPr b="1" lang="it" sz="1200"/>
              <a:t>VERVINDLICHKEITEN: </a:t>
            </a:r>
            <a:r>
              <a:rPr lang="it" sz="1200"/>
              <a:t>was das Unternehmen schuldet  </a:t>
            </a:r>
            <a:endParaRPr sz="1200"/>
          </a:p>
          <a:p>
            <a:pPr indent="0" lvl="0" marL="457200" rtl="0" algn="l">
              <a:lnSpc>
                <a:spcPct val="115000"/>
              </a:lnSpc>
              <a:spcBef>
                <a:spcPts val="1200"/>
              </a:spcBef>
              <a:spcAft>
                <a:spcPts val="0"/>
              </a:spcAft>
              <a:buSzPts val="1800"/>
              <a:buNone/>
            </a:pPr>
            <a:r>
              <a:t/>
            </a:r>
            <a:endParaRPr sz="1200"/>
          </a:p>
          <a:p>
            <a:pPr indent="-304800" lvl="0" marL="457200" rtl="0" algn="l">
              <a:lnSpc>
                <a:spcPct val="115000"/>
              </a:lnSpc>
              <a:spcBef>
                <a:spcPts val="1200"/>
              </a:spcBef>
              <a:spcAft>
                <a:spcPts val="0"/>
              </a:spcAft>
              <a:buSzPts val="1200"/>
              <a:buChar char="●"/>
            </a:pPr>
            <a:r>
              <a:rPr b="1" lang="it" sz="1200"/>
              <a:t>EIGENKAPITAL DER AKTIONÄRE</a:t>
            </a:r>
            <a:r>
              <a:rPr lang="it" sz="1200"/>
              <a:t>: Wie viel wurde in das Unternehmen investiert? </a:t>
            </a:r>
            <a:endParaRPr sz="1200"/>
          </a:p>
          <a:p>
            <a:pPr indent="0" lvl="0" marL="0" rtl="0" algn="l">
              <a:lnSpc>
                <a:spcPct val="115000"/>
              </a:lnSpc>
              <a:spcBef>
                <a:spcPts val="1200"/>
              </a:spcBef>
              <a:spcAft>
                <a:spcPts val="1200"/>
              </a:spcAft>
              <a:buSzPts val="1800"/>
              <a:buNone/>
            </a:pPr>
            <a:r>
              <a:t/>
            </a:r>
            <a:endParaRPr/>
          </a:p>
        </p:txBody>
      </p:sp>
      <p:pic>
        <p:nvPicPr>
          <p:cNvPr id="497" name="Google Shape;497;p40"/>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498" name="Google Shape;498;p40"/>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p41"/>
          <p:cNvPicPr preferRelativeResize="0"/>
          <p:nvPr/>
        </p:nvPicPr>
        <p:blipFill rotWithShape="1">
          <a:blip r:embed="rId3">
            <a:alphaModFix/>
          </a:blip>
          <a:srcRect b="0" l="0" r="0" t="0"/>
          <a:stretch/>
        </p:blipFill>
        <p:spPr>
          <a:xfrm>
            <a:off x="5282550" y="1023705"/>
            <a:ext cx="3861450" cy="3861450"/>
          </a:xfrm>
          <a:prstGeom prst="rect">
            <a:avLst/>
          </a:prstGeom>
          <a:noFill/>
          <a:ln>
            <a:noFill/>
          </a:ln>
        </p:spPr>
      </p:pic>
      <p:sp>
        <p:nvSpPr>
          <p:cNvPr id="504" name="Google Shape;504;p41"/>
          <p:cNvSpPr txBox="1"/>
          <p:nvPr>
            <p:ph type="title"/>
          </p:nvPr>
        </p:nvSpPr>
        <p:spPr>
          <a:xfrm>
            <a:off x="1411200" y="531425"/>
            <a:ext cx="7386600" cy="749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UNTERSCHIEDE ZWISCHEN DEN BILANZEN VON TRADITIONELLEN UND SOZIALEN UNTERNEHMEN </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p:txBody>
      </p:sp>
      <p:sp>
        <p:nvSpPr>
          <p:cNvPr id="505" name="Google Shape;505;p41"/>
          <p:cNvSpPr txBox="1"/>
          <p:nvPr>
            <p:ph idx="1" type="body"/>
          </p:nvPr>
        </p:nvSpPr>
        <p:spPr>
          <a:xfrm>
            <a:off x="690955" y="1175092"/>
            <a:ext cx="5311841" cy="3558675"/>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1200"/>
              </a:spcBef>
              <a:spcAft>
                <a:spcPts val="0"/>
              </a:spcAft>
              <a:buSzPts val="1800"/>
              <a:buNone/>
            </a:pPr>
            <a:r>
              <a:rPr b="1" lang="it" sz="1400">
                <a:solidFill>
                  <a:schemeClr val="dk1"/>
                </a:solidFill>
              </a:rPr>
              <a:t>Sozialunternehmen </a:t>
            </a:r>
            <a:r>
              <a:rPr lang="it" sz="1400"/>
              <a:t>sind verpflichtet, am Ende des Geschäftsjahres eine Bilanz zu erstellen. Dieses Dokument unterscheidet sich jedoch in einigen Punkten von dem traditionellen Dokument. Der Status eines "Sozialunternehmens" kann von jeder wirtschaftlichen Einheit erworben werden. Wichtig ist, dass es auf einer stabilen und dauerhaften Grundlage eine wirtschaftliche Tätigkeit (ohne Erwerbszweck) ausübt, die auf dem allgemeinen Interesse und auf bürgerlichen, solidarischen und sozial nützlichen Zwecken beruht. </a:t>
            </a:r>
            <a:endParaRPr sz="1400"/>
          </a:p>
          <a:p>
            <a:pPr indent="0" lvl="0" marL="457200" rtl="0" algn="just">
              <a:lnSpc>
                <a:spcPct val="115000"/>
              </a:lnSpc>
              <a:spcBef>
                <a:spcPts val="1200"/>
              </a:spcBef>
              <a:spcAft>
                <a:spcPts val="0"/>
              </a:spcAft>
              <a:buSzPts val="1800"/>
              <a:buNone/>
            </a:pPr>
            <a:r>
              <a:rPr lang="it" sz="1400"/>
              <a:t>Aus diesem Grund ist das Sozialunternehmen eher </a:t>
            </a:r>
            <a:r>
              <a:rPr b="1" lang="it" sz="1400"/>
              <a:t>arbeitsintensiv </a:t>
            </a:r>
            <a:r>
              <a:rPr lang="it" sz="1400"/>
              <a:t>als </a:t>
            </a:r>
            <a:r>
              <a:rPr b="1" lang="it" sz="1400"/>
              <a:t>kapitalintensiv</a:t>
            </a:r>
            <a:r>
              <a:rPr lang="it" sz="1400"/>
              <a:t>.</a:t>
            </a:r>
            <a:endParaRPr sz="1400"/>
          </a:p>
          <a:p>
            <a:pPr indent="0" lvl="0" marL="0" rtl="0" algn="just">
              <a:lnSpc>
                <a:spcPct val="115000"/>
              </a:lnSpc>
              <a:spcBef>
                <a:spcPts val="1200"/>
              </a:spcBef>
              <a:spcAft>
                <a:spcPts val="1200"/>
              </a:spcAft>
              <a:buSzPts val="1800"/>
              <a:buNone/>
            </a:pPr>
            <a:r>
              <a:t/>
            </a:r>
            <a:endParaRPr/>
          </a:p>
        </p:txBody>
      </p:sp>
      <p:pic>
        <p:nvPicPr>
          <p:cNvPr id="506" name="Google Shape;506;p41"/>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507" name="Google Shape;507;p41"/>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id="512" name="Google Shape;512;p42"/>
          <p:cNvPicPr preferRelativeResize="0"/>
          <p:nvPr/>
        </p:nvPicPr>
        <p:blipFill rotWithShape="1">
          <a:blip r:embed="rId3">
            <a:alphaModFix/>
          </a:blip>
          <a:srcRect b="0" l="0" r="0" t="0"/>
          <a:stretch/>
        </p:blipFill>
        <p:spPr>
          <a:xfrm>
            <a:off x="4572000" y="573525"/>
            <a:ext cx="3910925" cy="3910925"/>
          </a:xfrm>
          <a:prstGeom prst="rect">
            <a:avLst/>
          </a:prstGeom>
          <a:noFill/>
          <a:ln>
            <a:noFill/>
          </a:ln>
        </p:spPr>
      </p:pic>
      <p:sp>
        <p:nvSpPr>
          <p:cNvPr id="513" name="Google Shape;513;p42"/>
          <p:cNvSpPr txBox="1"/>
          <p:nvPr>
            <p:ph idx="1" type="body"/>
          </p:nvPr>
        </p:nvSpPr>
        <p:spPr>
          <a:xfrm>
            <a:off x="1393813" y="573525"/>
            <a:ext cx="3853800" cy="3086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it">
                <a:solidFill>
                  <a:schemeClr val="dk1"/>
                </a:solidFill>
              </a:rPr>
              <a:t>DIE GEWINN- UND VERLUSTRECHNUNG</a:t>
            </a:r>
            <a:endParaRPr b="1">
              <a:solidFill>
                <a:schemeClr val="dk1"/>
              </a:solidFill>
            </a:endParaRPr>
          </a:p>
          <a:p>
            <a:pPr indent="0" lvl="0" marL="0" rtl="0" algn="l">
              <a:lnSpc>
                <a:spcPct val="100000"/>
              </a:lnSpc>
              <a:spcBef>
                <a:spcPts val="0"/>
              </a:spcBef>
              <a:spcAft>
                <a:spcPts val="0"/>
              </a:spcAft>
              <a:buSzPts val="1400"/>
              <a:buNone/>
            </a:pPr>
            <a:r>
              <a:t/>
            </a:r>
            <a:endParaRPr b="1" sz="1300">
              <a:solidFill>
                <a:schemeClr val="dk1"/>
              </a:solidFill>
            </a:endParaRPr>
          </a:p>
          <a:p>
            <a:pPr indent="0" lvl="0" marL="0" rtl="0" algn="just">
              <a:lnSpc>
                <a:spcPct val="115000"/>
              </a:lnSpc>
              <a:spcBef>
                <a:spcPts val="1200"/>
              </a:spcBef>
              <a:spcAft>
                <a:spcPts val="1200"/>
              </a:spcAft>
              <a:buSzPts val="1400"/>
              <a:buNone/>
            </a:pPr>
            <a:r>
              <a:rPr lang="it" sz="1300"/>
              <a:t>Die</a:t>
            </a:r>
            <a:r>
              <a:rPr b="1" lang="it" sz="1300"/>
              <a:t> Gewinn- und Verlustrechnung </a:t>
            </a:r>
            <a:r>
              <a:rPr lang="it" sz="1300"/>
              <a:t>stellt die finanziellen Ergebnisse der Tätigkeit eines Sozialunternehmens in einem bestimmten Zeitraum dar. Aufgabe der Gewinn- und Verlustrechnung ist es, </a:t>
            </a:r>
            <a:r>
              <a:rPr b="1" lang="it" sz="1300" u="sng"/>
              <a:t>zu beschreiben, wie viel Geld das Unternehmen im Laufe seiner Geschäftstätigkeit verdient hat und welche Kosten ihm zur Erzielung dieser Einnahmen entstanden sind</a:t>
            </a:r>
            <a:r>
              <a:rPr lang="it" sz="1300"/>
              <a:t>. Die Gewinn- und Verlustrechnung zeigt also die Fähigkeit eines Unternehmens, Umsätze zu erzielen, Ausgaben zu verwalten und Gewinne zu erwirtschaften.</a:t>
            </a:r>
            <a:endParaRPr sz="1900"/>
          </a:p>
        </p:txBody>
      </p:sp>
      <p:pic>
        <p:nvPicPr>
          <p:cNvPr id="514" name="Google Shape;514;p42"/>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515" name="Google Shape;515;p42"/>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3"/>
          <p:cNvSpPr txBox="1"/>
          <p:nvPr>
            <p:ph idx="1" type="body"/>
          </p:nvPr>
        </p:nvSpPr>
        <p:spPr>
          <a:xfrm>
            <a:off x="1558975" y="2126500"/>
            <a:ext cx="6886200" cy="2522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SzPts val="1800"/>
              <a:buNone/>
            </a:pPr>
            <a:r>
              <a:rPr lang="it" sz="1100"/>
              <a:t>Die wichtigsten Kategorien, die in der Gewinn- und Verlustrechnung identifiziert werden können, sind:</a:t>
            </a:r>
            <a:endParaRPr sz="1100"/>
          </a:p>
          <a:p>
            <a:pPr indent="-298450" lvl="0" marL="457200" rtl="0" algn="just">
              <a:lnSpc>
                <a:spcPct val="115000"/>
              </a:lnSpc>
              <a:spcBef>
                <a:spcPts val="1200"/>
              </a:spcBef>
              <a:spcAft>
                <a:spcPts val="0"/>
              </a:spcAft>
              <a:buSzPts val="1100"/>
              <a:buChar char="●"/>
            </a:pPr>
            <a:r>
              <a:rPr b="1" lang="it" sz="1100"/>
              <a:t>Umsatzerlöse</a:t>
            </a:r>
            <a:r>
              <a:rPr lang="it" sz="1100"/>
              <a:t>: Sie bestehen aus dem Verkauf von Produkten oder Dienstleistungen und wiederkehrenden Einnahmen, die nicht direkt mit der Geschäftstätigkeit zusammenhängen;</a:t>
            </a:r>
            <a:endParaRPr sz="1100"/>
          </a:p>
          <a:p>
            <a:pPr indent="-298450" lvl="0" marL="457200" rtl="0" algn="just">
              <a:lnSpc>
                <a:spcPct val="115000"/>
              </a:lnSpc>
              <a:spcBef>
                <a:spcPts val="0"/>
              </a:spcBef>
              <a:spcAft>
                <a:spcPts val="0"/>
              </a:spcAft>
              <a:buSzPts val="1100"/>
              <a:buChar char="●"/>
            </a:pPr>
            <a:r>
              <a:rPr b="1" lang="it" sz="1100"/>
              <a:t>Erträge</a:t>
            </a:r>
            <a:r>
              <a:rPr lang="it" sz="1100"/>
              <a:t>: Diese beinhalten einmalige Transaktionen;</a:t>
            </a:r>
            <a:endParaRPr sz="1100"/>
          </a:p>
          <a:p>
            <a:pPr indent="-298450" lvl="0" marL="457200" rtl="0" algn="just">
              <a:lnSpc>
                <a:spcPct val="115000"/>
              </a:lnSpc>
              <a:spcBef>
                <a:spcPts val="0"/>
              </a:spcBef>
              <a:spcAft>
                <a:spcPts val="0"/>
              </a:spcAft>
              <a:buSzPts val="1100"/>
              <a:buChar char="●"/>
            </a:pPr>
            <a:r>
              <a:rPr b="1" lang="it" sz="1100"/>
              <a:t>Ausgaben</a:t>
            </a:r>
            <a:r>
              <a:rPr lang="it" sz="1100"/>
              <a:t>: Dazu gehören alle Betriebskosten wie Mitarbeitergehälter, Verkaufsprovisionen, Steuern und Verwaltungsgebühren; </a:t>
            </a:r>
            <a:endParaRPr sz="1100"/>
          </a:p>
          <a:p>
            <a:pPr indent="-298450" lvl="0" marL="457200" rtl="0" algn="just">
              <a:lnSpc>
                <a:spcPct val="115000"/>
              </a:lnSpc>
              <a:spcBef>
                <a:spcPts val="0"/>
              </a:spcBef>
              <a:spcAft>
                <a:spcPts val="0"/>
              </a:spcAft>
              <a:buSzPts val="1100"/>
              <a:buChar char="●"/>
            </a:pPr>
            <a:r>
              <a:rPr b="1" lang="it" sz="1100"/>
              <a:t>Verluste</a:t>
            </a:r>
            <a:r>
              <a:rPr lang="it" sz="1100"/>
              <a:t>: Wie bei den Gewinnen handelt es sich um einmalige Kosten oder Ereignisse, die einen Verlust für die Organisation darstellen.</a:t>
            </a:r>
            <a:endParaRPr sz="1100"/>
          </a:p>
          <a:p>
            <a:pPr indent="-298450" lvl="0" marL="457200" rtl="0" algn="just">
              <a:lnSpc>
                <a:spcPct val="115000"/>
              </a:lnSpc>
              <a:spcBef>
                <a:spcPts val="0"/>
              </a:spcBef>
              <a:spcAft>
                <a:spcPts val="0"/>
              </a:spcAft>
              <a:buSzPts val="1100"/>
              <a:buChar char="●"/>
            </a:pPr>
            <a:r>
              <a:rPr b="1" lang="it" sz="1100"/>
              <a:t>Nettoeinkommen</a:t>
            </a:r>
            <a:r>
              <a:rPr lang="it" sz="1100"/>
              <a:t>: Auch "unter dem Strich" genannt, wird dies in der Gewinn- und Verlustrechnung berechnet. Zur Berechnung des Nettogewinns werden alle Einnahmen und Erträge addiert und die Ausgaben und Verluste abgezogen.</a:t>
            </a:r>
            <a:endParaRPr sz="1100"/>
          </a:p>
          <a:p>
            <a:pPr indent="0" lvl="0" marL="0" rtl="0" algn="just">
              <a:lnSpc>
                <a:spcPct val="115000"/>
              </a:lnSpc>
              <a:spcBef>
                <a:spcPts val="1200"/>
              </a:spcBef>
              <a:spcAft>
                <a:spcPts val="1200"/>
              </a:spcAft>
              <a:buSzPts val="1800"/>
              <a:buNone/>
            </a:pPr>
            <a:r>
              <a:t/>
            </a:r>
            <a:endParaRPr b="1" sz="1200"/>
          </a:p>
        </p:txBody>
      </p:sp>
      <p:pic>
        <p:nvPicPr>
          <p:cNvPr id="521" name="Google Shape;521;p43"/>
          <p:cNvPicPr preferRelativeResize="0"/>
          <p:nvPr/>
        </p:nvPicPr>
        <p:blipFill rotWithShape="1">
          <a:blip r:embed="rId3">
            <a:alphaModFix/>
          </a:blip>
          <a:srcRect b="0" l="0" r="0" t="0"/>
          <a:stretch/>
        </p:blipFill>
        <p:spPr>
          <a:xfrm>
            <a:off x="2458150" y="446525"/>
            <a:ext cx="5686425" cy="1679975"/>
          </a:xfrm>
          <a:prstGeom prst="rect">
            <a:avLst/>
          </a:prstGeom>
          <a:noFill/>
          <a:ln>
            <a:noFill/>
          </a:ln>
        </p:spPr>
      </p:pic>
      <p:pic>
        <p:nvPicPr>
          <p:cNvPr id="522" name="Google Shape;522;p43"/>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523" name="Google Shape;523;p43"/>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44"/>
          <p:cNvPicPr preferRelativeResize="0"/>
          <p:nvPr/>
        </p:nvPicPr>
        <p:blipFill rotWithShape="1">
          <a:blip r:embed="rId3">
            <a:alphaModFix/>
          </a:blip>
          <a:srcRect b="0" l="0" r="0" t="0"/>
          <a:stretch/>
        </p:blipFill>
        <p:spPr>
          <a:xfrm>
            <a:off x="593050" y="1148525"/>
            <a:ext cx="3478325" cy="3478325"/>
          </a:xfrm>
          <a:prstGeom prst="rect">
            <a:avLst/>
          </a:prstGeom>
          <a:noFill/>
          <a:ln>
            <a:noFill/>
          </a:ln>
        </p:spPr>
      </p:pic>
      <p:sp>
        <p:nvSpPr>
          <p:cNvPr id="529" name="Google Shape;529;p44"/>
          <p:cNvSpPr txBox="1"/>
          <p:nvPr>
            <p:ph type="title"/>
          </p:nvPr>
        </p:nvSpPr>
        <p:spPr>
          <a:xfrm>
            <a:off x="1809675" y="505400"/>
            <a:ext cx="7051200" cy="749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Warum ist die Gewinn- und Verlustrechnung wichtig?</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p:txBody>
      </p:sp>
      <p:sp>
        <p:nvSpPr>
          <p:cNvPr id="530" name="Google Shape;530;p44"/>
          <p:cNvSpPr txBox="1"/>
          <p:nvPr>
            <p:ph idx="1" type="body"/>
          </p:nvPr>
        </p:nvSpPr>
        <p:spPr>
          <a:xfrm>
            <a:off x="3618075" y="776851"/>
            <a:ext cx="5242800" cy="3941100"/>
          </a:xfrm>
          <a:prstGeom prst="rect">
            <a:avLst/>
          </a:prstGeom>
          <a:noFill/>
          <a:ln>
            <a:noFill/>
          </a:ln>
        </p:spPr>
        <p:txBody>
          <a:bodyPr anchorCtr="0" anchor="t" bIns="91425" lIns="91425" spcFirstLastPara="1" rIns="91425" wrap="square" tIns="91425">
            <a:noAutofit/>
          </a:bodyPr>
          <a:lstStyle/>
          <a:p>
            <a:pPr indent="0" lvl="0" marL="457200" rtl="0" algn="just">
              <a:lnSpc>
                <a:spcPct val="115000"/>
              </a:lnSpc>
              <a:spcBef>
                <a:spcPts val="1200"/>
              </a:spcBef>
              <a:spcAft>
                <a:spcPts val="0"/>
              </a:spcAft>
              <a:buSzPts val="1800"/>
              <a:buNone/>
            </a:pPr>
            <a:r>
              <a:rPr lang="it" sz="1200"/>
              <a:t>Die Gewinn- und Verlustrechnung bietet eine Analyse der Übersicht und hilft den Unternehmen zu erkennen, wo sie ihre Geschäftsstrategie verfeinern müssen. Durch den Vergleich verschiedener Finanzberichte im Laufe der Jahre können Unternehmen:</a:t>
            </a:r>
            <a:endParaRPr sz="1200"/>
          </a:p>
          <a:p>
            <a:pPr indent="-304800" lvl="0" marL="457200" rtl="0" algn="just">
              <a:lnSpc>
                <a:spcPct val="115000"/>
              </a:lnSpc>
              <a:spcBef>
                <a:spcPts val="1200"/>
              </a:spcBef>
              <a:spcAft>
                <a:spcPts val="0"/>
              </a:spcAft>
              <a:buSzPts val="1200"/>
              <a:buChar char="●"/>
            </a:pPr>
            <a:r>
              <a:rPr b="1" lang="it" sz="1200"/>
              <a:t>Verstehen, </a:t>
            </a:r>
            <a:r>
              <a:rPr lang="it" sz="1200"/>
              <a:t>wie sich Einnahmen und Ausgaben im Laufe der Zeit anhäufen: Gewinn- und Verlustrechnungen können Ihnen dabei helfen, zu verstehen, woher die Kosten kommen, wie sie gesenkt werden können und wie das Nettoeinkommen maximiert werden kann.</a:t>
            </a:r>
            <a:endParaRPr sz="1200"/>
          </a:p>
          <a:p>
            <a:pPr indent="-304800" lvl="0" marL="457200" rtl="0" algn="just">
              <a:lnSpc>
                <a:spcPct val="115000"/>
              </a:lnSpc>
              <a:spcBef>
                <a:spcPts val="0"/>
              </a:spcBef>
              <a:spcAft>
                <a:spcPts val="0"/>
              </a:spcAft>
              <a:buSzPts val="1200"/>
              <a:buChar char="●"/>
            </a:pPr>
            <a:r>
              <a:rPr b="1" lang="it" sz="1200"/>
              <a:t>In die Zukunft planen</a:t>
            </a:r>
            <a:r>
              <a:rPr lang="it" sz="1200"/>
              <a:t>: Bei neuen oder neu gegründeten Unternehmen ist eine Gewinn- und Verlustrechnung Teil des Businessplans. </a:t>
            </a:r>
            <a:endParaRPr sz="1200"/>
          </a:p>
          <a:p>
            <a:pPr indent="-304800" lvl="0" marL="457200" rtl="0" algn="just">
              <a:lnSpc>
                <a:spcPct val="115000"/>
              </a:lnSpc>
              <a:spcBef>
                <a:spcPts val="0"/>
              </a:spcBef>
              <a:spcAft>
                <a:spcPts val="0"/>
              </a:spcAft>
              <a:buSzPts val="1200"/>
              <a:buChar char="●"/>
            </a:pPr>
            <a:r>
              <a:rPr b="1" lang="it" sz="1200"/>
              <a:t>Steuern abschließen</a:t>
            </a:r>
            <a:r>
              <a:rPr lang="it" sz="1200"/>
              <a:t>: Niedergelassene Unternehmen, die Gewinn- und Verlustrechnungen erstellen, können die Informationen in den Gewinn- und Verlustberichten nutzen, um ihre Steuern abzuschließen.</a:t>
            </a:r>
            <a:endParaRPr sz="1200"/>
          </a:p>
          <a:p>
            <a:pPr indent="0" lvl="0" marL="0" rtl="0" algn="just">
              <a:lnSpc>
                <a:spcPct val="115000"/>
              </a:lnSpc>
              <a:spcBef>
                <a:spcPts val="1200"/>
              </a:spcBef>
              <a:spcAft>
                <a:spcPts val="1200"/>
              </a:spcAft>
              <a:buSzPts val="1800"/>
              <a:buNone/>
            </a:pPr>
            <a:r>
              <a:t/>
            </a:r>
            <a:endParaRPr/>
          </a:p>
        </p:txBody>
      </p:sp>
      <p:pic>
        <p:nvPicPr>
          <p:cNvPr id="531" name="Google Shape;531;p44"/>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532" name="Google Shape;532;p44"/>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id="537" name="Google Shape;537;p45"/>
          <p:cNvPicPr preferRelativeResize="0"/>
          <p:nvPr/>
        </p:nvPicPr>
        <p:blipFill rotWithShape="1">
          <a:blip r:embed="rId3">
            <a:alphaModFix/>
          </a:blip>
          <a:srcRect b="0" l="0" r="0" t="0"/>
          <a:stretch/>
        </p:blipFill>
        <p:spPr>
          <a:xfrm>
            <a:off x="5581100" y="1416387"/>
            <a:ext cx="3173525" cy="2310724"/>
          </a:xfrm>
          <a:prstGeom prst="rect">
            <a:avLst/>
          </a:prstGeom>
          <a:noFill/>
          <a:ln>
            <a:noFill/>
          </a:ln>
        </p:spPr>
      </p:pic>
      <p:pic>
        <p:nvPicPr>
          <p:cNvPr id="538" name="Google Shape;538;p45"/>
          <p:cNvPicPr preferRelativeResize="0"/>
          <p:nvPr/>
        </p:nvPicPr>
        <p:blipFill rotWithShape="1">
          <a:blip r:embed="rId4">
            <a:alphaModFix/>
          </a:blip>
          <a:srcRect b="0" l="0" r="0" t="0"/>
          <a:stretch/>
        </p:blipFill>
        <p:spPr>
          <a:xfrm>
            <a:off x="0" y="447300"/>
            <a:ext cx="1097150" cy="1038100"/>
          </a:xfrm>
          <a:prstGeom prst="rect">
            <a:avLst/>
          </a:prstGeom>
          <a:noFill/>
          <a:ln>
            <a:noFill/>
          </a:ln>
        </p:spPr>
      </p:pic>
      <p:sp>
        <p:nvSpPr>
          <p:cNvPr id="539" name="Google Shape;539;p45"/>
          <p:cNvSpPr txBox="1"/>
          <p:nvPr>
            <p:ph idx="1" type="body"/>
          </p:nvPr>
        </p:nvSpPr>
        <p:spPr>
          <a:xfrm>
            <a:off x="1727300" y="621825"/>
            <a:ext cx="3853800" cy="398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it" sz="1800">
                <a:solidFill>
                  <a:schemeClr val="dk1"/>
                </a:solidFill>
              </a:rPr>
              <a:t>DER CASHFLOW</a:t>
            </a:r>
            <a:endParaRPr b="1" sz="1800">
              <a:solidFill>
                <a:schemeClr val="dk1"/>
              </a:solidFill>
            </a:endParaRPr>
          </a:p>
          <a:p>
            <a:pPr indent="0" lvl="0" marL="0" rtl="0" algn="l">
              <a:lnSpc>
                <a:spcPct val="100000"/>
              </a:lnSpc>
              <a:spcBef>
                <a:spcPts val="0"/>
              </a:spcBef>
              <a:spcAft>
                <a:spcPts val="0"/>
              </a:spcAft>
              <a:buSzPts val="1400"/>
              <a:buNone/>
            </a:pPr>
            <a:r>
              <a:t/>
            </a:r>
            <a:endParaRPr b="1" sz="1300">
              <a:solidFill>
                <a:schemeClr val="dk1"/>
              </a:solidFill>
            </a:endParaRPr>
          </a:p>
          <a:p>
            <a:pPr indent="0" lvl="0" marL="0" rtl="0" algn="just">
              <a:lnSpc>
                <a:spcPct val="115000"/>
              </a:lnSpc>
              <a:spcBef>
                <a:spcPts val="1200"/>
              </a:spcBef>
              <a:spcAft>
                <a:spcPts val="0"/>
              </a:spcAft>
              <a:buSzPts val="1400"/>
              <a:buNone/>
            </a:pPr>
            <a:r>
              <a:rPr lang="it" sz="1300"/>
              <a:t>Es handelt sich um eine Zusammenfassung von Einnahmen und Ausgaben, die detailliert aufzeigt, wie Geld in die Organisation hinein- und aus ihr herausfließt, und die normalerweise in monatlichen Abständen aufgezeichnet wird.</a:t>
            </a:r>
            <a:endParaRPr sz="1300"/>
          </a:p>
          <a:p>
            <a:pPr indent="0" lvl="0" marL="0" rtl="0" algn="just">
              <a:lnSpc>
                <a:spcPct val="115000"/>
              </a:lnSpc>
              <a:spcBef>
                <a:spcPts val="1200"/>
              </a:spcBef>
              <a:spcAft>
                <a:spcPts val="0"/>
              </a:spcAft>
              <a:buSzPts val="1400"/>
              <a:buNone/>
            </a:pPr>
            <a:r>
              <a:t/>
            </a:r>
            <a:endParaRPr sz="1300"/>
          </a:p>
          <a:p>
            <a:pPr indent="0" lvl="0" marL="0" rtl="0" algn="just">
              <a:lnSpc>
                <a:spcPct val="115000"/>
              </a:lnSpc>
              <a:spcBef>
                <a:spcPts val="1200"/>
              </a:spcBef>
              <a:spcAft>
                <a:spcPts val="0"/>
              </a:spcAft>
              <a:buSzPts val="1400"/>
              <a:buNone/>
            </a:pPr>
            <a:r>
              <a:rPr lang="it" sz="1300"/>
              <a:t>Die Unternehmensführung sollte einen positiven Cashflow anstreben. Mit der richtigen Liquidität ist das Unternehmen nämlich in der Lage, Steuern, Lieferanten und andere Gläubiger sowie die Mitarbeiter ohne Probleme zu bezahlen</a:t>
            </a:r>
            <a:endParaRPr sz="1300"/>
          </a:p>
          <a:p>
            <a:pPr indent="0" lvl="0" marL="0" rtl="0" algn="just">
              <a:lnSpc>
                <a:spcPct val="115000"/>
              </a:lnSpc>
              <a:spcBef>
                <a:spcPts val="1200"/>
              </a:spcBef>
              <a:spcAft>
                <a:spcPts val="1200"/>
              </a:spcAft>
              <a:buSzPts val="1400"/>
              <a:buNone/>
            </a:pPr>
            <a:r>
              <a:t/>
            </a:r>
            <a:endParaRPr sz="1300"/>
          </a:p>
        </p:txBody>
      </p:sp>
      <p:pic>
        <p:nvPicPr>
          <p:cNvPr id="540" name="Google Shape;540;p45"/>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pic>
        <p:nvPicPr>
          <p:cNvPr id="545" name="Google Shape;545;p46"/>
          <p:cNvPicPr preferRelativeResize="0"/>
          <p:nvPr/>
        </p:nvPicPr>
        <p:blipFill rotWithShape="1">
          <a:blip r:embed="rId3">
            <a:alphaModFix/>
          </a:blip>
          <a:srcRect b="0" l="0" r="0" t="0"/>
          <a:stretch/>
        </p:blipFill>
        <p:spPr>
          <a:xfrm>
            <a:off x="974325" y="447300"/>
            <a:ext cx="4342399" cy="4204876"/>
          </a:xfrm>
          <a:prstGeom prst="rect">
            <a:avLst/>
          </a:prstGeom>
          <a:noFill/>
          <a:ln>
            <a:noFill/>
          </a:ln>
        </p:spPr>
      </p:pic>
      <p:pic>
        <p:nvPicPr>
          <p:cNvPr id="546" name="Google Shape;546;p46"/>
          <p:cNvPicPr preferRelativeResize="0"/>
          <p:nvPr/>
        </p:nvPicPr>
        <p:blipFill rotWithShape="1">
          <a:blip r:embed="rId4">
            <a:alphaModFix/>
          </a:blip>
          <a:srcRect b="0" l="0" r="0" t="0"/>
          <a:stretch/>
        </p:blipFill>
        <p:spPr>
          <a:xfrm>
            <a:off x="0" y="447300"/>
            <a:ext cx="1097150" cy="1038100"/>
          </a:xfrm>
          <a:prstGeom prst="rect">
            <a:avLst/>
          </a:prstGeom>
          <a:noFill/>
          <a:ln>
            <a:noFill/>
          </a:ln>
        </p:spPr>
      </p:pic>
      <p:sp>
        <p:nvSpPr>
          <p:cNvPr id="547" name="Google Shape;547;p46"/>
          <p:cNvSpPr txBox="1"/>
          <p:nvPr>
            <p:ph idx="1" type="body"/>
          </p:nvPr>
        </p:nvSpPr>
        <p:spPr>
          <a:xfrm>
            <a:off x="3715549" y="1042319"/>
            <a:ext cx="5151000" cy="1928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SzPts val="1400"/>
              <a:buNone/>
            </a:pPr>
            <a:r>
              <a:rPr lang="it"/>
              <a:t>Sie können Gewinn und Verlust berechnen, indem Sie die Gesamtausgaben von den Einnahmen in einer bestimmten Periode nach dieser Gleichung abziehen: </a:t>
            </a:r>
            <a:endParaRPr/>
          </a:p>
          <a:p>
            <a:pPr indent="0" lvl="0" marL="0" rtl="0" algn="just">
              <a:lnSpc>
                <a:spcPct val="115000"/>
              </a:lnSpc>
              <a:spcBef>
                <a:spcPts val="1200"/>
              </a:spcBef>
              <a:spcAft>
                <a:spcPts val="0"/>
              </a:spcAft>
              <a:buSzPts val="1400"/>
              <a:buNone/>
            </a:pPr>
            <a:r>
              <a:rPr b="1" lang="it" sz="1800"/>
              <a:t>Gewinn und Verlust / Nettogewinn = Einnahmen - Ausgaben</a:t>
            </a:r>
            <a:endParaRPr b="1" sz="1800"/>
          </a:p>
          <a:p>
            <a:pPr indent="0" lvl="0" marL="0" rtl="0" algn="just">
              <a:lnSpc>
                <a:spcPct val="115000"/>
              </a:lnSpc>
              <a:spcBef>
                <a:spcPts val="1200"/>
              </a:spcBef>
              <a:spcAft>
                <a:spcPts val="1200"/>
              </a:spcAft>
              <a:buSzPts val="1400"/>
              <a:buNone/>
            </a:pPr>
            <a:r>
              <a:t/>
            </a:r>
            <a:endParaRPr sz="1900"/>
          </a:p>
        </p:txBody>
      </p:sp>
      <p:sp>
        <p:nvSpPr>
          <p:cNvPr id="548" name="Google Shape;548;p46"/>
          <p:cNvSpPr txBox="1"/>
          <p:nvPr>
            <p:ph type="title"/>
          </p:nvPr>
        </p:nvSpPr>
        <p:spPr>
          <a:xfrm>
            <a:off x="2721678" y="539263"/>
            <a:ext cx="6076122" cy="749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Wie wird der Gewinn und Verlust berechnet?</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p:txBody>
      </p:sp>
      <p:pic>
        <p:nvPicPr>
          <p:cNvPr id="549" name="Google Shape;549;p46"/>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id="554" name="Google Shape;554;p47"/>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555" name="Google Shape;555;p47"/>
          <p:cNvSpPr txBox="1"/>
          <p:nvPr>
            <p:ph type="title"/>
          </p:nvPr>
        </p:nvSpPr>
        <p:spPr>
          <a:xfrm>
            <a:off x="1263600" y="447300"/>
            <a:ext cx="7386600" cy="749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Was ist der Unterschied zwischen einem Betriebsbudget und einer Bilanz?</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p:txBody>
      </p:sp>
      <p:graphicFrame>
        <p:nvGraphicFramePr>
          <p:cNvPr id="556" name="Google Shape;556;p47"/>
          <p:cNvGraphicFramePr/>
          <p:nvPr/>
        </p:nvGraphicFramePr>
        <p:xfrm>
          <a:off x="1464988" y="1920514"/>
          <a:ext cx="3000000" cy="3000000"/>
        </p:xfrm>
        <a:graphic>
          <a:graphicData uri="http://schemas.openxmlformats.org/drawingml/2006/table">
            <a:tbl>
              <a:tblPr>
                <a:noFill/>
                <a:tableStyleId>{8A0AB342-3805-4106-B6F6-BDB25884A125}</a:tableStyleId>
              </a:tblPr>
              <a:tblGrid>
                <a:gridCol w="3497050"/>
                <a:gridCol w="3741950"/>
              </a:tblGrid>
              <a:tr h="499000">
                <a:tc>
                  <a:txBody>
                    <a:bodyPr/>
                    <a:lstStyle/>
                    <a:p>
                      <a:pPr indent="0" lvl="0" marL="0" marR="0" rtl="0" algn="l">
                        <a:lnSpc>
                          <a:spcPct val="115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Bilanz:</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Cashflow Rechnung:</a:t>
                      </a:r>
                      <a:endParaRPr sz="1400" u="none" cap="none" strike="noStrike"/>
                    </a:p>
                  </a:txBody>
                  <a:tcPr marT="91425" marB="91425" marR="91425" marL="91425"/>
                </a:tc>
              </a:tr>
              <a:tr h="2227600">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Lato"/>
                          <a:ea typeface="Lato"/>
                          <a:cs typeface="Lato"/>
                          <a:sym typeface="Lato"/>
                        </a:rPr>
                        <a:t>Eine Bilanz veranschaulicht den Wert des Unternehmens. Das bedeutet, dass sie einen Überblick über die Vermögenswerte des Unternehmens (was die Organisation besitzt), die Verbindlichkeiten (Darlehen oder Geld, das Personen oder bestimmten Einrichtungen geschuldet wird) und das Eigenkapital (Wert der Aktien) gibt.  </a:t>
                      </a:r>
                      <a:endParaRPr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it" sz="1400" u="none" cap="none" strike="noStrike">
                          <a:latin typeface="Lato"/>
                          <a:ea typeface="Lato"/>
                          <a:cs typeface="Lato"/>
                          <a:sym typeface="Lato"/>
                        </a:rPr>
                        <a:t>Die Cashflow Rechnung zeigt die Veränderung der Rentabilität im Laufe der Zeit. Sie zeigt die Leistung des Unternehmens in einem bestimmten Zeitraum, und die Bilanz zeigt die Auswirkungen dieser Leistung auf den Wert des Unternehmens.</a:t>
                      </a:r>
                      <a:endParaRPr sz="1400" u="none" cap="none" strike="noStrike">
                        <a:latin typeface="Lato"/>
                        <a:ea typeface="Lato"/>
                        <a:cs typeface="Lato"/>
                        <a:sym typeface="Lato"/>
                      </a:endParaRPr>
                    </a:p>
                  </a:txBody>
                  <a:tcPr marT="91425" marB="91425" marR="91425" marL="91425"/>
                </a:tc>
              </a:tr>
            </a:tbl>
          </a:graphicData>
        </a:graphic>
      </p:graphicFrame>
      <p:sp>
        <p:nvSpPr>
          <p:cNvPr id="557" name="Google Shape;557;p47"/>
          <p:cNvSpPr txBox="1"/>
          <p:nvPr/>
        </p:nvSpPr>
        <p:spPr>
          <a:xfrm>
            <a:off x="1411200" y="966350"/>
            <a:ext cx="7151887" cy="1852785"/>
          </a:xfrm>
          <a:prstGeom prst="rect">
            <a:avLst/>
          </a:prstGeom>
          <a:noFill/>
          <a:ln>
            <a:noFill/>
          </a:ln>
        </p:spPr>
        <p:txBody>
          <a:bodyPr anchorCtr="0" anchor="t" bIns="91425" lIns="91425" spcFirstLastPara="1" rIns="91425" wrap="square" tIns="91425">
            <a:spAutoFit/>
          </a:bodyPr>
          <a:lstStyle/>
          <a:p>
            <a:pPr indent="0" lvl="0" marL="0" marR="0" rtl="0" algn="just">
              <a:lnSpc>
                <a:spcPct val="115000"/>
              </a:lnSpc>
              <a:spcBef>
                <a:spcPts val="1200"/>
              </a:spcBef>
              <a:spcAft>
                <a:spcPts val="0"/>
              </a:spcAft>
              <a:buClr>
                <a:schemeClr val="dk2"/>
              </a:buClr>
              <a:buSzPts val="1100"/>
              <a:buFont typeface="Arial"/>
              <a:buNone/>
            </a:pPr>
            <a:r>
              <a:rPr b="0" i="0" lang="it" sz="1400" u="none" cap="none" strike="noStrike">
                <a:solidFill>
                  <a:srgbClr val="000000"/>
                </a:solidFill>
                <a:latin typeface="Lato"/>
                <a:ea typeface="Lato"/>
                <a:cs typeface="Lato"/>
                <a:sym typeface="Lato"/>
              </a:rPr>
              <a:t>Viele Menschen verwechseln Jahresabschlüsse mit Bilanzen. Obwohl beide historische Finanzdaten liefern, werden diese Informationen aus zwei unterschiedlichen Perspektiven betrachtet:</a:t>
            </a:r>
            <a:endParaRPr b="0" i="0" sz="1400" u="none" cap="none" strike="noStrike">
              <a:solidFill>
                <a:srgbClr val="000000"/>
              </a:solidFill>
              <a:latin typeface="Lato"/>
              <a:ea typeface="Lato"/>
              <a:cs typeface="Lato"/>
              <a:sym typeface="Lato"/>
            </a:endParaRPr>
          </a:p>
          <a:p>
            <a:pPr indent="0" lvl="0" marL="0" marR="0" rtl="0" algn="just">
              <a:lnSpc>
                <a:spcPct val="115000"/>
              </a:lnSpc>
              <a:spcBef>
                <a:spcPts val="1200"/>
              </a:spcBef>
              <a:spcAft>
                <a:spcPts val="0"/>
              </a:spcAft>
              <a:buClr>
                <a:schemeClr val="dk2"/>
              </a:buClr>
              <a:buSzPts val="1100"/>
              <a:buFont typeface="Arial"/>
              <a:buNone/>
            </a:pPr>
            <a:r>
              <a:rPr b="0" i="0" lang="it" sz="1400" u="none" cap="none" strike="noStrike">
                <a:solidFill>
                  <a:srgbClr val="000000"/>
                </a:solidFill>
                <a:latin typeface="Lato"/>
                <a:ea typeface="Lato"/>
                <a:cs typeface="Lato"/>
                <a:sym typeface="Lato"/>
              </a:rPr>
              <a:t> </a:t>
            </a:r>
            <a:endParaRPr b="0" i="0" sz="1400" u="none" cap="none" strike="noStrike">
              <a:solidFill>
                <a:srgbClr val="000000"/>
              </a:solidFill>
              <a:latin typeface="Lato"/>
              <a:ea typeface="Lato"/>
              <a:cs typeface="Lato"/>
              <a:sym typeface="Lato"/>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pic>
        <p:nvPicPr>
          <p:cNvPr id="558" name="Google Shape;558;p47"/>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pic>
        <p:nvPicPr>
          <p:cNvPr id="563" name="Google Shape;563;p48"/>
          <p:cNvPicPr preferRelativeResize="0"/>
          <p:nvPr/>
        </p:nvPicPr>
        <p:blipFill rotWithShape="1">
          <a:blip r:embed="rId3">
            <a:alphaModFix/>
          </a:blip>
          <a:srcRect b="0" l="0" r="0" t="0"/>
          <a:stretch/>
        </p:blipFill>
        <p:spPr>
          <a:xfrm>
            <a:off x="838967" y="1784625"/>
            <a:ext cx="3377726" cy="2963976"/>
          </a:xfrm>
          <a:prstGeom prst="rect">
            <a:avLst/>
          </a:prstGeom>
          <a:noFill/>
          <a:ln>
            <a:noFill/>
          </a:ln>
        </p:spPr>
      </p:pic>
      <p:pic>
        <p:nvPicPr>
          <p:cNvPr id="564" name="Google Shape;564;p48"/>
          <p:cNvPicPr preferRelativeResize="0"/>
          <p:nvPr/>
        </p:nvPicPr>
        <p:blipFill rotWithShape="1">
          <a:blip r:embed="rId4">
            <a:alphaModFix/>
          </a:blip>
          <a:srcRect b="0" l="0" r="0" t="0"/>
          <a:stretch/>
        </p:blipFill>
        <p:spPr>
          <a:xfrm>
            <a:off x="0" y="447300"/>
            <a:ext cx="1097150" cy="1038100"/>
          </a:xfrm>
          <a:prstGeom prst="rect">
            <a:avLst/>
          </a:prstGeom>
          <a:noFill/>
          <a:ln>
            <a:noFill/>
          </a:ln>
        </p:spPr>
      </p:pic>
      <p:sp>
        <p:nvSpPr>
          <p:cNvPr id="565" name="Google Shape;565;p48"/>
          <p:cNvSpPr txBox="1"/>
          <p:nvPr>
            <p:ph idx="1" type="body"/>
          </p:nvPr>
        </p:nvSpPr>
        <p:spPr>
          <a:xfrm>
            <a:off x="3014970" y="394899"/>
            <a:ext cx="5333400" cy="237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b="1" lang="it" sz="1800">
                <a:solidFill>
                  <a:schemeClr val="dk1"/>
                </a:solidFill>
              </a:rPr>
              <a:t>HAUSHALTSINDIKATOREN</a:t>
            </a:r>
            <a:endParaRPr b="1" sz="1800">
              <a:solidFill>
                <a:schemeClr val="dk1"/>
              </a:solidFill>
            </a:endParaRPr>
          </a:p>
          <a:p>
            <a:pPr indent="0" lvl="0" marL="0" rtl="0" algn="just">
              <a:lnSpc>
                <a:spcPct val="115000"/>
              </a:lnSpc>
              <a:spcBef>
                <a:spcPts val="1200"/>
              </a:spcBef>
              <a:spcAft>
                <a:spcPts val="0"/>
              </a:spcAft>
              <a:buSzPts val="1400"/>
              <a:buNone/>
            </a:pPr>
            <a:r>
              <a:rPr lang="it" sz="1300"/>
              <a:t>Die Überwachung des Leistungsniveaus des Unternehmens ist eine Grundvoraussetzung für sein weiteres Wachstum und seine Expansion. Darüber hinaus ist eine Leistungsbewertung, die ausschließlich auf numerischen Daten beruht, sicherlich unzureichend. Die Berücksichtigung quantitativer Parameter allein bietet nur einen begrenzten Einblick in die innere Welt des Unternehmens und ermöglicht es, sich darauf zu konzentrieren, wie man es zum bestmöglichen Wettbewerber machen kann. Aus diesen Gründen werden die ansonsten unzureichenden Indikatoren streng wirtschaftlich-finanzieller Art nun durch andere so genannte Schlüssel ergänzt.</a:t>
            </a:r>
            <a:endParaRPr sz="1300"/>
          </a:p>
          <a:p>
            <a:pPr indent="0" lvl="0" marL="0" rtl="0" algn="just">
              <a:lnSpc>
                <a:spcPct val="115000"/>
              </a:lnSpc>
              <a:spcBef>
                <a:spcPts val="1200"/>
              </a:spcBef>
              <a:spcAft>
                <a:spcPts val="0"/>
              </a:spcAft>
              <a:buSzPts val="1400"/>
              <a:buNone/>
            </a:pPr>
            <a:r>
              <a:t/>
            </a:r>
            <a:endParaRPr sz="1300"/>
          </a:p>
          <a:p>
            <a:pPr indent="0" lvl="0" marL="0" rtl="0" algn="just">
              <a:lnSpc>
                <a:spcPct val="115000"/>
              </a:lnSpc>
              <a:spcBef>
                <a:spcPts val="1200"/>
              </a:spcBef>
              <a:spcAft>
                <a:spcPts val="0"/>
              </a:spcAft>
              <a:buSzPts val="1400"/>
              <a:buNone/>
            </a:pPr>
            <a:r>
              <a:t/>
            </a:r>
            <a:endParaRPr sz="1300"/>
          </a:p>
          <a:p>
            <a:pPr indent="0" lvl="0" marL="0" rtl="0" algn="just">
              <a:lnSpc>
                <a:spcPct val="115000"/>
              </a:lnSpc>
              <a:spcBef>
                <a:spcPts val="1200"/>
              </a:spcBef>
              <a:spcAft>
                <a:spcPts val="1200"/>
              </a:spcAft>
              <a:buSzPts val="1400"/>
              <a:buNone/>
            </a:pPr>
            <a:r>
              <a:t/>
            </a:r>
            <a:endParaRPr sz="1300"/>
          </a:p>
        </p:txBody>
      </p:sp>
      <p:pic>
        <p:nvPicPr>
          <p:cNvPr id="566" name="Google Shape;566;p48"/>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pic>
        <p:nvPicPr>
          <p:cNvPr id="571" name="Google Shape;571;p49"/>
          <p:cNvPicPr preferRelativeResize="0"/>
          <p:nvPr/>
        </p:nvPicPr>
        <p:blipFill rotWithShape="1">
          <a:blip r:embed="rId3">
            <a:alphaModFix/>
          </a:blip>
          <a:srcRect b="0" l="0" r="-2606" t="-8589"/>
          <a:stretch/>
        </p:blipFill>
        <p:spPr>
          <a:xfrm>
            <a:off x="1758325" y="2040450"/>
            <a:ext cx="6233251" cy="3008675"/>
          </a:xfrm>
          <a:prstGeom prst="rect">
            <a:avLst/>
          </a:prstGeom>
          <a:noFill/>
          <a:ln>
            <a:noFill/>
          </a:ln>
        </p:spPr>
      </p:pic>
      <p:pic>
        <p:nvPicPr>
          <p:cNvPr id="572" name="Google Shape;572;p49"/>
          <p:cNvPicPr preferRelativeResize="0"/>
          <p:nvPr/>
        </p:nvPicPr>
        <p:blipFill rotWithShape="1">
          <a:blip r:embed="rId4">
            <a:alphaModFix/>
          </a:blip>
          <a:srcRect b="0" l="0" r="0" t="0"/>
          <a:stretch/>
        </p:blipFill>
        <p:spPr>
          <a:xfrm>
            <a:off x="0" y="447300"/>
            <a:ext cx="1097150" cy="1038100"/>
          </a:xfrm>
          <a:prstGeom prst="rect">
            <a:avLst/>
          </a:prstGeom>
          <a:noFill/>
          <a:ln>
            <a:noFill/>
          </a:ln>
        </p:spPr>
      </p:pic>
      <p:sp>
        <p:nvSpPr>
          <p:cNvPr id="573" name="Google Shape;573;p49"/>
          <p:cNvSpPr txBox="1"/>
          <p:nvPr>
            <p:ph type="title"/>
          </p:nvPr>
        </p:nvSpPr>
        <p:spPr>
          <a:xfrm>
            <a:off x="1411200" y="531425"/>
            <a:ext cx="7386600" cy="551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Die wichtigsten Haushaltsindikatoren sind:</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p:txBody>
      </p:sp>
      <p:sp>
        <p:nvSpPr>
          <p:cNvPr id="574" name="Google Shape;574;p49"/>
          <p:cNvSpPr txBox="1"/>
          <p:nvPr>
            <p:ph idx="1" type="body"/>
          </p:nvPr>
        </p:nvSpPr>
        <p:spPr>
          <a:xfrm>
            <a:off x="2495725" y="1082525"/>
            <a:ext cx="5946900" cy="1650300"/>
          </a:xfrm>
          <a:prstGeom prst="rect">
            <a:avLst/>
          </a:prstGeom>
          <a:noFill/>
          <a:ln>
            <a:noFill/>
          </a:ln>
        </p:spPr>
        <p:txBody>
          <a:bodyPr anchorCtr="0" anchor="t" bIns="91425" lIns="91425" spcFirstLastPara="1" rIns="91425" wrap="square" tIns="91425">
            <a:noAutofit/>
          </a:bodyPr>
          <a:lstStyle/>
          <a:p>
            <a:pPr indent="-311150" lvl="0" marL="457200" rtl="0" algn="just">
              <a:lnSpc>
                <a:spcPct val="115000"/>
              </a:lnSpc>
              <a:spcBef>
                <a:spcPts val="1200"/>
              </a:spcBef>
              <a:spcAft>
                <a:spcPts val="0"/>
              </a:spcAft>
              <a:buSzPts val="1300"/>
              <a:buChar char="●"/>
            </a:pPr>
            <a:r>
              <a:rPr b="1" lang="it" sz="1300"/>
              <a:t>Investitionsrendite (ROI) </a:t>
            </a:r>
            <a:r>
              <a:rPr lang="it" sz="1300"/>
              <a:t>= (Nettogewinn / Investitionskosten) x 100</a:t>
            </a:r>
            <a:endParaRPr sz="1300"/>
          </a:p>
          <a:p>
            <a:pPr indent="-311150" lvl="0" marL="457200" rtl="0" algn="just">
              <a:lnSpc>
                <a:spcPct val="115000"/>
              </a:lnSpc>
              <a:spcBef>
                <a:spcPts val="0"/>
              </a:spcBef>
              <a:spcAft>
                <a:spcPts val="0"/>
              </a:spcAft>
              <a:buSzPts val="1300"/>
              <a:buChar char="●"/>
            </a:pPr>
            <a:r>
              <a:rPr b="1" lang="it" sz="1300"/>
              <a:t>Eigenkapitalrendite (ROE) </a:t>
            </a:r>
            <a:r>
              <a:rPr lang="it" sz="1300"/>
              <a:t>= (Nettogewinn / Eigenkapital) x 100</a:t>
            </a:r>
            <a:endParaRPr sz="1300"/>
          </a:p>
          <a:p>
            <a:pPr indent="-311150" lvl="0" marL="457200" rtl="0" algn="just">
              <a:lnSpc>
                <a:spcPct val="115000"/>
              </a:lnSpc>
              <a:spcBef>
                <a:spcPts val="0"/>
              </a:spcBef>
              <a:spcAft>
                <a:spcPts val="0"/>
              </a:spcAft>
              <a:buSzPts val="1300"/>
              <a:buChar char="●"/>
            </a:pPr>
            <a:r>
              <a:rPr b="1" lang="it" sz="1300"/>
              <a:t>Umsatzrendite (ROS) </a:t>
            </a:r>
            <a:r>
              <a:rPr lang="it" sz="1300"/>
              <a:t>= Betriebsergebnis / Nettoumsatz</a:t>
            </a:r>
            <a:endParaRPr sz="1300"/>
          </a:p>
          <a:p>
            <a:pPr indent="-311150" lvl="0" marL="457200" rtl="0" algn="just">
              <a:lnSpc>
                <a:spcPct val="115000"/>
              </a:lnSpc>
              <a:spcBef>
                <a:spcPts val="0"/>
              </a:spcBef>
              <a:spcAft>
                <a:spcPts val="0"/>
              </a:spcAft>
              <a:buSzPts val="1300"/>
              <a:buChar char="●"/>
            </a:pPr>
            <a:r>
              <a:rPr b="1" lang="it" sz="1300"/>
              <a:t>Gesamtkapitalrendite (ROA) </a:t>
            </a:r>
            <a:r>
              <a:rPr lang="it" sz="1300"/>
              <a:t>= Nettoeinkommen / Gesamtvermögen</a:t>
            </a:r>
            <a:endParaRPr sz="1300"/>
          </a:p>
          <a:p>
            <a:pPr indent="0" lvl="0" marL="914400" rtl="0" algn="just">
              <a:lnSpc>
                <a:spcPct val="115000"/>
              </a:lnSpc>
              <a:spcBef>
                <a:spcPts val="1200"/>
              </a:spcBef>
              <a:spcAft>
                <a:spcPts val="0"/>
              </a:spcAft>
              <a:buSzPts val="1400"/>
              <a:buNone/>
            </a:pPr>
            <a:r>
              <a:t/>
            </a:r>
            <a:endParaRPr b="1" sz="1200"/>
          </a:p>
          <a:p>
            <a:pPr indent="0" lvl="0" marL="0" rtl="0" algn="just">
              <a:lnSpc>
                <a:spcPct val="115000"/>
              </a:lnSpc>
              <a:spcBef>
                <a:spcPts val="1200"/>
              </a:spcBef>
              <a:spcAft>
                <a:spcPts val="1200"/>
              </a:spcAft>
              <a:buSzPts val="1400"/>
              <a:buNone/>
            </a:pPr>
            <a:r>
              <a:t/>
            </a:r>
            <a:endParaRPr/>
          </a:p>
        </p:txBody>
      </p:sp>
      <p:pic>
        <p:nvPicPr>
          <p:cNvPr id="575" name="Google Shape;575;p49"/>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p5"/>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sp>
        <p:nvSpPr>
          <p:cNvPr id="168" name="Google Shape;168;p5"/>
          <p:cNvSpPr txBox="1"/>
          <p:nvPr>
            <p:ph type="title"/>
          </p:nvPr>
        </p:nvSpPr>
        <p:spPr>
          <a:xfrm>
            <a:off x="1894738" y="531425"/>
            <a:ext cx="6321600" cy="635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it" sz="2000"/>
              <a:t>Methodik - EQF</a:t>
            </a:r>
            <a:endParaRPr sz="2000"/>
          </a:p>
        </p:txBody>
      </p:sp>
      <p:graphicFrame>
        <p:nvGraphicFramePr>
          <p:cNvPr id="169" name="Google Shape;169;p5"/>
          <p:cNvGraphicFramePr/>
          <p:nvPr/>
        </p:nvGraphicFramePr>
        <p:xfrm>
          <a:off x="1658663" y="1166835"/>
          <a:ext cx="3000000" cy="3000000"/>
        </p:xfrm>
        <a:graphic>
          <a:graphicData uri="http://schemas.openxmlformats.org/drawingml/2006/table">
            <a:tbl>
              <a:tblPr>
                <a:noFill/>
                <a:tableStyleId>{8A0AB342-3805-4106-B6F6-BDB25884A125}</a:tableStyleId>
              </a:tblPr>
              <a:tblGrid>
                <a:gridCol w="2264575"/>
                <a:gridCol w="2264575"/>
                <a:gridCol w="2264575"/>
              </a:tblGrid>
              <a:tr h="459175">
                <a:tc>
                  <a:txBody>
                    <a:bodyPr/>
                    <a:lstStyle/>
                    <a:p>
                      <a:pPr indent="0" lvl="0" marL="0" marR="0" rtl="0" algn="l">
                        <a:lnSpc>
                          <a:spcPct val="115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Wissen: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Fertigkeiten:</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2"/>
                        </a:buClr>
                        <a:buSzPts val="1100"/>
                        <a:buFont typeface="Arial"/>
                        <a:buNone/>
                      </a:pPr>
                      <a:r>
                        <a:rPr b="1" lang="it" sz="2100" u="none" cap="none" strike="noStrike">
                          <a:solidFill>
                            <a:schemeClr val="dk1"/>
                          </a:solidFill>
                          <a:latin typeface="Lato"/>
                          <a:ea typeface="Lato"/>
                          <a:cs typeface="Lato"/>
                          <a:sym typeface="Lato"/>
                        </a:rPr>
                        <a:t>Zuständigkeiten:</a:t>
                      </a:r>
                      <a:endParaRPr sz="1400" u="none" cap="none" strike="noStrike"/>
                    </a:p>
                  </a:txBody>
                  <a:tcPr marT="91425" marB="91425" marR="91425" marL="91425"/>
                </a:tc>
              </a:tr>
              <a:tr h="2699550">
                <a:tc>
                  <a:txBody>
                    <a:bodyPr/>
                    <a:lstStyle/>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chemeClr val="dk2"/>
                          </a:solidFill>
                          <a:latin typeface="Lato"/>
                          <a:ea typeface="Lato"/>
                          <a:cs typeface="Lato"/>
                          <a:sym typeface="Lato"/>
                        </a:rPr>
                        <a:t>- Verstehen, wie man die </a:t>
                      </a:r>
                      <a:r>
                        <a:rPr lang="it" sz="1000" u="none" cap="none" strike="noStrike">
                          <a:solidFill>
                            <a:srgbClr val="424142"/>
                          </a:solidFill>
                          <a:highlight>
                            <a:schemeClr val="lt1"/>
                          </a:highlight>
                          <a:latin typeface="Lato"/>
                          <a:ea typeface="Lato"/>
                          <a:cs typeface="Lato"/>
                          <a:sym typeface="Lato"/>
                        </a:rPr>
                        <a:t>innerhalb der Organisation verfügbaren Ressourcen </a:t>
                      </a:r>
                      <a:r>
                        <a:rPr lang="it" sz="1000" u="none" cap="none" strike="noStrike">
                          <a:solidFill>
                            <a:srgbClr val="222222"/>
                          </a:solidFill>
                          <a:highlight>
                            <a:srgbClr val="FCFCFC"/>
                          </a:highlight>
                          <a:latin typeface="Lato"/>
                          <a:ea typeface="Lato"/>
                          <a:cs typeface="Lato"/>
                          <a:sym typeface="Lato"/>
                        </a:rPr>
                        <a:t>effektiv nutzt </a:t>
                      </a:r>
                      <a:endParaRPr sz="1000" u="none" cap="none" strike="noStrike">
                        <a:solidFill>
                          <a:srgbClr val="2222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2222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chemeClr val="dk2"/>
                          </a:solidFill>
                          <a:latin typeface="Lato"/>
                          <a:ea typeface="Lato"/>
                          <a:cs typeface="Lato"/>
                          <a:sym typeface="Lato"/>
                        </a:rPr>
                        <a:t>-wissen, wie man Cashflows berechnet, eine Bilanz erstellt und die Gewinn- und Verlustrechnung des Unternehmens kontrolliert.</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chemeClr val="dk2"/>
                          </a:solidFill>
                          <a:latin typeface="Lato"/>
                          <a:ea typeface="Lato"/>
                          <a:cs typeface="Lato"/>
                          <a:sym typeface="Lato"/>
                        </a:rPr>
                        <a:t>- die digitalen Werkzeuge für Finanzprozesse kennen</a:t>
                      </a:r>
                      <a:endParaRPr sz="1000" u="none" cap="none" strike="noStrike">
                        <a:solidFill>
                          <a:srgbClr val="22222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rgbClr val="333333"/>
                          </a:solidFill>
                          <a:highlight>
                            <a:schemeClr val="lt1"/>
                          </a:highlight>
                          <a:latin typeface="Lato"/>
                          <a:ea typeface="Lato"/>
                          <a:cs typeface="Lato"/>
                          <a:sym typeface="Lato"/>
                        </a:rPr>
                        <a:t>- Strategische Planung der notwendigen finanziellen Mittel für das Unternehmen</a:t>
                      </a:r>
                      <a:endParaRPr sz="1000" u="none" cap="none" strike="noStrike">
                        <a:solidFill>
                          <a:srgbClr val="333333"/>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333333"/>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rgbClr val="222222"/>
                          </a:solidFill>
                          <a:highlight>
                            <a:schemeClr val="lt1"/>
                          </a:highlight>
                          <a:latin typeface="Lato"/>
                          <a:ea typeface="Lato"/>
                          <a:cs typeface="Lato"/>
                          <a:sym typeface="Lato"/>
                        </a:rPr>
                        <a:t>- Markt- und Machbarkeitsanalyse</a:t>
                      </a:r>
                      <a:endParaRPr sz="1000" u="none" cap="none" strike="noStrike">
                        <a:solidFill>
                          <a:srgbClr val="222222"/>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222222"/>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chemeClr val="dk2"/>
                          </a:solidFill>
                          <a:latin typeface="Lato"/>
                          <a:ea typeface="Lato"/>
                          <a:cs typeface="Lato"/>
                          <a:sym typeface="Lato"/>
                        </a:rPr>
                        <a:t>-Anpassung an sich verändernde Situationen des Sozialunternehmens und des Umfelds, in dem es tätig ist, durch Problemlösungskompetenz</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chemeClr val="dk2"/>
                          </a:solidFill>
                          <a:latin typeface="Lato"/>
                          <a:ea typeface="Lato"/>
                          <a:cs typeface="Lato"/>
                          <a:sym typeface="Lato"/>
                        </a:rPr>
                        <a:t>-Effiziente Verwaltung von Bargeld und Arbeitsabläufen</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chemeClr val="dk2"/>
                          </a:solidFill>
                          <a:latin typeface="Lato"/>
                          <a:ea typeface="Lato"/>
                          <a:cs typeface="Lato"/>
                          <a:sym typeface="Lato"/>
                        </a:rPr>
                        <a:t>-Identifizierung potenzieller Chancen für ein digitalisiertes Finanzmanagement</a:t>
                      </a:r>
                      <a:endParaRPr sz="1000" u="none" cap="none" strike="noStrike">
                        <a:latin typeface="Lato"/>
                        <a:ea typeface="Lato"/>
                        <a:cs typeface="Lato"/>
                        <a:sym typeface="Lato"/>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rgbClr val="222222"/>
                          </a:solidFill>
                          <a:highlight>
                            <a:schemeClr val="lt1"/>
                          </a:highlight>
                          <a:latin typeface="Lato"/>
                          <a:ea typeface="Lato"/>
                          <a:cs typeface="Lato"/>
                          <a:sym typeface="Lato"/>
                        </a:rPr>
                        <a:t>- Zuweisung von Ressourcen in einer Weise, die zur Erreichung strategischer Ziele beiträgt</a:t>
                      </a:r>
                      <a:endParaRPr sz="1000" u="none" cap="none" strike="noStrike">
                        <a:solidFill>
                          <a:srgbClr val="222222"/>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222222"/>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rgbClr val="222222"/>
                          </a:solidFill>
                          <a:highlight>
                            <a:schemeClr val="lt1"/>
                          </a:highlight>
                          <a:latin typeface="Lato"/>
                          <a:ea typeface="Lato"/>
                          <a:cs typeface="Lato"/>
                          <a:sym typeface="Lato"/>
                        </a:rPr>
                        <a:t>- Kritisches, logisches und systematisches Denken </a:t>
                      </a:r>
                      <a:endParaRPr sz="1000" u="none" cap="none" strike="noStrike">
                        <a:solidFill>
                          <a:srgbClr val="222222"/>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rgbClr val="202124"/>
                        </a:solidFill>
                        <a:highlight>
                          <a:schemeClr val="lt1"/>
                        </a:highlight>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chemeClr val="dk2"/>
                          </a:solidFill>
                          <a:latin typeface="Lato"/>
                          <a:ea typeface="Lato"/>
                          <a:cs typeface="Lato"/>
                          <a:sym typeface="Lato"/>
                        </a:rPr>
                        <a:t>-Minimierung des Risikos des Scheiterns durch Anwendung diversifizierter Methoden und Strategien</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2"/>
                        </a:solidFill>
                        <a:latin typeface="Lato"/>
                        <a:ea typeface="Lato"/>
                        <a:cs typeface="Lato"/>
                        <a:sym typeface="Lato"/>
                      </a:endParaRPr>
                    </a:p>
                    <a:p>
                      <a:pPr indent="0" lvl="0" marL="0" marR="0" rtl="0" algn="l">
                        <a:lnSpc>
                          <a:spcPct val="100000"/>
                        </a:lnSpc>
                        <a:spcBef>
                          <a:spcPts val="0"/>
                        </a:spcBef>
                        <a:spcAft>
                          <a:spcPts val="0"/>
                        </a:spcAft>
                        <a:buClr>
                          <a:srgbClr val="000000"/>
                        </a:buClr>
                        <a:buSzPts val="1000"/>
                        <a:buFont typeface="Arial"/>
                        <a:buNone/>
                      </a:pPr>
                      <a:r>
                        <a:rPr lang="it" sz="1000" u="none" cap="none" strike="noStrike">
                          <a:solidFill>
                            <a:schemeClr val="dk2"/>
                          </a:solidFill>
                          <a:latin typeface="Lato"/>
                          <a:ea typeface="Lato"/>
                          <a:cs typeface="Lato"/>
                          <a:sym typeface="Lato"/>
                        </a:rPr>
                        <a:t>-Schaffung von sozialem Wert durch Verfolgung gemeinsamer Interessen mittels eines innovativen Managementmodells</a:t>
                      </a:r>
                      <a:endParaRPr sz="1000" u="none" cap="none" strike="noStrike">
                        <a:latin typeface="Lato"/>
                        <a:ea typeface="Lato"/>
                        <a:cs typeface="Lato"/>
                        <a:sym typeface="Lato"/>
                      </a:endParaRPr>
                    </a:p>
                  </a:txBody>
                  <a:tcPr marT="91425" marB="91425" marR="91425" marL="91425"/>
                </a:tc>
              </a:tr>
            </a:tbl>
          </a:graphicData>
        </a:graphic>
      </p:graphicFrame>
      <p:pic>
        <p:nvPicPr>
          <p:cNvPr id="170" name="Google Shape;170;p5"/>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50"/>
          <p:cNvSpPr txBox="1"/>
          <p:nvPr>
            <p:ph type="title"/>
          </p:nvPr>
        </p:nvSpPr>
        <p:spPr>
          <a:xfrm>
            <a:off x="265500" y="1916425"/>
            <a:ext cx="4045200" cy="21684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2300"/>
              <a:t>5. AUTOMATISIERUNG UND FINANZMANAGEMENT</a:t>
            </a:r>
            <a:endParaRPr sz="2300"/>
          </a:p>
          <a:p>
            <a:pPr indent="0" lvl="0" marL="0" rtl="0" algn="l">
              <a:lnSpc>
                <a:spcPct val="100000"/>
              </a:lnSpc>
              <a:spcBef>
                <a:spcPts val="0"/>
              </a:spcBef>
              <a:spcAft>
                <a:spcPts val="0"/>
              </a:spcAft>
              <a:buSzPts val="3600"/>
              <a:buNone/>
            </a:pPr>
            <a:r>
              <a:t/>
            </a:r>
            <a:endParaRPr/>
          </a:p>
        </p:txBody>
      </p:sp>
      <p:sp>
        <p:nvSpPr>
          <p:cNvPr id="581" name="Google Shape;581;p50"/>
          <p:cNvSpPr txBox="1"/>
          <p:nvPr>
            <p:ph idx="2" type="body"/>
          </p:nvPr>
        </p:nvSpPr>
        <p:spPr>
          <a:xfrm>
            <a:off x="4674747" y="1164450"/>
            <a:ext cx="4652132" cy="2814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b="1" lang="it">
                <a:solidFill>
                  <a:schemeClr val="dk2"/>
                </a:solidFill>
              </a:rPr>
              <a:t>5.1 Big Data für die Echtzeit-Management</a:t>
            </a:r>
            <a:endParaRPr b="1">
              <a:solidFill>
                <a:schemeClr val="dk2"/>
              </a:solidFill>
            </a:endParaRPr>
          </a:p>
          <a:p>
            <a:pPr indent="0" lvl="0" marL="0" rtl="0" algn="l">
              <a:lnSpc>
                <a:spcPct val="100000"/>
              </a:lnSpc>
              <a:spcBef>
                <a:spcPts val="0"/>
              </a:spcBef>
              <a:spcAft>
                <a:spcPts val="0"/>
              </a:spcAft>
              <a:buSzPts val="1800"/>
              <a:buNone/>
            </a:pPr>
            <a:r>
              <a:t/>
            </a:r>
            <a:endParaRPr b="1">
              <a:solidFill>
                <a:schemeClr val="dk2"/>
              </a:solidFill>
            </a:endParaRPr>
          </a:p>
          <a:p>
            <a:pPr indent="0" lvl="0" marL="0" rtl="0" algn="l">
              <a:lnSpc>
                <a:spcPct val="100000"/>
              </a:lnSpc>
              <a:spcBef>
                <a:spcPts val="0"/>
              </a:spcBef>
              <a:spcAft>
                <a:spcPts val="0"/>
              </a:spcAft>
              <a:buSzPts val="1800"/>
              <a:buNone/>
            </a:pPr>
            <a:r>
              <a:rPr b="1" lang="it">
                <a:solidFill>
                  <a:schemeClr val="dk2"/>
                </a:solidFill>
              </a:rPr>
              <a:t>5.2 Tools Tipps</a:t>
            </a:r>
            <a:endParaRPr b="1">
              <a:solidFill>
                <a:schemeClr val="dk2"/>
              </a:solidFill>
            </a:endParaRPr>
          </a:p>
        </p:txBody>
      </p:sp>
      <p:pic>
        <p:nvPicPr>
          <p:cNvPr id="582" name="Google Shape;582;p50"/>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pic>
        <p:nvPicPr>
          <p:cNvPr id="583" name="Google Shape;583;p50"/>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1"/>
          <p:cNvSpPr txBox="1"/>
          <p:nvPr>
            <p:ph type="title"/>
          </p:nvPr>
        </p:nvSpPr>
        <p:spPr>
          <a:xfrm>
            <a:off x="1492640" y="515775"/>
            <a:ext cx="7285600" cy="570747"/>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Clr>
                <a:schemeClr val="dk2"/>
              </a:buClr>
              <a:buSzPts val="1100"/>
              <a:buFont typeface="Arial"/>
              <a:buNone/>
            </a:pPr>
            <a:r>
              <a:rPr lang="it" sz="2500"/>
              <a:t>Big Data für Echtzeit-Management</a:t>
            </a:r>
            <a:endParaRPr sz="2500"/>
          </a:p>
        </p:txBody>
      </p:sp>
      <p:pic>
        <p:nvPicPr>
          <p:cNvPr id="589" name="Google Shape;589;p51"/>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590" name="Google Shape;590;p51"/>
          <p:cNvSpPr txBox="1"/>
          <p:nvPr/>
        </p:nvSpPr>
        <p:spPr>
          <a:xfrm>
            <a:off x="3815228" y="1224534"/>
            <a:ext cx="4379700" cy="4686381"/>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300"/>
              <a:buFont typeface="Arial"/>
              <a:buNone/>
            </a:pPr>
            <a:r>
              <a:rPr b="0" i="0" lang="it" sz="1300" u="none" cap="none" strike="noStrike">
                <a:solidFill>
                  <a:schemeClr val="dk2"/>
                </a:solidFill>
                <a:highlight>
                  <a:srgbClr val="FFFFFF"/>
                </a:highlight>
                <a:latin typeface="Lato"/>
                <a:ea typeface="Lato"/>
                <a:cs typeface="Lato"/>
                <a:sym typeface="Lato"/>
              </a:rPr>
              <a:t>Einer der wichtigsten Vermögenswerte eines Unternehmens sind Daten und deren agile Verwaltung. Um mit der modernen Technologie Schritt zu halten, kann ein Unternehmen zahlreiche Vorteile aus dem FM von Echtzeitdaten ziehen.</a:t>
            </a:r>
            <a:endParaRPr b="0" i="0" sz="1300" u="none" cap="none" strike="noStrike">
              <a:solidFill>
                <a:schemeClr val="dk2"/>
              </a:solidFill>
              <a:highlight>
                <a:srgbClr val="FFFFFF"/>
              </a:highlight>
              <a:latin typeface="Lato"/>
              <a:ea typeface="Lato"/>
              <a:cs typeface="Lato"/>
              <a:sym typeface="Lato"/>
            </a:endParaRPr>
          </a:p>
          <a:p>
            <a:pPr indent="0" lvl="0" marL="0" marR="0" rtl="0" algn="just">
              <a:lnSpc>
                <a:spcPct val="115000"/>
              </a:lnSpc>
              <a:spcBef>
                <a:spcPts val="1600"/>
              </a:spcBef>
              <a:spcAft>
                <a:spcPts val="0"/>
              </a:spcAft>
              <a:buClr>
                <a:schemeClr val="dk2"/>
              </a:buClr>
              <a:buSzPts val="1100"/>
              <a:buFont typeface="Arial"/>
              <a:buNone/>
            </a:pPr>
            <a:r>
              <a:rPr b="0" i="0" lang="it" sz="1300" u="none" cap="none" strike="noStrike">
                <a:solidFill>
                  <a:schemeClr val="dk2"/>
                </a:solidFill>
                <a:highlight>
                  <a:srgbClr val="FFFFFF"/>
                </a:highlight>
                <a:latin typeface="Lato"/>
                <a:ea typeface="Lato"/>
                <a:cs typeface="Lato"/>
                <a:sym typeface="Lato"/>
              </a:rPr>
              <a:t>Die Software für die Budgetanalyse und den Businessplan ermöglicht es Unternehmern und Sozialunternehmern, Bewertungen auf der Grundlage von Indizes vorzunehmen, die sich auf Folgendes beziehen: </a:t>
            </a:r>
            <a:endParaRPr b="0" i="0" sz="1300" u="none" cap="none" strike="noStrike">
              <a:solidFill>
                <a:schemeClr val="dk2"/>
              </a:solidFill>
              <a:highlight>
                <a:srgbClr val="FFFFFF"/>
              </a:highlight>
              <a:latin typeface="Lato"/>
              <a:ea typeface="Lato"/>
              <a:cs typeface="Lato"/>
              <a:sym typeface="Lato"/>
            </a:endParaRPr>
          </a:p>
          <a:p>
            <a:pPr indent="-311150" lvl="0" marL="685800" marR="0" rtl="0" algn="l">
              <a:lnSpc>
                <a:spcPct val="115000"/>
              </a:lnSpc>
              <a:spcBef>
                <a:spcPts val="0"/>
              </a:spcBef>
              <a:spcAft>
                <a:spcPts val="0"/>
              </a:spcAft>
              <a:buClr>
                <a:schemeClr val="dk1"/>
              </a:buClr>
              <a:buSzPts val="1300"/>
              <a:buFont typeface="Lato"/>
              <a:buChar char="●"/>
            </a:pPr>
            <a:r>
              <a:rPr b="0" i="0" lang="it" sz="1300" u="none" cap="none" strike="noStrike">
                <a:solidFill>
                  <a:schemeClr val="dk1"/>
                </a:solidFill>
                <a:highlight>
                  <a:srgbClr val="FFFFFF"/>
                </a:highlight>
                <a:latin typeface="Lato"/>
                <a:ea typeface="Lato"/>
                <a:cs typeface="Lato"/>
                <a:sym typeface="Lato"/>
              </a:rPr>
              <a:t>Wirtschaftslage </a:t>
            </a:r>
            <a:endParaRPr b="0" i="0" sz="1300" u="none" cap="none" strike="noStrike">
              <a:solidFill>
                <a:schemeClr val="dk1"/>
              </a:solidFill>
              <a:highlight>
                <a:srgbClr val="FFFFFF"/>
              </a:highlight>
              <a:latin typeface="Lato"/>
              <a:ea typeface="Lato"/>
              <a:cs typeface="Lato"/>
              <a:sym typeface="Lato"/>
            </a:endParaRPr>
          </a:p>
          <a:p>
            <a:pPr indent="-311150" lvl="0" marL="685800" marR="0" rtl="0" algn="l">
              <a:lnSpc>
                <a:spcPct val="115000"/>
              </a:lnSpc>
              <a:spcBef>
                <a:spcPts val="0"/>
              </a:spcBef>
              <a:spcAft>
                <a:spcPts val="0"/>
              </a:spcAft>
              <a:buClr>
                <a:schemeClr val="dk1"/>
              </a:buClr>
              <a:buSzPts val="1300"/>
              <a:buFont typeface="Lato"/>
              <a:buChar char="●"/>
            </a:pPr>
            <a:r>
              <a:rPr b="0" i="0" lang="it" sz="1300" u="none" cap="none" strike="noStrike">
                <a:solidFill>
                  <a:schemeClr val="dk1"/>
                </a:solidFill>
                <a:highlight>
                  <a:srgbClr val="FFFFFF"/>
                </a:highlight>
                <a:latin typeface="Lato"/>
                <a:ea typeface="Lato"/>
                <a:cs typeface="Lato"/>
                <a:sym typeface="Lato"/>
              </a:rPr>
              <a:t>finanzielle Situation </a:t>
            </a:r>
            <a:endParaRPr b="0" i="0" sz="1300" u="none" cap="none" strike="noStrike">
              <a:solidFill>
                <a:schemeClr val="dk1"/>
              </a:solidFill>
              <a:highlight>
                <a:srgbClr val="FFFFFF"/>
              </a:highlight>
              <a:latin typeface="Lato"/>
              <a:ea typeface="Lato"/>
              <a:cs typeface="Lato"/>
              <a:sym typeface="Lato"/>
            </a:endParaRPr>
          </a:p>
          <a:p>
            <a:pPr indent="-311150" lvl="0" marL="685800" marR="0" rtl="0" algn="l">
              <a:lnSpc>
                <a:spcPct val="115000"/>
              </a:lnSpc>
              <a:spcBef>
                <a:spcPts val="0"/>
              </a:spcBef>
              <a:spcAft>
                <a:spcPts val="0"/>
              </a:spcAft>
              <a:buClr>
                <a:schemeClr val="dk1"/>
              </a:buClr>
              <a:buSzPts val="1300"/>
              <a:buFont typeface="Lato"/>
              <a:buChar char="●"/>
            </a:pPr>
            <a:r>
              <a:rPr b="0" i="0" lang="it" sz="1300" u="none" cap="none" strike="noStrike">
                <a:solidFill>
                  <a:schemeClr val="dk1"/>
                </a:solidFill>
                <a:highlight>
                  <a:srgbClr val="FFFFFF"/>
                </a:highlight>
                <a:latin typeface="Lato"/>
                <a:ea typeface="Lato"/>
                <a:cs typeface="Lato"/>
                <a:sym typeface="Lato"/>
              </a:rPr>
              <a:t>bilanzielle Situation</a:t>
            </a:r>
            <a:endParaRPr b="0" i="0" sz="1300" u="none" cap="none" strike="noStrike">
              <a:solidFill>
                <a:schemeClr val="dk1"/>
              </a:solidFill>
              <a:highlight>
                <a:srgbClr val="FFFFFF"/>
              </a:highlight>
              <a:latin typeface="Lato"/>
              <a:ea typeface="Lato"/>
              <a:cs typeface="Lato"/>
              <a:sym typeface="Lato"/>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chemeClr val="dk2"/>
              </a:solidFill>
              <a:highlight>
                <a:srgbClr val="FFFFFF"/>
              </a:highlight>
              <a:latin typeface="Lato"/>
              <a:ea typeface="Lato"/>
              <a:cs typeface="Lato"/>
              <a:sym typeface="Lato"/>
            </a:endParaRPr>
          </a:p>
          <a:p>
            <a:pPr indent="0" lvl="0" marL="0" marR="0" rtl="0" algn="l">
              <a:lnSpc>
                <a:spcPct val="115000"/>
              </a:lnSpc>
              <a:spcBef>
                <a:spcPts val="1600"/>
              </a:spcBef>
              <a:spcAft>
                <a:spcPts val="0"/>
              </a:spcAft>
              <a:buClr>
                <a:srgbClr val="000000"/>
              </a:buClr>
              <a:buSzPts val="1300"/>
              <a:buFont typeface="Arial"/>
              <a:buNone/>
            </a:pPr>
            <a:r>
              <a:t/>
            </a:r>
            <a:endParaRPr b="0" i="0" sz="1300" u="none" cap="none" strike="noStrike">
              <a:solidFill>
                <a:schemeClr val="dk2"/>
              </a:solidFill>
              <a:highlight>
                <a:srgbClr val="FFFFFF"/>
              </a:highlight>
              <a:latin typeface="Lato"/>
              <a:ea typeface="Lato"/>
              <a:cs typeface="Lato"/>
              <a:sym typeface="Lato"/>
            </a:endParaRPr>
          </a:p>
          <a:p>
            <a:pPr indent="0" lvl="0" marL="0" marR="0" rtl="0" algn="l">
              <a:lnSpc>
                <a:spcPct val="115000"/>
              </a:lnSpc>
              <a:spcBef>
                <a:spcPts val="1600"/>
              </a:spcBef>
              <a:spcAft>
                <a:spcPts val="1600"/>
              </a:spcAft>
              <a:buClr>
                <a:srgbClr val="000000"/>
              </a:buClr>
              <a:buSzPts val="1300"/>
              <a:buFont typeface="Arial"/>
              <a:buNone/>
            </a:pPr>
            <a:r>
              <a:t/>
            </a:r>
            <a:endParaRPr b="0" i="0" sz="1300" u="none" cap="none" strike="noStrike">
              <a:solidFill>
                <a:schemeClr val="dk2"/>
              </a:solidFill>
              <a:highlight>
                <a:srgbClr val="FFFFFF"/>
              </a:highlight>
              <a:latin typeface="Lato"/>
              <a:ea typeface="Lato"/>
              <a:cs typeface="Lato"/>
              <a:sym typeface="Lato"/>
            </a:endParaRPr>
          </a:p>
        </p:txBody>
      </p:sp>
      <p:pic>
        <p:nvPicPr>
          <p:cNvPr id="591" name="Google Shape;591;p51"/>
          <p:cNvPicPr preferRelativeResize="0"/>
          <p:nvPr/>
        </p:nvPicPr>
        <p:blipFill rotWithShape="1">
          <a:blip r:embed="rId4">
            <a:alphaModFix/>
          </a:blip>
          <a:srcRect b="0" l="0" r="0" t="0"/>
          <a:stretch/>
        </p:blipFill>
        <p:spPr>
          <a:xfrm>
            <a:off x="311375" y="2235275"/>
            <a:ext cx="3076090" cy="1730300"/>
          </a:xfrm>
          <a:prstGeom prst="rect">
            <a:avLst/>
          </a:prstGeom>
          <a:noFill/>
          <a:ln>
            <a:noFill/>
          </a:ln>
        </p:spPr>
      </p:pic>
      <p:pic>
        <p:nvPicPr>
          <p:cNvPr id="592" name="Google Shape;592;p51"/>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2"/>
          <p:cNvSpPr txBox="1"/>
          <p:nvPr>
            <p:ph type="title"/>
          </p:nvPr>
        </p:nvSpPr>
        <p:spPr>
          <a:xfrm>
            <a:off x="3562950" y="160650"/>
            <a:ext cx="2018100" cy="10038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lang="it" sz="3300">
                <a:solidFill>
                  <a:schemeClr val="dk2"/>
                </a:solidFill>
              </a:rPr>
              <a:t>Vorteile</a:t>
            </a:r>
            <a:endParaRPr sz="3300">
              <a:solidFill>
                <a:schemeClr val="dk2"/>
              </a:solidFill>
            </a:endParaRPr>
          </a:p>
          <a:p>
            <a:pPr indent="0" lvl="0" marL="0" rtl="0" algn="l">
              <a:lnSpc>
                <a:spcPct val="100000"/>
              </a:lnSpc>
              <a:spcBef>
                <a:spcPts val="0"/>
              </a:spcBef>
              <a:spcAft>
                <a:spcPts val="0"/>
              </a:spcAft>
              <a:buSzPts val="3600"/>
              <a:buNone/>
            </a:pPr>
            <a:r>
              <a:t/>
            </a:r>
            <a:endParaRPr/>
          </a:p>
        </p:txBody>
      </p:sp>
      <p:sp>
        <p:nvSpPr>
          <p:cNvPr id="598" name="Google Shape;598;p52"/>
          <p:cNvSpPr txBox="1"/>
          <p:nvPr>
            <p:ph idx="2" type="body"/>
          </p:nvPr>
        </p:nvSpPr>
        <p:spPr>
          <a:xfrm>
            <a:off x="5072006" y="1932170"/>
            <a:ext cx="3837000" cy="1688700"/>
          </a:xfrm>
          <a:prstGeom prst="rect">
            <a:avLst/>
          </a:prstGeom>
          <a:noFill/>
          <a:ln>
            <a:noFill/>
          </a:ln>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chemeClr val="accent1"/>
              </a:buClr>
              <a:buSzPts val="1800"/>
              <a:buChar char="❖"/>
            </a:pPr>
            <a:r>
              <a:rPr b="1" lang="it" u="sng">
                <a:solidFill>
                  <a:schemeClr val="accent1"/>
                </a:solidFill>
              </a:rPr>
              <a:t>Zeitersparnis</a:t>
            </a:r>
            <a:endParaRPr b="1">
              <a:solidFill>
                <a:schemeClr val="accent1"/>
              </a:solidFill>
            </a:endParaRPr>
          </a:p>
          <a:p>
            <a:pPr indent="0" lvl="0" marL="457200" rtl="0" algn="l">
              <a:lnSpc>
                <a:spcPct val="100000"/>
              </a:lnSpc>
              <a:spcBef>
                <a:spcPts val="0"/>
              </a:spcBef>
              <a:spcAft>
                <a:spcPts val="0"/>
              </a:spcAft>
              <a:buSzPts val="1800"/>
              <a:buNone/>
            </a:pPr>
            <a:r>
              <a:rPr lang="it">
                <a:solidFill>
                  <a:schemeClr val="dk2"/>
                </a:solidFill>
              </a:rPr>
              <a:t>Digitale Werkzeuge beschleunigen manuelle Aufgaben</a:t>
            </a:r>
            <a:endParaRPr>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342900" lvl="0" marL="457200" rtl="0" algn="l">
              <a:lnSpc>
                <a:spcPct val="100000"/>
              </a:lnSpc>
              <a:spcBef>
                <a:spcPts val="0"/>
              </a:spcBef>
              <a:spcAft>
                <a:spcPts val="0"/>
              </a:spcAft>
              <a:buClr>
                <a:schemeClr val="accent1"/>
              </a:buClr>
              <a:buSzPts val="1800"/>
              <a:buChar char="❖"/>
            </a:pPr>
            <a:r>
              <a:rPr b="1" lang="it" u="sng">
                <a:solidFill>
                  <a:schemeClr val="accent1"/>
                </a:solidFill>
              </a:rPr>
              <a:t>Wenige Fehler</a:t>
            </a:r>
            <a:endParaRPr b="1" u="sng">
              <a:solidFill>
                <a:schemeClr val="accent1"/>
              </a:solidFill>
            </a:endParaRPr>
          </a:p>
          <a:p>
            <a:pPr indent="0" lvl="0" marL="457200" rtl="0" algn="l">
              <a:lnSpc>
                <a:spcPct val="100000"/>
              </a:lnSpc>
              <a:spcBef>
                <a:spcPts val="0"/>
              </a:spcBef>
              <a:spcAft>
                <a:spcPts val="0"/>
              </a:spcAft>
              <a:buSzPts val="1800"/>
              <a:buNone/>
            </a:pPr>
            <a:r>
              <a:rPr lang="it">
                <a:solidFill>
                  <a:schemeClr val="dk2"/>
                </a:solidFill>
              </a:rPr>
              <a:t>Digitale Werkzeuge minimieren die Möglichkeit von manuellen Fehlern</a:t>
            </a:r>
            <a:endParaRPr>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a:p>
            <a:pPr indent="-342900" lvl="0" marL="457200" rtl="0" algn="l">
              <a:lnSpc>
                <a:spcPct val="100000"/>
              </a:lnSpc>
              <a:spcBef>
                <a:spcPts val="0"/>
              </a:spcBef>
              <a:spcAft>
                <a:spcPts val="0"/>
              </a:spcAft>
              <a:buClr>
                <a:schemeClr val="accent1"/>
              </a:buClr>
              <a:buSzPts val="1800"/>
              <a:buChar char="❖"/>
            </a:pPr>
            <a:r>
              <a:rPr b="1" lang="it" u="sng">
                <a:solidFill>
                  <a:schemeClr val="accent1"/>
                </a:solidFill>
              </a:rPr>
              <a:t>Gute Nutzung von Daten</a:t>
            </a:r>
            <a:endParaRPr b="1" u="sng">
              <a:solidFill>
                <a:schemeClr val="accent1"/>
              </a:solidFill>
            </a:endParaRPr>
          </a:p>
          <a:p>
            <a:pPr indent="0" lvl="0" marL="457200" rtl="0" algn="l">
              <a:lnSpc>
                <a:spcPct val="100000"/>
              </a:lnSpc>
              <a:spcBef>
                <a:spcPts val="0"/>
              </a:spcBef>
              <a:spcAft>
                <a:spcPts val="0"/>
              </a:spcAft>
              <a:buSzPts val="1800"/>
              <a:buNone/>
            </a:pPr>
            <a:r>
              <a:rPr lang="it">
                <a:solidFill>
                  <a:schemeClr val="dk2"/>
                </a:solidFill>
              </a:rPr>
              <a:t>Digitale Werkzeuge analysieren gezielt jede ihnen zur Verfügung gestellte Datenmenge</a:t>
            </a:r>
            <a:endParaRPr>
              <a:solidFill>
                <a:schemeClr val="dk2"/>
              </a:solidFill>
            </a:endParaRPr>
          </a:p>
          <a:p>
            <a:pPr indent="0" lvl="0" marL="457200" rtl="0" algn="l">
              <a:lnSpc>
                <a:spcPct val="100000"/>
              </a:lnSpc>
              <a:spcBef>
                <a:spcPts val="0"/>
              </a:spcBef>
              <a:spcAft>
                <a:spcPts val="0"/>
              </a:spcAft>
              <a:buSzPts val="1800"/>
              <a:buNone/>
            </a:pPr>
            <a:r>
              <a:t/>
            </a:r>
            <a:endParaRPr b="1">
              <a:solidFill>
                <a:schemeClr val="dk2"/>
              </a:solidFill>
            </a:endParaRPr>
          </a:p>
        </p:txBody>
      </p:sp>
      <p:pic>
        <p:nvPicPr>
          <p:cNvPr id="599" name="Google Shape;599;p52"/>
          <p:cNvPicPr preferRelativeResize="0"/>
          <p:nvPr/>
        </p:nvPicPr>
        <p:blipFill rotWithShape="1">
          <a:blip r:embed="rId3">
            <a:alphaModFix/>
          </a:blip>
          <a:srcRect b="0" l="0" r="0" t="0"/>
          <a:stretch/>
        </p:blipFill>
        <p:spPr>
          <a:xfrm>
            <a:off x="265500" y="244925"/>
            <a:ext cx="1393177" cy="1318200"/>
          </a:xfrm>
          <a:prstGeom prst="rect">
            <a:avLst/>
          </a:prstGeom>
          <a:noFill/>
          <a:ln>
            <a:noFill/>
          </a:ln>
        </p:spPr>
      </p:pic>
      <p:sp>
        <p:nvSpPr>
          <p:cNvPr id="600" name="Google Shape;600;p52"/>
          <p:cNvSpPr txBox="1"/>
          <p:nvPr>
            <p:ph idx="2" type="body"/>
          </p:nvPr>
        </p:nvSpPr>
        <p:spPr>
          <a:xfrm>
            <a:off x="520350" y="1770600"/>
            <a:ext cx="3837000" cy="1602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it">
                <a:solidFill>
                  <a:schemeClr val="dk2"/>
                </a:solidFill>
              </a:rPr>
              <a:t>Der Einsatz digitaler Hilfsmittel kann den Organisationen, die sie nutzen, nur Vorteile bringen, unter anderem:</a:t>
            </a:r>
            <a:endParaRPr>
              <a:solidFill>
                <a:schemeClr val="dk2"/>
              </a:solidFill>
            </a:endParaRPr>
          </a:p>
        </p:txBody>
      </p:sp>
      <p:cxnSp>
        <p:nvCxnSpPr>
          <p:cNvPr id="601" name="Google Shape;601;p52"/>
          <p:cNvCxnSpPr/>
          <p:nvPr/>
        </p:nvCxnSpPr>
        <p:spPr>
          <a:xfrm>
            <a:off x="652450" y="4116225"/>
            <a:ext cx="2850600" cy="11100"/>
          </a:xfrm>
          <a:prstGeom prst="straightConnector1">
            <a:avLst/>
          </a:prstGeom>
          <a:noFill/>
          <a:ln cap="flat" cmpd="sng" w="152400">
            <a:solidFill>
              <a:schemeClr val="accent1"/>
            </a:solidFill>
            <a:prstDash val="solid"/>
            <a:round/>
            <a:headEnd len="sm" w="sm" type="none"/>
            <a:tailEnd len="med" w="med" type="triangle"/>
          </a:ln>
        </p:spPr>
      </p:cxnSp>
      <p:pic>
        <p:nvPicPr>
          <p:cNvPr id="602" name="Google Shape;602;p52"/>
          <p:cNvPicPr preferRelativeResize="0"/>
          <p:nvPr/>
        </p:nvPicPr>
        <p:blipFill rotWithShape="1">
          <a:blip r:embed="rId4">
            <a:alphaModFix amt="12000"/>
          </a:blip>
          <a:srcRect b="0" l="0" r="0" t="0"/>
          <a:stretch/>
        </p:blipFill>
        <p:spPr>
          <a:xfrm>
            <a:off x="1173468" y="1200707"/>
            <a:ext cx="5602874" cy="3151625"/>
          </a:xfrm>
          <a:prstGeom prst="rect">
            <a:avLst/>
          </a:prstGeom>
          <a:noFill/>
          <a:ln>
            <a:noFill/>
          </a:ln>
        </p:spPr>
      </p:pic>
      <p:pic>
        <p:nvPicPr>
          <p:cNvPr id="603" name="Google Shape;603;p52"/>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53"/>
          <p:cNvSpPr txBox="1"/>
          <p:nvPr>
            <p:ph type="title"/>
          </p:nvPr>
        </p:nvSpPr>
        <p:spPr>
          <a:xfrm>
            <a:off x="3438575" y="515775"/>
            <a:ext cx="3646500" cy="13050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Clr>
                <a:schemeClr val="dk2"/>
              </a:buClr>
              <a:buSzPts val="1100"/>
              <a:buFont typeface="Arial"/>
              <a:buNone/>
            </a:pPr>
            <a:r>
              <a:rPr lang="it"/>
              <a:t>Tools Tipps</a:t>
            </a:r>
            <a:endParaRPr/>
          </a:p>
        </p:txBody>
      </p:sp>
      <p:pic>
        <p:nvPicPr>
          <p:cNvPr id="609" name="Google Shape;609;p53"/>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610" name="Google Shape;610;p53"/>
          <p:cNvSpPr txBox="1"/>
          <p:nvPr/>
        </p:nvSpPr>
        <p:spPr>
          <a:xfrm>
            <a:off x="1276575" y="1602325"/>
            <a:ext cx="3996900" cy="257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700"/>
              <a:buFont typeface="Arial"/>
              <a:buNone/>
            </a:pPr>
            <a:r>
              <a:rPr b="0" i="0" lang="it" sz="1700" u="none" cap="none" strike="noStrike">
                <a:solidFill>
                  <a:schemeClr val="dk2"/>
                </a:solidFill>
                <a:highlight>
                  <a:srgbClr val="FFFFFF"/>
                </a:highlight>
                <a:latin typeface="Lato"/>
                <a:ea typeface="Lato"/>
                <a:cs typeface="Lato"/>
                <a:sym typeface="Lato"/>
              </a:rPr>
              <a:t>Es gibt zahlreiche Online-Tools (Software), die genutzt werden können. </a:t>
            </a:r>
            <a:endParaRPr b="0" i="0" sz="1700" u="none" cap="none" strike="noStrike">
              <a:solidFill>
                <a:schemeClr val="dk2"/>
              </a:solidFill>
              <a:highlight>
                <a:srgbClr val="FFFFFF"/>
              </a:highlight>
              <a:latin typeface="Lato"/>
              <a:ea typeface="Lato"/>
              <a:cs typeface="Lato"/>
              <a:sym typeface="Lato"/>
            </a:endParaRPr>
          </a:p>
          <a:p>
            <a:pPr indent="0" lvl="0" marL="0" marR="0" rtl="0" algn="l">
              <a:lnSpc>
                <a:spcPct val="100000"/>
              </a:lnSpc>
              <a:spcBef>
                <a:spcPts val="1600"/>
              </a:spcBef>
              <a:spcAft>
                <a:spcPts val="0"/>
              </a:spcAft>
              <a:buClr>
                <a:srgbClr val="000000"/>
              </a:buClr>
              <a:buSzPts val="1700"/>
              <a:buFont typeface="Arial"/>
              <a:buNone/>
            </a:pPr>
            <a:r>
              <a:rPr b="0" i="0" lang="it" sz="1700" u="none" cap="none" strike="noStrike">
                <a:solidFill>
                  <a:schemeClr val="dk2"/>
                </a:solidFill>
                <a:highlight>
                  <a:srgbClr val="FFFFFF"/>
                </a:highlight>
                <a:latin typeface="Lato"/>
                <a:ea typeface="Lato"/>
                <a:cs typeface="Lato"/>
                <a:sym typeface="Lato"/>
              </a:rPr>
              <a:t>Die Wahl der Software kann davon abhängen:</a:t>
            </a:r>
            <a:endParaRPr b="0" i="0" sz="1700" u="none" cap="none" strike="noStrike">
              <a:solidFill>
                <a:schemeClr val="dk2"/>
              </a:solidFill>
              <a:highlight>
                <a:srgbClr val="FFFFFF"/>
              </a:highlight>
              <a:latin typeface="Lato"/>
              <a:ea typeface="Lato"/>
              <a:cs typeface="Lato"/>
              <a:sym typeface="Lato"/>
            </a:endParaRPr>
          </a:p>
          <a:p>
            <a:pPr indent="0" lvl="0" marL="0" marR="0" rtl="0" algn="l">
              <a:lnSpc>
                <a:spcPct val="100000"/>
              </a:lnSpc>
              <a:spcBef>
                <a:spcPts val="1600"/>
              </a:spcBef>
              <a:spcAft>
                <a:spcPts val="0"/>
              </a:spcAft>
              <a:buClr>
                <a:srgbClr val="000000"/>
              </a:buClr>
              <a:buSzPts val="1700"/>
              <a:buFont typeface="Arial"/>
              <a:buNone/>
            </a:pPr>
            <a:r>
              <a:rPr b="0" i="0" lang="it" sz="1700" u="none" cap="none" strike="noStrike">
                <a:solidFill>
                  <a:schemeClr val="dk2"/>
                </a:solidFill>
                <a:highlight>
                  <a:srgbClr val="FFFFFF"/>
                </a:highlight>
                <a:latin typeface="Lato"/>
                <a:ea typeface="Lato"/>
                <a:cs typeface="Lato"/>
                <a:sym typeface="Lato"/>
              </a:rPr>
              <a:t>-Bedarf;</a:t>
            </a:r>
            <a:endParaRPr b="0" i="0" sz="1700" u="none" cap="none" strike="noStrike">
              <a:solidFill>
                <a:schemeClr val="dk2"/>
              </a:solidFill>
              <a:highlight>
                <a:srgbClr val="FFFFFF"/>
              </a:highlight>
              <a:latin typeface="Lato"/>
              <a:ea typeface="Lato"/>
              <a:cs typeface="Lato"/>
              <a:sym typeface="Lato"/>
            </a:endParaRPr>
          </a:p>
          <a:p>
            <a:pPr indent="0" lvl="0" marL="0" marR="0" rtl="0" algn="l">
              <a:lnSpc>
                <a:spcPct val="100000"/>
              </a:lnSpc>
              <a:spcBef>
                <a:spcPts val="1600"/>
              </a:spcBef>
              <a:spcAft>
                <a:spcPts val="0"/>
              </a:spcAft>
              <a:buClr>
                <a:srgbClr val="000000"/>
              </a:buClr>
              <a:buSzPts val="1700"/>
              <a:buFont typeface="Arial"/>
              <a:buNone/>
            </a:pPr>
            <a:r>
              <a:rPr b="0" i="0" lang="it" sz="1700" u="none" cap="none" strike="noStrike">
                <a:solidFill>
                  <a:schemeClr val="dk2"/>
                </a:solidFill>
                <a:highlight>
                  <a:srgbClr val="FFFFFF"/>
                </a:highlight>
                <a:latin typeface="Lato"/>
                <a:ea typeface="Lato"/>
                <a:cs typeface="Lato"/>
                <a:sym typeface="Lato"/>
              </a:rPr>
              <a:t>-Anforderungen;</a:t>
            </a:r>
            <a:endParaRPr b="0" i="0" sz="1700" u="none" cap="none" strike="noStrike">
              <a:solidFill>
                <a:schemeClr val="dk2"/>
              </a:solidFill>
              <a:highlight>
                <a:srgbClr val="FFFFFF"/>
              </a:highlight>
              <a:latin typeface="Lato"/>
              <a:ea typeface="Lato"/>
              <a:cs typeface="Lato"/>
              <a:sym typeface="Lato"/>
            </a:endParaRPr>
          </a:p>
          <a:p>
            <a:pPr indent="0" lvl="0" marL="0" marR="0" rtl="0" algn="l">
              <a:lnSpc>
                <a:spcPct val="100000"/>
              </a:lnSpc>
              <a:spcBef>
                <a:spcPts val="1600"/>
              </a:spcBef>
              <a:spcAft>
                <a:spcPts val="1600"/>
              </a:spcAft>
              <a:buClr>
                <a:srgbClr val="000000"/>
              </a:buClr>
              <a:buSzPts val="1700"/>
              <a:buFont typeface="Arial"/>
              <a:buNone/>
            </a:pPr>
            <a:r>
              <a:rPr b="0" i="0" lang="it" sz="1700" u="none" cap="none" strike="noStrike">
                <a:solidFill>
                  <a:schemeClr val="dk2"/>
                </a:solidFill>
                <a:highlight>
                  <a:srgbClr val="FFFFFF"/>
                </a:highlight>
                <a:latin typeface="Lato"/>
                <a:ea typeface="Lato"/>
                <a:cs typeface="Lato"/>
                <a:sym typeface="Lato"/>
              </a:rPr>
              <a:t>-Kosten.</a:t>
            </a:r>
            <a:endParaRPr b="1" i="0" sz="2100" u="none" cap="none" strike="noStrike">
              <a:solidFill>
                <a:schemeClr val="dk1"/>
              </a:solidFill>
              <a:latin typeface="Lato"/>
              <a:ea typeface="Lato"/>
              <a:cs typeface="Lato"/>
              <a:sym typeface="Lato"/>
            </a:endParaRPr>
          </a:p>
        </p:txBody>
      </p:sp>
      <p:pic>
        <p:nvPicPr>
          <p:cNvPr id="611" name="Google Shape;611;p53"/>
          <p:cNvPicPr preferRelativeResize="0"/>
          <p:nvPr/>
        </p:nvPicPr>
        <p:blipFill rotWithShape="1">
          <a:blip r:embed="rId4">
            <a:alphaModFix/>
          </a:blip>
          <a:srcRect b="0" l="0" r="0" t="0"/>
          <a:stretch/>
        </p:blipFill>
        <p:spPr>
          <a:xfrm>
            <a:off x="6559900" y="2912189"/>
            <a:ext cx="2397350" cy="1704375"/>
          </a:xfrm>
          <a:prstGeom prst="rect">
            <a:avLst/>
          </a:prstGeom>
          <a:noFill/>
          <a:ln>
            <a:noFill/>
          </a:ln>
        </p:spPr>
      </p:pic>
      <p:pic>
        <p:nvPicPr>
          <p:cNvPr id="612" name="Google Shape;612;p53"/>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id="617" name="Google Shape;617;p54"/>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618" name="Google Shape;618;p54"/>
          <p:cNvSpPr txBox="1"/>
          <p:nvPr>
            <p:ph type="title"/>
          </p:nvPr>
        </p:nvSpPr>
        <p:spPr>
          <a:xfrm>
            <a:off x="878700" y="494850"/>
            <a:ext cx="7386600" cy="7494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Clr>
                <a:schemeClr val="dk2"/>
              </a:buClr>
              <a:buSzPts val="1100"/>
              <a:buFont typeface="Arial"/>
              <a:buNone/>
            </a:pPr>
            <a:r>
              <a:rPr lang="it"/>
              <a:t>Tools Tipps - Beispiele</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p:txBody>
      </p:sp>
      <p:graphicFrame>
        <p:nvGraphicFramePr>
          <p:cNvPr id="619" name="Google Shape;619;p54"/>
          <p:cNvGraphicFramePr/>
          <p:nvPr/>
        </p:nvGraphicFramePr>
        <p:xfrm>
          <a:off x="1048825" y="1485400"/>
          <a:ext cx="3000000" cy="3000000"/>
        </p:xfrm>
        <a:graphic>
          <a:graphicData uri="http://schemas.openxmlformats.org/drawingml/2006/table">
            <a:tbl>
              <a:tblPr>
                <a:noFill/>
                <a:tableStyleId>{8A0AB342-3805-4106-B6F6-BDB25884A125}</a:tableStyleId>
              </a:tblPr>
              <a:tblGrid>
                <a:gridCol w="3497050"/>
                <a:gridCol w="3741950"/>
              </a:tblGrid>
              <a:tr h="380100">
                <a:tc>
                  <a:txBody>
                    <a:bodyPr/>
                    <a:lstStyle/>
                    <a:p>
                      <a:pPr indent="0" lvl="0" marL="0" marR="0" rtl="0" algn="l">
                        <a:lnSpc>
                          <a:spcPct val="115000"/>
                        </a:lnSpc>
                        <a:spcBef>
                          <a:spcPts val="0"/>
                        </a:spcBef>
                        <a:spcAft>
                          <a:spcPts val="0"/>
                        </a:spcAft>
                        <a:buClr>
                          <a:schemeClr val="dk2"/>
                        </a:buClr>
                        <a:buSzPts val="1100"/>
                        <a:buFont typeface="Arial"/>
                        <a:buNone/>
                      </a:pPr>
                      <a:r>
                        <a:rPr b="1" lang="it" sz="1600" u="none" cap="none" strike="noStrike">
                          <a:solidFill>
                            <a:schemeClr val="dk1"/>
                          </a:solidFill>
                          <a:latin typeface="Lato"/>
                          <a:ea typeface="Lato"/>
                          <a:cs typeface="Lato"/>
                          <a:sym typeface="Lato"/>
                        </a:rPr>
                        <a:t>Software:</a:t>
                      </a:r>
                      <a:endParaRPr sz="900" u="none" cap="none" strike="noStrike"/>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SzPts val="1100"/>
                        <a:buFont typeface="Arial"/>
                        <a:buNone/>
                      </a:pPr>
                      <a:r>
                        <a:rPr b="1" lang="it" sz="1600" u="none" cap="none" strike="noStrike">
                          <a:solidFill>
                            <a:schemeClr val="dk1"/>
                          </a:solidFill>
                          <a:latin typeface="Lato"/>
                          <a:ea typeface="Lato"/>
                          <a:cs typeface="Lato"/>
                          <a:sym typeface="Lato"/>
                        </a:rPr>
                        <a:t>Vorteile:</a:t>
                      </a:r>
                      <a:endParaRPr sz="900" u="none" cap="none" strike="noStrike"/>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r>
              <a:tr h="993125">
                <a:tc>
                  <a:txBody>
                    <a:bodyPr/>
                    <a:lstStyle/>
                    <a:p>
                      <a:pPr indent="0" lvl="0" marL="0" marR="0" rtl="0" algn="l">
                        <a:lnSpc>
                          <a:spcPct val="100000"/>
                        </a:lnSpc>
                        <a:spcBef>
                          <a:spcPts val="0"/>
                        </a:spcBef>
                        <a:spcAft>
                          <a:spcPts val="0"/>
                        </a:spcAft>
                        <a:buClr>
                          <a:srgbClr val="000000"/>
                        </a:buClr>
                        <a:buSzPts val="1400"/>
                        <a:buFont typeface="Arial"/>
                        <a:buNone/>
                      </a:pPr>
                      <a:r>
                        <a:rPr b="1" lang="it" sz="1400" u="sng" cap="none" strike="noStrike">
                          <a:solidFill>
                            <a:schemeClr val="hlink"/>
                          </a:solidFill>
                          <a:latin typeface="Lato"/>
                          <a:ea typeface="Lato"/>
                          <a:cs typeface="Lato"/>
                          <a:sym typeface="Lato"/>
                          <a:hlinkClick r:id="rId4"/>
                        </a:rPr>
                        <a:t>Cube </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c>
                  <a:txBody>
                    <a:bodyPr/>
                    <a:lstStyle/>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Intuitive Integration von Tabellenkalkulationen mit Excel und Google Sheets; </a:t>
                      </a:r>
                      <a:endParaRPr sz="1200" u="none" cap="none" strike="noStrike">
                        <a:solidFill>
                          <a:schemeClr val="dk2"/>
                        </a:solidFill>
                        <a:highlight>
                          <a:srgbClr val="FFFFFF"/>
                        </a:highlight>
                        <a:latin typeface="Calibri"/>
                        <a:ea typeface="Calibri"/>
                        <a:cs typeface="Calibri"/>
                        <a:sym typeface="Calibri"/>
                      </a:endParaRPr>
                    </a:p>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Verschaffen Sie sich einen schnelleren und besseren Einblick in Ihre Finanzdaten in Echtzeit. </a:t>
                      </a:r>
                      <a:endParaRPr sz="1400" u="none" cap="none" strike="noStrike">
                        <a:latin typeface="Lato"/>
                        <a:ea typeface="Lato"/>
                        <a:cs typeface="Lato"/>
                        <a:sym typeface="Lato"/>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r>
              <a:tr h="1449925">
                <a:tc>
                  <a:txBody>
                    <a:bodyPr/>
                    <a:lstStyle/>
                    <a:p>
                      <a:pPr indent="0" lvl="0" marL="0" marR="0" rtl="0" algn="l">
                        <a:lnSpc>
                          <a:spcPct val="100000"/>
                        </a:lnSpc>
                        <a:spcBef>
                          <a:spcPts val="0"/>
                        </a:spcBef>
                        <a:spcAft>
                          <a:spcPts val="0"/>
                        </a:spcAft>
                        <a:buClr>
                          <a:srgbClr val="000000"/>
                        </a:buClr>
                        <a:buSzPts val="1400"/>
                        <a:buFont typeface="Arial"/>
                        <a:buNone/>
                      </a:pPr>
                      <a:r>
                        <a:rPr b="1" lang="it" sz="1400" u="sng" cap="none" strike="noStrike">
                          <a:solidFill>
                            <a:schemeClr val="hlink"/>
                          </a:solidFill>
                          <a:latin typeface="Lato"/>
                          <a:ea typeface="Lato"/>
                          <a:cs typeface="Lato"/>
                          <a:sym typeface="Lato"/>
                          <a:hlinkClick r:id="rId5"/>
                        </a:rPr>
                        <a:t>Anaplan</a:t>
                      </a:r>
                      <a:endParaRPr b="1" sz="1400" u="none" cap="none" strike="noStrike">
                        <a:latin typeface="Lato"/>
                        <a:ea typeface="Lato"/>
                        <a:cs typeface="Lato"/>
                        <a:sym typeface="Lato"/>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c>
                  <a:txBody>
                    <a:bodyPr/>
                    <a:lstStyle/>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Die Möglichkeit, über ein einziges Dashboard eine Verbindung zu einer beliebigen Anzahl von Planungsströmen herzustellen; </a:t>
                      </a:r>
                      <a:endParaRPr sz="1200" u="none" cap="none" strike="noStrike">
                        <a:solidFill>
                          <a:schemeClr val="dk2"/>
                        </a:solidFill>
                        <a:highlight>
                          <a:srgbClr val="FFFFFF"/>
                        </a:highlight>
                        <a:latin typeface="Calibri"/>
                        <a:ea typeface="Calibri"/>
                        <a:cs typeface="Calibri"/>
                        <a:sym typeface="Calibri"/>
                      </a:endParaRPr>
                    </a:p>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Intuitive Benutzeroberfläche mit vielen Anpassungsmöglichkeiten; </a:t>
                      </a:r>
                      <a:endParaRPr sz="1200" u="none" cap="none" strike="noStrike">
                        <a:solidFill>
                          <a:schemeClr val="dk2"/>
                        </a:solidFill>
                        <a:highlight>
                          <a:srgbClr val="FFFFFF"/>
                        </a:highlight>
                        <a:latin typeface="Calibri"/>
                        <a:ea typeface="Calibri"/>
                        <a:cs typeface="Calibri"/>
                        <a:sym typeface="Calibri"/>
                      </a:endParaRPr>
                    </a:p>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Detaillierte Berichte können in Echtzeit mit nur wenigen Klicks abgerufen werden. </a:t>
                      </a:r>
                      <a:endParaRPr sz="1200" u="none" cap="none" strike="noStrike">
                        <a:solidFill>
                          <a:schemeClr val="dk2"/>
                        </a:solidFill>
                        <a:highlight>
                          <a:srgbClr val="FFFFFF"/>
                        </a:highlight>
                        <a:latin typeface="Calibri"/>
                        <a:ea typeface="Calibri"/>
                        <a:cs typeface="Calibri"/>
                        <a:sym typeface="Calibri"/>
                      </a:endParaRPr>
                    </a:p>
                    <a:p>
                      <a:pPr indent="-228600" lvl="0" marL="457200" marR="0" rtl="0" algn="l">
                        <a:lnSpc>
                          <a:spcPct val="115000"/>
                        </a:lnSpc>
                        <a:spcBef>
                          <a:spcPts val="0"/>
                        </a:spcBef>
                        <a:spcAft>
                          <a:spcPts val="0"/>
                        </a:spcAft>
                        <a:buClr>
                          <a:srgbClr val="000000"/>
                        </a:buClr>
                        <a:buSzPts val="1200"/>
                        <a:buFont typeface="Arial"/>
                        <a:buNone/>
                      </a:pPr>
                      <a:r>
                        <a:t/>
                      </a:r>
                      <a:endParaRPr sz="1200" u="none" cap="none" strike="noStrike">
                        <a:solidFill>
                          <a:schemeClr val="dk2"/>
                        </a:solidFill>
                        <a:highlight>
                          <a:srgbClr val="FFFFFF"/>
                        </a:highlight>
                        <a:latin typeface="Calibri"/>
                        <a:ea typeface="Calibri"/>
                        <a:cs typeface="Calibri"/>
                        <a:sym typeface="Calibri"/>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r>
            </a:tbl>
          </a:graphicData>
        </a:graphic>
      </p:graphicFrame>
      <p:pic>
        <p:nvPicPr>
          <p:cNvPr id="620" name="Google Shape;620;p54"/>
          <p:cNvPicPr preferRelativeResize="0"/>
          <p:nvPr/>
        </p:nvPicPr>
        <p:blipFill rotWithShape="1">
          <a:blip r:embed="rId6">
            <a:alphaModFix/>
          </a:blip>
          <a:srcRect b="0" l="0" r="0" t="0"/>
          <a:stretch/>
        </p:blipFill>
        <p:spPr>
          <a:xfrm>
            <a:off x="7744975" y="565124"/>
            <a:ext cx="882275" cy="882275"/>
          </a:xfrm>
          <a:prstGeom prst="rect">
            <a:avLst/>
          </a:prstGeom>
          <a:noFill/>
          <a:ln>
            <a:noFill/>
          </a:ln>
        </p:spPr>
      </p:pic>
      <p:pic>
        <p:nvPicPr>
          <p:cNvPr id="621" name="Google Shape;621;p54"/>
          <p:cNvPicPr preferRelativeResize="0"/>
          <p:nvPr/>
        </p:nvPicPr>
        <p:blipFill rotWithShape="1">
          <a:blip r:embed="rId7">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id="626" name="Google Shape;626;p55"/>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627" name="Google Shape;627;p55"/>
          <p:cNvSpPr txBox="1"/>
          <p:nvPr>
            <p:ph type="title"/>
          </p:nvPr>
        </p:nvSpPr>
        <p:spPr>
          <a:xfrm>
            <a:off x="878700" y="516800"/>
            <a:ext cx="7386600" cy="7494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SzPts val="3000"/>
              <a:buNone/>
            </a:pPr>
            <a:r>
              <a:rPr lang="it"/>
              <a:t>Werkzeugspitzen - Beispiele</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p:txBody>
      </p:sp>
      <p:graphicFrame>
        <p:nvGraphicFramePr>
          <p:cNvPr id="628" name="Google Shape;628;p55"/>
          <p:cNvGraphicFramePr/>
          <p:nvPr/>
        </p:nvGraphicFramePr>
        <p:xfrm>
          <a:off x="1048825" y="1485400"/>
          <a:ext cx="3000000" cy="3000000"/>
        </p:xfrm>
        <a:graphic>
          <a:graphicData uri="http://schemas.openxmlformats.org/drawingml/2006/table">
            <a:tbl>
              <a:tblPr>
                <a:noFill/>
                <a:tableStyleId>{8A0AB342-3805-4106-B6F6-BDB25884A125}</a:tableStyleId>
              </a:tblPr>
              <a:tblGrid>
                <a:gridCol w="3497050"/>
                <a:gridCol w="3741950"/>
              </a:tblGrid>
              <a:tr h="381275">
                <a:tc>
                  <a:txBody>
                    <a:bodyPr/>
                    <a:lstStyle/>
                    <a:p>
                      <a:pPr indent="0" lvl="0" marL="0" marR="0" rtl="0" algn="l">
                        <a:lnSpc>
                          <a:spcPct val="115000"/>
                        </a:lnSpc>
                        <a:spcBef>
                          <a:spcPts val="0"/>
                        </a:spcBef>
                        <a:spcAft>
                          <a:spcPts val="0"/>
                        </a:spcAft>
                        <a:buClr>
                          <a:schemeClr val="dk2"/>
                        </a:buClr>
                        <a:buSzPts val="1100"/>
                        <a:buFont typeface="Arial"/>
                        <a:buNone/>
                      </a:pPr>
                      <a:r>
                        <a:rPr b="1" lang="it" sz="1600" u="none" cap="none" strike="noStrike">
                          <a:solidFill>
                            <a:schemeClr val="dk1"/>
                          </a:solidFill>
                          <a:latin typeface="Lato"/>
                          <a:ea typeface="Lato"/>
                          <a:cs typeface="Lato"/>
                          <a:sym typeface="Lato"/>
                        </a:rPr>
                        <a:t>Software:</a:t>
                      </a:r>
                      <a:endParaRPr sz="900" u="none" cap="none" strike="noStrike"/>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SzPts val="1100"/>
                        <a:buFont typeface="Arial"/>
                        <a:buNone/>
                      </a:pPr>
                      <a:r>
                        <a:rPr b="1" lang="it" sz="1600" u="none" cap="none" strike="noStrike">
                          <a:solidFill>
                            <a:schemeClr val="dk1"/>
                          </a:solidFill>
                          <a:latin typeface="Lato"/>
                          <a:ea typeface="Lato"/>
                          <a:cs typeface="Lato"/>
                          <a:sym typeface="Lato"/>
                        </a:rPr>
                        <a:t>Vorteile:</a:t>
                      </a:r>
                      <a:endParaRPr sz="900" u="none" cap="none" strike="noStrike"/>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r>
              <a:tr h="1266450">
                <a:tc>
                  <a:txBody>
                    <a:bodyPr/>
                    <a:lstStyle/>
                    <a:p>
                      <a:pPr indent="0" lvl="0" marL="0" marR="0" rtl="0" algn="l">
                        <a:lnSpc>
                          <a:spcPct val="100000"/>
                        </a:lnSpc>
                        <a:spcBef>
                          <a:spcPts val="0"/>
                        </a:spcBef>
                        <a:spcAft>
                          <a:spcPts val="0"/>
                        </a:spcAft>
                        <a:buClr>
                          <a:srgbClr val="000000"/>
                        </a:buClr>
                        <a:buSzPts val="1400"/>
                        <a:buFont typeface="Arial"/>
                        <a:buNone/>
                      </a:pPr>
                      <a:r>
                        <a:rPr b="1" lang="it" sz="1400" u="sng" cap="none" strike="noStrike">
                          <a:solidFill>
                            <a:schemeClr val="hlink"/>
                          </a:solidFill>
                          <a:latin typeface="Lato"/>
                          <a:ea typeface="Lato"/>
                          <a:cs typeface="Lato"/>
                          <a:sym typeface="Lato"/>
                          <a:hlinkClick r:id="rId4"/>
                        </a:rPr>
                        <a:t>Vena</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c>
                  <a:txBody>
                    <a:bodyPr/>
                    <a:lstStyle/>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Verwendet Excel </a:t>
                      </a:r>
                      <a:endParaRPr sz="1200" u="none" cap="none" strike="noStrike">
                        <a:solidFill>
                          <a:schemeClr val="dk2"/>
                        </a:solidFill>
                        <a:highlight>
                          <a:srgbClr val="FFFFFF"/>
                        </a:highlight>
                        <a:latin typeface="Calibri"/>
                        <a:ea typeface="Calibri"/>
                        <a:cs typeface="Calibri"/>
                        <a:sym typeface="Calibri"/>
                      </a:endParaRPr>
                    </a:p>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Kompetente Support-Mitarbeiter vor Ort und Online-Schulungsmaterial; </a:t>
                      </a:r>
                      <a:endParaRPr sz="1200" u="none" cap="none" strike="noStrike">
                        <a:solidFill>
                          <a:schemeClr val="dk2"/>
                        </a:solidFill>
                        <a:highlight>
                          <a:srgbClr val="FFFFFF"/>
                        </a:highlight>
                        <a:latin typeface="Calibri"/>
                        <a:ea typeface="Calibri"/>
                        <a:cs typeface="Calibri"/>
                        <a:sym typeface="Calibri"/>
                      </a:endParaRPr>
                    </a:p>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Flexible Berichterstattung;</a:t>
                      </a:r>
                      <a:endParaRPr sz="1200" u="none" cap="none" strike="noStrike">
                        <a:solidFill>
                          <a:schemeClr val="dk2"/>
                        </a:solidFill>
                        <a:highlight>
                          <a:srgbClr val="FFFFFF"/>
                        </a:highlight>
                        <a:latin typeface="Calibri"/>
                        <a:ea typeface="Calibri"/>
                        <a:cs typeface="Calibri"/>
                        <a:sym typeface="Calibri"/>
                      </a:endParaRPr>
                    </a:p>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Cloud-basiert mit mobiler Unterstützung.</a:t>
                      </a:r>
                      <a:endParaRPr sz="1200" u="none" cap="none" strike="noStrike">
                        <a:solidFill>
                          <a:schemeClr val="dk2"/>
                        </a:solidFill>
                        <a:highlight>
                          <a:srgbClr val="FFFFFF"/>
                        </a:highlight>
                        <a:latin typeface="Calibri"/>
                        <a:ea typeface="Calibri"/>
                        <a:cs typeface="Calibri"/>
                        <a:sym typeface="Calibri"/>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r>
              <a:tr h="1227575">
                <a:tc>
                  <a:txBody>
                    <a:bodyPr/>
                    <a:lstStyle/>
                    <a:p>
                      <a:pPr indent="0" lvl="0" marL="0" marR="0" rtl="0" algn="l">
                        <a:lnSpc>
                          <a:spcPct val="100000"/>
                        </a:lnSpc>
                        <a:spcBef>
                          <a:spcPts val="0"/>
                        </a:spcBef>
                        <a:spcAft>
                          <a:spcPts val="0"/>
                        </a:spcAft>
                        <a:buClr>
                          <a:srgbClr val="000000"/>
                        </a:buClr>
                        <a:buSzPts val="1400"/>
                        <a:buFont typeface="Arial"/>
                        <a:buNone/>
                      </a:pPr>
                      <a:r>
                        <a:rPr b="1" lang="it" sz="1400" u="sng" cap="none" strike="noStrike">
                          <a:solidFill>
                            <a:schemeClr val="hlink"/>
                          </a:solidFill>
                          <a:latin typeface="Lato"/>
                          <a:ea typeface="Lato"/>
                          <a:cs typeface="Lato"/>
                          <a:sym typeface="Lato"/>
                          <a:hlinkClick r:id="rId5"/>
                        </a:rPr>
                        <a:t>Planful</a:t>
                      </a:r>
                      <a:endParaRPr b="1" sz="1400" u="none" cap="none" strike="noStrike">
                        <a:latin typeface="Lato"/>
                        <a:ea typeface="Lato"/>
                        <a:cs typeface="Lato"/>
                        <a:sym typeface="Lato"/>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c>
                  <a:txBody>
                    <a:bodyPr/>
                    <a:lstStyle/>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Sehr flexible und benutzerfreundliche Modelle für Budgetierung, Prognosen und Cashflow-Analyse; </a:t>
                      </a:r>
                      <a:endParaRPr sz="1200" u="none" cap="none" strike="noStrike">
                        <a:solidFill>
                          <a:schemeClr val="dk2"/>
                        </a:solidFill>
                        <a:highlight>
                          <a:srgbClr val="FFFFFF"/>
                        </a:highlight>
                        <a:latin typeface="Calibri"/>
                        <a:ea typeface="Calibri"/>
                        <a:cs typeface="Calibri"/>
                        <a:sym typeface="Calibri"/>
                      </a:endParaRPr>
                    </a:p>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Fähigkeit zur Bearbeitung komplexer Berichtsanforderungen; </a:t>
                      </a:r>
                      <a:endParaRPr sz="1200" u="none" cap="none" strike="noStrike">
                        <a:solidFill>
                          <a:schemeClr val="dk2"/>
                        </a:solidFill>
                        <a:highlight>
                          <a:srgbClr val="FFFFFF"/>
                        </a:highlight>
                        <a:latin typeface="Calibri"/>
                        <a:ea typeface="Calibri"/>
                        <a:cs typeface="Calibri"/>
                        <a:sym typeface="Calibri"/>
                      </a:endParaRPr>
                    </a:p>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Excel-ähnliche Schnittstelle.</a:t>
                      </a:r>
                      <a:endParaRPr sz="1200" u="none" cap="none" strike="noStrike">
                        <a:solidFill>
                          <a:schemeClr val="dk2"/>
                        </a:solidFill>
                        <a:highlight>
                          <a:srgbClr val="FFFFFF"/>
                        </a:highlight>
                        <a:latin typeface="Calibri"/>
                        <a:ea typeface="Calibri"/>
                        <a:cs typeface="Calibri"/>
                        <a:sym typeface="Calibri"/>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r>
            </a:tbl>
          </a:graphicData>
        </a:graphic>
      </p:graphicFrame>
      <p:pic>
        <p:nvPicPr>
          <p:cNvPr id="629" name="Google Shape;629;p55"/>
          <p:cNvPicPr preferRelativeResize="0"/>
          <p:nvPr/>
        </p:nvPicPr>
        <p:blipFill rotWithShape="1">
          <a:blip r:embed="rId6">
            <a:alphaModFix/>
          </a:blip>
          <a:srcRect b="0" l="0" r="0" t="0"/>
          <a:stretch/>
        </p:blipFill>
        <p:spPr>
          <a:xfrm>
            <a:off x="7744975" y="565124"/>
            <a:ext cx="882275" cy="882275"/>
          </a:xfrm>
          <a:prstGeom prst="rect">
            <a:avLst/>
          </a:prstGeom>
          <a:noFill/>
          <a:ln>
            <a:noFill/>
          </a:ln>
        </p:spPr>
      </p:pic>
      <p:pic>
        <p:nvPicPr>
          <p:cNvPr id="630" name="Google Shape;630;p55"/>
          <p:cNvPicPr preferRelativeResize="0"/>
          <p:nvPr/>
        </p:nvPicPr>
        <p:blipFill rotWithShape="1">
          <a:blip r:embed="rId7">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pic>
        <p:nvPicPr>
          <p:cNvPr id="635" name="Google Shape;635;p56"/>
          <p:cNvPicPr preferRelativeResize="0"/>
          <p:nvPr/>
        </p:nvPicPr>
        <p:blipFill rotWithShape="1">
          <a:blip r:embed="rId3">
            <a:alphaModFix/>
          </a:blip>
          <a:srcRect b="0" l="0" r="0" t="0"/>
          <a:stretch/>
        </p:blipFill>
        <p:spPr>
          <a:xfrm>
            <a:off x="0" y="447300"/>
            <a:ext cx="1097150" cy="1038100"/>
          </a:xfrm>
          <a:prstGeom prst="rect">
            <a:avLst/>
          </a:prstGeom>
          <a:noFill/>
          <a:ln>
            <a:noFill/>
          </a:ln>
        </p:spPr>
      </p:pic>
      <p:sp>
        <p:nvSpPr>
          <p:cNvPr id="636" name="Google Shape;636;p56"/>
          <p:cNvSpPr txBox="1"/>
          <p:nvPr>
            <p:ph type="title"/>
          </p:nvPr>
        </p:nvSpPr>
        <p:spPr>
          <a:xfrm>
            <a:off x="878700" y="516800"/>
            <a:ext cx="7386600" cy="7494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SzPts val="3000"/>
              <a:buNone/>
            </a:pPr>
            <a:r>
              <a:rPr lang="it"/>
              <a:t>Werkzeugspitzen - Beispiele</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a:p>
            <a:pPr indent="0" lvl="0" marL="0" rtl="0" algn="ctr">
              <a:lnSpc>
                <a:spcPct val="100000"/>
              </a:lnSpc>
              <a:spcBef>
                <a:spcPts val="0"/>
              </a:spcBef>
              <a:spcAft>
                <a:spcPts val="0"/>
              </a:spcAft>
              <a:buSzPts val="3000"/>
              <a:buNone/>
            </a:pPr>
            <a:r>
              <a:t/>
            </a:r>
            <a:endParaRPr sz="2000"/>
          </a:p>
        </p:txBody>
      </p:sp>
      <p:graphicFrame>
        <p:nvGraphicFramePr>
          <p:cNvPr id="637" name="Google Shape;637;p56"/>
          <p:cNvGraphicFramePr/>
          <p:nvPr/>
        </p:nvGraphicFramePr>
        <p:xfrm>
          <a:off x="1048825" y="1485400"/>
          <a:ext cx="3000000" cy="3000000"/>
        </p:xfrm>
        <a:graphic>
          <a:graphicData uri="http://schemas.openxmlformats.org/drawingml/2006/table">
            <a:tbl>
              <a:tblPr>
                <a:noFill/>
                <a:tableStyleId>{8A0AB342-3805-4106-B6F6-BDB25884A125}</a:tableStyleId>
              </a:tblPr>
              <a:tblGrid>
                <a:gridCol w="3497050"/>
                <a:gridCol w="3741950"/>
              </a:tblGrid>
              <a:tr h="381275">
                <a:tc>
                  <a:txBody>
                    <a:bodyPr/>
                    <a:lstStyle/>
                    <a:p>
                      <a:pPr indent="0" lvl="0" marL="0" marR="0" rtl="0" algn="l">
                        <a:lnSpc>
                          <a:spcPct val="115000"/>
                        </a:lnSpc>
                        <a:spcBef>
                          <a:spcPts val="0"/>
                        </a:spcBef>
                        <a:spcAft>
                          <a:spcPts val="0"/>
                        </a:spcAft>
                        <a:buClr>
                          <a:schemeClr val="dk2"/>
                        </a:buClr>
                        <a:buSzPts val="1100"/>
                        <a:buFont typeface="Arial"/>
                        <a:buNone/>
                      </a:pPr>
                      <a:r>
                        <a:rPr b="1" lang="it" sz="1600" u="none" cap="none" strike="noStrike">
                          <a:solidFill>
                            <a:schemeClr val="dk1"/>
                          </a:solidFill>
                          <a:latin typeface="Lato"/>
                          <a:ea typeface="Lato"/>
                          <a:cs typeface="Lato"/>
                          <a:sym typeface="Lato"/>
                        </a:rPr>
                        <a:t>Software:</a:t>
                      </a:r>
                      <a:endParaRPr sz="900" u="none" cap="none" strike="noStrike"/>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2"/>
                        </a:buClr>
                        <a:buSzPts val="1100"/>
                        <a:buFont typeface="Arial"/>
                        <a:buNone/>
                      </a:pPr>
                      <a:r>
                        <a:rPr b="1" lang="it" sz="1600" u="none" cap="none" strike="noStrike">
                          <a:solidFill>
                            <a:schemeClr val="dk1"/>
                          </a:solidFill>
                          <a:latin typeface="Lato"/>
                          <a:ea typeface="Lato"/>
                          <a:cs typeface="Lato"/>
                          <a:sym typeface="Lato"/>
                        </a:rPr>
                        <a:t>Vorteile:</a:t>
                      </a:r>
                      <a:endParaRPr sz="900" u="none" cap="none" strike="noStrike"/>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r>
              <a:tr h="1266450">
                <a:tc>
                  <a:txBody>
                    <a:bodyPr/>
                    <a:lstStyle/>
                    <a:p>
                      <a:pPr indent="0" lvl="0" marL="0" marR="0" rtl="0" algn="l">
                        <a:lnSpc>
                          <a:spcPct val="100000"/>
                        </a:lnSpc>
                        <a:spcBef>
                          <a:spcPts val="0"/>
                        </a:spcBef>
                        <a:spcAft>
                          <a:spcPts val="0"/>
                        </a:spcAft>
                        <a:buClr>
                          <a:srgbClr val="000000"/>
                        </a:buClr>
                        <a:buSzPts val="1400"/>
                        <a:buFont typeface="Arial"/>
                        <a:buNone/>
                      </a:pPr>
                      <a:r>
                        <a:rPr b="1" lang="it" sz="1400" u="sng" cap="none" strike="noStrike">
                          <a:solidFill>
                            <a:schemeClr val="hlink"/>
                          </a:solidFill>
                          <a:latin typeface="Lato"/>
                          <a:ea typeface="Lato"/>
                          <a:cs typeface="Lato"/>
                          <a:sym typeface="Lato"/>
                          <a:hlinkClick r:id="rId4"/>
                        </a:rPr>
                        <a:t>Adaptive</a:t>
                      </a:r>
                      <a:endParaRPr b="1" sz="1400" u="none" cap="none" strike="noStrike">
                        <a:latin typeface="Lato"/>
                        <a:ea typeface="Lato"/>
                        <a:cs typeface="Lato"/>
                        <a:sym typeface="Lato"/>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Lato"/>
                        <a:ea typeface="Lato"/>
                        <a:cs typeface="Lato"/>
                        <a:sym typeface="Lato"/>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c>
                  <a:txBody>
                    <a:bodyPr/>
                    <a:lstStyle/>
                    <a:p>
                      <a:pPr indent="-304800" lvl="0" marL="457200" marR="0" rtl="0" algn="l">
                        <a:lnSpc>
                          <a:spcPct val="115000"/>
                        </a:lnSpc>
                        <a:spcBef>
                          <a:spcPts val="0"/>
                        </a:spcBef>
                        <a:spcAft>
                          <a:spcPts val="0"/>
                        </a:spcAft>
                        <a:buClr>
                          <a:schemeClr val="dk2"/>
                        </a:buClr>
                        <a:buSzPts val="1200"/>
                        <a:buFont typeface="Calibri"/>
                        <a:buChar char="●"/>
                      </a:pPr>
                      <a:r>
                        <a:rPr lang="it" sz="1200" u="none" cap="none" strike="noStrike">
                          <a:solidFill>
                            <a:schemeClr val="dk2"/>
                          </a:solidFill>
                          <a:highlight>
                            <a:srgbClr val="FFFFFF"/>
                          </a:highlight>
                          <a:latin typeface="Calibri"/>
                          <a:ea typeface="Calibri"/>
                          <a:cs typeface="Calibri"/>
                          <a:sym typeface="Calibri"/>
                        </a:rPr>
                        <a:t>Funktionen zur Szenarioplanung und -prognose unterstützen die Visualisierung zukünftiger Cashflows. </a:t>
                      </a:r>
                      <a:endParaRPr sz="1200" u="none" cap="none" strike="noStrike">
                        <a:solidFill>
                          <a:schemeClr val="dk2"/>
                        </a:solidFill>
                        <a:highlight>
                          <a:srgbClr val="FFFFFF"/>
                        </a:highlight>
                        <a:latin typeface="Calibri"/>
                        <a:ea typeface="Calibri"/>
                        <a:cs typeface="Calibri"/>
                        <a:sym typeface="Calibri"/>
                      </a:endParaRPr>
                    </a:p>
                  </a:txBody>
                  <a:tcPr marT="91425" marB="91425" marR="91425" marL="91425">
                    <a:lnL cap="flat" cmpd="sng" w="9525">
                      <a:solidFill>
                        <a:srgbClr val="38761D"/>
                      </a:solidFill>
                      <a:prstDash val="solid"/>
                      <a:round/>
                      <a:headEnd len="sm" w="sm" type="none"/>
                      <a:tailEnd len="sm" w="sm" type="none"/>
                    </a:lnL>
                    <a:lnR cap="flat" cmpd="sng" w="9525">
                      <a:solidFill>
                        <a:srgbClr val="38761D"/>
                      </a:solidFill>
                      <a:prstDash val="solid"/>
                      <a:round/>
                      <a:headEnd len="sm" w="sm" type="none"/>
                      <a:tailEnd len="sm" w="sm" type="none"/>
                    </a:lnR>
                    <a:lnT cap="flat" cmpd="sng" w="9525">
                      <a:solidFill>
                        <a:srgbClr val="38761D"/>
                      </a:solidFill>
                      <a:prstDash val="solid"/>
                      <a:round/>
                      <a:headEnd len="sm" w="sm" type="none"/>
                      <a:tailEnd len="sm" w="sm" type="none"/>
                    </a:lnT>
                    <a:lnB cap="flat" cmpd="sng" w="9525">
                      <a:solidFill>
                        <a:srgbClr val="38761D"/>
                      </a:solidFill>
                      <a:prstDash val="solid"/>
                      <a:round/>
                      <a:headEnd len="sm" w="sm" type="none"/>
                      <a:tailEnd len="sm" w="sm" type="none"/>
                    </a:lnB>
                  </a:tcPr>
                </a:tc>
              </a:tr>
            </a:tbl>
          </a:graphicData>
        </a:graphic>
      </p:graphicFrame>
      <p:pic>
        <p:nvPicPr>
          <p:cNvPr id="638" name="Google Shape;638;p56"/>
          <p:cNvPicPr preferRelativeResize="0"/>
          <p:nvPr/>
        </p:nvPicPr>
        <p:blipFill rotWithShape="1">
          <a:blip r:embed="rId5">
            <a:alphaModFix/>
          </a:blip>
          <a:srcRect b="0" l="0" r="0" t="0"/>
          <a:stretch/>
        </p:blipFill>
        <p:spPr>
          <a:xfrm>
            <a:off x="7744975" y="565124"/>
            <a:ext cx="882275" cy="882275"/>
          </a:xfrm>
          <a:prstGeom prst="rect">
            <a:avLst/>
          </a:prstGeom>
          <a:noFill/>
          <a:ln>
            <a:noFill/>
          </a:ln>
        </p:spPr>
      </p:pic>
      <p:pic>
        <p:nvPicPr>
          <p:cNvPr id="639" name="Google Shape;639;p56"/>
          <p:cNvPicPr preferRelativeResize="0"/>
          <p:nvPr/>
        </p:nvPicPr>
        <p:blipFill rotWithShape="1">
          <a:blip r:embed="rId6">
            <a:alphaModFix/>
          </a:blip>
          <a:srcRect b="0" l="0" r="0" t="0"/>
          <a:stretch/>
        </p:blipFill>
        <p:spPr>
          <a:xfrm>
            <a:off x="265500" y="4577350"/>
            <a:ext cx="1484200" cy="30780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57"/>
          <p:cNvSpPr txBox="1"/>
          <p:nvPr>
            <p:ph type="title"/>
          </p:nvPr>
        </p:nvSpPr>
        <p:spPr>
          <a:xfrm>
            <a:off x="674291" y="1119150"/>
            <a:ext cx="4306500" cy="817002"/>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700">
                <a:latin typeface="Arial"/>
                <a:ea typeface="Arial"/>
                <a:cs typeface="Arial"/>
                <a:sym typeface="Arial"/>
              </a:rPr>
              <a:t>Wichtige Punkte zum Mitnehmen</a:t>
            </a:r>
            <a:endParaRPr b="0" sz="2700">
              <a:latin typeface="Arial"/>
              <a:ea typeface="Arial"/>
              <a:cs typeface="Arial"/>
              <a:sym typeface="Arial"/>
            </a:endParaRPr>
          </a:p>
        </p:txBody>
      </p:sp>
      <p:sp>
        <p:nvSpPr>
          <p:cNvPr id="645" name="Google Shape;645;p57"/>
          <p:cNvSpPr txBox="1"/>
          <p:nvPr>
            <p:ph idx="2" type="body"/>
          </p:nvPr>
        </p:nvSpPr>
        <p:spPr>
          <a:xfrm>
            <a:off x="4775682" y="236726"/>
            <a:ext cx="4139100" cy="4189500"/>
          </a:xfrm>
          <a:prstGeom prst="rect">
            <a:avLst/>
          </a:prstGeom>
          <a:noFill/>
          <a:ln>
            <a:noFill/>
          </a:ln>
        </p:spPr>
        <p:txBody>
          <a:bodyPr anchorCtr="0" anchor="ctr" bIns="91425" lIns="91425" spcFirstLastPara="1" rIns="91425" wrap="square" tIns="91425">
            <a:noAutofit/>
          </a:bodyPr>
          <a:lstStyle/>
          <a:p>
            <a:pPr indent="0" lvl="0" marL="457200" rtl="0" algn="just">
              <a:lnSpc>
                <a:spcPct val="115000"/>
              </a:lnSpc>
              <a:spcBef>
                <a:spcPts val="0"/>
              </a:spcBef>
              <a:spcAft>
                <a:spcPts val="0"/>
              </a:spcAft>
              <a:buSzPts val="1800"/>
              <a:buNone/>
            </a:pPr>
            <a:r>
              <a:t/>
            </a:r>
            <a:endParaRPr sz="1600">
              <a:solidFill>
                <a:schemeClr val="dk2"/>
              </a:solidFill>
              <a:latin typeface="Calibri"/>
              <a:ea typeface="Calibri"/>
              <a:cs typeface="Calibri"/>
              <a:sym typeface="Calibri"/>
            </a:endParaRPr>
          </a:p>
          <a:p>
            <a:pPr indent="-323850" lvl="0" marL="457200" rtl="0" algn="just">
              <a:lnSpc>
                <a:spcPct val="115000"/>
              </a:lnSpc>
              <a:spcBef>
                <a:spcPts val="0"/>
              </a:spcBef>
              <a:spcAft>
                <a:spcPts val="0"/>
              </a:spcAft>
              <a:buClr>
                <a:schemeClr val="dk2"/>
              </a:buClr>
              <a:buSzPts val="1500"/>
              <a:buFont typeface="Calibri"/>
              <a:buChar char="●"/>
            </a:pPr>
            <a:r>
              <a:rPr lang="it" sz="1500">
                <a:solidFill>
                  <a:schemeClr val="dk2"/>
                </a:solidFill>
                <a:latin typeface="Calibri"/>
                <a:ea typeface="Calibri"/>
                <a:cs typeface="Calibri"/>
                <a:sym typeface="Calibri"/>
              </a:rPr>
              <a:t>Sie müssen den Businessplanungsprozess verstehen und wissen, wie man ein Sozialbudget aufstellt und wie man Ressourcen, Kosten und Einnahmen verwaltet;</a:t>
            </a:r>
            <a:endParaRPr sz="1500">
              <a:solidFill>
                <a:schemeClr val="dk2"/>
              </a:solidFill>
              <a:latin typeface="Calibri"/>
              <a:ea typeface="Calibri"/>
              <a:cs typeface="Calibri"/>
              <a:sym typeface="Calibri"/>
            </a:endParaRPr>
          </a:p>
          <a:p>
            <a:pPr indent="0" lvl="0" marL="457200" rtl="0" algn="just">
              <a:lnSpc>
                <a:spcPct val="115000"/>
              </a:lnSpc>
              <a:spcBef>
                <a:spcPts val="0"/>
              </a:spcBef>
              <a:spcAft>
                <a:spcPts val="0"/>
              </a:spcAft>
              <a:buSzPts val="1800"/>
              <a:buNone/>
            </a:pPr>
            <a:r>
              <a:t/>
            </a:r>
            <a:endParaRPr sz="1500">
              <a:solidFill>
                <a:schemeClr val="dk2"/>
              </a:solidFill>
              <a:latin typeface="Calibri"/>
              <a:ea typeface="Calibri"/>
              <a:cs typeface="Calibri"/>
              <a:sym typeface="Calibri"/>
            </a:endParaRPr>
          </a:p>
          <a:p>
            <a:pPr indent="-323850" lvl="0" marL="457200" rtl="0" algn="just">
              <a:lnSpc>
                <a:spcPct val="115000"/>
              </a:lnSpc>
              <a:spcBef>
                <a:spcPts val="0"/>
              </a:spcBef>
              <a:spcAft>
                <a:spcPts val="0"/>
              </a:spcAft>
              <a:buClr>
                <a:schemeClr val="dk2"/>
              </a:buClr>
              <a:buSzPts val="1500"/>
              <a:buFont typeface="Calibri"/>
              <a:buChar char="●"/>
            </a:pPr>
            <a:r>
              <a:rPr lang="it" sz="1500">
                <a:solidFill>
                  <a:schemeClr val="dk2"/>
                </a:solidFill>
                <a:latin typeface="Calibri"/>
                <a:ea typeface="Calibri"/>
                <a:cs typeface="Calibri"/>
                <a:sym typeface="Calibri"/>
              </a:rPr>
              <a:t>Sie müssen verstehen, was Finanzmanagement ist, welche Ziele es verfolgt und was es auszeichnet;</a:t>
            </a:r>
            <a:endParaRPr sz="1500">
              <a:solidFill>
                <a:schemeClr val="dk2"/>
              </a:solidFill>
              <a:latin typeface="Calibri"/>
              <a:ea typeface="Calibri"/>
              <a:cs typeface="Calibri"/>
              <a:sym typeface="Calibri"/>
            </a:endParaRPr>
          </a:p>
          <a:p>
            <a:pPr indent="0" lvl="0" marL="457200" rtl="0" algn="just">
              <a:lnSpc>
                <a:spcPct val="115000"/>
              </a:lnSpc>
              <a:spcBef>
                <a:spcPts val="0"/>
              </a:spcBef>
              <a:spcAft>
                <a:spcPts val="0"/>
              </a:spcAft>
              <a:buSzPts val="1800"/>
              <a:buNone/>
            </a:pPr>
            <a:r>
              <a:t/>
            </a:r>
            <a:endParaRPr sz="1500">
              <a:solidFill>
                <a:schemeClr val="dk2"/>
              </a:solidFill>
              <a:latin typeface="Calibri"/>
              <a:ea typeface="Calibri"/>
              <a:cs typeface="Calibri"/>
              <a:sym typeface="Calibri"/>
            </a:endParaRPr>
          </a:p>
          <a:p>
            <a:pPr indent="-323850" lvl="0" marL="457200" rtl="0" algn="just">
              <a:lnSpc>
                <a:spcPct val="115000"/>
              </a:lnSpc>
              <a:spcBef>
                <a:spcPts val="0"/>
              </a:spcBef>
              <a:spcAft>
                <a:spcPts val="0"/>
              </a:spcAft>
              <a:buClr>
                <a:schemeClr val="dk2"/>
              </a:buClr>
              <a:buSzPts val="1500"/>
              <a:buFont typeface="Calibri"/>
              <a:buChar char="●"/>
            </a:pPr>
            <a:r>
              <a:rPr lang="it" sz="1500">
                <a:solidFill>
                  <a:schemeClr val="dk2"/>
                </a:solidFill>
                <a:latin typeface="Calibri"/>
                <a:ea typeface="Calibri"/>
                <a:cs typeface="Calibri"/>
                <a:sym typeface="Calibri"/>
              </a:rPr>
              <a:t>Sie müssen die Instrumente für ein Echtzeitmanagement Ihres Businessplans kennen, damit Sie genauere Kenntnisse über die Verwaltung Ihres eigenen Vermögens haben.</a:t>
            </a:r>
            <a:endParaRPr sz="1500">
              <a:solidFill>
                <a:schemeClr val="dk2"/>
              </a:solidFill>
              <a:latin typeface="Calibri"/>
              <a:ea typeface="Calibri"/>
              <a:cs typeface="Calibri"/>
              <a:sym typeface="Calibri"/>
            </a:endParaRPr>
          </a:p>
        </p:txBody>
      </p:sp>
      <p:pic>
        <p:nvPicPr>
          <p:cNvPr id="646" name="Google Shape;646;p57"/>
          <p:cNvPicPr preferRelativeResize="0"/>
          <p:nvPr/>
        </p:nvPicPr>
        <p:blipFill rotWithShape="1">
          <a:blip r:embed="rId3">
            <a:alphaModFix/>
          </a:blip>
          <a:srcRect b="0" l="0" r="0" t="0"/>
          <a:stretch/>
        </p:blipFill>
        <p:spPr>
          <a:xfrm>
            <a:off x="265500" y="4577350"/>
            <a:ext cx="1484200" cy="307805"/>
          </a:xfrm>
          <a:prstGeom prst="rect">
            <a:avLst/>
          </a:prstGeom>
          <a:noFill/>
          <a:ln>
            <a:noFill/>
          </a:ln>
        </p:spPr>
      </p:pic>
      <p:pic>
        <p:nvPicPr>
          <p:cNvPr id="647" name="Google Shape;647;p57"/>
          <p:cNvPicPr preferRelativeResize="0"/>
          <p:nvPr/>
        </p:nvPicPr>
        <p:blipFill rotWithShape="1">
          <a:blip r:embed="rId4">
            <a:alphaModFix/>
          </a:blip>
          <a:srcRect b="0" l="0" r="0" t="0"/>
          <a:stretch/>
        </p:blipFill>
        <p:spPr>
          <a:xfrm>
            <a:off x="0" y="447300"/>
            <a:ext cx="1097150" cy="1038100"/>
          </a:xfrm>
          <a:prstGeom prst="rect">
            <a:avLst/>
          </a:prstGeom>
          <a:noFill/>
          <a:ln>
            <a:noFill/>
          </a:ln>
        </p:spPr>
      </p:pic>
      <p:pic>
        <p:nvPicPr>
          <p:cNvPr id="648" name="Google Shape;648;p57"/>
          <p:cNvPicPr preferRelativeResize="0"/>
          <p:nvPr/>
        </p:nvPicPr>
        <p:blipFill rotWithShape="1">
          <a:blip r:embed="rId5">
            <a:alphaModFix/>
          </a:blip>
          <a:srcRect b="0" l="0" r="0" t="0"/>
          <a:stretch/>
        </p:blipFill>
        <p:spPr>
          <a:xfrm>
            <a:off x="586575" y="2087276"/>
            <a:ext cx="3514816" cy="23389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58"/>
          <p:cNvSpPr txBox="1"/>
          <p:nvPr>
            <p:ph type="title"/>
          </p:nvPr>
        </p:nvSpPr>
        <p:spPr>
          <a:xfrm>
            <a:off x="21175" y="1099425"/>
            <a:ext cx="4550700" cy="1196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SzPts val="1100"/>
              <a:buNone/>
            </a:pPr>
            <a:r>
              <a:rPr lang="it" sz="2200">
                <a:solidFill>
                  <a:srgbClr val="122D4A"/>
                </a:solidFill>
                <a:latin typeface="Arial"/>
                <a:ea typeface="Arial"/>
                <a:cs typeface="Arial"/>
                <a:sym typeface="Arial"/>
              </a:rPr>
              <a:t>Reflexion/Selbsteinschätzung</a:t>
            </a:r>
            <a:endParaRPr b="0" sz="2200">
              <a:solidFill>
                <a:srgbClr val="122D4A"/>
              </a:solidFill>
              <a:latin typeface="Arial"/>
              <a:ea typeface="Arial"/>
              <a:cs typeface="Arial"/>
              <a:sym typeface="Arial"/>
            </a:endParaRPr>
          </a:p>
        </p:txBody>
      </p:sp>
      <p:sp>
        <p:nvSpPr>
          <p:cNvPr id="654" name="Google Shape;654;p58"/>
          <p:cNvSpPr txBox="1"/>
          <p:nvPr>
            <p:ph idx="2" type="body"/>
          </p:nvPr>
        </p:nvSpPr>
        <p:spPr>
          <a:xfrm>
            <a:off x="4701825" y="793250"/>
            <a:ext cx="4293300" cy="38841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800"/>
              <a:buNone/>
            </a:pPr>
            <a:r>
              <a:rPr b="1" lang="it" sz="1600">
                <a:solidFill>
                  <a:schemeClr val="dk2"/>
                </a:solidFill>
                <a:latin typeface="Calibri"/>
                <a:ea typeface="Calibri"/>
                <a:cs typeface="Calibri"/>
                <a:sym typeface="Calibri"/>
              </a:rPr>
              <a:t>1) </a:t>
            </a:r>
            <a:r>
              <a:rPr lang="it" sz="1600">
                <a:solidFill>
                  <a:schemeClr val="dk2"/>
                </a:solidFill>
                <a:latin typeface="Calibri"/>
                <a:ea typeface="Calibri"/>
                <a:cs typeface="Calibri"/>
                <a:sym typeface="Calibri"/>
              </a:rPr>
              <a:t>Wie würden Sie Ihren Businessplan erstellen, wenn Sie Manager eines Sozialunternehmens wären?</a:t>
            </a:r>
            <a:endParaRPr>
              <a:solidFill>
                <a:schemeClr val="dk2"/>
              </a:solidFill>
              <a:latin typeface="Calibri"/>
              <a:ea typeface="Calibri"/>
              <a:cs typeface="Calibri"/>
              <a:sym typeface="Calibri"/>
            </a:endParaRPr>
          </a:p>
          <a:p>
            <a:pPr indent="0" lvl="0" marL="0" rtl="0" algn="just">
              <a:lnSpc>
                <a:spcPct val="115000"/>
              </a:lnSpc>
              <a:spcBef>
                <a:spcPts val="0"/>
              </a:spcBef>
              <a:spcAft>
                <a:spcPts val="0"/>
              </a:spcAft>
              <a:buSzPts val="1800"/>
              <a:buNone/>
            </a:pPr>
            <a:br>
              <a:rPr lang="it">
                <a:solidFill>
                  <a:schemeClr val="dk2"/>
                </a:solidFill>
                <a:latin typeface="Calibri"/>
                <a:ea typeface="Calibri"/>
                <a:cs typeface="Calibri"/>
                <a:sym typeface="Calibri"/>
              </a:rPr>
            </a:br>
            <a:r>
              <a:rPr b="1" lang="it" sz="1600">
                <a:solidFill>
                  <a:schemeClr val="dk2"/>
                </a:solidFill>
                <a:latin typeface="Calibri"/>
                <a:ea typeface="Calibri"/>
                <a:cs typeface="Calibri"/>
                <a:sym typeface="Calibri"/>
              </a:rPr>
              <a:t>2) </a:t>
            </a:r>
            <a:r>
              <a:rPr lang="it" sz="1600">
                <a:solidFill>
                  <a:schemeClr val="dk2"/>
                </a:solidFill>
                <a:latin typeface="Calibri"/>
                <a:ea typeface="Calibri"/>
                <a:cs typeface="Calibri"/>
                <a:sym typeface="Calibri"/>
              </a:rPr>
              <a:t>Was sind die wichtigsten Ziele im Bereich der Sozialfinanzierung, die Sie als Unternehmer im Auge behalten sollten?</a:t>
            </a:r>
            <a:endParaRPr>
              <a:solidFill>
                <a:schemeClr val="dk2"/>
              </a:solidFill>
              <a:latin typeface="Calibri"/>
              <a:ea typeface="Calibri"/>
              <a:cs typeface="Calibri"/>
              <a:sym typeface="Calibri"/>
            </a:endParaRPr>
          </a:p>
          <a:p>
            <a:pPr indent="0" lvl="0" marL="0" rtl="0" algn="ctr">
              <a:lnSpc>
                <a:spcPct val="115000"/>
              </a:lnSpc>
              <a:spcBef>
                <a:spcPts val="0"/>
              </a:spcBef>
              <a:spcAft>
                <a:spcPts val="0"/>
              </a:spcAft>
              <a:buSzPts val="1800"/>
              <a:buNone/>
            </a:pPr>
            <a:r>
              <a:t/>
            </a:r>
            <a:endParaRPr>
              <a:solidFill>
                <a:schemeClr val="dk2"/>
              </a:solidFill>
              <a:latin typeface="Calibri"/>
              <a:ea typeface="Calibri"/>
              <a:cs typeface="Calibri"/>
              <a:sym typeface="Calibri"/>
            </a:endParaRPr>
          </a:p>
          <a:p>
            <a:pPr indent="0" lvl="0" marL="0" rtl="0" algn="just">
              <a:lnSpc>
                <a:spcPct val="100000"/>
              </a:lnSpc>
              <a:spcBef>
                <a:spcPts val="0"/>
              </a:spcBef>
              <a:spcAft>
                <a:spcPts val="0"/>
              </a:spcAft>
              <a:buClr>
                <a:schemeClr val="dk2"/>
              </a:buClr>
              <a:buSzPts val="1100"/>
              <a:buFont typeface="Arial"/>
              <a:buNone/>
            </a:pPr>
            <a:r>
              <a:rPr b="1" lang="it" sz="1600">
                <a:solidFill>
                  <a:schemeClr val="dk2"/>
                </a:solidFill>
                <a:latin typeface="Calibri"/>
                <a:ea typeface="Calibri"/>
                <a:cs typeface="Calibri"/>
                <a:sym typeface="Calibri"/>
              </a:rPr>
              <a:t>3) </a:t>
            </a:r>
            <a:r>
              <a:rPr lang="it" sz="1600">
                <a:solidFill>
                  <a:schemeClr val="dk2"/>
                </a:solidFill>
                <a:latin typeface="Calibri"/>
                <a:ea typeface="Calibri"/>
                <a:cs typeface="Calibri"/>
                <a:sym typeface="Calibri"/>
              </a:rPr>
              <a:t>Wie können digitale Tools das Finanzmanagement von Sozialunternehmen unterstützen?</a:t>
            </a:r>
            <a:endParaRPr sz="1600">
              <a:solidFill>
                <a:schemeClr val="dk2"/>
              </a:solidFill>
              <a:latin typeface="Calibri"/>
              <a:ea typeface="Calibri"/>
              <a:cs typeface="Calibri"/>
              <a:sym typeface="Calibri"/>
            </a:endParaRPr>
          </a:p>
          <a:p>
            <a:pPr indent="0" lvl="0" marL="0" rtl="0" algn="ctr">
              <a:lnSpc>
                <a:spcPct val="115000"/>
              </a:lnSpc>
              <a:spcBef>
                <a:spcPts val="0"/>
              </a:spcBef>
              <a:spcAft>
                <a:spcPts val="0"/>
              </a:spcAft>
              <a:buSzPts val="1800"/>
              <a:buNone/>
            </a:pPr>
            <a:r>
              <a:t/>
            </a:r>
            <a:endParaRPr sz="1400">
              <a:solidFill>
                <a:schemeClr val="dk2"/>
              </a:solidFill>
            </a:endParaRPr>
          </a:p>
        </p:txBody>
      </p:sp>
      <p:pic>
        <p:nvPicPr>
          <p:cNvPr id="655" name="Google Shape;655;p58"/>
          <p:cNvPicPr preferRelativeResize="0"/>
          <p:nvPr/>
        </p:nvPicPr>
        <p:blipFill rotWithShape="1">
          <a:blip r:embed="rId3">
            <a:alphaModFix/>
          </a:blip>
          <a:srcRect b="0" l="0" r="0" t="0"/>
          <a:stretch/>
        </p:blipFill>
        <p:spPr>
          <a:xfrm>
            <a:off x="981338" y="1807225"/>
            <a:ext cx="2630374" cy="2630374"/>
          </a:xfrm>
          <a:prstGeom prst="rect">
            <a:avLst/>
          </a:prstGeom>
          <a:noFill/>
          <a:ln>
            <a:noFill/>
          </a:ln>
        </p:spPr>
      </p:pic>
      <p:pic>
        <p:nvPicPr>
          <p:cNvPr id="656" name="Google Shape;656;p58"/>
          <p:cNvPicPr preferRelativeResize="0"/>
          <p:nvPr/>
        </p:nvPicPr>
        <p:blipFill rotWithShape="1">
          <a:blip r:embed="rId4">
            <a:alphaModFix/>
          </a:blip>
          <a:srcRect b="0" l="0" r="0" t="0"/>
          <a:stretch/>
        </p:blipFill>
        <p:spPr>
          <a:xfrm>
            <a:off x="265500" y="4577350"/>
            <a:ext cx="1484200" cy="307805"/>
          </a:xfrm>
          <a:prstGeom prst="rect">
            <a:avLst/>
          </a:prstGeom>
          <a:noFill/>
          <a:ln>
            <a:noFill/>
          </a:ln>
        </p:spPr>
      </p:pic>
      <p:pic>
        <p:nvPicPr>
          <p:cNvPr id="657" name="Google Shape;657;p58"/>
          <p:cNvPicPr preferRelativeResize="0"/>
          <p:nvPr/>
        </p:nvPicPr>
        <p:blipFill rotWithShape="1">
          <a:blip r:embed="rId5">
            <a:alphaModFix/>
          </a:blip>
          <a:srcRect b="0" l="0" r="0" t="0"/>
          <a:stretch/>
        </p:blipFill>
        <p:spPr>
          <a:xfrm>
            <a:off x="0" y="447300"/>
            <a:ext cx="1097150" cy="103810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pic>
        <p:nvPicPr>
          <p:cNvPr id="662" name="Google Shape;662;g23a2575d96b_0_0"/>
          <p:cNvPicPr preferRelativeResize="0"/>
          <p:nvPr/>
        </p:nvPicPr>
        <p:blipFill rotWithShape="1">
          <a:blip r:embed="rId3">
            <a:alphaModFix/>
          </a:blip>
          <a:srcRect b="0" l="0" r="0" t="0"/>
          <a:stretch/>
        </p:blipFill>
        <p:spPr>
          <a:xfrm>
            <a:off x="0" y="0"/>
            <a:ext cx="718275" cy="679625"/>
          </a:xfrm>
          <a:prstGeom prst="rect">
            <a:avLst/>
          </a:prstGeom>
          <a:noFill/>
          <a:ln>
            <a:noFill/>
          </a:ln>
        </p:spPr>
      </p:pic>
      <p:sp>
        <p:nvSpPr>
          <p:cNvPr id="663" name="Google Shape;663;g23a2575d96b_0_0"/>
          <p:cNvSpPr txBox="1"/>
          <p:nvPr>
            <p:ph type="title"/>
          </p:nvPr>
        </p:nvSpPr>
        <p:spPr>
          <a:xfrm>
            <a:off x="5827057" y="800066"/>
            <a:ext cx="1963200" cy="885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it" sz="3600">
                <a:solidFill>
                  <a:schemeClr val="dk1"/>
                </a:solidFill>
              </a:rPr>
              <a:t>Danke!</a:t>
            </a:r>
            <a:endParaRPr/>
          </a:p>
        </p:txBody>
      </p:sp>
      <p:sp>
        <p:nvSpPr>
          <p:cNvPr id="664" name="Google Shape;664;g23a2575d96b_0_0"/>
          <p:cNvSpPr txBox="1"/>
          <p:nvPr/>
        </p:nvSpPr>
        <p:spPr>
          <a:xfrm>
            <a:off x="5504785" y="1685362"/>
            <a:ext cx="26079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it" sz="1400" u="sng" cap="none" strike="noStrike">
                <a:solidFill>
                  <a:srgbClr val="000000"/>
                </a:solidFill>
                <a:latin typeface="Arial"/>
                <a:ea typeface="Arial"/>
                <a:cs typeface="Arial"/>
                <a:sym typeface="Arial"/>
                <a:hlinkClick r:id="rId4">
                  <a:extLst>
                    <a:ext uri="{A12FA001-AC4F-418D-AE19-62706E023703}">
                      <ahyp:hlinkClr val="tx"/>
                    </a:ext>
                  </a:extLst>
                </a:hlinkClick>
              </a:rPr>
              <a:t>https://www.beyond-capital.eu/</a:t>
            </a:r>
            <a:endParaRPr b="0" i="0" sz="1400" u="none" cap="none" strike="noStrike">
              <a:solidFill>
                <a:srgbClr val="000000"/>
              </a:solidFill>
              <a:latin typeface="Arial"/>
              <a:ea typeface="Arial"/>
              <a:cs typeface="Arial"/>
              <a:sym typeface="Arial"/>
            </a:endParaRPr>
          </a:p>
        </p:txBody>
      </p:sp>
      <p:sp>
        <p:nvSpPr>
          <p:cNvPr id="665" name="Google Shape;665;g23a2575d96b_0_0"/>
          <p:cNvSpPr txBox="1"/>
          <p:nvPr/>
        </p:nvSpPr>
        <p:spPr>
          <a:xfrm>
            <a:off x="4801489" y="2137586"/>
            <a:ext cx="4081200" cy="1046700"/>
          </a:xfrm>
          <a:prstGeom prst="rect">
            <a:avLst/>
          </a:prstGeom>
          <a:noFill/>
          <a:ln>
            <a:noFill/>
          </a:ln>
        </p:spPr>
        <p:txBody>
          <a:bodyPr anchorCtr="1" anchor="t" bIns="121875" lIns="121875" spcFirstLastPara="1" rIns="121875" wrap="square" tIns="121875">
            <a:noAutofit/>
          </a:bodyPr>
          <a:lstStyle/>
          <a:p>
            <a:pPr indent="0" lvl="0" marL="0" marR="0" rtl="0" algn="ctr">
              <a:lnSpc>
                <a:spcPct val="114000"/>
              </a:lnSpc>
              <a:spcBef>
                <a:spcPts val="0"/>
              </a:spcBef>
              <a:spcAft>
                <a:spcPts val="0"/>
              </a:spcAft>
              <a:buClr>
                <a:srgbClr val="000000"/>
              </a:buClr>
              <a:buSzPts val="1600"/>
              <a:buFont typeface="Arial"/>
              <a:buNone/>
            </a:pPr>
            <a:r>
              <a:rPr b="1" i="0" lang="it" sz="1600" u="none" cap="none" strike="noStrike">
                <a:solidFill>
                  <a:srgbClr val="000000"/>
                </a:solidFill>
                <a:latin typeface="Open Sans"/>
                <a:ea typeface="Open Sans"/>
                <a:cs typeface="Open Sans"/>
                <a:sym typeface="Open Sans"/>
              </a:rPr>
              <a:t>Bitte bewahren Sie diese Folie zur Weitergabe auf</a:t>
            </a:r>
            <a:endParaRPr b="1" i="0" sz="1600" u="none" cap="none" strike="noStrike">
              <a:solidFill>
                <a:srgbClr val="000000"/>
              </a:solidFill>
              <a:latin typeface="Open Sans"/>
              <a:ea typeface="Open Sans"/>
              <a:cs typeface="Open Sans"/>
              <a:sym typeface="Open Sans"/>
            </a:endParaRPr>
          </a:p>
          <a:p>
            <a:pPr indent="0" lvl="0" marL="0" marR="0" rtl="0" algn="ctr">
              <a:lnSpc>
                <a:spcPct val="114000"/>
              </a:lnSpc>
              <a:spcBef>
                <a:spcPts val="400"/>
              </a:spcBef>
              <a:spcAft>
                <a:spcPts val="0"/>
              </a:spcAft>
              <a:buClr>
                <a:srgbClr val="000000"/>
              </a:buClr>
              <a:buSzPts val="1600"/>
              <a:buFont typeface="Arial"/>
              <a:buNone/>
            </a:pPr>
            <a:r>
              <a:rPr b="0" i="0" lang="it" sz="1600" u="sng" cap="none" strike="noStrike">
                <a:solidFill>
                  <a:srgbClr val="000000"/>
                </a:solidFill>
                <a:latin typeface="Arial"/>
                <a:ea typeface="Arial"/>
                <a:cs typeface="Arial"/>
                <a:sym typeface="Arial"/>
                <a:hlinkClick r:id="rId5">
                  <a:extLst>
                    <a:ext uri="{A12FA001-AC4F-418D-AE19-62706E023703}">
                      <ahyp:hlinkClr val="tx"/>
                    </a:ext>
                  </a:extLst>
                </a:hlinkClick>
              </a:rPr>
              <a:t>www.</a:t>
            </a:r>
            <a:r>
              <a:rPr lang="it" sz="1600" u="sng"/>
              <a:t>ecsocfin.com</a:t>
            </a:r>
            <a:endParaRPr sz="1600" u="sng"/>
          </a:p>
          <a:p>
            <a:pPr indent="0" lvl="0" marL="0" marR="0" rtl="0" algn="ctr">
              <a:lnSpc>
                <a:spcPct val="114000"/>
              </a:lnSpc>
              <a:spcBef>
                <a:spcPts val="400"/>
              </a:spcBef>
              <a:spcAft>
                <a:spcPts val="0"/>
              </a:spcAft>
              <a:buClr>
                <a:srgbClr val="000000"/>
              </a:buClr>
              <a:buSzPts val="1600"/>
              <a:buFont typeface="Arial"/>
              <a:buNone/>
            </a:pPr>
            <a:r>
              <a:t/>
            </a:r>
            <a:endParaRPr sz="1600"/>
          </a:p>
          <a:p>
            <a:pPr indent="0" lvl="0" marL="0" marR="0" rtl="0" algn="ctr">
              <a:lnSpc>
                <a:spcPct val="114000"/>
              </a:lnSpc>
              <a:spcBef>
                <a:spcPts val="400"/>
              </a:spcBef>
              <a:spcAft>
                <a:spcPts val="0"/>
              </a:spcAft>
              <a:buClr>
                <a:srgbClr val="000000"/>
              </a:buClr>
              <a:buSzPts val="1600"/>
              <a:buFont typeface="Arial"/>
              <a:buNone/>
            </a:pPr>
            <a:r>
              <a:t/>
            </a:r>
            <a:endParaRPr b="1" i="0" sz="1600" u="none" cap="none" strike="noStrike">
              <a:solidFill>
                <a:srgbClr val="000000"/>
              </a:solidFill>
              <a:latin typeface="Open Sans"/>
              <a:ea typeface="Open Sans"/>
              <a:cs typeface="Open Sans"/>
              <a:sym typeface="Open Sans"/>
            </a:endParaRPr>
          </a:p>
        </p:txBody>
      </p:sp>
      <p:grpSp>
        <p:nvGrpSpPr>
          <p:cNvPr id="666" name="Google Shape;666;g23a2575d96b_0_0"/>
          <p:cNvGrpSpPr/>
          <p:nvPr/>
        </p:nvGrpSpPr>
        <p:grpSpPr>
          <a:xfrm>
            <a:off x="560655" y="403401"/>
            <a:ext cx="3660934" cy="4346958"/>
            <a:chOff x="560655" y="710397"/>
            <a:chExt cx="3660934" cy="5262024"/>
          </a:xfrm>
        </p:grpSpPr>
        <p:sp>
          <p:nvSpPr>
            <p:cNvPr id="667" name="Google Shape;667;g23a2575d96b_0_0"/>
            <p:cNvSpPr/>
            <p:nvPr/>
          </p:nvSpPr>
          <p:spPr>
            <a:xfrm>
              <a:off x="560655" y="4623124"/>
              <a:ext cx="471310" cy="399127"/>
            </a:xfrm>
            <a:custGeom>
              <a:rect b="b" l="l" r="r" t="t"/>
              <a:pathLst>
                <a:path extrusionOk="0" h="1742" w="2057">
                  <a:moveTo>
                    <a:pt x="783" y="1"/>
                  </a:moveTo>
                  <a:cubicBezTo>
                    <a:pt x="717" y="1"/>
                    <a:pt x="652" y="11"/>
                    <a:pt x="598" y="26"/>
                  </a:cubicBezTo>
                  <a:cubicBezTo>
                    <a:pt x="433" y="54"/>
                    <a:pt x="229" y="103"/>
                    <a:pt x="141" y="243"/>
                  </a:cubicBezTo>
                  <a:lnTo>
                    <a:pt x="101" y="282"/>
                  </a:lnTo>
                  <a:lnTo>
                    <a:pt x="77" y="307"/>
                  </a:lnTo>
                  <a:cubicBezTo>
                    <a:pt x="65" y="319"/>
                    <a:pt x="65" y="331"/>
                    <a:pt x="65" y="331"/>
                  </a:cubicBezTo>
                  <a:cubicBezTo>
                    <a:pt x="1" y="663"/>
                    <a:pt x="293" y="928"/>
                    <a:pt x="558" y="1092"/>
                  </a:cubicBezTo>
                  <a:cubicBezTo>
                    <a:pt x="566" y="1100"/>
                    <a:pt x="573" y="1104"/>
                    <a:pt x="579" y="1104"/>
                  </a:cubicBezTo>
                  <a:cubicBezTo>
                    <a:pt x="586" y="1104"/>
                    <a:pt x="592" y="1100"/>
                    <a:pt x="598" y="1092"/>
                  </a:cubicBezTo>
                  <a:lnTo>
                    <a:pt x="710" y="1016"/>
                  </a:lnTo>
                  <a:cubicBezTo>
                    <a:pt x="721" y="1007"/>
                    <a:pt x="732" y="1003"/>
                    <a:pt x="742" y="1003"/>
                  </a:cubicBezTo>
                  <a:cubicBezTo>
                    <a:pt x="758" y="1003"/>
                    <a:pt x="770" y="1014"/>
                    <a:pt x="762" y="1031"/>
                  </a:cubicBezTo>
                  <a:lnTo>
                    <a:pt x="762" y="1144"/>
                  </a:lnTo>
                  <a:cubicBezTo>
                    <a:pt x="750" y="1156"/>
                    <a:pt x="762" y="1169"/>
                    <a:pt x="774" y="1184"/>
                  </a:cubicBezTo>
                  <a:cubicBezTo>
                    <a:pt x="974" y="1243"/>
                    <a:pt x="1973" y="1742"/>
                    <a:pt x="2030" y="1742"/>
                  </a:cubicBezTo>
                  <a:cubicBezTo>
                    <a:pt x="2031" y="1742"/>
                    <a:pt x="2032" y="1742"/>
                    <a:pt x="2032" y="1741"/>
                  </a:cubicBezTo>
                  <a:cubicBezTo>
                    <a:pt x="2057" y="1717"/>
                    <a:pt x="2057" y="1016"/>
                    <a:pt x="1548" y="422"/>
                  </a:cubicBezTo>
                  <a:cubicBezTo>
                    <a:pt x="1435" y="294"/>
                    <a:pt x="1283" y="167"/>
                    <a:pt x="1106" y="90"/>
                  </a:cubicBezTo>
                  <a:cubicBezTo>
                    <a:pt x="1091" y="90"/>
                    <a:pt x="1067" y="90"/>
                    <a:pt x="1055" y="103"/>
                  </a:cubicBezTo>
                  <a:lnTo>
                    <a:pt x="991" y="154"/>
                  </a:lnTo>
                  <a:cubicBezTo>
                    <a:pt x="983" y="162"/>
                    <a:pt x="975" y="164"/>
                    <a:pt x="967" y="164"/>
                  </a:cubicBezTo>
                  <a:cubicBezTo>
                    <a:pt x="946" y="164"/>
                    <a:pt x="927" y="147"/>
                    <a:pt x="927" y="130"/>
                  </a:cubicBezTo>
                  <a:lnTo>
                    <a:pt x="927" y="54"/>
                  </a:lnTo>
                  <a:cubicBezTo>
                    <a:pt x="927" y="42"/>
                    <a:pt x="914" y="26"/>
                    <a:pt x="902" y="14"/>
                  </a:cubicBezTo>
                  <a:cubicBezTo>
                    <a:pt x="864" y="5"/>
                    <a:pt x="823" y="1"/>
                    <a:pt x="783"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68" name="Google Shape;668;g23a2575d96b_0_0"/>
            <p:cNvSpPr/>
            <p:nvPr/>
          </p:nvSpPr>
          <p:spPr>
            <a:xfrm>
              <a:off x="583789" y="4678564"/>
              <a:ext cx="509574" cy="460073"/>
            </a:xfrm>
            <a:custGeom>
              <a:rect b="b" l="l" r="r" t="t"/>
              <a:pathLst>
                <a:path extrusionOk="0" h="2008" w="2224">
                  <a:moveTo>
                    <a:pt x="40" y="1"/>
                  </a:moveTo>
                  <a:cubicBezTo>
                    <a:pt x="28" y="1"/>
                    <a:pt x="16" y="13"/>
                    <a:pt x="0" y="28"/>
                  </a:cubicBezTo>
                  <a:cubicBezTo>
                    <a:pt x="0" y="40"/>
                    <a:pt x="16" y="52"/>
                    <a:pt x="28" y="52"/>
                  </a:cubicBezTo>
                  <a:cubicBezTo>
                    <a:pt x="40" y="52"/>
                    <a:pt x="1130" y="293"/>
                    <a:pt x="1575" y="966"/>
                  </a:cubicBezTo>
                  <a:cubicBezTo>
                    <a:pt x="2019" y="1651"/>
                    <a:pt x="2172" y="1980"/>
                    <a:pt x="2172" y="1992"/>
                  </a:cubicBezTo>
                  <a:cubicBezTo>
                    <a:pt x="2172" y="1992"/>
                    <a:pt x="2184" y="2008"/>
                    <a:pt x="2196" y="2008"/>
                  </a:cubicBezTo>
                  <a:cubicBezTo>
                    <a:pt x="2208" y="1992"/>
                    <a:pt x="2224" y="1980"/>
                    <a:pt x="2208" y="1968"/>
                  </a:cubicBezTo>
                  <a:cubicBezTo>
                    <a:pt x="2208" y="1968"/>
                    <a:pt x="2071" y="1627"/>
                    <a:pt x="1614" y="942"/>
                  </a:cubicBezTo>
                  <a:cubicBezTo>
                    <a:pt x="1170" y="257"/>
                    <a:pt x="52" y="1"/>
                    <a:pt x="40"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69" name="Google Shape;669;g23a2575d96b_0_0"/>
            <p:cNvSpPr/>
            <p:nvPr/>
          </p:nvSpPr>
          <p:spPr>
            <a:xfrm>
              <a:off x="1153853" y="4452195"/>
              <a:ext cx="500644" cy="555387"/>
            </a:xfrm>
            <a:custGeom>
              <a:rect b="b" l="l" r="r" t="t"/>
              <a:pathLst>
                <a:path extrusionOk="0" h="2424" w="2185">
                  <a:moveTo>
                    <a:pt x="1515" y="1"/>
                  </a:moveTo>
                  <a:cubicBezTo>
                    <a:pt x="1439" y="1"/>
                    <a:pt x="1363" y="7"/>
                    <a:pt x="1295" y="11"/>
                  </a:cubicBezTo>
                  <a:cubicBezTo>
                    <a:pt x="1182" y="26"/>
                    <a:pt x="1054" y="51"/>
                    <a:pt x="954" y="115"/>
                  </a:cubicBezTo>
                  <a:cubicBezTo>
                    <a:pt x="938" y="127"/>
                    <a:pt x="926" y="151"/>
                    <a:pt x="938" y="163"/>
                  </a:cubicBezTo>
                  <a:lnTo>
                    <a:pt x="966" y="240"/>
                  </a:lnTo>
                  <a:cubicBezTo>
                    <a:pt x="976" y="274"/>
                    <a:pt x="939" y="306"/>
                    <a:pt x="905" y="306"/>
                  </a:cubicBezTo>
                  <a:cubicBezTo>
                    <a:pt x="900" y="306"/>
                    <a:pt x="895" y="305"/>
                    <a:pt x="890" y="303"/>
                  </a:cubicBezTo>
                  <a:lnTo>
                    <a:pt x="814" y="267"/>
                  </a:lnTo>
                  <a:cubicBezTo>
                    <a:pt x="800" y="261"/>
                    <a:pt x="790" y="258"/>
                    <a:pt x="780" y="258"/>
                  </a:cubicBezTo>
                  <a:cubicBezTo>
                    <a:pt x="771" y="258"/>
                    <a:pt x="762" y="261"/>
                    <a:pt x="750" y="267"/>
                  </a:cubicBezTo>
                  <a:cubicBezTo>
                    <a:pt x="573" y="407"/>
                    <a:pt x="457" y="596"/>
                    <a:pt x="369" y="800"/>
                  </a:cubicBezTo>
                  <a:cubicBezTo>
                    <a:pt x="0" y="1625"/>
                    <a:pt x="241" y="2411"/>
                    <a:pt x="281" y="2423"/>
                  </a:cubicBezTo>
                  <a:cubicBezTo>
                    <a:pt x="281" y="2423"/>
                    <a:pt x="281" y="2423"/>
                    <a:pt x="281" y="2423"/>
                  </a:cubicBezTo>
                  <a:cubicBezTo>
                    <a:pt x="318" y="2423"/>
                    <a:pt x="1284" y="1509"/>
                    <a:pt x="1487" y="1369"/>
                  </a:cubicBezTo>
                  <a:cubicBezTo>
                    <a:pt x="1499" y="1357"/>
                    <a:pt x="1511" y="1345"/>
                    <a:pt x="1499" y="1333"/>
                  </a:cubicBezTo>
                  <a:lnTo>
                    <a:pt x="1447" y="1205"/>
                  </a:lnTo>
                  <a:cubicBezTo>
                    <a:pt x="1436" y="1184"/>
                    <a:pt x="1463" y="1151"/>
                    <a:pt x="1496" y="1151"/>
                  </a:cubicBezTo>
                  <a:cubicBezTo>
                    <a:pt x="1501" y="1151"/>
                    <a:pt x="1506" y="1152"/>
                    <a:pt x="1511" y="1153"/>
                  </a:cubicBezTo>
                  <a:lnTo>
                    <a:pt x="1651" y="1205"/>
                  </a:lnTo>
                  <a:cubicBezTo>
                    <a:pt x="1658" y="1208"/>
                    <a:pt x="1664" y="1210"/>
                    <a:pt x="1670" y="1210"/>
                  </a:cubicBezTo>
                  <a:cubicBezTo>
                    <a:pt x="1683" y="1210"/>
                    <a:pt x="1691" y="1201"/>
                    <a:pt x="1700" y="1193"/>
                  </a:cubicBezTo>
                  <a:cubicBezTo>
                    <a:pt x="1943" y="913"/>
                    <a:pt x="2184" y="520"/>
                    <a:pt x="1992" y="179"/>
                  </a:cubicBezTo>
                  <a:lnTo>
                    <a:pt x="1980" y="163"/>
                  </a:lnTo>
                  <a:lnTo>
                    <a:pt x="1968" y="151"/>
                  </a:lnTo>
                  <a:cubicBezTo>
                    <a:pt x="1956" y="151"/>
                    <a:pt x="1943" y="139"/>
                    <a:pt x="1928" y="139"/>
                  </a:cubicBezTo>
                  <a:cubicBezTo>
                    <a:pt x="1916" y="127"/>
                    <a:pt x="1892" y="115"/>
                    <a:pt x="1880" y="102"/>
                  </a:cubicBezTo>
                  <a:cubicBezTo>
                    <a:pt x="1789" y="20"/>
                    <a:pt x="1652" y="1"/>
                    <a:pt x="1515" y="1"/>
                  </a:cubicBezTo>
                  <a:close/>
                </a:path>
              </a:pathLst>
            </a:custGeom>
            <a:solidFill>
              <a:srgbClr val="00B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0" name="Google Shape;670;g23a2575d96b_0_0"/>
            <p:cNvSpPr/>
            <p:nvPr/>
          </p:nvSpPr>
          <p:spPr>
            <a:xfrm>
              <a:off x="1183178" y="4477167"/>
              <a:ext cx="412659" cy="678890"/>
            </a:xfrm>
            <a:custGeom>
              <a:rect b="b" l="l" r="r" t="t"/>
              <a:pathLst>
                <a:path extrusionOk="0" h="2963" w="1801">
                  <a:moveTo>
                    <a:pt x="1764" y="1"/>
                  </a:moveTo>
                  <a:cubicBezTo>
                    <a:pt x="1760" y="1"/>
                    <a:pt x="1755" y="2"/>
                    <a:pt x="1752" y="6"/>
                  </a:cubicBezTo>
                  <a:cubicBezTo>
                    <a:pt x="1739" y="6"/>
                    <a:pt x="582" y="663"/>
                    <a:pt x="317" y="1577"/>
                  </a:cubicBezTo>
                  <a:cubicBezTo>
                    <a:pt x="49" y="2491"/>
                    <a:pt x="0" y="2935"/>
                    <a:pt x="0" y="2935"/>
                  </a:cubicBezTo>
                  <a:cubicBezTo>
                    <a:pt x="0" y="2948"/>
                    <a:pt x="13" y="2963"/>
                    <a:pt x="25" y="2963"/>
                  </a:cubicBezTo>
                  <a:cubicBezTo>
                    <a:pt x="37" y="2963"/>
                    <a:pt x="49" y="2963"/>
                    <a:pt x="49" y="2948"/>
                  </a:cubicBezTo>
                  <a:cubicBezTo>
                    <a:pt x="49" y="2935"/>
                    <a:pt x="101" y="2506"/>
                    <a:pt x="369" y="1605"/>
                  </a:cubicBezTo>
                  <a:cubicBezTo>
                    <a:pt x="622" y="691"/>
                    <a:pt x="1764" y="54"/>
                    <a:pt x="1776" y="42"/>
                  </a:cubicBezTo>
                  <a:cubicBezTo>
                    <a:pt x="1788" y="42"/>
                    <a:pt x="1800" y="30"/>
                    <a:pt x="1788" y="18"/>
                  </a:cubicBezTo>
                  <a:cubicBezTo>
                    <a:pt x="1788" y="9"/>
                    <a:pt x="1776" y="1"/>
                    <a:pt x="1764"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1" name="Google Shape;671;g23a2575d96b_0_0"/>
            <p:cNvSpPr/>
            <p:nvPr/>
          </p:nvSpPr>
          <p:spPr>
            <a:xfrm>
              <a:off x="622057" y="4046649"/>
              <a:ext cx="613597" cy="809481"/>
            </a:xfrm>
            <a:custGeom>
              <a:rect b="b" l="l" r="r" t="t"/>
              <a:pathLst>
                <a:path extrusionOk="0" h="3533" w="2678">
                  <a:moveTo>
                    <a:pt x="799" y="0"/>
                  </a:moveTo>
                  <a:cubicBezTo>
                    <a:pt x="689" y="0"/>
                    <a:pt x="585" y="19"/>
                    <a:pt x="494" y="70"/>
                  </a:cubicBezTo>
                  <a:cubicBezTo>
                    <a:pt x="470" y="82"/>
                    <a:pt x="442" y="106"/>
                    <a:pt x="418" y="106"/>
                  </a:cubicBezTo>
                  <a:cubicBezTo>
                    <a:pt x="394" y="106"/>
                    <a:pt x="382" y="106"/>
                    <a:pt x="366" y="121"/>
                  </a:cubicBezTo>
                  <a:lnTo>
                    <a:pt x="354" y="121"/>
                  </a:lnTo>
                  <a:cubicBezTo>
                    <a:pt x="342" y="134"/>
                    <a:pt x="330" y="146"/>
                    <a:pt x="330" y="158"/>
                  </a:cubicBezTo>
                  <a:cubicBezTo>
                    <a:pt x="1" y="563"/>
                    <a:pt x="229" y="1148"/>
                    <a:pt x="494" y="1580"/>
                  </a:cubicBezTo>
                  <a:cubicBezTo>
                    <a:pt x="506" y="1604"/>
                    <a:pt x="534" y="1604"/>
                    <a:pt x="558" y="1604"/>
                  </a:cubicBezTo>
                  <a:lnTo>
                    <a:pt x="774" y="1568"/>
                  </a:lnTo>
                  <a:cubicBezTo>
                    <a:pt x="779" y="1566"/>
                    <a:pt x="783" y="1565"/>
                    <a:pt x="788" y="1565"/>
                  </a:cubicBezTo>
                  <a:cubicBezTo>
                    <a:pt x="820" y="1565"/>
                    <a:pt x="849" y="1609"/>
                    <a:pt x="838" y="1644"/>
                  </a:cubicBezTo>
                  <a:lnTo>
                    <a:pt x="735" y="1796"/>
                  </a:lnTo>
                  <a:cubicBezTo>
                    <a:pt x="723" y="1821"/>
                    <a:pt x="735" y="1845"/>
                    <a:pt x="747" y="1857"/>
                  </a:cubicBezTo>
                  <a:cubicBezTo>
                    <a:pt x="988" y="2084"/>
                    <a:pt x="2073" y="3533"/>
                    <a:pt x="2143" y="3533"/>
                  </a:cubicBezTo>
                  <a:cubicBezTo>
                    <a:pt x="2144" y="3533"/>
                    <a:pt x="2144" y="3532"/>
                    <a:pt x="2145" y="3532"/>
                  </a:cubicBezTo>
                  <a:cubicBezTo>
                    <a:pt x="2181" y="3520"/>
                    <a:pt x="2678" y="2518"/>
                    <a:pt x="2373" y="1324"/>
                  </a:cubicBezTo>
                  <a:cubicBezTo>
                    <a:pt x="2297" y="1047"/>
                    <a:pt x="2181" y="755"/>
                    <a:pt x="1965" y="539"/>
                  </a:cubicBezTo>
                  <a:cubicBezTo>
                    <a:pt x="1957" y="530"/>
                    <a:pt x="1936" y="521"/>
                    <a:pt x="1915" y="521"/>
                  </a:cubicBezTo>
                  <a:cubicBezTo>
                    <a:pt x="1906" y="521"/>
                    <a:pt x="1897" y="523"/>
                    <a:pt x="1889" y="526"/>
                  </a:cubicBezTo>
                  <a:lnTo>
                    <a:pt x="1776" y="551"/>
                  </a:lnTo>
                  <a:cubicBezTo>
                    <a:pt x="1772" y="552"/>
                    <a:pt x="1767" y="552"/>
                    <a:pt x="1762" y="552"/>
                  </a:cubicBezTo>
                  <a:cubicBezTo>
                    <a:pt x="1714" y="552"/>
                    <a:pt x="1663" y="499"/>
                    <a:pt x="1688" y="462"/>
                  </a:cubicBezTo>
                  <a:lnTo>
                    <a:pt x="1737" y="362"/>
                  </a:lnTo>
                  <a:cubicBezTo>
                    <a:pt x="1752" y="335"/>
                    <a:pt x="1752" y="310"/>
                    <a:pt x="1725" y="286"/>
                  </a:cubicBezTo>
                  <a:cubicBezTo>
                    <a:pt x="1612" y="182"/>
                    <a:pt x="1447" y="121"/>
                    <a:pt x="1295" y="82"/>
                  </a:cubicBezTo>
                  <a:cubicBezTo>
                    <a:pt x="1141" y="43"/>
                    <a:pt x="964" y="0"/>
                    <a:pt x="799" y="0"/>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2" name="Google Shape;672;g23a2575d96b_0_0"/>
            <p:cNvSpPr/>
            <p:nvPr/>
          </p:nvSpPr>
          <p:spPr>
            <a:xfrm>
              <a:off x="720574" y="4065897"/>
              <a:ext cx="413346" cy="993923"/>
            </a:xfrm>
            <a:custGeom>
              <a:rect b="b" l="l" r="r" t="t"/>
              <a:pathLst>
                <a:path extrusionOk="0" h="4338" w="1804">
                  <a:moveTo>
                    <a:pt x="33" y="1"/>
                  </a:moveTo>
                  <a:cubicBezTo>
                    <a:pt x="27" y="1"/>
                    <a:pt x="20" y="4"/>
                    <a:pt x="12" y="10"/>
                  </a:cubicBezTo>
                  <a:cubicBezTo>
                    <a:pt x="0" y="22"/>
                    <a:pt x="12" y="37"/>
                    <a:pt x="12" y="50"/>
                  </a:cubicBezTo>
                  <a:cubicBezTo>
                    <a:pt x="40" y="62"/>
                    <a:pt x="1435" y="1164"/>
                    <a:pt x="1587" y="2446"/>
                  </a:cubicBezTo>
                  <a:cubicBezTo>
                    <a:pt x="1751" y="3716"/>
                    <a:pt x="1715" y="4313"/>
                    <a:pt x="1715" y="4313"/>
                  </a:cubicBezTo>
                  <a:cubicBezTo>
                    <a:pt x="1715" y="4325"/>
                    <a:pt x="1727" y="4338"/>
                    <a:pt x="1739" y="4338"/>
                  </a:cubicBezTo>
                  <a:cubicBezTo>
                    <a:pt x="1751" y="4338"/>
                    <a:pt x="1764" y="4338"/>
                    <a:pt x="1764" y="4325"/>
                  </a:cubicBezTo>
                  <a:cubicBezTo>
                    <a:pt x="1764" y="4313"/>
                    <a:pt x="1803" y="3716"/>
                    <a:pt x="1639" y="2434"/>
                  </a:cubicBezTo>
                  <a:cubicBezTo>
                    <a:pt x="1486" y="1140"/>
                    <a:pt x="64" y="22"/>
                    <a:pt x="52" y="10"/>
                  </a:cubicBezTo>
                  <a:cubicBezTo>
                    <a:pt x="46" y="4"/>
                    <a:pt x="40" y="1"/>
                    <a:pt x="3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3" name="Google Shape;673;g23a2575d96b_0_0"/>
            <p:cNvSpPr/>
            <p:nvPr/>
          </p:nvSpPr>
          <p:spPr>
            <a:xfrm>
              <a:off x="781985" y="5146892"/>
              <a:ext cx="715336" cy="741891"/>
            </a:xfrm>
            <a:custGeom>
              <a:rect b="b" l="l" r="r" t="t"/>
              <a:pathLst>
                <a:path extrusionOk="0" h="3238" w="3122">
                  <a:moveTo>
                    <a:pt x="0" y="0"/>
                  </a:moveTo>
                  <a:lnTo>
                    <a:pt x="49" y="1231"/>
                  </a:lnTo>
                  <a:lnTo>
                    <a:pt x="153" y="2120"/>
                  </a:lnTo>
                  <a:cubicBezTo>
                    <a:pt x="216" y="2753"/>
                    <a:pt x="749" y="3237"/>
                    <a:pt x="1395" y="3237"/>
                  </a:cubicBezTo>
                  <a:lnTo>
                    <a:pt x="1724" y="3237"/>
                  </a:lnTo>
                  <a:cubicBezTo>
                    <a:pt x="2360" y="3237"/>
                    <a:pt x="2893" y="2753"/>
                    <a:pt x="2957" y="2120"/>
                  </a:cubicBezTo>
                  <a:lnTo>
                    <a:pt x="312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4" name="Google Shape;674;g23a2575d96b_0_0"/>
            <p:cNvSpPr/>
            <p:nvPr/>
          </p:nvSpPr>
          <p:spPr>
            <a:xfrm>
              <a:off x="758156" y="5062347"/>
              <a:ext cx="762307" cy="116851"/>
            </a:xfrm>
            <a:custGeom>
              <a:rect b="b" l="l" r="r" t="t"/>
              <a:pathLst>
                <a:path extrusionOk="0" h="510" w="3327">
                  <a:moveTo>
                    <a:pt x="77" y="1"/>
                  </a:moveTo>
                  <a:cubicBezTo>
                    <a:pt x="40" y="1"/>
                    <a:pt x="1" y="40"/>
                    <a:pt x="1" y="89"/>
                  </a:cubicBezTo>
                  <a:lnTo>
                    <a:pt x="1" y="433"/>
                  </a:lnTo>
                  <a:cubicBezTo>
                    <a:pt x="1" y="470"/>
                    <a:pt x="40" y="509"/>
                    <a:pt x="77" y="509"/>
                  </a:cubicBezTo>
                  <a:lnTo>
                    <a:pt x="3238" y="509"/>
                  </a:lnTo>
                  <a:cubicBezTo>
                    <a:pt x="3290" y="509"/>
                    <a:pt x="3326" y="470"/>
                    <a:pt x="3326" y="433"/>
                  </a:cubicBezTo>
                  <a:lnTo>
                    <a:pt x="3326" y="89"/>
                  </a:lnTo>
                  <a:cubicBezTo>
                    <a:pt x="3326" y="40"/>
                    <a:pt x="3290" y="1"/>
                    <a:pt x="3238" y="1"/>
                  </a:cubicBezTo>
                  <a:close/>
                </a:path>
              </a:pathLst>
            </a:custGeom>
            <a:solidFill>
              <a:srgbClr val="852E0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5" name="Google Shape;675;g23a2575d96b_0_0"/>
            <p:cNvSpPr/>
            <p:nvPr/>
          </p:nvSpPr>
          <p:spPr>
            <a:xfrm>
              <a:off x="3732864" y="1207136"/>
              <a:ext cx="244482" cy="116851"/>
            </a:xfrm>
            <a:custGeom>
              <a:rect b="b" l="l" r="r" t="t"/>
              <a:pathLst>
                <a:path extrusionOk="0" h="510" w="1067">
                  <a:moveTo>
                    <a:pt x="253" y="1"/>
                  </a:moveTo>
                  <a:cubicBezTo>
                    <a:pt x="113" y="1"/>
                    <a:pt x="1" y="116"/>
                    <a:pt x="1" y="256"/>
                  </a:cubicBezTo>
                  <a:cubicBezTo>
                    <a:pt x="1" y="393"/>
                    <a:pt x="113" y="509"/>
                    <a:pt x="253" y="509"/>
                  </a:cubicBezTo>
                  <a:lnTo>
                    <a:pt x="814" y="509"/>
                  </a:lnTo>
                  <a:cubicBezTo>
                    <a:pt x="951" y="509"/>
                    <a:pt x="1066" y="393"/>
                    <a:pt x="1066" y="256"/>
                  </a:cubicBezTo>
                  <a:cubicBezTo>
                    <a:pt x="1066" y="116"/>
                    <a:pt x="951" y="1"/>
                    <a:pt x="814"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6" name="Google Shape;676;g23a2575d96b_0_0"/>
            <p:cNvSpPr/>
            <p:nvPr/>
          </p:nvSpPr>
          <p:spPr>
            <a:xfrm>
              <a:off x="3727368" y="1201640"/>
              <a:ext cx="255474" cy="127850"/>
            </a:xfrm>
            <a:custGeom>
              <a:rect b="b" l="l" r="r" t="t"/>
              <a:pathLst>
                <a:path extrusionOk="0" h="558" w="1115">
                  <a:moveTo>
                    <a:pt x="838" y="52"/>
                  </a:moveTo>
                  <a:cubicBezTo>
                    <a:pt x="963" y="52"/>
                    <a:pt x="1066" y="152"/>
                    <a:pt x="1066" y="280"/>
                  </a:cubicBezTo>
                  <a:cubicBezTo>
                    <a:pt x="1066" y="405"/>
                    <a:pt x="963" y="509"/>
                    <a:pt x="838" y="509"/>
                  </a:cubicBezTo>
                  <a:lnTo>
                    <a:pt x="277" y="509"/>
                  </a:lnTo>
                  <a:cubicBezTo>
                    <a:pt x="152" y="509"/>
                    <a:pt x="49" y="405"/>
                    <a:pt x="49" y="280"/>
                  </a:cubicBezTo>
                  <a:cubicBezTo>
                    <a:pt x="49" y="152"/>
                    <a:pt x="152" y="52"/>
                    <a:pt x="277" y="52"/>
                  </a:cubicBezTo>
                  <a:close/>
                  <a:moveTo>
                    <a:pt x="277" y="0"/>
                  </a:moveTo>
                  <a:cubicBezTo>
                    <a:pt x="125" y="0"/>
                    <a:pt x="0" y="128"/>
                    <a:pt x="0" y="280"/>
                  </a:cubicBezTo>
                  <a:cubicBezTo>
                    <a:pt x="0" y="433"/>
                    <a:pt x="125" y="558"/>
                    <a:pt x="277" y="558"/>
                  </a:cubicBezTo>
                  <a:lnTo>
                    <a:pt x="838" y="558"/>
                  </a:lnTo>
                  <a:cubicBezTo>
                    <a:pt x="990" y="558"/>
                    <a:pt x="1115" y="433"/>
                    <a:pt x="1115" y="280"/>
                  </a:cubicBezTo>
                  <a:cubicBezTo>
                    <a:pt x="1115" y="128"/>
                    <a:pt x="990" y="0"/>
                    <a:pt x="83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7" name="Google Shape;677;g23a2575d96b_0_0"/>
            <p:cNvSpPr/>
            <p:nvPr/>
          </p:nvSpPr>
          <p:spPr>
            <a:xfrm>
              <a:off x="3732864" y="1483458"/>
              <a:ext cx="241730" cy="241722"/>
            </a:xfrm>
            <a:custGeom>
              <a:rect b="b" l="l" r="r" t="t"/>
              <a:pathLst>
                <a:path extrusionOk="0" h="1055" w="1055">
                  <a:moveTo>
                    <a:pt x="533" y="1"/>
                  </a:moveTo>
                  <a:cubicBezTo>
                    <a:pt x="241" y="1"/>
                    <a:pt x="1" y="241"/>
                    <a:pt x="1" y="521"/>
                  </a:cubicBezTo>
                  <a:cubicBezTo>
                    <a:pt x="1" y="814"/>
                    <a:pt x="241" y="1054"/>
                    <a:pt x="533" y="1054"/>
                  </a:cubicBezTo>
                  <a:cubicBezTo>
                    <a:pt x="826" y="1054"/>
                    <a:pt x="1054" y="814"/>
                    <a:pt x="1054" y="521"/>
                  </a:cubicBezTo>
                  <a:cubicBezTo>
                    <a:pt x="1054" y="241"/>
                    <a:pt x="826" y="1"/>
                    <a:pt x="533"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8" name="Google Shape;678;g23a2575d96b_0_0"/>
            <p:cNvSpPr/>
            <p:nvPr/>
          </p:nvSpPr>
          <p:spPr>
            <a:xfrm>
              <a:off x="3727368" y="1477963"/>
              <a:ext cx="252730" cy="252722"/>
            </a:xfrm>
            <a:custGeom>
              <a:rect b="b" l="l" r="r" t="t"/>
              <a:pathLst>
                <a:path extrusionOk="0" h="1103" w="1103">
                  <a:moveTo>
                    <a:pt x="557" y="49"/>
                  </a:moveTo>
                  <a:cubicBezTo>
                    <a:pt x="838" y="49"/>
                    <a:pt x="1051" y="277"/>
                    <a:pt x="1051" y="545"/>
                  </a:cubicBezTo>
                  <a:cubicBezTo>
                    <a:pt x="1051" y="826"/>
                    <a:pt x="838" y="1054"/>
                    <a:pt x="557" y="1054"/>
                  </a:cubicBezTo>
                  <a:cubicBezTo>
                    <a:pt x="277" y="1054"/>
                    <a:pt x="49" y="826"/>
                    <a:pt x="49" y="545"/>
                  </a:cubicBezTo>
                  <a:cubicBezTo>
                    <a:pt x="49" y="277"/>
                    <a:pt x="277" y="49"/>
                    <a:pt x="557" y="49"/>
                  </a:cubicBezTo>
                  <a:close/>
                  <a:moveTo>
                    <a:pt x="557" y="0"/>
                  </a:moveTo>
                  <a:cubicBezTo>
                    <a:pt x="253" y="0"/>
                    <a:pt x="0" y="253"/>
                    <a:pt x="0" y="545"/>
                  </a:cubicBezTo>
                  <a:cubicBezTo>
                    <a:pt x="0" y="850"/>
                    <a:pt x="253" y="1103"/>
                    <a:pt x="557" y="1103"/>
                  </a:cubicBezTo>
                  <a:cubicBezTo>
                    <a:pt x="862" y="1103"/>
                    <a:pt x="1103" y="850"/>
                    <a:pt x="1103" y="545"/>
                  </a:cubicBezTo>
                  <a:cubicBezTo>
                    <a:pt x="1103" y="253"/>
                    <a:pt x="862" y="0"/>
                    <a:pt x="557"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79" name="Google Shape;679;g23a2575d96b_0_0"/>
            <p:cNvSpPr/>
            <p:nvPr/>
          </p:nvSpPr>
          <p:spPr>
            <a:xfrm>
              <a:off x="3845829" y="710397"/>
              <a:ext cx="228" cy="496956"/>
            </a:xfrm>
            <a:custGeom>
              <a:rect b="b" l="l" r="r" t="t"/>
              <a:pathLst>
                <a:path extrusionOk="0" h="2169" w="1">
                  <a:moveTo>
                    <a:pt x="1" y="2169"/>
                  </a:moveTo>
                  <a:lnTo>
                    <a:pt x="1" y="0"/>
                  </a:ln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0" name="Google Shape;680;g23a2575d96b_0_0"/>
            <p:cNvSpPr/>
            <p:nvPr/>
          </p:nvSpPr>
          <p:spPr>
            <a:xfrm>
              <a:off x="3840324" y="710397"/>
              <a:ext cx="12143" cy="496956"/>
            </a:xfrm>
            <a:custGeom>
              <a:rect b="b" l="l" r="r" t="t"/>
              <a:pathLst>
                <a:path extrusionOk="0" h="2169" w="52">
                  <a:moveTo>
                    <a:pt x="1" y="0"/>
                  </a:moveTo>
                  <a:lnTo>
                    <a:pt x="1" y="2169"/>
                  </a:lnTo>
                  <a:lnTo>
                    <a:pt x="52" y="2169"/>
                  </a:lnTo>
                  <a:lnTo>
                    <a:pt x="52" y="0"/>
                  </a:ln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1" name="Google Shape;681;g23a2575d96b_0_0"/>
            <p:cNvSpPr/>
            <p:nvPr/>
          </p:nvSpPr>
          <p:spPr>
            <a:xfrm>
              <a:off x="3494123" y="1253880"/>
              <a:ext cx="721744" cy="363151"/>
            </a:xfrm>
            <a:custGeom>
              <a:rect b="b" l="l" r="r" t="t"/>
              <a:pathLst>
                <a:path extrusionOk="0" h="1585" w="3150">
                  <a:moveTo>
                    <a:pt x="1575" y="1"/>
                  </a:moveTo>
                  <a:cubicBezTo>
                    <a:pt x="698" y="1"/>
                    <a:pt x="1" y="698"/>
                    <a:pt x="1" y="1575"/>
                  </a:cubicBezTo>
                  <a:cubicBezTo>
                    <a:pt x="1" y="1581"/>
                    <a:pt x="788" y="1584"/>
                    <a:pt x="1575" y="1584"/>
                  </a:cubicBezTo>
                  <a:cubicBezTo>
                    <a:pt x="2363" y="1584"/>
                    <a:pt x="3150" y="1581"/>
                    <a:pt x="3150" y="1575"/>
                  </a:cubicBezTo>
                  <a:cubicBezTo>
                    <a:pt x="3150" y="698"/>
                    <a:pt x="2437" y="1"/>
                    <a:pt x="157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2" name="Google Shape;682;g23a2575d96b_0_0"/>
            <p:cNvSpPr/>
            <p:nvPr/>
          </p:nvSpPr>
          <p:spPr>
            <a:xfrm>
              <a:off x="3488618" y="1248375"/>
              <a:ext cx="732971" cy="372087"/>
            </a:xfrm>
            <a:custGeom>
              <a:rect b="b" l="l" r="r" t="t"/>
              <a:pathLst>
                <a:path extrusionOk="0" h="1624" w="3199">
                  <a:moveTo>
                    <a:pt x="1599" y="49"/>
                  </a:moveTo>
                  <a:cubicBezTo>
                    <a:pt x="2449" y="49"/>
                    <a:pt x="3134" y="722"/>
                    <a:pt x="3147" y="1572"/>
                  </a:cubicBezTo>
                  <a:cubicBezTo>
                    <a:pt x="3014" y="1578"/>
                    <a:pt x="2304" y="1581"/>
                    <a:pt x="1595" y="1581"/>
                  </a:cubicBezTo>
                  <a:cubicBezTo>
                    <a:pt x="886" y="1581"/>
                    <a:pt x="179" y="1578"/>
                    <a:pt x="52" y="1572"/>
                  </a:cubicBezTo>
                  <a:cubicBezTo>
                    <a:pt x="65" y="722"/>
                    <a:pt x="750" y="49"/>
                    <a:pt x="1599" y="49"/>
                  </a:cubicBezTo>
                  <a:close/>
                  <a:moveTo>
                    <a:pt x="1599" y="0"/>
                  </a:moveTo>
                  <a:cubicBezTo>
                    <a:pt x="710" y="0"/>
                    <a:pt x="1" y="710"/>
                    <a:pt x="1" y="1599"/>
                  </a:cubicBezTo>
                  <a:cubicBezTo>
                    <a:pt x="1" y="1623"/>
                    <a:pt x="1" y="1623"/>
                    <a:pt x="509" y="1623"/>
                  </a:cubicBezTo>
                  <a:lnTo>
                    <a:pt x="2678" y="1623"/>
                  </a:lnTo>
                  <a:cubicBezTo>
                    <a:pt x="3198" y="1623"/>
                    <a:pt x="3198" y="1623"/>
                    <a:pt x="3198" y="1599"/>
                  </a:cubicBezTo>
                  <a:cubicBezTo>
                    <a:pt x="3198" y="710"/>
                    <a:pt x="2474" y="0"/>
                    <a:pt x="159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3" name="Google Shape;683;g23a2575d96b_0_0"/>
            <p:cNvSpPr/>
            <p:nvPr/>
          </p:nvSpPr>
          <p:spPr>
            <a:xfrm>
              <a:off x="2404177" y="5518760"/>
              <a:ext cx="279533" cy="157176"/>
            </a:xfrm>
            <a:custGeom>
              <a:rect b="b" l="l" r="r" t="t"/>
              <a:pathLst>
                <a:path extrusionOk="0" h="686" w="1220">
                  <a:moveTo>
                    <a:pt x="1" y="0"/>
                  </a:moveTo>
                  <a:lnTo>
                    <a:pt x="1" y="686"/>
                  </a:lnTo>
                  <a:lnTo>
                    <a:pt x="1167" y="661"/>
                  </a:lnTo>
                  <a:lnTo>
                    <a:pt x="1219" y="40"/>
                  </a:lnTo>
                  <a:lnTo>
                    <a:pt x="1"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4" name="Google Shape;684;g23a2575d96b_0_0"/>
            <p:cNvSpPr/>
            <p:nvPr/>
          </p:nvSpPr>
          <p:spPr>
            <a:xfrm>
              <a:off x="2392491" y="5658298"/>
              <a:ext cx="605119" cy="303122"/>
            </a:xfrm>
            <a:custGeom>
              <a:rect b="b" l="l" r="r" t="t"/>
              <a:pathLst>
                <a:path extrusionOk="0" h="1323" w="2641">
                  <a:moveTo>
                    <a:pt x="1334" y="0"/>
                  </a:moveTo>
                  <a:lnTo>
                    <a:pt x="12" y="28"/>
                  </a:lnTo>
                  <a:lnTo>
                    <a:pt x="0" y="1143"/>
                  </a:lnTo>
                  <a:cubicBezTo>
                    <a:pt x="0" y="1206"/>
                    <a:pt x="52" y="1270"/>
                    <a:pt x="116" y="1270"/>
                  </a:cubicBezTo>
                  <a:lnTo>
                    <a:pt x="2501" y="1322"/>
                  </a:lnTo>
                  <a:cubicBezTo>
                    <a:pt x="2601" y="1322"/>
                    <a:pt x="2641" y="1206"/>
                    <a:pt x="2577" y="1143"/>
                  </a:cubicBezTo>
                  <a:lnTo>
                    <a:pt x="1511" y="168"/>
                  </a:lnTo>
                  <a:lnTo>
                    <a:pt x="133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5" name="Google Shape;685;g23a2575d96b_0_0"/>
            <p:cNvSpPr/>
            <p:nvPr/>
          </p:nvSpPr>
          <p:spPr>
            <a:xfrm>
              <a:off x="2392491" y="5899791"/>
              <a:ext cx="605119" cy="61630"/>
            </a:xfrm>
            <a:custGeom>
              <a:rect b="b" l="l" r="r" t="t"/>
              <a:pathLst>
                <a:path extrusionOk="0" h="269" w="2641">
                  <a:moveTo>
                    <a:pt x="0" y="0"/>
                  </a:moveTo>
                  <a:lnTo>
                    <a:pt x="0" y="89"/>
                  </a:lnTo>
                  <a:cubicBezTo>
                    <a:pt x="0" y="152"/>
                    <a:pt x="52" y="216"/>
                    <a:pt x="116" y="216"/>
                  </a:cubicBezTo>
                  <a:lnTo>
                    <a:pt x="2501" y="268"/>
                  </a:lnTo>
                  <a:cubicBezTo>
                    <a:pt x="2601" y="268"/>
                    <a:pt x="2641" y="152"/>
                    <a:pt x="2577" y="89"/>
                  </a:cubicBezTo>
                  <a:lnTo>
                    <a:pt x="2537" y="52"/>
                  </a:lnTo>
                  <a:cubicBezTo>
                    <a:pt x="2513" y="64"/>
                    <a:pt x="2501" y="76"/>
                    <a:pt x="2461" y="76"/>
                  </a:cubicBezTo>
                  <a:lnTo>
                    <a:pt x="76" y="28"/>
                  </a:lnTo>
                  <a:cubicBezTo>
                    <a:pt x="52" y="28"/>
                    <a:pt x="25" y="12"/>
                    <a:pt x="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6" name="Google Shape;686;g23a2575d96b_0_0"/>
            <p:cNvSpPr/>
            <p:nvPr/>
          </p:nvSpPr>
          <p:spPr>
            <a:xfrm>
              <a:off x="2386766" y="5899791"/>
              <a:ext cx="520807" cy="20391"/>
            </a:xfrm>
            <a:custGeom>
              <a:rect b="b" l="l" r="r" t="t"/>
              <a:pathLst>
                <a:path extrusionOk="0" h="89" w="2273">
                  <a:moveTo>
                    <a:pt x="25" y="0"/>
                  </a:moveTo>
                  <a:cubicBezTo>
                    <a:pt x="13" y="0"/>
                    <a:pt x="1" y="12"/>
                    <a:pt x="1" y="28"/>
                  </a:cubicBezTo>
                  <a:cubicBezTo>
                    <a:pt x="1" y="40"/>
                    <a:pt x="13" y="52"/>
                    <a:pt x="25" y="52"/>
                  </a:cubicBezTo>
                  <a:lnTo>
                    <a:pt x="2245" y="89"/>
                  </a:lnTo>
                  <a:cubicBezTo>
                    <a:pt x="2273" y="89"/>
                    <a:pt x="2273" y="76"/>
                    <a:pt x="2273" y="64"/>
                  </a:cubicBezTo>
                  <a:cubicBezTo>
                    <a:pt x="2273" y="52"/>
                    <a:pt x="2273" y="40"/>
                    <a:pt x="2258" y="40"/>
                  </a:cubicBezTo>
                  <a:lnTo>
                    <a:pt x="25" y="0"/>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7" name="Google Shape;687;g23a2575d96b_0_0"/>
            <p:cNvSpPr/>
            <p:nvPr/>
          </p:nvSpPr>
          <p:spPr>
            <a:xfrm>
              <a:off x="2456654" y="5733214"/>
              <a:ext cx="107688" cy="99669"/>
            </a:xfrm>
            <a:custGeom>
              <a:rect b="b" l="l" r="r" t="t"/>
              <a:pathLst>
                <a:path extrusionOk="0" h="435" w="470">
                  <a:moveTo>
                    <a:pt x="229" y="42"/>
                  </a:moveTo>
                  <a:cubicBezTo>
                    <a:pt x="241" y="42"/>
                    <a:pt x="253" y="42"/>
                    <a:pt x="265" y="54"/>
                  </a:cubicBezTo>
                  <a:cubicBezTo>
                    <a:pt x="317" y="54"/>
                    <a:pt x="354" y="82"/>
                    <a:pt x="381" y="118"/>
                  </a:cubicBezTo>
                  <a:cubicBezTo>
                    <a:pt x="405" y="158"/>
                    <a:pt x="405" y="206"/>
                    <a:pt x="405" y="258"/>
                  </a:cubicBezTo>
                  <a:cubicBezTo>
                    <a:pt x="393" y="298"/>
                    <a:pt x="369" y="334"/>
                    <a:pt x="329" y="359"/>
                  </a:cubicBezTo>
                  <a:cubicBezTo>
                    <a:pt x="302" y="379"/>
                    <a:pt x="267" y="391"/>
                    <a:pt x="235" y="391"/>
                  </a:cubicBezTo>
                  <a:cubicBezTo>
                    <a:pt x="223" y="391"/>
                    <a:pt x="212" y="389"/>
                    <a:pt x="201" y="386"/>
                  </a:cubicBezTo>
                  <a:cubicBezTo>
                    <a:pt x="113" y="374"/>
                    <a:pt x="49" y="283"/>
                    <a:pt x="64" y="182"/>
                  </a:cubicBezTo>
                  <a:cubicBezTo>
                    <a:pt x="76" y="146"/>
                    <a:pt x="101" y="106"/>
                    <a:pt x="140" y="82"/>
                  </a:cubicBezTo>
                  <a:cubicBezTo>
                    <a:pt x="165" y="54"/>
                    <a:pt x="201" y="42"/>
                    <a:pt x="229" y="42"/>
                  </a:cubicBezTo>
                  <a:close/>
                  <a:moveTo>
                    <a:pt x="230" y="1"/>
                  </a:moveTo>
                  <a:cubicBezTo>
                    <a:pt x="189" y="1"/>
                    <a:pt x="151" y="12"/>
                    <a:pt x="113" y="30"/>
                  </a:cubicBezTo>
                  <a:cubicBezTo>
                    <a:pt x="64" y="69"/>
                    <a:pt x="25" y="118"/>
                    <a:pt x="13" y="182"/>
                  </a:cubicBezTo>
                  <a:cubicBezTo>
                    <a:pt x="0" y="234"/>
                    <a:pt x="13" y="298"/>
                    <a:pt x="49" y="347"/>
                  </a:cubicBezTo>
                  <a:cubicBezTo>
                    <a:pt x="89" y="398"/>
                    <a:pt x="140" y="423"/>
                    <a:pt x="189" y="435"/>
                  </a:cubicBezTo>
                  <a:lnTo>
                    <a:pt x="241" y="435"/>
                  </a:lnTo>
                  <a:cubicBezTo>
                    <a:pt x="277" y="435"/>
                    <a:pt x="317" y="423"/>
                    <a:pt x="354" y="398"/>
                  </a:cubicBezTo>
                  <a:cubicBezTo>
                    <a:pt x="405" y="374"/>
                    <a:pt x="445" y="322"/>
                    <a:pt x="457" y="258"/>
                  </a:cubicBezTo>
                  <a:cubicBezTo>
                    <a:pt x="469" y="206"/>
                    <a:pt x="457" y="146"/>
                    <a:pt x="418" y="94"/>
                  </a:cubicBezTo>
                  <a:cubicBezTo>
                    <a:pt x="381" y="42"/>
                    <a:pt x="329" y="18"/>
                    <a:pt x="277" y="5"/>
                  </a:cubicBezTo>
                  <a:cubicBezTo>
                    <a:pt x="261" y="2"/>
                    <a:pt x="246" y="1"/>
                    <a:pt x="230"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8" name="Google Shape;688;g23a2575d96b_0_0"/>
            <p:cNvSpPr/>
            <p:nvPr/>
          </p:nvSpPr>
          <p:spPr>
            <a:xfrm>
              <a:off x="2686232" y="5691061"/>
              <a:ext cx="58201" cy="60944"/>
            </a:xfrm>
            <a:custGeom>
              <a:rect b="b" l="l" r="r" t="t"/>
              <a:pathLst>
                <a:path extrusionOk="0" h="266" w="254">
                  <a:moveTo>
                    <a:pt x="235" y="1"/>
                  </a:moveTo>
                  <a:cubicBezTo>
                    <a:pt x="229" y="1"/>
                    <a:pt x="223" y="4"/>
                    <a:pt x="217" y="10"/>
                  </a:cubicBezTo>
                  <a:lnTo>
                    <a:pt x="12" y="226"/>
                  </a:lnTo>
                  <a:cubicBezTo>
                    <a:pt x="0" y="238"/>
                    <a:pt x="0" y="253"/>
                    <a:pt x="12" y="266"/>
                  </a:cubicBezTo>
                  <a:lnTo>
                    <a:pt x="25" y="266"/>
                  </a:lnTo>
                  <a:cubicBezTo>
                    <a:pt x="37" y="266"/>
                    <a:pt x="37" y="266"/>
                    <a:pt x="52" y="253"/>
                  </a:cubicBezTo>
                  <a:lnTo>
                    <a:pt x="253" y="37"/>
                  </a:lnTo>
                  <a:lnTo>
                    <a:pt x="253" y="10"/>
                  </a:lnTo>
                  <a:cubicBezTo>
                    <a:pt x="247" y="4"/>
                    <a:pt x="241" y="1"/>
                    <a:pt x="23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89" name="Google Shape;689;g23a2575d96b_0_0"/>
            <p:cNvSpPr/>
            <p:nvPr/>
          </p:nvSpPr>
          <p:spPr>
            <a:xfrm>
              <a:off x="2723805" y="5725881"/>
              <a:ext cx="58201" cy="60944"/>
            </a:xfrm>
            <a:custGeom>
              <a:rect b="b" l="l" r="r" t="t"/>
              <a:pathLst>
                <a:path extrusionOk="0" h="266" w="254">
                  <a:moveTo>
                    <a:pt x="229" y="1"/>
                  </a:moveTo>
                  <a:cubicBezTo>
                    <a:pt x="223" y="1"/>
                    <a:pt x="217" y="4"/>
                    <a:pt x="217" y="10"/>
                  </a:cubicBezTo>
                  <a:lnTo>
                    <a:pt x="13" y="226"/>
                  </a:lnTo>
                  <a:cubicBezTo>
                    <a:pt x="1" y="238"/>
                    <a:pt x="1" y="254"/>
                    <a:pt x="13" y="266"/>
                  </a:cubicBezTo>
                  <a:lnTo>
                    <a:pt x="53" y="266"/>
                  </a:lnTo>
                  <a:lnTo>
                    <a:pt x="254" y="50"/>
                  </a:lnTo>
                  <a:cubicBezTo>
                    <a:pt x="254" y="37"/>
                    <a:pt x="254" y="25"/>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0" name="Google Shape;690;g23a2575d96b_0_0"/>
            <p:cNvSpPr/>
            <p:nvPr/>
          </p:nvSpPr>
          <p:spPr>
            <a:xfrm>
              <a:off x="2758863" y="5760939"/>
              <a:ext cx="57972" cy="60944"/>
            </a:xfrm>
            <a:custGeom>
              <a:rect b="b" l="l" r="r" t="t"/>
              <a:pathLst>
                <a:path extrusionOk="0" h="266" w="253">
                  <a:moveTo>
                    <a:pt x="230" y="0"/>
                  </a:moveTo>
                  <a:cubicBezTo>
                    <a:pt x="222" y="0"/>
                    <a:pt x="216" y="3"/>
                    <a:pt x="216" y="9"/>
                  </a:cubicBezTo>
                  <a:lnTo>
                    <a:pt x="12" y="226"/>
                  </a:lnTo>
                  <a:cubicBezTo>
                    <a:pt x="0" y="238"/>
                    <a:pt x="0" y="253"/>
                    <a:pt x="12" y="265"/>
                  </a:cubicBezTo>
                  <a:lnTo>
                    <a:pt x="52" y="265"/>
                  </a:lnTo>
                  <a:lnTo>
                    <a:pt x="253" y="49"/>
                  </a:lnTo>
                  <a:lnTo>
                    <a:pt x="253" y="9"/>
                  </a:lnTo>
                  <a:cubicBezTo>
                    <a:pt x="247" y="3"/>
                    <a:pt x="238" y="0"/>
                    <a:pt x="230"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1" name="Google Shape;691;g23a2575d96b_0_0"/>
            <p:cNvSpPr/>
            <p:nvPr/>
          </p:nvSpPr>
          <p:spPr>
            <a:xfrm>
              <a:off x="2648422" y="5576267"/>
              <a:ext cx="67363" cy="114327"/>
            </a:xfrm>
            <a:custGeom>
              <a:rect b="b" l="l" r="r" t="t"/>
              <a:pathLst>
                <a:path extrusionOk="0" h="499" w="294">
                  <a:moveTo>
                    <a:pt x="126" y="42"/>
                  </a:moveTo>
                  <a:cubicBezTo>
                    <a:pt x="153" y="42"/>
                    <a:pt x="165" y="54"/>
                    <a:pt x="190" y="54"/>
                  </a:cubicBezTo>
                  <a:cubicBezTo>
                    <a:pt x="202" y="69"/>
                    <a:pt x="217" y="94"/>
                    <a:pt x="217" y="106"/>
                  </a:cubicBezTo>
                  <a:cubicBezTo>
                    <a:pt x="229" y="170"/>
                    <a:pt x="229" y="386"/>
                    <a:pt x="202" y="435"/>
                  </a:cubicBezTo>
                  <a:cubicBezTo>
                    <a:pt x="165" y="386"/>
                    <a:pt x="77" y="182"/>
                    <a:pt x="65" y="145"/>
                  </a:cubicBezTo>
                  <a:cubicBezTo>
                    <a:pt x="65" y="94"/>
                    <a:pt x="89" y="54"/>
                    <a:pt x="126" y="42"/>
                  </a:cubicBezTo>
                  <a:close/>
                  <a:moveTo>
                    <a:pt x="147" y="0"/>
                  </a:moveTo>
                  <a:cubicBezTo>
                    <a:pt x="136" y="0"/>
                    <a:pt x="125" y="2"/>
                    <a:pt x="114" y="5"/>
                  </a:cubicBezTo>
                  <a:cubicBezTo>
                    <a:pt x="50" y="17"/>
                    <a:pt x="1" y="81"/>
                    <a:pt x="13" y="145"/>
                  </a:cubicBezTo>
                  <a:cubicBezTo>
                    <a:pt x="25" y="194"/>
                    <a:pt x="141" y="462"/>
                    <a:pt x="190" y="486"/>
                  </a:cubicBezTo>
                  <a:cubicBezTo>
                    <a:pt x="190" y="499"/>
                    <a:pt x="202" y="499"/>
                    <a:pt x="202" y="499"/>
                  </a:cubicBezTo>
                  <a:cubicBezTo>
                    <a:pt x="202" y="499"/>
                    <a:pt x="217" y="499"/>
                    <a:pt x="217" y="486"/>
                  </a:cubicBezTo>
                  <a:cubicBezTo>
                    <a:pt x="293" y="450"/>
                    <a:pt x="266" y="118"/>
                    <a:pt x="266" y="106"/>
                  </a:cubicBezTo>
                  <a:cubicBezTo>
                    <a:pt x="266" y="69"/>
                    <a:pt x="241" y="42"/>
                    <a:pt x="217" y="17"/>
                  </a:cubicBezTo>
                  <a:cubicBezTo>
                    <a:pt x="198" y="9"/>
                    <a:pt x="174" y="0"/>
                    <a:pt x="147"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2" name="Google Shape;692;g23a2575d96b_0_0"/>
            <p:cNvSpPr/>
            <p:nvPr/>
          </p:nvSpPr>
          <p:spPr>
            <a:xfrm>
              <a:off x="2688985" y="5616592"/>
              <a:ext cx="104936" cy="74002"/>
            </a:xfrm>
            <a:custGeom>
              <a:rect b="b" l="l" r="r" t="t"/>
              <a:pathLst>
                <a:path extrusionOk="0" h="323" w="458">
                  <a:moveTo>
                    <a:pt x="317" y="45"/>
                  </a:moveTo>
                  <a:cubicBezTo>
                    <a:pt x="345" y="45"/>
                    <a:pt x="369" y="70"/>
                    <a:pt x="393" y="82"/>
                  </a:cubicBezTo>
                  <a:cubicBezTo>
                    <a:pt x="393" y="106"/>
                    <a:pt x="406" y="134"/>
                    <a:pt x="393" y="146"/>
                  </a:cubicBezTo>
                  <a:cubicBezTo>
                    <a:pt x="393" y="170"/>
                    <a:pt x="381" y="182"/>
                    <a:pt x="357" y="198"/>
                  </a:cubicBezTo>
                  <a:cubicBezTo>
                    <a:pt x="317" y="222"/>
                    <a:pt x="116" y="274"/>
                    <a:pt x="64" y="274"/>
                  </a:cubicBezTo>
                  <a:cubicBezTo>
                    <a:pt x="77" y="222"/>
                    <a:pt x="229" y="94"/>
                    <a:pt x="281" y="58"/>
                  </a:cubicBezTo>
                  <a:cubicBezTo>
                    <a:pt x="293" y="58"/>
                    <a:pt x="305" y="45"/>
                    <a:pt x="317" y="45"/>
                  </a:cubicBezTo>
                  <a:close/>
                  <a:moveTo>
                    <a:pt x="319" y="1"/>
                  </a:moveTo>
                  <a:cubicBezTo>
                    <a:pt x="297" y="1"/>
                    <a:pt x="274" y="6"/>
                    <a:pt x="253" y="18"/>
                  </a:cubicBezTo>
                  <a:cubicBezTo>
                    <a:pt x="217" y="45"/>
                    <a:pt x="25" y="198"/>
                    <a:pt x="13" y="274"/>
                  </a:cubicBezTo>
                  <a:cubicBezTo>
                    <a:pt x="0" y="286"/>
                    <a:pt x="13" y="298"/>
                    <a:pt x="13" y="310"/>
                  </a:cubicBezTo>
                  <a:cubicBezTo>
                    <a:pt x="13" y="310"/>
                    <a:pt x="40" y="323"/>
                    <a:pt x="64" y="323"/>
                  </a:cubicBezTo>
                  <a:cubicBezTo>
                    <a:pt x="153" y="323"/>
                    <a:pt x="369" y="246"/>
                    <a:pt x="381" y="234"/>
                  </a:cubicBezTo>
                  <a:cubicBezTo>
                    <a:pt x="421" y="222"/>
                    <a:pt x="433" y="198"/>
                    <a:pt x="445" y="158"/>
                  </a:cubicBezTo>
                  <a:cubicBezTo>
                    <a:pt x="457" y="134"/>
                    <a:pt x="445" y="94"/>
                    <a:pt x="433" y="58"/>
                  </a:cubicBezTo>
                  <a:cubicBezTo>
                    <a:pt x="406" y="23"/>
                    <a:pt x="363" y="1"/>
                    <a:pt x="31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3" name="Google Shape;693;g23a2575d96b_0_0"/>
            <p:cNvSpPr/>
            <p:nvPr/>
          </p:nvSpPr>
          <p:spPr>
            <a:xfrm>
              <a:off x="2008708" y="5518760"/>
              <a:ext cx="279303" cy="157176"/>
            </a:xfrm>
            <a:custGeom>
              <a:rect b="b" l="l" r="r" t="t"/>
              <a:pathLst>
                <a:path extrusionOk="0" h="686" w="1219">
                  <a:moveTo>
                    <a:pt x="0" y="0"/>
                  </a:moveTo>
                  <a:lnTo>
                    <a:pt x="0" y="686"/>
                  </a:lnTo>
                  <a:lnTo>
                    <a:pt x="1167" y="661"/>
                  </a:lnTo>
                  <a:lnTo>
                    <a:pt x="1218" y="40"/>
                  </a:lnTo>
                  <a:lnTo>
                    <a:pt x="0" y="0"/>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4" name="Google Shape;694;g23a2575d96b_0_0"/>
            <p:cNvSpPr/>
            <p:nvPr/>
          </p:nvSpPr>
          <p:spPr>
            <a:xfrm>
              <a:off x="1988317" y="5670203"/>
              <a:ext cx="605348" cy="302209"/>
            </a:xfrm>
            <a:custGeom>
              <a:rect b="b" l="l" r="r" t="t"/>
              <a:pathLst>
                <a:path extrusionOk="0" h="1319" w="2642">
                  <a:moveTo>
                    <a:pt x="1332" y="0"/>
                  </a:moveTo>
                  <a:lnTo>
                    <a:pt x="13" y="25"/>
                  </a:lnTo>
                  <a:lnTo>
                    <a:pt x="1" y="1142"/>
                  </a:lnTo>
                  <a:cubicBezTo>
                    <a:pt x="1" y="1206"/>
                    <a:pt x="53" y="1270"/>
                    <a:pt x="114" y="1270"/>
                  </a:cubicBezTo>
                  <a:lnTo>
                    <a:pt x="2501" y="1319"/>
                  </a:lnTo>
                  <a:cubicBezTo>
                    <a:pt x="2602" y="1319"/>
                    <a:pt x="2641" y="1206"/>
                    <a:pt x="2577" y="1142"/>
                  </a:cubicBezTo>
                  <a:lnTo>
                    <a:pt x="1511" y="165"/>
                  </a:lnTo>
                  <a:lnTo>
                    <a:pt x="1332"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5" name="Google Shape;695;g23a2575d96b_0_0"/>
            <p:cNvSpPr/>
            <p:nvPr/>
          </p:nvSpPr>
          <p:spPr>
            <a:xfrm>
              <a:off x="1988317" y="5911477"/>
              <a:ext cx="605348" cy="60944"/>
            </a:xfrm>
            <a:custGeom>
              <a:rect b="b" l="l" r="r" t="t"/>
              <a:pathLst>
                <a:path extrusionOk="0" h="266" w="2642">
                  <a:moveTo>
                    <a:pt x="1" y="1"/>
                  </a:moveTo>
                  <a:lnTo>
                    <a:pt x="1" y="89"/>
                  </a:lnTo>
                  <a:cubicBezTo>
                    <a:pt x="1" y="153"/>
                    <a:pt x="53" y="217"/>
                    <a:pt x="114" y="217"/>
                  </a:cubicBezTo>
                  <a:lnTo>
                    <a:pt x="2501" y="266"/>
                  </a:lnTo>
                  <a:cubicBezTo>
                    <a:pt x="2602" y="266"/>
                    <a:pt x="2641" y="153"/>
                    <a:pt x="2577" y="89"/>
                  </a:cubicBezTo>
                  <a:lnTo>
                    <a:pt x="2538" y="53"/>
                  </a:lnTo>
                  <a:cubicBezTo>
                    <a:pt x="2513" y="65"/>
                    <a:pt x="2501" y="77"/>
                    <a:pt x="2462" y="77"/>
                  </a:cubicBezTo>
                  <a:lnTo>
                    <a:pt x="77" y="25"/>
                  </a:lnTo>
                  <a:cubicBezTo>
                    <a:pt x="53" y="25"/>
                    <a:pt x="25" y="13"/>
                    <a:pt x="1"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6" name="Google Shape;696;g23a2575d96b_0_0"/>
            <p:cNvSpPr/>
            <p:nvPr/>
          </p:nvSpPr>
          <p:spPr>
            <a:xfrm>
              <a:off x="1982821" y="5911477"/>
              <a:ext cx="520119" cy="20619"/>
            </a:xfrm>
            <a:custGeom>
              <a:rect b="b" l="l" r="r" t="t"/>
              <a:pathLst>
                <a:path extrusionOk="0" h="90" w="2270">
                  <a:moveTo>
                    <a:pt x="25" y="1"/>
                  </a:moveTo>
                  <a:cubicBezTo>
                    <a:pt x="13" y="1"/>
                    <a:pt x="0" y="13"/>
                    <a:pt x="0" y="25"/>
                  </a:cubicBezTo>
                  <a:cubicBezTo>
                    <a:pt x="0" y="38"/>
                    <a:pt x="13" y="53"/>
                    <a:pt x="25" y="53"/>
                  </a:cubicBezTo>
                  <a:lnTo>
                    <a:pt x="2245" y="89"/>
                  </a:lnTo>
                  <a:cubicBezTo>
                    <a:pt x="2269" y="89"/>
                    <a:pt x="2269" y="77"/>
                    <a:pt x="2269" y="65"/>
                  </a:cubicBezTo>
                  <a:cubicBezTo>
                    <a:pt x="2269" y="53"/>
                    <a:pt x="2269" y="38"/>
                    <a:pt x="2245" y="38"/>
                  </a:cubicBezTo>
                  <a:lnTo>
                    <a:pt x="25" y="1"/>
                  </a:ln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7" name="Google Shape;697;g23a2575d96b_0_0"/>
            <p:cNvSpPr/>
            <p:nvPr/>
          </p:nvSpPr>
          <p:spPr>
            <a:xfrm>
              <a:off x="2052699" y="5744443"/>
              <a:ext cx="110441" cy="100355"/>
            </a:xfrm>
            <a:custGeom>
              <a:rect b="b" l="l" r="r" t="t"/>
              <a:pathLst>
                <a:path extrusionOk="0" h="438" w="482">
                  <a:moveTo>
                    <a:pt x="228" y="45"/>
                  </a:moveTo>
                  <a:cubicBezTo>
                    <a:pt x="241" y="45"/>
                    <a:pt x="253" y="45"/>
                    <a:pt x="265" y="57"/>
                  </a:cubicBezTo>
                  <a:cubicBezTo>
                    <a:pt x="353" y="69"/>
                    <a:pt x="417" y="157"/>
                    <a:pt x="405" y="261"/>
                  </a:cubicBezTo>
                  <a:cubicBezTo>
                    <a:pt x="393" y="298"/>
                    <a:pt x="365" y="337"/>
                    <a:pt x="329" y="361"/>
                  </a:cubicBezTo>
                  <a:cubicBezTo>
                    <a:pt x="300" y="379"/>
                    <a:pt x="267" y="392"/>
                    <a:pt x="236" y="392"/>
                  </a:cubicBezTo>
                  <a:cubicBezTo>
                    <a:pt x="224" y="392"/>
                    <a:pt x="212" y="390"/>
                    <a:pt x="201" y="386"/>
                  </a:cubicBezTo>
                  <a:cubicBezTo>
                    <a:pt x="152" y="374"/>
                    <a:pt x="113" y="349"/>
                    <a:pt x="88" y="310"/>
                  </a:cubicBezTo>
                  <a:cubicBezTo>
                    <a:pt x="61" y="273"/>
                    <a:pt x="61" y="234"/>
                    <a:pt x="61" y="185"/>
                  </a:cubicBezTo>
                  <a:cubicBezTo>
                    <a:pt x="76" y="109"/>
                    <a:pt x="152" y="45"/>
                    <a:pt x="228" y="45"/>
                  </a:cubicBezTo>
                  <a:close/>
                  <a:moveTo>
                    <a:pt x="231" y="1"/>
                  </a:moveTo>
                  <a:cubicBezTo>
                    <a:pt x="125" y="1"/>
                    <a:pt x="34" y="73"/>
                    <a:pt x="12" y="185"/>
                  </a:cubicBezTo>
                  <a:cubicBezTo>
                    <a:pt x="0" y="234"/>
                    <a:pt x="12" y="298"/>
                    <a:pt x="49" y="349"/>
                  </a:cubicBezTo>
                  <a:cubicBezTo>
                    <a:pt x="88" y="401"/>
                    <a:pt x="125" y="425"/>
                    <a:pt x="189" y="438"/>
                  </a:cubicBezTo>
                  <a:lnTo>
                    <a:pt x="241" y="438"/>
                  </a:lnTo>
                  <a:cubicBezTo>
                    <a:pt x="277" y="438"/>
                    <a:pt x="317" y="425"/>
                    <a:pt x="353" y="401"/>
                  </a:cubicBezTo>
                  <a:cubicBezTo>
                    <a:pt x="405" y="374"/>
                    <a:pt x="442" y="325"/>
                    <a:pt x="457" y="261"/>
                  </a:cubicBezTo>
                  <a:cubicBezTo>
                    <a:pt x="481" y="145"/>
                    <a:pt x="393" y="33"/>
                    <a:pt x="277" y="5"/>
                  </a:cubicBezTo>
                  <a:cubicBezTo>
                    <a:pt x="262" y="2"/>
                    <a:pt x="246"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8" name="Google Shape;698;g23a2575d96b_0_0"/>
            <p:cNvSpPr/>
            <p:nvPr/>
          </p:nvSpPr>
          <p:spPr>
            <a:xfrm>
              <a:off x="2282058" y="5702975"/>
              <a:ext cx="58201" cy="60258"/>
            </a:xfrm>
            <a:custGeom>
              <a:rect b="b" l="l" r="r" t="t"/>
              <a:pathLst>
                <a:path extrusionOk="0" h="263" w="254">
                  <a:moveTo>
                    <a:pt x="235" y="0"/>
                  </a:moveTo>
                  <a:cubicBezTo>
                    <a:pt x="229" y="0"/>
                    <a:pt x="223" y="3"/>
                    <a:pt x="217" y="10"/>
                  </a:cubicBezTo>
                  <a:lnTo>
                    <a:pt x="13" y="226"/>
                  </a:lnTo>
                  <a:cubicBezTo>
                    <a:pt x="1" y="238"/>
                    <a:pt x="1" y="250"/>
                    <a:pt x="13" y="262"/>
                  </a:cubicBezTo>
                  <a:lnTo>
                    <a:pt x="50" y="262"/>
                  </a:lnTo>
                  <a:lnTo>
                    <a:pt x="254" y="34"/>
                  </a:lnTo>
                  <a:lnTo>
                    <a:pt x="254" y="10"/>
                  </a:lnTo>
                  <a:cubicBezTo>
                    <a:pt x="248" y="3"/>
                    <a:pt x="242" y="0"/>
                    <a:pt x="235"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699" name="Google Shape;699;g23a2575d96b_0_0"/>
            <p:cNvSpPr/>
            <p:nvPr/>
          </p:nvSpPr>
          <p:spPr>
            <a:xfrm>
              <a:off x="2319860" y="5737795"/>
              <a:ext cx="58201" cy="60258"/>
            </a:xfrm>
            <a:custGeom>
              <a:rect b="b" l="l" r="r" t="t"/>
              <a:pathLst>
                <a:path extrusionOk="0" h="263" w="254">
                  <a:moveTo>
                    <a:pt x="229" y="1"/>
                  </a:moveTo>
                  <a:cubicBezTo>
                    <a:pt x="223" y="1"/>
                    <a:pt x="217" y="4"/>
                    <a:pt x="217" y="10"/>
                  </a:cubicBezTo>
                  <a:lnTo>
                    <a:pt x="13" y="226"/>
                  </a:lnTo>
                  <a:cubicBezTo>
                    <a:pt x="0" y="238"/>
                    <a:pt x="0" y="250"/>
                    <a:pt x="13" y="263"/>
                  </a:cubicBezTo>
                  <a:lnTo>
                    <a:pt x="52" y="263"/>
                  </a:lnTo>
                  <a:lnTo>
                    <a:pt x="253" y="49"/>
                  </a:lnTo>
                  <a:cubicBezTo>
                    <a:pt x="253" y="34"/>
                    <a:pt x="253" y="22"/>
                    <a:pt x="241" y="10"/>
                  </a:cubicBezTo>
                  <a:cubicBezTo>
                    <a:pt x="241" y="4"/>
                    <a:pt x="235" y="1"/>
                    <a:pt x="229"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0" name="Google Shape;700;g23a2575d96b_0_0"/>
            <p:cNvSpPr/>
            <p:nvPr/>
          </p:nvSpPr>
          <p:spPr>
            <a:xfrm>
              <a:off x="2354689" y="5772625"/>
              <a:ext cx="58201" cy="63925"/>
            </a:xfrm>
            <a:custGeom>
              <a:rect b="b" l="l" r="r" t="t"/>
              <a:pathLst>
                <a:path extrusionOk="0" h="279" w="254">
                  <a:moveTo>
                    <a:pt x="231" y="1"/>
                  </a:moveTo>
                  <a:cubicBezTo>
                    <a:pt x="223" y="1"/>
                    <a:pt x="217" y="4"/>
                    <a:pt x="217" y="10"/>
                  </a:cubicBezTo>
                  <a:lnTo>
                    <a:pt x="13" y="226"/>
                  </a:lnTo>
                  <a:cubicBezTo>
                    <a:pt x="1" y="238"/>
                    <a:pt x="1" y="251"/>
                    <a:pt x="13" y="263"/>
                  </a:cubicBezTo>
                  <a:lnTo>
                    <a:pt x="25" y="278"/>
                  </a:lnTo>
                  <a:cubicBezTo>
                    <a:pt x="37" y="278"/>
                    <a:pt x="37" y="263"/>
                    <a:pt x="52" y="263"/>
                  </a:cubicBezTo>
                  <a:lnTo>
                    <a:pt x="253" y="50"/>
                  </a:lnTo>
                  <a:lnTo>
                    <a:pt x="253" y="10"/>
                  </a:lnTo>
                  <a:cubicBezTo>
                    <a:pt x="247" y="4"/>
                    <a:pt x="238" y="1"/>
                    <a:pt x="231"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1" name="Google Shape;701;g23a2575d96b_0_0"/>
            <p:cNvSpPr/>
            <p:nvPr/>
          </p:nvSpPr>
          <p:spPr>
            <a:xfrm>
              <a:off x="2247229" y="5587953"/>
              <a:ext cx="63697" cy="114556"/>
            </a:xfrm>
            <a:custGeom>
              <a:rect b="b" l="l" r="r" t="t"/>
              <a:pathLst>
                <a:path extrusionOk="0" h="500" w="278">
                  <a:moveTo>
                    <a:pt x="126" y="43"/>
                  </a:moveTo>
                  <a:cubicBezTo>
                    <a:pt x="165" y="43"/>
                    <a:pt x="202" y="67"/>
                    <a:pt x="202" y="106"/>
                  </a:cubicBezTo>
                  <a:cubicBezTo>
                    <a:pt x="217" y="170"/>
                    <a:pt x="217" y="384"/>
                    <a:pt x="190" y="435"/>
                  </a:cubicBezTo>
                  <a:cubicBezTo>
                    <a:pt x="153" y="384"/>
                    <a:pt x="65" y="183"/>
                    <a:pt x="49" y="143"/>
                  </a:cubicBezTo>
                  <a:cubicBezTo>
                    <a:pt x="49" y="119"/>
                    <a:pt x="49" y="94"/>
                    <a:pt x="65" y="79"/>
                  </a:cubicBezTo>
                  <a:cubicBezTo>
                    <a:pt x="77" y="67"/>
                    <a:pt x="101" y="55"/>
                    <a:pt x="113" y="55"/>
                  </a:cubicBezTo>
                  <a:lnTo>
                    <a:pt x="126" y="43"/>
                  </a:lnTo>
                  <a:close/>
                  <a:moveTo>
                    <a:pt x="128" y="1"/>
                  </a:moveTo>
                  <a:cubicBezTo>
                    <a:pt x="119" y="1"/>
                    <a:pt x="110" y="1"/>
                    <a:pt x="101" y="3"/>
                  </a:cubicBezTo>
                  <a:cubicBezTo>
                    <a:pt x="77" y="3"/>
                    <a:pt x="49" y="30"/>
                    <a:pt x="25" y="55"/>
                  </a:cubicBezTo>
                  <a:cubicBezTo>
                    <a:pt x="1" y="79"/>
                    <a:pt x="1" y="119"/>
                    <a:pt x="1" y="143"/>
                  </a:cubicBezTo>
                  <a:cubicBezTo>
                    <a:pt x="13" y="195"/>
                    <a:pt x="126" y="460"/>
                    <a:pt x="177" y="487"/>
                  </a:cubicBezTo>
                  <a:cubicBezTo>
                    <a:pt x="177" y="499"/>
                    <a:pt x="190" y="499"/>
                    <a:pt x="190" y="499"/>
                  </a:cubicBezTo>
                  <a:lnTo>
                    <a:pt x="202" y="499"/>
                  </a:lnTo>
                  <a:cubicBezTo>
                    <a:pt x="278" y="448"/>
                    <a:pt x="253" y="119"/>
                    <a:pt x="253" y="106"/>
                  </a:cubicBezTo>
                  <a:cubicBezTo>
                    <a:pt x="243" y="39"/>
                    <a:pt x="192" y="1"/>
                    <a:pt x="128"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2" name="Google Shape;702;g23a2575d96b_0_0"/>
            <p:cNvSpPr/>
            <p:nvPr/>
          </p:nvSpPr>
          <p:spPr>
            <a:xfrm>
              <a:off x="2285039" y="5628506"/>
              <a:ext cx="104707" cy="74002"/>
            </a:xfrm>
            <a:custGeom>
              <a:rect b="b" l="l" r="r" t="t"/>
              <a:pathLst>
                <a:path extrusionOk="0" h="323" w="457">
                  <a:moveTo>
                    <a:pt x="341" y="54"/>
                  </a:moveTo>
                  <a:cubicBezTo>
                    <a:pt x="356" y="54"/>
                    <a:pt x="381" y="70"/>
                    <a:pt x="393" y="94"/>
                  </a:cubicBezTo>
                  <a:cubicBezTo>
                    <a:pt x="393" y="106"/>
                    <a:pt x="405" y="130"/>
                    <a:pt x="393" y="146"/>
                  </a:cubicBezTo>
                  <a:cubicBezTo>
                    <a:pt x="393" y="170"/>
                    <a:pt x="381" y="182"/>
                    <a:pt x="356" y="194"/>
                  </a:cubicBezTo>
                  <a:cubicBezTo>
                    <a:pt x="317" y="222"/>
                    <a:pt x="113" y="271"/>
                    <a:pt x="64" y="271"/>
                  </a:cubicBezTo>
                  <a:cubicBezTo>
                    <a:pt x="76" y="222"/>
                    <a:pt x="229" y="94"/>
                    <a:pt x="280" y="54"/>
                  </a:cubicBezTo>
                  <a:close/>
                  <a:moveTo>
                    <a:pt x="325" y="1"/>
                  </a:moveTo>
                  <a:cubicBezTo>
                    <a:pt x="301" y="1"/>
                    <a:pt x="281" y="9"/>
                    <a:pt x="253" y="18"/>
                  </a:cubicBezTo>
                  <a:cubicBezTo>
                    <a:pt x="216" y="42"/>
                    <a:pt x="25" y="194"/>
                    <a:pt x="12" y="271"/>
                  </a:cubicBezTo>
                  <a:cubicBezTo>
                    <a:pt x="0" y="283"/>
                    <a:pt x="12" y="298"/>
                    <a:pt x="12" y="310"/>
                  </a:cubicBezTo>
                  <a:cubicBezTo>
                    <a:pt x="12" y="310"/>
                    <a:pt x="37" y="322"/>
                    <a:pt x="64" y="322"/>
                  </a:cubicBezTo>
                  <a:cubicBezTo>
                    <a:pt x="152" y="322"/>
                    <a:pt x="369" y="246"/>
                    <a:pt x="381" y="234"/>
                  </a:cubicBezTo>
                  <a:cubicBezTo>
                    <a:pt x="417" y="222"/>
                    <a:pt x="433" y="194"/>
                    <a:pt x="445" y="158"/>
                  </a:cubicBezTo>
                  <a:cubicBezTo>
                    <a:pt x="457" y="130"/>
                    <a:pt x="445" y="94"/>
                    <a:pt x="433" y="70"/>
                  </a:cubicBezTo>
                  <a:cubicBezTo>
                    <a:pt x="417" y="30"/>
                    <a:pt x="381" y="18"/>
                    <a:pt x="356" y="6"/>
                  </a:cubicBezTo>
                  <a:cubicBezTo>
                    <a:pt x="345" y="2"/>
                    <a:pt x="335" y="1"/>
                    <a:pt x="325" y="1"/>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3" name="Google Shape;703;g23a2575d96b_0_0"/>
            <p:cNvSpPr/>
            <p:nvPr/>
          </p:nvSpPr>
          <p:spPr>
            <a:xfrm>
              <a:off x="1880865" y="3390439"/>
              <a:ext cx="1160073" cy="2201843"/>
            </a:xfrm>
            <a:custGeom>
              <a:rect b="b" l="l" r="r" t="t"/>
              <a:pathLst>
                <a:path extrusionOk="0" h="9610" w="5063">
                  <a:moveTo>
                    <a:pt x="394" y="1"/>
                  </a:moveTo>
                  <a:lnTo>
                    <a:pt x="153" y="713"/>
                  </a:lnTo>
                  <a:cubicBezTo>
                    <a:pt x="13" y="1143"/>
                    <a:pt x="1" y="1615"/>
                    <a:pt x="126" y="2044"/>
                  </a:cubicBezTo>
                  <a:lnTo>
                    <a:pt x="165" y="2148"/>
                  </a:lnTo>
                  <a:lnTo>
                    <a:pt x="394" y="4773"/>
                  </a:lnTo>
                  <a:lnTo>
                    <a:pt x="342" y="9457"/>
                  </a:lnTo>
                  <a:cubicBezTo>
                    <a:pt x="330" y="9545"/>
                    <a:pt x="406" y="9609"/>
                    <a:pt x="494" y="9609"/>
                  </a:cubicBezTo>
                  <a:lnTo>
                    <a:pt x="1816" y="9594"/>
                  </a:lnTo>
                  <a:cubicBezTo>
                    <a:pt x="1892" y="9594"/>
                    <a:pt x="1953" y="9533"/>
                    <a:pt x="1953" y="9469"/>
                  </a:cubicBezTo>
                  <a:lnTo>
                    <a:pt x="2398" y="4849"/>
                  </a:lnTo>
                  <a:lnTo>
                    <a:pt x="2398" y="4697"/>
                  </a:lnTo>
                  <a:lnTo>
                    <a:pt x="2385" y="2617"/>
                  </a:lnTo>
                  <a:lnTo>
                    <a:pt x="3007" y="5065"/>
                  </a:lnTo>
                  <a:lnTo>
                    <a:pt x="2181" y="9381"/>
                  </a:lnTo>
                  <a:cubicBezTo>
                    <a:pt x="2169" y="9469"/>
                    <a:pt x="2233" y="9545"/>
                    <a:pt x="2321" y="9545"/>
                  </a:cubicBezTo>
                  <a:lnTo>
                    <a:pt x="3567" y="9545"/>
                  </a:lnTo>
                  <a:cubicBezTo>
                    <a:pt x="3655" y="9545"/>
                    <a:pt x="3732" y="9481"/>
                    <a:pt x="3756" y="9405"/>
                  </a:cubicBezTo>
                  <a:lnTo>
                    <a:pt x="4938" y="5699"/>
                  </a:lnTo>
                  <a:cubicBezTo>
                    <a:pt x="5050" y="5370"/>
                    <a:pt x="5062" y="5026"/>
                    <a:pt x="4974" y="4697"/>
                  </a:cubicBezTo>
                  <a:lnTo>
                    <a:pt x="3808" y="305"/>
                  </a:lnTo>
                  <a:lnTo>
                    <a:pt x="2209" y="305"/>
                  </a:lnTo>
                  <a:lnTo>
                    <a:pt x="2181" y="1"/>
                  </a:lnTo>
                  <a:close/>
                </a:path>
              </a:pathLst>
            </a:custGeom>
            <a:solidFill>
              <a:srgbClr val="1D958D"/>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4" name="Google Shape;704;g23a2575d96b_0_0"/>
            <p:cNvSpPr/>
            <p:nvPr/>
          </p:nvSpPr>
          <p:spPr>
            <a:xfrm>
              <a:off x="2421824" y="3536396"/>
              <a:ext cx="43305" cy="471071"/>
            </a:xfrm>
            <a:custGeom>
              <a:rect b="b" l="l" r="r" t="t"/>
              <a:pathLst>
                <a:path extrusionOk="0" h="2056" w="189">
                  <a:moveTo>
                    <a:pt x="113" y="0"/>
                  </a:moveTo>
                  <a:cubicBezTo>
                    <a:pt x="101" y="0"/>
                    <a:pt x="88" y="12"/>
                    <a:pt x="88" y="37"/>
                  </a:cubicBezTo>
                  <a:lnTo>
                    <a:pt x="125" y="762"/>
                  </a:lnTo>
                  <a:cubicBezTo>
                    <a:pt x="140" y="826"/>
                    <a:pt x="140" y="887"/>
                    <a:pt x="125" y="938"/>
                  </a:cubicBezTo>
                  <a:lnTo>
                    <a:pt x="0" y="2029"/>
                  </a:lnTo>
                  <a:cubicBezTo>
                    <a:pt x="0" y="2044"/>
                    <a:pt x="12" y="2056"/>
                    <a:pt x="24" y="2056"/>
                  </a:cubicBezTo>
                  <a:cubicBezTo>
                    <a:pt x="37" y="2056"/>
                    <a:pt x="49" y="2056"/>
                    <a:pt x="49" y="2029"/>
                  </a:cubicBezTo>
                  <a:lnTo>
                    <a:pt x="177" y="950"/>
                  </a:lnTo>
                  <a:cubicBezTo>
                    <a:pt x="189" y="887"/>
                    <a:pt x="189" y="826"/>
                    <a:pt x="177" y="762"/>
                  </a:cubicBezTo>
                  <a:lnTo>
                    <a:pt x="140" y="25"/>
                  </a:lnTo>
                  <a:cubicBezTo>
                    <a:pt x="140" y="12"/>
                    <a:pt x="125" y="0"/>
                    <a:pt x="113" y="0"/>
                  </a:cubicBezTo>
                  <a:close/>
                </a:path>
              </a:pathLst>
            </a:custGeom>
            <a:solidFill>
              <a:srgbClr val="FFFFFF"/>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5" name="Google Shape;705;g23a2575d96b_0_0"/>
            <p:cNvSpPr/>
            <p:nvPr/>
          </p:nvSpPr>
          <p:spPr>
            <a:xfrm>
              <a:off x="2729538" y="2419877"/>
              <a:ext cx="692423" cy="781528"/>
            </a:xfrm>
            <a:custGeom>
              <a:rect b="b" l="l" r="r" t="t"/>
              <a:pathLst>
                <a:path extrusionOk="0" h="3411" w="3022">
                  <a:moveTo>
                    <a:pt x="2360" y="1"/>
                  </a:moveTo>
                  <a:lnTo>
                    <a:pt x="1462" y="1472"/>
                  </a:lnTo>
                  <a:lnTo>
                    <a:pt x="725" y="622"/>
                  </a:lnTo>
                  <a:lnTo>
                    <a:pt x="0" y="2132"/>
                  </a:lnTo>
                  <a:lnTo>
                    <a:pt x="762" y="3058"/>
                  </a:lnTo>
                  <a:cubicBezTo>
                    <a:pt x="957" y="3298"/>
                    <a:pt x="1228" y="3410"/>
                    <a:pt x="1496" y="3410"/>
                  </a:cubicBezTo>
                  <a:cubicBezTo>
                    <a:pt x="1908" y="3410"/>
                    <a:pt x="2315" y="3146"/>
                    <a:pt x="2437" y="2678"/>
                  </a:cubicBezTo>
                  <a:lnTo>
                    <a:pt x="3021" y="430"/>
                  </a:lnTo>
                  <a:lnTo>
                    <a:pt x="2360" y="1"/>
                  </a:ln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6" name="Google Shape;706;g23a2575d96b_0_0"/>
            <p:cNvSpPr/>
            <p:nvPr/>
          </p:nvSpPr>
          <p:spPr>
            <a:xfrm>
              <a:off x="3005861" y="2742258"/>
              <a:ext cx="69887" cy="111127"/>
            </a:xfrm>
            <a:custGeom>
              <a:rect b="b" l="l" r="r" t="t"/>
              <a:pathLst>
                <a:path extrusionOk="0" h="485" w="305">
                  <a:moveTo>
                    <a:pt x="293" y="1"/>
                  </a:moveTo>
                  <a:cubicBezTo>
                    <a:pt x="280" y="1"/>
                    <a:pt x="268" y="1"/>
                    <a:pt x="256" y="13"/>
                  </a:cubicBezTo>
                  <a:lnTo>
                    <a:pt x="12" y="445"/>
                  </a:lnTo>
                  <a:cubicBezTo>
                    <a:pt x="0" y="457"/>
                    <a:pt x="12" y="470"/>
                    <a:pt x="12" y="470"/>
                  </a:cubicBezTo>
                  <a:lnTo>
                    <a:pt x="28" y="485"/>
                  </a:lnTo>
                  <a:cubicBezTo>
                    <a:pt x="40" y="485"/>
                    <a:pt x="52" y="470"/>
                    <a:pt x="52" y="470"/>
                  </a:cubicBezTo>
                  <a:lnTo>
                    <a:pt x="305" y="40"/>
                  </a:lnTo>
                  <a:cubicBezTo>
                    <a:pt x="305" y="28"/>
                    <a:pt x="305" y="13"/>
                    <a:pt x="293"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7" name="Google Shape;707;g23a2575d96b_0_0"/>
            <p:cNvSpPr/>
            <p:nvPr/>
          </p:nvSpPr>
          <p:spPr>
            <a:xfrm>
              <a:off x="3124998" y="2210461"/>
              <a:ext cx="593434" cy="785423"/>
            </a:xfrm>
            <a:custGeom>
              <a:rect b="b" l="l" r="r" t="t"/>
              <a:pathLst>
                <a:path extrusionOk="0" h="3428" w="2590">
                  <a:moveTo>
                    <a:pt x="1" y="1"/>
                  </a:moveTo>
                  <a:lnTo>
                    <a:pt x="1" y="3427"/>
                  </a:lnTo>
                  <a:lnTo>
                    <a:pt x="2590" y="3427"/>
                  </a:lnTo>
                  <a:lnTo>
                    <a:pt x="2590" y="1"/>
                  </a:lnTo>
                  <a:close/>
                </a:path>
              </a:pathLst>
            </a:custGeom>
            <a:solidFill>
              <a:srgbClr val="F3F3F3"/>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8" name="Google Shape;708;g23a2575d96b_0_0"/>
            <p:cNvSpPr/>
            <p:nvPr/>
          </p:nvSpPr>
          <p:spPr>
            <a:xfrm>
              <a:off x="3192133" y="2350227"/>
              <a:ext cx="259140" cy="8476"/>
            </a:xfrm>
            <a:custGeom>
              <a:rect b="b" l="l" r="r" t="t"/>
              <a:pathLst>
                <a:path extrusionOk="0" h="37" w="1131">
                  <a:moveTo>
                    <a:pt x="25" y="0"/>
                  </a:moveTo>
                  <a:cubicBezTo>
                    <a:pt x="12" y="0"/>
                    <a:pt x="0" y="12"/>
                    <a:pt x="0" y="24"/>
                  </a:cubicBezTo>
                  <a:cubicBezTo>
                    <a:pt x="0" y="37"/>
                    <a:pt x="12" y="37"/>
                    <a:pt x="25" y="37"/>
                  </a:cubicBezTo>
                  <a:lnTo>
                    <a:pt x="1103" y="37"/>
                  </a:lnTo>
                  <a:cubicBezTo>
                    <a:pt x="1118" y="37"/>
                    <a:pt x="1130" y="37"/>
                    <a:pt x="1130" y="24"/>
                  </a:cubicBezTo>
                  <a:cubicBezTo>
                    <a:pt x="1130" y="12"/>
                    <a:pt x="1118" y="0"/>
                    <a:pt x="1103"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09" name="Google Shape;709;g23a2575d96b_0_0"/>
            <p:cNvSpPr/>
            <p:nvPr/>
          </p:nvSpPr>
          <p:spPr>
            <a:xfrm>
              <a:off x="3192133" y="2460440"/>
              <a:ext cx="293971" cy="9162"/>
            </a:xfrm>
            <a:custGeom>
              <a:rect b="b" l="l" r="r" t="t"/>
              <a:pathLst>
                <a:path extrusionOk="0" h="40" w="1283">
                  <a:moveTo>
                    <a:pt x="25" y="0"/>
                  </a:moveTo>
                  <a:cubicBezTo>
                    <a:pt x="12" y="0"/>
                    <a:pt x="0" y="12"/>
                    <a:pt x="0" y="25"/>
                  </a:cubicBezTo>
                  <a:cubicBezTo>
                    <a:pt x="0" y="25"/>
                    <a:pt x="12" y="40"/>
                    <a:pt x="25" y="40"/>
                  </a:cubicBezTo>
                  <a:lnTo>
                    <a:pt x="1255" y="40"/>
                  </a:lnTo>
                  <a:cubicBezTo>
                    <a:pt x="1270" y="40"/>
                    <a:pt x="1282" y="25"/>
                    <a:pt x="1282" y="25"/>
                  </a:cubicBezTo>
                  <a:cubicBezTo>
                    <a:pt x="1282" y="12"/>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0" name="Google Shape;710;g23a2575d96b_0_0"/>
            <p:cNvSpPr/>
            <p:nvPr/>
          </p:nvSpPr>
          <p:spPr>
            <a:xfrm>
              <a:off x="3192133" y="2814888"/>
              <a:ext cx="293971" cy="9162"/>
            </a:xfrm>
            <a:custGeom>
              <a:rect b="b" l="l" r="r" t="t"/>
              <a:pathLst>
                <a:path extrusionOk="0" h="40" w="1283">
                  <a:moveTo>
                    <a:pt x="25" y="0"/>
                  </a:moveTo>
                  <a:cubicBezTo>
                    <a:pt x="12" y="0"/>
                    <a:pt x="0" y="0"/>
                    <a:pt x="0" y="16"/>
                  </a:cubicBezTo>
                  <a:cubicBezTo>
                    <a:pt x="0" y="28"/>
                    <a:pt x="12" y="40"/>
                    <a:pt x="25" y="40"/>
                  </a:cubicBezTo>
                  <a:lnTo>
                    <a:pt x="1255" y="40"/>
                  </a:lnTo>
                  <a:cubicBezTo>
                    <a:pt x="1270" y="40"/>
                    <a:pt x="1282" y="28"/>
                    <a:pt x="1282" y="16"/>
                  </a:cubicBezTo>
                  <a:cubicBezTo>
                    <a:pt x="1282" y="0"/>
                    <a:pt x="1270" y="0"/>
                    <a:pt x="1255"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1" name="Google Shape;711;g23a2575d96b_0_0"/>
            <p:cNvSpPr/>
            <p:nvPr/>
          </p:nvSpPr>
          <p:spPr>
            <a:xfrm>
              <a:off x="3192133" y="2539252"/>
              <a:ext cx="453672" cy="8476"/>
            </a:xfrm>
            <a:custGeom>
              <a:rect b="b" l="l" r="r" t="t"/>
              <a:pathLst>
                <a:path extrusionOk="0" h="37" w="1980">
                  <a:moveTo>
                    <a:pt x="25" y="0"/>
                  </a:moveTo>
                  <a:cubicBezTo>
                    <a:pt x="12" y="0"/>
                    <a:pt x="0" y="13"/>
                    <a:pt x="0" y="25"/>
                  </a:cubicBezTo>
                  <a:cubicBezTo>
                    <a:pt x="0" y="25"/>
                    <a:pt x="12" y="37"/>
                    <a:pt x="25" y="37"/>
                  </a:cubicBezTo>
                  <a:lnTo>
                    <a:pt x="1968" y="37"/>
                  </a:lnTo>
                  <a:lnTo>
                    <a:pt x="1980" y="25"/>
                  </a:lnTo>
                  <a:cubicBezTo>
                    <a:pt x="1980" y="13"/>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2" name="Google Shape;712;g23a2575d96b_0_0"/>
            <p:cNvSpPr/>
            <p:nvPr/>
          </p:nvSpPr>
          <p:spPr>
            <a:xfrm>
              <a:off x="3192133" y="2722095"/>
              <a:ext cx="453672" cy="9162"/>
            </a:xfrm>
            <a:custGeom>
              <a:rect b="b" l="l" r="r" t="t"/>
              <a:pathLst>
                <a:path extrusionOk="0" h="40" w="1980">
                  <a:moveTo>
                    <a:pt x="25" y="0"/>
                  </a:moveTo>
                  <a:cubicBezTo>
                    <a:pt x="12" y="0"/>
                    <a:pt x="0" y="0"/>
                    <a:pt x="0" y="12"/>
                  </a:cubicBezTo>
                  <a:cubicBezTo>
                    <a:pt x="0" y="25"/>
                    <a:pt x="12" y="40"/>
                    <a:pt x="25" y="40"/>
                  </a:cubicBezTo>
                  <a:lnTo>
                    <a:pt x="1968" y="40"/>
                  </a:lnTo>
                  <a:cubicBezTo>
                    <a:pt x="1968" y="40"/>
                    <a:pt x="1980" y="25"/>
                    <a:pt x="1980" y="12"/>
                  </a:cubicBezTo>
                  <a:cubicBezTo>
                    <a:pt x="1980" y="0"/>
                    <a:pt x="1968" y="0"/>
                    <a:pt x="1968"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3" name="Google Shape;713;g23a2575d96b_0_0"/>
            <p:cNvSpPr/>
            <p:nvPr/>
          </p:nvSpPr>
          <p:spPr>
            <a:xfrm>
              <a:off x="3503285" y="2460440"/>
              <a:ext cx="142517" cy="9162"/>
            </a:xfrm>
            <a:custGeom>
              <a:rect b="b" l="l" r="r" t="t"/>
              <a:pathLst>
                <a:path extrusionOk="0" h="40" w="622">
                  <a:moveTo>
                    <a:pt x="25" y="0"/>
                  </a:moveTo>
                  <a:cubicBezTo>
                    <a:pt x="13" y="0"/>
                    <a:pt x="1" y="12"/>
                    <a:pt x="1" y="25"/>
                  </a:cubicBezTo>
                  <a:cubicBezTo>
                    <a:pt x="1" y="25"/>
                    <a:pt x="13" y="40"/>
                    <a:pt x="25" y="40"/>
                  </a:cubicBezTo>
                  <a:lnTo>
                    <a:pt x="610" y="40"/>
                  </a:lnTo>
                  <a:lnTo>
                    <a:pt x="622" y="25"/>
                  </a:lnTo>
                  <a:cubicBezTo>
                    <a:pt x="622" y="12"/>
                    <a:pt x="610" y="0"/>
                    <a:pt x="610"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4" name="Google Shape;714;g23a2575d96b_0_0"/>
            <p:cNvSpPr/>
            <p:nvPr/>
          </p:nvSpPr>
          <p:spPr>
            <a:xfrm>
              <a:off x="3192133" y="2632045"/>
              <a:ext cx="142517" cy="8476"/>
            </a:xfrm>
            <a:custGeom>
              <a:rect b="b" l="l" r="r" t="t"/>
              <a:pathLst>
                <a:path extrusionOk="0" h="37" w="622">
                  <a:moveTo>
                    <a:pt x="25" y="0"/>
                  </a:moveTo>
                  <a:cubicBezTo>
                    <a:pt x="12" y="0"/>
                    <a:pt x="0" y="0"/>
                    <a:pt x="0" y="13"/>
                  </a:cubicBezTo>
                  <a:cubicBezTo>
                    <a:pt x="0" y="25"/>
                    <a:pt x="12" y="37"/>
                    <a:pt x="25" y="37"/>
                  </a:cubicBezTo>
                  <a:lnTo>
                    <a:pt x="609" y="37"/>
                  </a:lnTo>
                  <a:cubicBezTo>
                    <a:pt x="609" y="37"/>
                    <a:pt x="622" y="25"/>
                    <a:pt x="622" y="13"/>
                  </a:cubicBezTo>
                  <a:cubicBezTo>
                    <a:pt x="622" y="0"/>
                    <a:pt x="609" y="0"/>
                    <a:pt x="60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5" name="Google Shape;715;g23a2575d96b_0_0"/>
            <p:cNvSpPr/>
            <p:nvPr/>
          </p:nvSpPr>
          <p:spPr>
            <a:xfrm>
              <a:off x="3308527" y="2116982"/>
              <a:ext cx="75611" cy="169091"/>
            </a:xfrm>
            <a:custGeom>
              <a:rect b="b" l="l" r="r" t="t"/>
              <a:pathLst>
                <a:path extrusionOk="0" h="738" w="330">
                  <a:moveTo>
                    <a:pt x="190" y="1"/>
                  </a:moveTo>
                  <a:cubicBezTo>
                    <a:pt x="114" y="1"/>
                    <a:pt x="37" y="53"/>
                    <a:pt x="37" y="141"/>
                  </a:cubicBezTo>
                  <a:lnTo>
                    <a:pt x="1" y="586"/>
                  </a:lnTo>
                  <a:cubicBezTo>
                    <a:pt x="1" y="662"/>
                    <a:pt x="50" y="726"/>
                    <a:pt x="126" y="738"/>
                  </a:cubicBezTo>
                  <a:cubicBezTo>
                    <a:pt x="202" y="738"/>
                    <a:pt x="278" y="674"/>
                    <a:pt x="278" y="598"/>
                  </a:cubicBezTo>
                  <a:lnTo>
                    <a:pt x="318" y="153"/>
                  </a:lnTo>
                  <a:cubicBezTo>
                    <a:pt x="330" y="77"/>
                    <a:pt x="266" y="16"/>
                    <a:pt x="190"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6" name="Google Shape;716;g23a2575d96b_0_0"/>
            <p:cNvSpPr/>
            <p:nvPr/>
          </p:nvSpPr>
          <p:spPr>
            <a:xfrm>
              <a:off x="3241630" y="2111486"/>
              <a:ext cx="75611" cy="175044"/>
            </a:xfrm>
            <a:custGeom>
              <a:rect b="b" l="l" r="r" t="t"/>
              <a:pathLst>
                <a:path extrusionOk="0" h="764" w="330">
                  <a:moveTo>
                    <a:pt x="189" y="0"/>
                  </a:moveTo>
                  <a:cubicBezTo>
                    <a:pt x="113" y="0"/>
                    <a:pt x="49" y="52"/>
                    <a:pt x="37" y="128"/>
                  </a:cubicBezTo>
                  <a:lnTo>
                    <a:pt x="1" y="610"/>
                  </a:lnTo>
                  <a:cubicBezTo>
                    <a:pt x="1" y="686"/>
                    <a:pt x="49" y="762"/>
                    <a:pt x="141" y="762"/>
                  </a:cubicBezTo>
                  <a:cubicBezTo>
                    <a:pt x="147" y="763"/>
                    <a:pt x="153" y="763"/>
                    <a:pt x="159" y="763"/>
                  </a:cubicBezTo>
                  <a:cubicBezTo>
                    <a:pt x="227" y="763"/>
                    <a:pt x="279" y="704"/>
                    <a:pt x="293" y="634"/>
                  </a:cubicBezTo>
                  <a:lnTo>
                    <a:pt x="329" y="153"/>
                  </a:lnTo>
                  <a:cubicBezTo>
                    <a:pt x="329" y="77"/>
                    <a:pt x="278" y="13"/>
                    <a:pt x="189"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7" name="Google Shape;717;g23a2575d96b_0_0"/>
            <p:cNvSpPr/>
            <p:nvPr/>
          </p:nvSpPr>
          <p:spPr>
            <a:xfrm>
              <a:off x="3372224" y="2146078"/>
              <a:ext cx="72630" cy="131745"/>
            </a:xfrm>
            <a:custGeom>
              <a:rect b="b" l="l" r="r" t="t"/>
              <a:pathLst>
                <a:path extrusionOk="0" h="575" w="317">
                  <a:moveTo>
                    <a:pt x="161" y="0"/>
                  </a:moveTo>
                  <a:cubicBezTo>
                    <a:pt x="93" y="0"/>
                    <a:pt x="39" y="60"/>
                    <a:pt x="27" y="130"/>
                  </a:cubicBezTo>
                  <a:lnTo>
                    <a:pt x="0" y="422"/>
                  </a:lnTo>
                  <a:cubicBezTo>
                    <a:pt x="0" y="498"/>
                    <a:pt x="64" y="559"/>
                    <a:pt x="140" y="574"/>
                  </a:cubicBezTo>
                  <a:cubicBezTo>
                    <a:pt x="216" y="574"/>
                    <a:pt x="280" y="523"/>
                    <a:pt x="292" y="434"/>
                  </a:cubicBezTo>
                  <a:lnTo>
                    <a:pt x="317" y="154"/>
                  </a:lnTo>
                  <a:cubicBezTo>
                    <a:pt x="317" y="78"/>
                    <a:pt x="256" y="2"/>
                    <a:pt x="180" y="2"/>
                  </a:cubicBezTo>
                  <a:cubicBezTo>
                    <a:pt x="173" y="1"/>
                    <a:pt x="167" y="0"/>
                    <a:pt x="161"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8" name="Google Shape;718;g23a2575d96b_0_0"/>
            <p:cNvSpPr/>
            <p:nvPr/>
          </p:nvSpPr>
          <p:spPr>
            <a:xfrm>
              <a:off x="3436379" y="2151583"/>
              <a:ext cx="69887" cy="97145"/>
            </a:xfrm>
            <a:custGeom>
              <a:rect b="b" l="l" r="r" t="t"/>
              <a:pathLst>
                <a:path extrusionOk="0" h="422" w="305">
                  <a:moveTo>
                    <a:pt x="155" y="1"/>
                  </a:moveTo>
                  <a:cubicBezTo>
                    <a:pt x="78" y="1"/>
                    <a:pt x="24" y="60"/>
                    <a:pt x="12" y="130"/>
                  </a:cubicBezTo>
                  <a:lnTo>
                    <a:pt x="12" y="270"/>
                  </a:lnTo>
                  <a:cubicBezTo>
                    <a:pt x="0" y="346"/>
                    <a:pt x="64" y="422"/>
                    <a:pt x="140" y="422"/>
                  </a:cubicBezTo>
                  <a:cubicBezTo>
                    <a:pt x="147" y="423"/>
                    <a:pt x="153" y="424"/>
                    <a:pt x="159" y="424"/>
                  </a:cubicBezTo>
                  <a:cubicBezTo>
                    <a:pt x="227" y="424"/>
                    <a:pt x="281" y="364"/>
                    <a:pt x="293" y="294"/>
                  </a:cubicBezTo>
                  <a:lnTo>
                    <a:pt x="305" y="154"/>
                  </a:lnTo>
                  <a:cubicBezTo>
                    <a:pt x="305" y="66"/>
                    <a:pt x="253" y="2"/>
                    <a:pt x="177" y="2"/>
                  </a:cubicBezTo>
                  <a:cubicBezTo>
                    <a:pt x="170" y="1"/>
                    <a:pt x="162" y="1"/>
                    <a:pt x="15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19" name="Google Shape;719;g23a2575d96b_0_0"/>
            <p:cNvSpPr/>
            <p:nvPr/>
          </p:nvSpPr>
          <p:spPr>
            <a:xfrm>
              <a:off x="3305098" y="2140811"/>
              <a:ext cx="17638" cy="115936"/>
            </a:xfrm>
            <a:custGeom>
              <a:rect b="b" l="l" r="r" t="t"/>
              <a:pathLst>
                <a:path extrusionOk="0" h="506" w="77">
                  <a:moveTo>
                    <a:pt x="52" y="0"/>
                  </a:moveTo>
                  <a:cubicBezTo>
                    <a:pt x="40" y="0"/>
                    <a:pt x="28" y="13"/>
                    <a:pt x="28" y="25"/>
                  </a:cubicBezTo>
                  <a:lnTo>
                    <a:pt x="1" y="482"/>
                  </a:lnTo>
                  <a:cubicBezTo>
                    <a:pt x="1" y="494"/>
                    <a:pt x="1" y="506"/>
                    <a:pt x="16" y="506"/>
                  </a:cubicBezTo>
                  <a:lnTo>
                    <a:pt x="28" y="506"/>
                  </a:lnTo>
                  <a:cubicBezTo>
                    <a:pt x="40" y="506"/>
                    <a:pt x="52" y="494"/>
                    <a:pt x="52" y="482"/>
                  </a:cubicBezTo>
                  <a:lnTo>
                    <a:pt x="77" y="37"/>
                  </a:lnTo>
                  <a:cubicBezTo>
                    <a:pt x="77" y="13"/>
                    <a:pt x="65" y="13"/>
                    <a:pt x="5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0" name="Google Shape;720;g23a2575d96b_0_0"/>
            <p:cNvSpPr/>
            <p:nvPr/>
          </p:nvSpPr>
          <p:spPr>
            <a:xfrm>
              <a:off x="3372224" y="2155469"/>
              <a:ext cx="20391" cy="104936"/>
            </a:xfrm>
            <a:custGeom>
              <a:rect b="b" l="l" r="r" t="t"/>
              <a:pathLst>
                <a:path extrusionOk="0" h="458" w="89">
                  <a:moveTo>
                    <a:pt x="64" y="0"/>
                  </a:moveTo>
                  <a:cubicBezTo>
                    <a:pt x="40" y="0"/>
                    <a:pt x="40" y="0"/>
                    <a:pt x="27" y="25"/>
                  </a:cubicBezTo>
                  <a:lnTo>
                    <a:pt x="0" y="430"/>
                  </a:lnTo>
                  <a:cubicBezTo>
                    <a:pt x="0" y="442"/>
                    <a:pt x="12" y="457"/>
                    <a:pt x="27" y="457"/>
                  </a:cubicBezTo>
                  <a:cubicBezTo>
                    <a:pt x="40" y="457"/>
                    <a:pt x="52" y="457"/>
                    <a:pt x="52" y="442"/>
                  </a:cubicBezTo>
                  <a:lnTo>
                    <a:pt x="76" y="25"/>
                  </a:lnTo>
                  <a:cubicBezTo>
                    <a:pt x="88" y="13"/>
                    <a:pt x="76" y="0"/>
                    <a:pt x="64"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1" name="Google Shape;721;g23a2575d96b_0_0"/>
            <p:cNvSpPr/>
            <p:nvPr/>
          </p:nvSpPr>
          <p:spPr>
            <a:xfrm>
              <a:off x="3436379" y="2163726"/>
              <a:ext cx="14895" cy="84774"/>
            </a:xfrm>
            <a:custGeom>
              <a:rect b="b" l="l" r="r" t="t"/>
              <a:pathLst>
                <a:path extrusionOk="0" h="370" w="65">
                  <a:moveTo>
                    <a:pt x="37" y="1"/>
                  </a:moveTo>
                  <a:cubicBezTo>
                    <a:pt x="25" y="1"/>
                    <a:pt x="12" y="1"/>
                    <a:pt x="12" y="25"/>
                  </a:cubicBezTo>
                  <a:lnTo>
                    <a:pt x="0" y="345"/>
                  </a:lnTo>
                  <a:cubicBezTo>
                    <a:pt x="0" y="357"/>
                    <a:pt x="12" y="369"/>
                    <a:pt x="25" y="369"/>
                  </a:cubicBezTo>
                  <a:cubicBezTo>
                    <a:pt x="37" y="369"/>
                    <a:pt x="52" y="369"/>
                    <a:pt x="52" y="357"/>
                  </a:cubicBezTo>
                  <a:lnTo>
                    <a:pt x="64" y="25"/>
                  </a:lnTo>
                  <a:cubicBezTo>
                    <a:pt x="64" y="13"/>
                    <a:pt x="52" y="1"/>
                    <a:pt x="37"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2" name="Google Shape;722;g23a2575d96b_0_0"/>
            <p:cNvSpPr/>
            <p:nvPr/>
          </p:nvSpPr>
          <p:spPr>
            <a:xfrm>
              <a:off x="1665259" y="2262929"/>
              <a:ext cx="1372932" cy="1235873"/>
            </a:xfrm>
            <a:custGeom>
              <a:rect b="b" l="l" r="r" t="t"/>
              <a:pathLst>
                <a:path extrusionOk="0" h="5394" w="5992">
                  <a:moveTo>
                    <a:pt x="1944" y="0"/>
                  </a:moveTo>
                  <a:lnTo>
                    <a:pt x="1587" y="13"/>
                  </a:lnTo>
                  <a:cubicBezTo>
                    <a:pt x="1082" y="25"/>
                    <a:pt x="598" y="317"/>
                    <a:pt x="409" y="798"/>
                  </a:cubicBezTo>
                  <a:cubicBezTo>
                    <a:pt x="381" y="862"/>
                    <a:pt x="357" y="926"/>
                    <a:pt x="345" y="1002"/>
                  </a:cubicBezTo>
                  <a:lnTo>
                    <a:pt x="28" y="2461"/>
                  </a:lnTo>
                  <a:cubicBezTo>
                    <a:pt x="1" y="2562"/>
                    <a:pt x="77" y="2653"/>
                    <a:pt x="180" y="2665"/>
                  </a:cubicBezTo>
                  <a:lnTo>
                    <a:pt x="1118" y="2689"/>
                  </a:lnTo>
                  <a:lnTo>
                    <a:pt x="902" y="5394"/>
                  </a:lnTo>
                  <a:lnTo>
                    <a:pt x="5117" y="5394"/>
                  </a:lnTo>
                  <a:lnTo>
                    <a:pt x="5026" y="2830"/>
                  </a:lnTo>
                  <a:lnTo>
                    <a:pt x="5927" y="1876"/>
                  </a:lnTo>
                  <a:cubicBezTo>
                    <a:pt x="5991" y="1800"/>
                    <a:pt x="5991" y="1688"/>
                    <a:pt x="5915" y="1611"/>
                  </a:cubicBezTo>
                  <a:lnTo>
                    <a:pt x="4709" y="482"/>
                  </a:lnTo>
                  <a:cubicBezTo>
                    <a:pt x="4508" y="229"/>
                    <a:pt x="4204" y="64"/>
                    <a:pt x="3859" y="64"/>
                  </a:cubicBezTo>
                  <a:lnTo>
                    <a:pt x="1996" y="0"/>
                  </a:lnTo>
                  <a:cubicBezTo>
                    <a:pt x="1980" y="0"/>
                    <a:pt x="1956" y="0"/>
                    <a:pt x="1944" y="13"/>
                  </a:cubicBezTo>
                  <a:lnTo>
                    <a:pt x="1944" y="0"/>
                  </a:ln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3" name="Google Shape;723;g23a2575d96b_0_0"/>
            <p:cNvSpPr/>
            <p:nvPr/>
          </p:nvSpPr>
          <p:spPr>
            <a:xfrm>
              <a:off x="2165664" y="1449543"/>
              <a:ext cx="526300" cy="374152"/>
            </a:xfrm>
            <a:custGeom>
              <a:rect b="b" l="l" r="r" t="t"/>
              <a:pathLst>
                <a:path extrusionOk="0" h="1632" w="2297">
                  <a:moveTo>
                    <a:pt x="1320" y="1"/>
                  </a:moveTo>
                  <a:cubicBezTo>
                    <a:pt x="1288" y="1"/>
                    <a:pt x="1254" y="3"/>
                    <a:pt x="1219" y="8"/>
                  </a:cubicBezTo>
                  <a:cubicBezTo>
                    <a:pt x="1091" y="21"/>
                    <a:pt x="966" y="85"/>
                    <a:pt x="902" y="200"/>
                  </a:cubicBezTo>
                  <a:cubicBezTo>
                    <a:pt x="890" y="213"/>
                    <a:pt x="877" y="225"/>
                    <a:pt x="862" y="249"/>
                  </a:cubicBezTo>
                  <a:cubicBezTo>
                    <a:pt x="862" y="264"/>
                    <a:pt x="686" y="276"/>
                    <a:pt x="673" y="289"/>
                  </a:cubicBezTo>
                  <a:cubicBezTo>
                    <a:pt x="509" y="325"/>
                    <a:pt x="305" y="389"/>
                    <a:pt x="229" y="554"/>
                  </a:cubicBezTo>
                  <a:cubicBezTo>
                    <a:pt x="192" y="618"/>
                    <a:pt x="177" y="706"/>
                    <a:pt x="177" y="782"/>
                  </a:cubicBezTo>
                  <a:cubicBezTo>
                    <a:pt x="52" y="873"/>
                    <a:pt x="0" y="1050"/>
                    <a:pt x="52" y="1202"/>
                  </a:cubicBezTo>
                  <a:lnTo>
                    <a:pt x="177" y="1595"/>
                  </a:lnTo>
                  <a:cubicBezTo>
                    <a:pt x="204" y="1583"/>
                    <a:pt x="229" y="1583"/>
                    <a:pt x="268" y="1583"/>
                  </a:cubicBezTo>
                  <a:lnTo>
                    <a:pt x="469" y="1583"/>
                  </a:lnTo>
                  <a:cubicBezTo>
                    <a:pt x="503" y="1607"/>
                    <a:pt x="548" y="1632"/>
                    <a:pt x="585" y="1632"/>
                  </a:cubicBezTo>
                  <a:cubicBezTo>
                    <a:pt x="604" y="1632"/>
                    <a:pt x="621" y="1625"/>
                    <a:pt x="634" y="1607"/>
                  </a:cubicBezTo>
                  <a:cubicBezTo>
                    <a:pt x="649" y="1595"/>
                    <a:pt x="686" y="1431"/>
                    <a:pt x="686" y="1419"/>
                  </a:cubicBezTo>
                  <a:cubicBezTo>
                    <a:pt x="698" y="1367"/>
                    <a:pt x="698" y="1315"/>
                    <a:pt x="698" y="1278"/>
                  </a:cubicBezTo>
                  <a:cubicBezTo>
                    <a:pt x="698" y="1190"/>
                    <a:pt x="698" y="1102"/>
                    <a:pt x="710" y="1010"/>
                  </a:cubicBezTo>
                  <a:cubicBezTo>
                    <a:pt x="762" y="1062"/>
                    <a:pt x="838" y="1087"/>
                    <a:pt x="914" y="1087"/>
                  </a:cubicBezTo>
                  <a:lnTo>
                    <a:pt x="1243" y="1087"/>
                  </a:lnTo>
                  <a:cubicBezTo>
                    <a:pt x="1334" y="1087"/>
                    <a:pt x="1423" y="1050"/>
                    <a:pt x="1487" y="986"/>
                  </a:cubicBezTo>
                  <a:lnTo>
                    <a:pt x="1523" y="986"/>
                  </a:lnTo>
                  <a:cubicBezTo>
                    <a:pt x="1563" y="1087"/>
                    <a:pt x="1675" y="1163"/>
                    <a:pt x="1791" y="1163"/>
                  </a:cubicBezTo>
                  <a:lnTo>
                    <a:pt x="1956" y="1163"/>
                  </a:lnTo>
                  <a:lnTo>
                    <a:pt x="1956" y="1190"/>
                  </a:lnTo>
                  <a:cubicBezTo>
                    <a:pt x="1960" y="1207"/>
                    <a:pt x="1971" y="1215"/>
                    <a:pt x="1985" y="1215"/>
                  </a:cubicBezTo>
                  <a:cubicBezTo>
                    <a:pt x="2013" y="1215"/>
                    <a:pt x="2054" y="1188"/>
                    <a:pt x="2096" y="1138"/>
                  </a:cubicBezTo>
                  <a:cubicBezTo>
                    <a:pt x="2208" y="1074"/>
                    <a:pt x="2297" y="962"/>
                    <a:pt x="2297" y="822"/>
                  </a:cubicBezTo>
                  <a:lnTo>
                    <a:pt x="2297" y="618"/>
                  </a:lnTo>
                  <a:lnTo>
                    <a:pt x="2284" y="618"/>
                  </a:lnTo>
                  <a:cubicBezTo>
                    <a:pt x="2248" y="453"/>
                    <a:pt x="2108" y="325"/>
                    <a:pt x="1928" y="313"/>
                  </a:cubicBezTo>
                  <a:lnTo>
                    <a:pt x="1879" y="313"/>
                  </a:lnTo>
                  <a:cubicBezTo>
                    <a:pt x="1709" y="167"/>
                    <a:pt x="1579" y="1"/>
                    <a:pt x="1320" y="1"/>
                  </a:cubicBezTo>
                  <a:close/>
                </a:path>
              </a:pathLst>
            </a:custGeom>
            <a:solidFill>
              <a:schemeClr val="dk1"/>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4" name="Google Shape;724;g23a2575d96b_0_0"/>
            <p:cNvSpPr/>
            <p:nvPr/>
          </p:nvSpPr>
          <p:spPr>
            <a:xfrm>
              <a:off x="2148245" y="1655073"/>
              <a:ext cx="497659" cy="730435"/>
            </a:xfrm>
            <a:custGeom>
              <a:rect b="b" l="l" r="r" t="t"/>
              <a:pathLst>
                <a:path extrusionOk="0" h="3188" w="2172">
                  <a:moveTo>
                    <a:pt x="725" y="1"/>
                  </a:moveTo>
                  <a:lnTo>
                    <a:pt x="725" y="686"/>
                  </a:lnTo>
                  <a:lnTo>
                    <a:pt x="344" y="686"/>
                  </a:lnTo>
                  <a:cubicBezTo>
                    <a:pt x="305" y="686"/>
                    <a:pt x="280" y="686"/>
                    <a:pt x="253" y="698"/>
                  </a:cubicBezTo>
                  <a:cubicBezTo>
                    <a:pt x="116" y="738"/>
                    <a:pt x="0" y="863"/>
                    <a:pt x="0" y="1027"/>
                  </a:cubicBezTo>
                  <a:lnTo>
                    <a:pt x="0" y="1067"/>
                  </a:lnTo>
                  <a:cubicBezTo>
                    <a:pt x="0" y="1243"/>
                    <a:pt x="153" y="1396"/>
                    <a:pt x="344" y="1396"/>
                  </a:cubicBezTo>
                  <a:lnTo>
                    <a:pt x="433" y="1396"/>
                  </a:lnTo>
                  <a:lnTo>
                    <a:pt x="344" y="2538"/>
                  </a:lnTo>
                  <a:cubicBezTo>
                    <a:pt x="305" y="2870"/>
                    <a:pt x="558" y="3159"/>
                    <a:pt x="890" y="3186"/>
                  </a:cubicBezTo>
                  <a:lnTo>
                    <a:pt x="953" y="3186"/>
                  </a:lnTo>
                  <a:cubicBezTo>
                    <a:pt x="969" y="3187"/>
                    <a:pt x="984" y="3188"/>
                    <a:pt x="999" y="3188"/>
                  </a:cubicBezTo>
                  <a:cubicBezTo>
                    <a:pt x="1309" y="3188"/>
                    <a:pt x="1576" y="2954"/>
                    <a:pt x="1599" y="2626"/>
                  </a:cubicBezTo>
                  <a:lnTo>
                    <a:pt x="1623" y="2209"/>
                  </a:lnTo>
                  <a:cubicBezTo>
                    <a:pt x="1928" y="2197"/>
                    <a:pt x="2172" y="1956"/>
                    <a:pt x="2172" y="1664"/>
                  </a:cubicBezTo>
                  <a:lnTo>
                    <a:pt x="2172" y="330"/>
                  </a:lnTo>
                  <a:cubicBezTo>
                    <a:pt x="2172" y="305"/>
                    <a:pt x="2172" y="266"/>
                    <a:pt x="2156" y="241"/>
                  </a:cubicBezTo>
                  <a:cubicBezTo>
                    <a:pt x="2120" y="266"/>
                    <a:pt x="2068" y="266"/>
                    <a:pt x="2019" y="266"/>
                  </a:cubicBezTo>
                  <a:lnTo>
                    <a:pt x="1867" y="266"/>
                  </a:lnTo>
                  <a:cubicBezTo>
                    <a:pt x="1739" y="266"/>
                    <a:pt x="1623" y="177"/>
                    <a:pt x="1587" y="65"/>
                  </a:cubicBezTo>
                  <a:cubicBezTo>
                    <a:pt x="1523" y="141"/>
                    <a:pt x="1422" y="190"/>
                    <a:pt x="1319" y="190"/>
                  </a:cubicBezTo>
                  <a:lnTo>
                    <a:pt x="990" y="190"/>
                  </a:lnTo>
                  <a:cubicBezTo>
                    <a:pt x="862" y="190"/>
                    <a:pt x="762" y="113"/>
                    <a:pt x="725" y="1"/>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5" name="Google Shape;725;g23a2575d96b_0_0"/>
            <p:cNvSpPr/>
            <p:nvPr/>
          </p:nvSpPr>
          <p:spPr>
            <a:xfrm>
              <a:off x="2342775" y="2114229"/>
              <a:ext cx="177576" cy="125100"/>
            </a:xfrm>
            <a:custGeom>
              <a:rect b="b" l="l" r="r" t="t"/>
              <a:pathLst>
                <a:path extrusionOk="0" h="546" w="775">
                  <a:moveTo>
                    <a:pt x="1" y="1"/>
                  </a:moveTo>
                  <a:cubicBezTo>
                    <a:pt x="1" y="1"/>
                    <a:pt x="89" y="546"/>
                    <a:pt x="750" y="546"/>
                  </a:cubicBezTo>
                  <a:lnTo>
                    <a:pt x="774" y="205"/>
                  </a:lnTo>
                  <a:lnTo>
                    <a:pt x="774" y="205"/>
                  </a:lnTo>
                  <a:cubicBezTo>
                    <a:pt x="774" y="205"/>
                    <a:pt x="741" y="207"/>
                    <a:pt x="687" y="207"/>
                  </a:cubicBezTo>
                  <a:cubicBezTo>
                    <a:pt x="510" y="207"/>
                    <a:pt x="118" y="185"/>
                    <a:pt x="1"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6" name="Google Shape;726;g23a2575d96b_0_0"/>
            <p:cNvSpPr/>
            <p:nvPr/>
          </p:nvSpPr>
          <p:spPr>
            <a:xfrm>
              <a:off x="2142521" y="2209547"/>
              <a:ext cx="439233" cy="273111"/>
            </a:xfrm>
            <a:custGeom>
              <a:rect b="b" l="l" r="r" t="t"/>
              <a:pathLst>
                <a:path extrusionOk="0" h="1192" w="1917">
                  <a:moveTo>
                    <a:pt x="286" y="0"/>
                  </a:moveTo>
                  <a:cubicBezTo>
                    <a:pt x="267" y="0"/>
                    <a:pt x="248" y="9"/>
                    <a:pt x="241" y="29"/>
                  </a:cubicBezTo>
                  <a:lnTo>
                    <a:pt x="25" y="474"/>
                  </a:lnTo>
                  <a:cubicBezTo>
                    <a:pt x="1" y="510"/>
                    <a:pt x="13" y="574"/>
                    <a:pt x="37" y="614"/>
                  </a:cubicBezTo>
                  <a:lnTo>
                    <a:pt x="494" y="1147"/>
                  </a:lnTo>
                  <a:cubicBezTo>
                    <a:pt x="517" y="1175"/>
                    <a:pt x="555" y="1191"/>
                    <a:pt x="593" y="1191"/>
                  </a:cubicBezTo>
                  <a:cubicBezTo>
                    <a:pt x="622" y="1191"/>
                    <a:pt x="652" y="1182"/>
                    <a:pt x="674" y="1159"/>
                  </a:cubicBezTo>
                  <a:lnTo>
                    <a:pt x="1091" y="766"/>
                  </a:lnTo>
                  <a:cubicBezTo>
                    <a:pt x="1097" y="760"/>
                    <a:pt x="1103" y="757"/>
                    <a:pt x="1110" y="757"/>
                  </a:cubicBezTo>
                  <a:cubicBezTo>
                    <a:pt x="1116" y="757"/>
                    <a:pt x="1123" y="760"/>
                    <a:pt x="1131" y="766"/>
                  </a:cubicBezTo>
                  <a:lnTo>
                    <a:pt x="1396" y="1071"/>
                  </a:lnTo>
                  <a:cubicBezTo>
                    <a:pt x="1416" y="1095"/>
                    <a:pt x="1438" y="1107"/>
                    <a:pt x="1458" y="1107"/>
                  </a:cubicBezTo>
                  <a:cubicBezTo>
                    <a:pt x="1479" y="1107"/>
                    <a:pt x="1498" y="1095"/>
                    <a:pt x="1511" y="1071"/>
                  </a:cubicBezTo>
                  <a:lnTo>
                    <a:pt x="1877" y="651"/>
                  </a:lnTo>
                  <a:cubicBezTo>
                    <a:pt x="1916" y="614"/>
                    <a:pt x="1916" y="562"/>
                    <a:pt x="1904" y="526"/>
                  </a:cubicBezTo>
                  <a:lnTo>
                    <a:pt x="1764" y="157"/>
                  </a:lnTo>
                  <a:cubicBezTo>
                    <a:pt x="1756" y="105"/>
                    <a:pt x="1723" y="75"/>
                    <a:pt x="1686" y="75"/>
                  </a:cubicBezTo>
                  <a:cubicBezTo>
                    <a:pt x="1669" y="75"/>
                    <a:pt x="1652" y="81"/>
                    <a:pt x="1636" y="93"/>
                  </a:cubicBezTo>
                  <a:lnTo>
                    <a:pt x="1116" y="638"/>
                  </a:lnTo>
                  <a:cubicBezTo>
                    <a:pt x="1116" y="644"/>
                    <a:pt x="1112" y="648"/>
                    <a:pt x="1109" y="648"/>
                  </a:cubicBezTo>
                  <a:cubicBezTo>
                    <a:pt x="1106" y="648"/>
                    <a:pt x="1103" y="644"/>
                    <a:pt x="1103" y="638"/>
                  </a:cubicBezTo>
                  <a:lnTo>
                    <a:pt x="330" y="17"/>
                  </a:lnTo>
                  <a:cubicBezTo>
                    <a:pt x="319" y="6"/>
                    <a:pt x="302" y="0"/>
                    <a:pt x="286" y="0"/>
                  </a:cubicBezTo>
                  <a:close/>
                </a:path>
              </a:pathLst>
            </a:custGeom>
            <a:solidFill>
              <a:srgbClr val="F2F2F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7" name="Google Shape;727;g23a2575d96b_0_0"/>
            <p:cNvSpPr/>
            <p:nvPr/>
          </p:nvSpPr>
          <p:spPr>
            <a:xfrm>
              <a:off x="2136331" y="2203127"/>
              <a:ext cx="450918" cy="283873"/>
            </a:xfrm>
            <a:custGeom>
              <a:rect b="b" l="l" r="r" t="t"/>
              <a:pathLst>
                <a:path extrusionOk="0" h="1239" w="1968">
                  <a:moveTo>
                    <a:pt x="345" y="57"/>
                  </a:moveTo>
                  <a:lnTo>
                    <a:pt x="1118" y="691"/>
                  </a:lnTo>
                  <a:cubicBezTo>
                    <a:pt x="1124" y="698"/>
                    <a:pt x="1134" y="702"/>
                    <a:pt x="1144" y="702"/>
                  </a:cubicBezTo>
                  <a:cubicBezTo>
                    <a:pt x="1154" y="702"/>
                    <a:pt x="1164" y="698"/>
                    <a:pt x="1170" y="691"/>
                  </a:cubicBezTo>
                  <a:lnTo>
                    <a:pt x="1691" y="146"/>
                  </a:lnTo>
                  <a:cubicBezTo>
                    <a:pt x="1699" y="137"/>
                    <a:pt x="1708" y="128"/>
                    <a:pt x="1717" y="128"/>
                  </a:cubicBezTo>
                  <a:cubicBezTo>
                    <a:pt x="1720" y="128"/>
                    <a:pt x="1724" y="130"/>
                    <a:pt x="1727" y="133"/>
                  </a:cubicBezTo>
                  <a:cubicBezTo>
                    <a:pt x="1739" y="133"/>
                    <a:pt x="1767" y="158"/>
                    <a:pt x="1767" y="185"/>
                  </a:cubicBezTo>
                  <a:lnTo>
                    <a:pt x="1904" y="554"/>
                  </a:lnTo>
                  <a:cubicBezTo>
                    <a:pt x="1919" y="590"/>
                    <a:pt x="1919" y="630"/>
                    <a:pt x="1892" y="654"/>
                  </a:cubicBezTo>
                  <a:lnTo>
                    <a:pt x="1523" y="1087"/>
                  </a:lnTo>
                  <a:lnTo>
                    <a:pt x="1511" y="1087"/>
                  </a:lnTo>
                  <a:cubicBezTo>
                    <a:pt x="1511" y="1099"/>
                    <a:pt x="1499" y="1111"/>
                    <a:pt x="1487" y="1111"/>
                  </a:cubicBezTo>
                  <a:cubicBezTo>
                    <a:pt x="1474" y="1111"/>
                    <a:pt x="1462" y="1099"/>
                    <a:pt x="1447" y="1087"/>
                  </a:cubicBezTo>
                  <a:lnTo>
                    <a:pt x="1170" y="782"/>
                  </a:lnTo>
                  <a:cubicBezTo>
                    <a:pt x="1170" y="767"/>
                    <a:pt x="1158" y="767"/>
                    <a:pt x="1143" y="767"/>
                  </a:cubicBezTo>
                  <a:cubicBezTo>
                    <a:pt x="1130" y="767"/>
                    <a:pt x="1118" y="767"/>
                    <a:pt x="1106" y="782"/>
                  </a:cubicBezTo>
                  <a:lnTo>
                    <a:pt x="674" y="1175"/>
                  </a:lnTo>
                  <a:cubicBezTo>
                    <a:pt x="665" y="1184"/>
                    <a:pt x="650" y="1192"/>
                    <a:pt x="633" y="1192"/>
                  </a:cubicBezTo>
                  <a:cubicBezTo>
                    <a:pt x="625" y="1192"/>
                    <a:pt x="618" y="1191"/>
                    <a:pt x="610" y="1187"/>
                  </a:cubicBezTo>
                  <a:cubicBezTo>
                    <a:pt x="585" y="1187"/>
                    <a:pt x="561" y="1175"/>
                    <a:pt x="549" y="1163"/>
                  </a:cubicBezTo>
                  <a:lnTo>
                    <a:pt x="92" y="630"/>
                  </a:lnTo>
                  <a:cubicBezTo>
                    <a:pt x="64" y="590"/>
                    <a:pt x="52" y="554"/>
                    <a:pt x="77" y="514"/>
                  </a:cubicBezTo>
                  <a:lnTo>
                    <a:pt x="293" y="69"/>
                  </a:lnTo>
                  <a:cubicBezTo>
                    <a:pt x="293" y="57"/>
                    <a:pt x="305" y="57"/>
                    <a:pt x="305" y="57"/>
                  </a:cubicBezTo>
                  <a:close/>
                  <a:moveTo>
                    <a:pt x="323" y="1"/>
                  </a:moveTo>
                  <a:cubicBezTo>
                    <a:pt x="314" y="1"/>
                    <a:pt x="304" y="2"/>
                    <a:pt x="293" y="6"/>
                  </a:cubicBezTo>
                  <a:cubicBezTo>
                    <a:pt x="281" y="6"/>
                    <a:pt x="256" y="21"/>
                    <a:pt x="244" y="45"/>
                  </a:cubicBezTo>
                  <a:lnTo>
                    <a:pt x="28" y="490"/>
                  </a:lnTo>
                  <a:cubicBezTo>
                    <a:pt x="0" y="538"/>
                    <a:pt x="16" y="602"/>
                    <a:pt x="52" y="654"/>
                  </a:cubicBezTo>
                  <a:lnTo>
                    <a:pt x="509" y="1199"/>
                  </a:lnTo>
                  <a:cubicBezTo>
                    <a:pt x="521" y="1224"/>
                    <a:pt x="561" y="1239"/>
                    <a:pt x="597" y="1239"/>
                  </a:cubicBezTo>
                  <a:lnTo>
                    <a:pt x="610" y="1239"/>
                  </a:lnTo>
                  <a:cubicBezTo>
                    <a:pt x="649" y="1239"/>
                    <a:pt x="686" y="1224"/>
                    <a:pt x="713" y="1212"/>
                  </a:cubicBezTo>
                  <a:lnTo>
                    <a:pt x="1130" y="819"/>
                  </a:lnTo>
                  <a:lnTo>
                    <a:pt x="1411" y="1111"/>
                  </a:lnTo>
                  <a:cubicBezTo>
                    <a:pt x="1423" y="1148"/>
                    <a:pt x="1447" y="1163"/>
                    <a:pt x="1487" y="1163"/>
                  </a:cubicBezTo>
                  <a:cubicBezTo>
                    <a:pt x="1511" y="1163"/>
                    <a:pt x="1538" y="1135"/>
                    <a:pt x="1563" y="1111"/>
                  </a:cubicBezTo>
                  <a:lnTo>
                    <a:pt x="1931" y="691"/>
                  </a:lnTo>
                  <a:cubicBezTo>
                    <a:pt x="1968" y="654"/>
                    <a:pt x="1968" y="590"/>
                    <a:pt x="1956" y="538"/>
                  </a:cubicBezTo>
                  <a:lnTo>
                    <a:pt x="1816" y="173"/>
                  </a:lnTo>
                  <a:cubicBezTo>
                    <a:pt x="1803" y="133"/>
                    <a:pt x="1779" y="97"/>
                    <a:pt x="1739" y="82"/>
                  </a:cubicBezTo>
                  <a:cubicBezTo>
                    <a:pt x="1733" y="78"/>
                    <a:pt x="1726" y="77"/>
                    <a:pt x="1718" y="77"/>
                  </a:cubicBezTo>
                  <a:cubicBezTo>
                    <a:pt x="1695" y="77"/>
                    <a:pt x="1669" y="89"/>
                    <a:pt x="1651" y="109"/>
                  </a:cubicBezTo>
                  <a:lnTo>
                    <a:pt x="1130" y="642"/>
                  </a:lnTo>
                  <a:lnTo>
                    <a:pt x="369" y="21"/>
                  </a:lnTo>
                  <a:cubicBezTo>
                    <a:pt x="360" y="10"/>
                    <a:pt x="345" y="1"/>
                    <a:pt x="323"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8" name="Google Shape;728;g23a2575d96b_0_0"/>
            <p:cNvSpPr/>
            <p:nvPr/>
          </p:nvSpPr>
          <p:spPr>
            <a:xfrm>
              <a:off x="2607411" y="2547500"/>
              <a:ext cx="276560" cy="44220"/>
            </a:xfrm>
            <a:custGeom>
              <a:rect b="b" l="l" r="r" t="t"/>
              <a:pathLst>
                <a:path extrusionOk="0" h="193" w="1207">
                  <a:moveTo>
                    <a:pt x="52" y="1"/>
                  </a:moveTo>
                  <a:cubicBezTo>
                    <a:pt x="28" y="1"/>
                    <a:pt x="0" y="13"/>
                    <a:pt x="0" y="40"/>
                  </a:cubicBezTo>
                  <a:lnTo>
                    <a:pt x="0" y="141"/>
                  </a:lnTo>
                  <a:cubicBezTo>
                    <a:pt x="0" y="165"/>
                    <a:pt x="28" y="193"/>
                    <a:pt x="52" y="193"/>
                  </a:cubicBezTo>
                  <a:lnTo>
                    <a:pt x="1157" y="193"/>
                  </a:lnTo>
                  <a:cubicBezTo>
                    <a:pt x="1182" y="193"/>
                    <a:pt x="1206" y="165"/>
                    <a:pt x="1206" y="141"/>
                  </a:cubicBezTo>
                  <a:lnTo>
                    <a:pt x="1206" y="40"/>
                  </a:lnTo>
                  <a:cubicBezTo>
                    <a:pt x="1206" y="13"/>
                    <a:pt x="1182" y="1"/>
                    <a:pt x="1157" y="1"/>
                  </a:cubicBez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29" name="Google Shape;729;g23a2575d96b_0_0"/>
            <p:cNvSpPr/>
            <p:nvPr/>
          </p:nvSpPr>
          <p:spPr>
            <a:xfrm>
              <a:off x="2587020" y="2602720"/>
              <a:ext cx="317112" cy="372782"/>
            </a:xfrm>
            <a:custGeom>
              <a:rect b="b" l="l" r="r" t="t"/>
              <a:pathLst>
                <a:path extrusionOk="0" h="1627" w="1384">
                  <a:moveTo>
                    <a:pt x="1" y="0"/>
                  </a:moveTo>
                  <a:lnTo>
                    <a:pt x="193" y="1627"/>
                  </a:lnTo>
                  <a:lnTo>
                    <a:pt x="1195" y="1627"/>
                  </a:lnTo>
                  <a:lnTo>
                    <a:pt x="1384" y="0"/>
                  </a:lnTo>
                  <a:close/>
                </a:path>
              </a:pathLst>
            </a:custGeom>
            <a:solidFill>
              <a:srgbClr val="92D05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0" name="Google Shape;730;g23a2575d96b_0_0"/>
            <p:cNvSpPr/>
            <p:nvPr/>
          </p:nvSpPr>
          <p:spPr>
            <a:xfrm>
              <a:off x="2564105" y="2582558"/>
              <a:ext cx="363847" cy="61630"/>
            </a:xfrm>
            <a:custGeom>
              <a:rect b="b" l="l" r="r" t="t"/>
              <a:pathLst>
                <a:path extrusionOk="0" h="269" w="1588">
                  <a:moveTo>
                    <a:pt x="128" y="0"/>
                  </a:moveTo>
                  <a:cubicBezTo>
                    <a:pt x="52" y="0"/>
                    <a:pt x="0" y="52"/>
                    <a:pt x="0" y="128"/>
                  </a:cubicBezTo>
                  <a:cubicBezTo>
                    <a:pt x="0" y="204"/>
                    <a:pt x="52" y="268"/>
                    <a:pt x="128" y="268"/>
                  </a:cubicBezTo>
                  <a:lnTo>
                    <a:pt x="1459" y="268"/>
                  </a:lnTo>
                  <a:cubicBezTo>
                    <a:pt x="1523" y="268"/>
                    <a:pt x="1587" y="204"/>
                    <a:pt x="1587" y="128"/>
                  </a:cubicBezTo>
                  <a:cubicBezTo>
                    <a:pt x="1587" y="52"/>
                    <a:pt x="1523" y="0"/>
                    <a:pt x="1459" y="0"/>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1" name="Google Shape;731;g23a2575d96b_0_0"/>
            <p:cNvSpPr/>
            <p:nvPr/>
          </p:nvSpPr>
          <p:spPr>
            <a:xfrm>
              <a:off x="2674318" y="2696199"/>
              <a:ext cx="142517" cy="142510"/>
            </a:xfrm>
            <a:custGeom>
              <a:rect b="b" l="l" r="r" t="t"/>
              <a:pathLst>
                <a:path extrusionOk="0" h="622" w="622">
                  <a:moveTo>
                    <a:pt x="305" y="1"/>
                  </a:moveTo>
                  <a:cubicBezTo>
                    <a:pt x="141" y="1"/>
                    <a:pt x="1" y="138"/>
                    <a:pt x="1" y="305"/>
                  </a:cubicBezTo>
                  <a:cubicBezTo>
                    <a:pt x="1" y="482"/>
                    <a:pt x="141" y="622"/>
                    <a:pt x="305" y="622"/>
                  </a:cubicBezTo>
                  <a:cubicBezTo>
                    <a:pt x="485" y="622"/>
                    <a:pt x="622" y="482"/>
                    <a:pt x="622" y="305"/>
                  </a:cubicBezTo>
                  <a:cubicBezTo>
                    <a:pt x="622" y="138"/>
                    <a:pt x="485" y="1"/>
                    <a:pt x="305" y="1"/>
                  </a:cubicBezTo>
                  <a:close/>
                </a:path>
              </a:pathLst>
            </a:custGeom>
            <a:solidFill>
              <a:srgbClr val="F6EEE2"/>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2" name="Google Shape;732;g23a2575d96b_0_0"/>
            <p:cNvSpPr/>
            <p:nvPr/>
          </p:nvSpPr>
          <p:spPr>
            <a:xfrm>
              <a:off x="1663193" y="2662065"/>
              <a:ext cx="1247127" cy="676591"/>
            </a:xfrm>
            <a:custGeom>
              <a:rect b="b" l="l" r="r" t="t"/>
              <a:pathLst>
                <a:path extrusionOk="0" h="2953" w="5443">
                  <a:moveTo>
                    <a:pt x="4527" y="0"/>
                  </a:moveTo>
                  <a:cubicBezTo>
                    <a:pt x="4516" y="0"/>
                    <a:pt x="4503" y="3"/>
                    <a:pt x="4490" y="9"/>
                  </a:cubicBezTo>
                  <a:cubicBezTo>
                    <a:pt x="4465" y="9"/>
                    <a:pt x="4441" y="22"/>
                    <a:pt x="4426" y="34"/>
                  </a:cubicBezTo>
                  <a:cubicBezTo>
                    <a:pt x="4249" y="162"/>
                    <a:pt x="3792" y="631"/>
                    <a:pt x="3792" y="631"/>
                  </a:cubicBezTo>
                  <a:cubicBezTo>
                    <a:pt x="3740" y="683"/>
                    <a:pt x="3704" y="743"/>
                    <a:pt x="3664" y="807"/>
                  </a:cubicBezTo>
                  <a:lnTo>
                    <a:pt x="1761" y="1404"/>
                  </a:lnTo>
                  <a:lnTo>
                    <a:pt x="1761" y="1404"/>
                  </a:lnTo>
                  <a:lnTo>
                    <a:pt x="1852" y="960"/>
                  </a:lnTo>
                  <a:lnTo>
                    <a:pt x="266" y="911"/>
                  </a:lnTo>
                  <a:lnTo>
                    <a:pt x="74" y="1873"/>
                  </a:lnTo>
                  <a:cubicBezTo>
                    <a:pt x="0" y="2467"/>
                    <a:pt x="480" y="2952"/>
                    <a:pt x="1031" y="2952"/>
                  </a:cubicBezTo>
                  <a:cubicBezTo>
                    <a:pt x="1142" y="2952"/>
                    <a:pt x="1255" y="2933"/>
                    <a:pt x="1368" y="2890"/>
                  </a:cubicBezTo>
                  <a:lnTo>
                    <a:pt x="4072" y="1825"/>
                  </a:lnTo>
                  <a:cubicBezTo>
                    <a:pt x="4136" y="1825"/>
                    <a:pt x="4213" y="1825"/>
                    <a:pt x="4249" y="1797"/>
                  </a:cubicBezTo>
                  <a:lnTo>
                    <a:pt x="5050" y="1456"/>
                  </a:lnTo>
                  <a:cubicBezTo>
                    <a:pt x="5202" y="1392"/>
                    <a:pt x="5263" y="1200"/>
                    <a:pt x="5138" y="1176"/>
                  </a:cubicBezTo>
                  <a:cubicBezTo>
                    <a:pt x="5263" y="1164"/>
                    <a:pt x="5391" y="1112"/>
                    <a:pt x="5367" y="960"/>
                  </a:cubicBezTo>
                  <a:cubicBezTo>
                    <a:pt x="5355" y="871"/>
                    <a:pt x="5291" y="859"/>
                    <a:pt x="5227" y="847"/>
                  </a:cubicBezTo>
                  <a:cubicBezTo>
                    <a:pt x="5339" y="835"/>
                    <a:pt x="5443" y="795"/>
                    <a:pt x="5431" y="683"/>
                  </a:cubicBezTo>
                  <a:cubicBezTo>
                    <a:pt x="5431" y="542"/>
                    <a:pt x="5315" y="515"/>
                    <a:pt x="5215" y="515"/>
                  </a:cubicBezTo>
                  <a:cubicBezTo>
                    <a:pt x="5278" y="503"/>
                    <a:pt x="5355" y="466"/>
                    <a:pt x="5339" y="363"/>
                  </a:cubicBezTo>
                  <a:cubicBezTo>
                    <a:pt x="5312" y="243"/>
                    <a:pt x="5231" y="206"/>
                    <a:pt x="5133" y="206"/>
                  </a:cubicBezTo>
                  <a:cubicBezTo>
                    <a:pt x="5013" y="206"/>
                    <a:pt x="4868" y="260"/>
                    <a:pt x="4758" y="287"/>
                  </a:cubicBezTo>
                  <a:cubicBezTo>
                    <a:pt x="4669" y="314"/>
                    <a:pt x="4593" y="351"/>
                    <a:pt x="4502" y="378"/>
                  </a:cubicBezTo>
                  <a:cubicBezTo>
                    <a:pt x="4541" y="287"/>
                    <a:pt x="4578" y="198"/>
                    <a:pt x="4578" y="98"/>
                  </a:cubicBezTo>
                  <a:cubicBezTo>
                    <a:pt x="4578" y="73"/>
                    <a:pt x="4578" y="34"/>
                    <a:pt x="4554" y="9"/>
                  </a:cubicBezTo>
                  <a:cubicBezTo>
                    <a:pt x="4548" y="3"/>
                    <a:pt x="4538" y="0"/>
                    <a:pt x="4527" y="0"/>
                  </a:cubicBezTo>
                  <a:close/>
                </a:path>
              </a:pathLst>
            </a:custGeom>
            <a:solidFill>
              <a:srgbClr val="E8A286"/>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3" name="Google Shape;733;g23a2575d96b_0_0"/>
            <p:cNvSpPr/>
            <p:nvPr/>
          </p:nvSpPr>
          <p:spPr>
            <a:xfrm>
              <a:off x="2060957" y="2588053"/>
              <a:ext cx="110441" cy="393166"/>
            </a:xfrm>
            <a:custGeom>
              <a:rect b="b" l="l" r="r" t="t"/>
              <a:pathLst>
                <a:path extrusionOk="0" h="1716" w="482">
                  <a:moveTo>
                    <a:pt x="457" y="1"/>
                  </a:moveTo>
                  <a:cubicBezTo>
                    <a:pt x="445" y="1"/>
                    <a:pt x="433" y="16"/>
                    <a:pt x="433" y="28"/>
                  </a:cubicBezTo>
                  <a:lnTo>
                    <a:pt x="369" y="1182"/>
                  </a:lnTo>
                  <a:cubicBezTo>
                    <a:pt x="369" y="1234"/>
                    <a:pt x="345" y="1258"/>
                    <a:pt x="305" y="1258"/>
                  </a:cubicBezTo>
                  <a:lnTo>
                    <a:pt x="89" y="1258"/>
                  </a:lnTo>
                  <a:lnTo>
                    <a:pt x="13" y="1691"/>
                  </a:lnTo>
                  <a:cubicBezTo>
                    <a:pt x="1" y="1703"/>
                    <a:pt x="13" y="1715"/>
                    <a:pt x="25" y="1715"/>
                  </a:cubicBezTo>
                  <a:lnTo>
                    <a:pt x="40" y="1715"/>
                  </a:lnTo>
                  <a:cubicBezTo>
                    <a:pt x="52" y="1715"/>
                    <a:pt x="52" y="1703"/>
                    <a:pt x="65" y="1691"/>
                  </a:cubicBezTo>
                  <a:lnTo>
                    <a:pt x="141" y="1310"/>
                  </a:lnTo>
                  <a:lnTo>
                    <a:pt x="293" y="1310"/>
                  </a:lnTo>
                  <a:cubicBezTo>
                    <a:pt x="369" y="1310"/>
                    <a:pt x="421" y="1258"/>
                    <a:pt x="421" y="1194"/>
                  </a:cubicBezTo>
                  <a:lnTo>
                    <a:pt x="482" y="28"/>
                  </a:lnTo>
                  <a:cubicBezTo>
                    <a:pt x="482" y="16"/>
                    <a:pt x="470" y="1"/>
                    <a:pt x="457" y="1"/>
                  </a:cubicBezTo>
                  <a:close/>
                </a:path>
              </a:pathLst>
            </a:custGeom>
            <a:solidFill>
              <a:srgbClr val="561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4" name="Google Shape;734;g23a2575d96b_0_0"/>
            <p:cNvSpPr/>
            <p:nvPr/>
          </p:nvSpPr>
          <p:spPr>
            <a:xfrm>
              <a:off x="2596182" y="2710181"/>
              <a:ext cx="113185" cy="79049"/>
            </a:xfrm>
            <a:custGeom>
              <a:rect b="b" l="l" r="r" t="t"/>
              <a:pathLst>
                <a:path extrusionOk="0" h="345" w="492">
                  <a:moveTo>
                    <a:pt x="494" y="0"/>
                  </a:moveTo>
                  <a:lnTo>
                    <a:pt x="494" y="0"/>
                  </a:lnTo>
                  <a:cubicBezTo>
                    <a:pt x="418" y="28"/>
                    <a:pt x="0" y="345"/>
                    <a:pt x="0" y="345"/>
                  </a:cubicBezTo>
                  <a:lnTo>
                    <a:pt x="430" y="168"/>
                  </a:lnTo>
                  <a:lnTo>
                    <a:pt x="494" y="0"/>
                  </a:lnTo>
                  <a:close/>
                </a:path>
              </a:pathLst>
            </a:custGeom>
            <a:solidFill>
              <a:srgbClr val="E58E70"/>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5" name="Google Shape;735;g23a2575d96b_0_0"/>
            <p:cNvSpPr/>
            <p:nvPr/>
          </p:nvSpPr>
          <p:spPr>
            <a:xfrm>
              <a:off x="2787959" y="2771582"/>
              <a:ext cx="84774" cy="35058"/>
            </a:xfrm>
            <a:custGeom>
              <a:rect b="b" l="l" r="r" t="t"/>
              <a:pathLst>
                <a:path extrusionOk="0" h="153" w="370">
                  <a:moveTo>
                    <a:pt x="342" y="0"/>
                  </a:moveTo>
                  <a:cubicBezTo>
                    <a:pt x="293" y="13"/>
                    <a:pt x="50" y="89"/>
                    <a:pt x="25" y="101"/>
                  </a:cubicBezTo>
                  <a:cubicBezTo>
                    <a:pt x="13" y="101"/>
                    <a:pt x="1" y="113"/>
                    <a:pt x="13" y="128"/>
                  </a:cubicBezTo>
                  <a:cubicBezTo>
                    <a:pt x="13" y="141"/>
                    <a:pt x="25" y="153"/>
                    <a:pt x="37" y="153"/>
                  </a:cubicBezTo>
                  <a:cubicBezTo>
                    <a:pt x="141" y="113"/>
                    <a:pt x="318" y="64"/>
                    <a:pt x="342" y="52"/>
                  </a:cubicBezTo>
                  <a:cubicBezTo>
                    <a:pt x="354" y="52"/>
                    <a:pt x="369" y="37"/>
                    <a:pt x="369" y="25"/>
                  </a:cubicBezTo>
                  <a:cubicBezTo>
                    <a:pt x="369" y="13"/>
                    <a:pt x="354" y="0"/>
                    <a:pt x="342" y="0"/>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6" name="Google Shape;736;g23a2575d96b_0_0"/>
            <p:cNvSpPr/>
            <p:nvPr/>
          </p:nvSpPr>
          <p:spPr>
            <a:xfrm>
              <a:off x="1996802" y="2960607"/>
              <a:ext cx="134270" cy="52696"/>
            </a:xfrm>
            <a:custGeom>
              <a:rect b="b" l="l" r="r" t="t"/>
              <a:pathLst>
                <a:path extrusionOk="0" h="230" w="586">
                  <a:moveTo>
                    <a:pt x="549" y="1"/>
                  </a:moveTo>
                  <a:lnTo>
                    <a:pt x="16" y="177"/>
                  </a:lnTo>
                  <a:cubicBezTo>
                    <a:pt x="0" y="177"/>
                    <a:pt x="0" y="202"/>
                    <a:pt x="0" y="217"/>
                  </a:cubicBezTo>
                  <a:cubicBezTo>
                    <a:pt x="0" y="217"/>
                    <a:pt x="16" y="229"/>
                    <a:pt x="28" y="229"/>
                  </a:cubicBezTo>
                  <a:lnTo>
                    <a:pt x="573" y="50"/>
                  </a:lnTo>
                  <a:cubicBezTo>
                    <a:pt x="585" y="37"/>
                    <a:pt x="585" y="25"/>
                    <a:pt x="585" y="13"/>
                  </a:cubicBezTo>
                  <a:cubicBezTo>
                    <a:pt x="585" y="1"/>
                    <a:pt x="561" y="1"/>
                    <a:pt x="549"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7" name="Google Shape;737;g23a2575d96b_0_0"/>
            <p:cNvSpPr/>
            <p:nvPr/>
          </p:nvSpPr>
          <p:spPr>
            <a:xfrm>
              <a:off x="2802626" y="2849718"/>
              <a:ext cx="70116" cy="29553"/>
            </a:xfrm>
            <a:custGeom>
              <a:rect b="b" l="l" r="r" t="t"/>
              <a:pathLst>
                <a:path extrusionOk="0" h="129" w="306">
                  <a:moveTo>
                    <a:pt x="266" y="1"/>
                  </a:moveTo>
                  <a:lnTo>
                    <a:pt x="25" y="77"/>
                  </a:lnTo>
                  <a:cubicBezTo>
                    <a:pt x="13" y="92"/>
                    <a:pt x="1" y="104"/>
                    <a:pt x="13" y="116"/>
                  </a:cubicBezTo>
                  <a:cubicBezTo>
                    <a:pt x="13" y="128"/>
                    <a:pt x="25" y="128"/>
                    <a:pt x="37" y="128"/>
                  </a:cubicBezTo>
                  <a:lnTo>
                    <a:pt x="278" y="52"/>
                  </a:lnTo>
                  <a:cubicBezTo>
                    <a:pt x="290" y="52"/>
                    <a:pt x="305" y="40"/>
                    <a:pt x="305" y="16"/>
                  </a:cubicBezTo>
                  <a:cubicBezTo>
                    <a:pt x="290" y="1"/>
                    <a:pt x="278" y="1"/>
                    <a:pt x="266"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sp>
          <p:nvSpPr>
            <p:cNvPr id="738" name="Google Shape;738;g23a2575d96b_0_0"/>
            <p:cNvSpPr/>
            <p:nvPr/>
          </p:nvSpPr>
          <p:spPr>
            <a:xfrm>
              <a:off x="2805607" y="2925787"/>
              <a:ext cx="43305" cy="20391"/>
            </a:xfrm>
            <a:custGeom>
              <a:rect b="b" l="l" r="r" t="t"/>
              <a:pathLst>
                <a:path extrusionOk="0" h="89" w="189">
                  <a:moveTo>
                    <a:pt x="152" y="1"/>
                  </a:moveTo>
                  <a:lnTo>
                    <a:pt x="12" y="37"/>
                  </a:lnTo>
                  <a:cubicBezTo>
                    <a:pt x="0" y="49"/>
                    <a:pt x="0" y="64"/>
                    <a:pt x="0" y="77"/>
                  </a:cubicBezTo>
                  <a:cubicBezTo>
                    <a:pt x="0" y="89"/>
                    <a:pt x="12" y="89"/>
                    <a:pt x="24" y="89"/>
                  </a:cubicBezTo>
                  <a:lnTo>
                    <a:pt x="37" y="89"/>
                  </a:lnTo>
                  <a:lnTo>
                    <a:pt x="165" y="49"/>
                  </a:lnTo>
                  <a:cubicBezTo>
                    <a:pt x="177" y="49"/>
                    <a:pt x="189" y="37"/>
                    <a:pt x="177" y="25"/>
                  </a:cubicBezTo>
                  <a:cubicBezTo>
                    <a:pt x="177" y="13"/>
                    <a:pt x="165" y="1"/>
                    <a:pt x="152" y="1"/>
                  </a:cubicBezTo>
                  <a:close/>
                </a:path>
              </a:pathLst>
            </a:custGeom>
            <a:solidFill>
              <a:srgbClr val="E06A4B"/>
            </a:solidFill>
            <a:ln>
              <a:noFill/>
            </a:ln>
          </p:spPr>
          <p:txBody>
            <a:bodyPr anchorCtr="0" anchor="ctr" bIns="121875" lIns="121875" spcFirstLastPara="1" rIns="121875" wrap="square" tIns="121875">
              <a:noAutofit/>
            </a:bodyPr>
            <a:lstStyle/>
            <a:p>
              <a:pPr indent="0" lvl="0" marL="0" marR="0" rtl="0" algn="l">
                <a:lnSpc>
                  <a:spcPct val="100000"/>
                </a:lnSpc>
                <a:spcBef>
                  <a:spcPts val="0"/>
                </a:spcBef>
                <a:spcAft>
                  <a:spcPts val="0"/>
                </a:spcAft>
                <a:buClr>
                  <a:srgbClr val="000000"/>
                </a:buClr>
                <a:buSzPts val="1867"/>
                <a:buFont typeface="Arial"/>
                <a:buNone/>
              </a:pPr>
              <a:r>
                <a:t/>
              </a:r>
              <a:endParaRPr b="0" i="0" sz="1867" u="none" cap="none" strike="noStrike">
                <a:solidFill>
                  <a:srgbClr val="000000"/>
                </a:solidFill>
                <a:latin typeface="Arial"/>
                <a:ea typeface="Arial"/>
                <a:cs typeface="Arial"/>
                <a:sym typeface="Arial"/>
              </a:endParaRPr>
            </a:p>
          </p:txBody>
        </p:sp>
      </p:grpSp>
      <p:pic>
        <p:nvPicPr>
          <p:cNvPr descr="Graphical user interface, application&#10;&#10;Description automatically generated with medium confidence" id="739" name="Google Shape;739;g23a2575d96b_0_0"/>
          <p:cNvPicPr preferRelativeResize="0"/>
          <p:nvPr/>
        </p:nvPicPr>
        <p:blipFill rotWithShape="1">
          <a:blip r:embed="rId6">
            <a:alphaModFix/>
          </a:blip>
          <a:srcRect b="0" l="0" r="0" t="0"/>
          <a:stretch/>
        </p:blipFill>
        <p:spPr>
          <a:xfrm>
            <a:off x="34350" y="4765725"/>
            <a:ext cx="1559450" cy="327176"/>
          </a:xfrm>
          <a:prstGeom prst="rect">
            <a:avLst/>
          </a:prstGeom>
          <a:noFill/>
          <a:ln>
            <a:noFill/>
          </a:ln>
        </p:spPr>
      </p:pic>
      <p:sp>
        <p:nvSpPr>
          <p:cNvPr id="740" name="Google Shape;740;g23a2575d96b_0_0"/>
          <p:cNvSpPr txBox="1"/>
          <p:nvPr/>
        </p:nvSpPr>
        <p:spPr>
          <a:xfrm>
            <a:off x="5340600" y="3162463"/>
            <a:ext cx="3003000" cy="1273200"/>
          </a:xfrm>
          <a:prstGeom prst="rect">
            <a:avLst/>
          </a:prstGeom>
          <a:noFill/>
          <a:ln>
            <a:noFill/>
          </a:ln>
        </p:spPr>
        <p:txBody>
          <a:bodyPr anchorCtr="0" anchor="t" bIns="91425" lIns="91425" spcFirstLastPara="1" rIns="91425" wrap="square" tIns="91425">
            <a:spAutoFit/>
          </a:bodyPr>
          <a:lstStyle/>
          <a:p>
            <a:pPr indent="0" lvl="0" marL="0" marR="0" rtl="0" algn="ctr">
              <a:lnSpc>
                <a:spcPct val="114000"/>
              </a:lnSpc>
              <a:spcBef>
                <a:spcPts val="0"/>
              </a:spcBef>
              <a:spcAft>
                <a:spcPts val="0"/>
              </a:spcAft>
              <a:buClr>
                <a:srgbClr val="000000"/>
              </a:buClr>
              <a:buSzPts val="1600"/>
              <a:buFont typeface="Arial"/>
              <a:buNone/>
            </a:pPr>
            <a:r>
              <a:rPr b="1" i="0" lang="it" sz="1600" u="none" cap="none" strike="noStrike">
                <a:solidFill>
                  <a:srgbClr val="000000"/>
                </a:solidFill>
                <a:latin typeface="Open Sans"/>
                <a:ea typeface="Open Sans"/>
                <a:cs typeface="Open Sans"/>
                <a:sym typeface="Open Sans"/>
              </a:rPr>
              <a:t>Bitte füllen Sie diese Kurzbewertung aus, um uns bei der Verbesserung des Moduls zu helfen!</a:t>
            </a:r>
            <a:endParaRPr b="0" i="0" sz="1400" u="none" cap="none" strike="noStrike">
              <a:solidFill>
                <a:srgbClr val="000000"/>
              </a:solidFill>
              <a:latin typeface="Arial"/>
              <a:ea typeface="Arial"/>
              <a:cs typeface="Arial"/>
              <a:sym typeface="Arial"/>
            </a:endParaRPr>
          </a:p>
        </p:txBody>
      </p:sp>
      <p:pic>
        <p:nvPicPr>
          <p:cNvPr id="741" name="Google Shape;741;g23a2575d96b_0_0"/>
          <p:cNvPicPr preferRelativeResize="0"/>
          <p:nvPr/>
        </p:nvPicPr>
        <p:blipFill>
          <a:blip r:embed="rId7">
            <a:alphaModFix/>
          </a:blip>
          <a:stretch>
            <a:fillRect/>
          </a:stretch>
        </p:blipFill>
        <p:spPr>
          <a:xfrm>
            <a:off x="3248550" y="2495550"/>
            <a:ext cx="2178600" cy="2178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6"/>
          <p:cNvSpPr txBox="1"/>
          <p:nvPr>
            <p:ph type="title"/>
          </p:nvPr>
        </p:nvSpPr>
        <p:spPr>
          <a:xfrm>
            <a:off x="1925500" y="648650"/>
            <a:ext cx="6321600" cy="635400"/>
          </a:xfrm>
          <a:prstGeom prst="rect">
            <a:avLst/>
          </a:prstGeom>
          <a:noFill/>
          <a:ln>
            <a:noFill/>
          </a:ln>
        </p:spPr>
        <p:txBody>
          <a:bodyPr anchorCtr="0" anchor="t" bIns="91425" lIns="91425" spcFirstLastPara="1" rIns="91425" wrap="square" tIns="91425">
            <a:noAutofit/>
          </a:bodyPr>
          <a:lstStyle/>
          <a:p>
            <a:pPr indent="0" lvl="0" marL="457200" rtl="0" algn="ctr">
              <a:lnSpc>
                <a:spcPct val="100000"/>
              </a:lnSpc>
              <a:spcBef>
                <a:spcPts val="0"/>
              </a:spcBef>
              <a:spcAft>
                <a:spcPts val="0"/>
              </a:spcAft>
              <a:buClr>
                <a:schemeClr val="dk2"/>
              </a:buClr>
              <a:buSzPts val="1100"/>
              <a:buFont typeface="Arial"/>
              <a:buNone/>
            </a:pPr>
            <a:r>
              <a:rPr lang="it" sz="1400">
                <a:latin typeface="Lato"/>
                <a:ea typeface="Lato"/>
                <a:cs typeface="Lato"/>
                <a:sym typeface="Lato"/>
              </a:rPr>
              <a:t>Kartierung der wirtschaftlichen und finanziellen Prozesse von Sozialunternehmen</a:t>
            </a:r>
            <a:endParaRPr sz="2600"/>
          </a:p>
        </p:txBody>
      </p:sp>
      <p:sp>
        <p:nvSpPr>
          <p:cNvPr id="176" name="Google Shape;176;p6"/>
          <p:cNvSpPr txBox="1"/>
          <p:nvPr/>
        </p:nvSpPr>
        <p:spPr>
          <a:xfrm>
            <a:off x="456075" y="2317800"/>
            <a:ext cx="20874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600"/>
              </a:spcAft>
              <a:buClr>
                <a:srgbClr val="000000"/>
              </a:buClr>
              <a:buSzPts val="2100"/>
              <a:buFont typeface="Arial"/>
              <a:buNone/>
            </a:pPr>
            <a:r>
              <a:rPr b="1" i="0" lang="it" sz="2100" u="none" cap="none" strike="noStrike">
                <a:solidFill>
                  <a:schemeClr val="dk1"/>
                </a:solidFill>
                <a:latin typeface="Lato"/>
                <a:ea typeface="Lato"/>
                <a:cs typeface="Lato"/>
                <a:sym typeface="Lato"/>
              </a:rPr>
              <a:t>Index</a:t>
            </a:r>
            <a:endParaRPr b="0" i="0" sz="1400" u="none" cap="none" strike="noStrike">
              <a:solidFill>
                <a:srgbClr val="000000"/>
              </a:solidFill>
              <a:latin typeface="Arial"/>
              <a:ea typeface="Arial"/>
              <a:cs typeface="Arial"/>
              <a:sym typeface="Arial"/>
            </a:endParaRPr>
          </a:p>
        </p:txBody>
      </p:sp>
      <p:sp>
        <p:nvSpPr>
          <p:cNvPr id="177" name="Google Shape;177;p6"/>
          <p:cNvSpPr txBox="1"/>
          <p:nvPr>
            <p:ph idx="1" type="body"/>
          </p:nvPr>
        </p:nvSpPr>
        <p:spPr>
          <a:xfrm>
            <a:off x="1900600" y="1424875"/>
            <a:ext cx="6371400" cy="36678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dk1"/>
              </a:buClr>
              <a:buSzPts val="1300"/>
              <a:buAutoNum type="arabicPeriod"/>
            </a:pPr>
            <a:r>
              <a:rPr b="1" lang="it" sz="1300">
                <a:solidFill>
                  <a:schemeClr val="dk1"/>
                </a:solidFill>
              </a:rPr>
              <a:t>DER BusinessplanUNGSPROZESS</a:t>
            </a:r>
            <a:endParaRPr b="1" sz="1300">
              <a:solidFill>
                <a:schemeClr val="dk1"/>
              </a:solidFill>
            </a:endParaRPr>
          </a:p>
          <a:p>
            <a:pPr indent="0" lvl="0" marL="0" rtl="0" algn="l">
              <a:lnSpc>
                <a:spcPct val="100000"/>
              </a:lnSpc>
              <a:spcBef>
                <a:spcPts val="0"/>
              </a:spcBef>
              <a:spcAft>
                <a:spcPts val="0"/>
              </a:spcAft>
              <a:buSzPts val="1400"/>
              <a:buNone/>
            </a:pPr>
            <a:r>
              <a:t/>
            </a:r>
            <a:endParaRPr b="1" sz="1300">
              <a:solidFill>
                <a:schemeClr val="dk1"/>
              </a:solidFill>
            </a:endParaRPr>
          </a:p>
          <a:p>
            <a:pPr indent="0" lvl="0" marL="0" rtl="0" algn="l">
              <a:lnSpc>
                <a:spcPct val="100000"/>
              </a:lnSpc>
              <a:spcBef>
                <a:spcPts val="0"/>
              </a:spcBef>
              <a:spcAft>
                <a:spcPts val="0"/>
              </a:spcAft>
              <a:buSzPts val="1400"/>
              <a:buNone/>
            </a:pPr>
            <a:r>
              <a:rPr b="1" lang="it" sz="1000"/>
              <a:t>1.1 </a:t>
            </a:r>
            <a:r>
              <a:rPr lang="it" sz="1000"/>
              <a:t>Der Zweck von Planungs- und Managementinstrumenten</a:t>
            </a:r>
            <a:endParaRPr sz="1000"/>
          </a:p>
          <a:p>
            <a:pPr indent="0" lvl="0" marL="0" rtl="0" algn="l">
              <a:lnSpc>
                <a:spcPct val="100000"/>
              </a:lnSpc>
              <a:spcBef>
                <a:spcPts val="0"/>
              </a:spcBef>
              <a:spcAft>
                <a:spcPts val="0"/>
              </a:spcAft>
              <a:buSzPts val="1400"/>
              <a:buNone/>
            </a:pPr>
            <a:r>
              <a:rPr b="1" lang="it" sz="1000"/>
              <a:t>1.2 </a:t>
            </a:r>
            <a:r>
              <a:rPr lang="it" sz="1000"/>
              <a:t>Planung der Tagesordnung unter Berücksichtigung von Prioritäten und internen Bedürfnissen</a:t>
            </a:r>
            <a:endParaRPr sz="1000"/>
          </a:p>
          <a:p>
            <a:pPr indent="0" lvl="0" marL="0" rtl="0" algn="l">
              <a:lnSpc>
                <a:spcPct val="100000"/>
              </a:lnSpc>
              <a:spcBef>
                <a:spcPts val="0"/>
              </a:spcBef>
              <a:spcAft>
                <a:spcPts val="0"/>
              </a:spcAft>
              <a:buSzPts val="1400"/>
              <a:buNone/>
            </a:pPr>
            <a:r>
              <a:rPr b="1" lang="it" sz="1000"/>
              <a:t>1.3 </a:t>
            </a:r>
            <a:r>
              <a:rPr lang="it" sz="1000"/>
              <a:t>Formulierung des Auftrags des Sozialunternehmens</a:t>
            </a:r>
            <a:endParaRPr sz="1000"/>
          </a:p>
          <a:p>
            <a:pPr indent="0" lvl="0" marL="0" rtl="0" algn="l">
              <a:lnSpc>
                <a:spcPct val="100000"/>
              </a:lnSpc>
              <a:spcBef>
                <a:spcPts val="0"/>
              </a:spcBef>
              <a:spcAft>
                <a:spcPts val="0"/>
              </a:spcAft>
              <a:buSzPts val="1400"/>
              <a:buNone/>
            </a:pPr>
            <a:r>
              <a:rPr b="1" lang="it" sz="1000"/>
              <a:t>1.4 </a:t>
            </a:r>
            <a:r>
              <a:rPr lang="it" sz="1000"/>
              <a:t>Beschreibung der spezifischen Maßnahmen zur Erreichung der Ziele</a:t>
            </a:r>
            <a:endParaRPr sz="1000"/>
          </a:p>
          <a:p>
            <a:pPr indent="0" lvl="0" marL="0" rtl="0" algn="l">
              <a:lnSpc>
                <a:spcPct val="100000"/>
              </a:lnSpc>
              <a:spcBef>
                <a:spcPts val="0"/>
              </a:spcBef>
              <a:spcAft>
                <a:spcPts val="0"/>
              </a:spcAft>
              <a:buSzPts val="1400"/>
              <a:buNone/>
            </a:pPr>
            <a:r>
              <a:rPr b="1" lang="it" sz="1000"/>
              <a:t>1.5 </a:t>
            </a:r>
            <a:r>
              <a:rPr lang="it" sz="1000"/>
              <a:t>Festlegung von Zielen für die Planung, Messung und Verbesserung der Leistung</a:t>
            </a:r>
            <a:endParaRPr sz="1000"/>
          </a:p>
          <a:p>
            <a:pPr indent="0" lvl="0" marL="0" rtl="0" algn="l">
              <a:lnSpc>
                <a:spcPct val="100000"/>
              </a:lnSpc>
              <a:spcBef>
                <a:spcPts val="0"/>
              </a:spcBef>
              <a:spcAft>
                <a:spcPts val="0"/>
              </a:spcAft>
              <a:buSzPts val="1400"/>
              <a:buNone/>
            </a:pPr>
            <a:r>
              <a:rPr b="1" lang="it" sz="1000"/>
              <a:t>1.6 </a:t>
            </a:r>
            <a:r>
              <a:rPr lang="it" sz="1000"/>
              <a:t>Ökosysteme zur Unterstützung sozialer Unternehmen: Aufrechterhaltung einer effektiven Kommunikation mit Interessenvertretern, Geldgebern oder Investoren, der Gemeinschaft, dem Vorstand, Mitarbeitern und Freiwilligen (Netzwerk)</a:t>
            </a:r>
            <a:endParaRPr sz="1000"/>
          </a:p>
          <a:p>
            <a:pPr indent="0" lvl="0" marL="0" rtl="0" algn="l">
              <a:lnSpc>
                <a:spcPct val="100000"/>
              </a:lnSpc>
              <a:spcBef>
                <a:spcPts val="0"/>
              </a:spcBef>
              <a:spcAft>
                <a:spcPts val="0"/>
              </a:spcAft>
              <a:buSzPts val="1400"/>
              <a:buNone/>
            </a:pPr>
            <a:r>
              <a:rPr b="1" lang="it" sz="1000"/>
              <a:t>1.7 </a:t>
            </a:r>
            <a:r>
              <a:rPr lang="it" sz="1000"/>
              <a:t>Was ist ein Businessplan?</a:t>
            </a:r>
            <a:endParaRPr sz="1000"/>
          </a:p>
          <a:p>
            <a:pPr indent="0" lvl="0" marL="0" rtl="0" algn="l">
              <a:lnSpc>
                <a:spcPct val="100000"/>
              </a:lnSpc>
              <a:spcBef>
                <a:spcPts val="0"/>
              </a:spcBef>
              <a:spcAft>
                <a:spcPts val="0"/>
              </a:spcAft>
              <a:buSzPts val="1400"/>
              <a:buNone/>
            </a:pPr>
            <a:r>
              <a:t/>
            </a:r>
            <a:endParaRPr sz="1000"/>
          </a:p>
          <a:p>
            <a:pPr indent="0" lvl="0" marL="457200" rtl="0" algn="l">
              <a:lnSpc>
                <a:spcPct val="100000"/>
              </a:lnSpc>
              <a:spcBef>
                <a:spcPts val="0"/>
              </a:spcBef>
              <a:spcAft>
                <a:spcPts val="0"/>
              </a:spcAft>
              <a:buSzPts val="1400"/>
              <a:buNone/>
            </a:pPr>
            <a:r>
              <a:t/>
            </a:r>
            <a:endParaRPr sz="1000">
              <a:latin typeface="Arial"/>
              <a:ea typeface="Arial"/>
              <a:cs typeface="Arial"/>
              <a:sym typeface="Arial"/>
            </a:endParaRPr>
          </a:p>
          <a:p>
            <a:pPr indent="-311150" lvl="0" marL="457200" rtl="0" algn="l">
              <a:lnSpc>
                <a:spcPct val="115000"/>
              </a:lnSpc>
              <a:spcBef>
                <a:spcPts val="0"/>
              </a:spcBef>
              <a:spcAft>
                <a:spcPts val="0"/>
              </a:spcAft>
              <a:buClr>
                <a:schemeClr val="dk1"/>
              </a:buClr>
              <a:buSzPts val="1300"/>
              <a:buAutoNum type="arabicPeriod"/>
            </a:pPr>
            <a:r>
              <a:rPr b="1" lang="it" sz="1300">
                <a:solidFill>
                  <a:schemeClr val="dk1"/>
                </a:solidFill>
              </a:rPr>
              <a:t>DIE WIRTSCHAFTLICHE BILANZ DES SOZIALUNTERNEHMENS</a:t>
            </a:r>
            <a:endParaRPr b="1" sz="1300">
              <a:solidFill>
                <a:schemeClr val="dk1"/>
              </a:solidFill>
            </a:endParaRPr>
          </a:p>
          <a:p>
            <a:pPr indent="0" lvl="0" marL="0" rtl="0" algn="l">
              <a:lnSpc>
                <a:spcPct val="100000"/>
              </a:lnSpc>
              <a:spcBef>
                <a:spcPts val="1600"/>
              </a:spcBef>
              <a:spcAft>
                <a:spcPts val="0"/>
              </a:spcAft>
              <a:buSzPts val="1400"/>
              <a:buNone/>
            </a:pPr>
            <a:r>
              <a:rPr b="1" lang="it" sz="1000"/>
              <a:t>2.1 </a:t>
            </a:r>
            <a:r>
              <a:rPr lang="it" sz="1000"/>
              <a:t>Merkmale und Management der finanziellen Ziele</a:t>
            </a:r>
            <a:endParaRPr sz="800"/>
          </a:p>
          <a:p>
            <a:pPr indent="0" lvl="0" marL="0" rtl="0" algn="l">
              <a:lnSpc>
                <a:spcPct val="100000"/>
              </a:lnSpc>
              <a:spcBef>
                <a:spcPts val="0"/>
              </a:spcBef>
              <a:spcAft>
                <a:spcPts val="0"/>
              </a:spcAft>
              <a:buSzPts val="1400"/>
              <a:buNone/>
            </a:pPr>
            <a:r>
              <a:rPr b="1" lang="it" sz="1000"/>
              <a:t>2.2 </a:t>
            </a:r>
            <a:r>
              <a:rPr lang="it" sz="1000"/>
              <a:t>Planung der erforderlichen Ressourcen, Kosten und Einnahmen </a:t>
            </a:r>
            <a:endParaRPr sz="1100"/>
          </a:p>
          <a:p>
            <a:pPr indent="0" lvl="0" marL="457200" rtl="0" algn="l">
              <a:lnSpc>
                <a:spcPct val="115000"/>
              </a:lnSpc>
              <a:spcBef>
                <a:spcPts val="0"/>
              </a:spcBef>
              <a:spcAft>
                <a:spcPts val="0"/>
              </a:spcAft>
              <a:buSzPts val="1400"/>
              <a:buNone/>
            </a:pPr>
            <a:r>
              <a:t/>
            </a:r>
            <a:endParaRPr sz="1600"/>
          </a:p>
        </p:txBody>
      </p:sp>
      <p:pic>
        <p:nvPicPr>
          <p:cNvPr id="178" name="Google Shape;178;p6"/>
          <p:cNvPicPr preferRelativeResize="0"/>
          <p:nvPr/>
        </p:nvPicPr>
        <p:blipFill rotWithShape="1">
          <a:blip r:embed="rId3">
            <a:alphaModFix/>
          </a:blip>
          <a:srcRect b="0" l="0" r="0" t="0"/>
          <a:stretch/>
        </p:blipFill>
        <p:spPr>
          <a:xfrm>
            <a:off x="265500" y="4577350"/>
            <a:ext cx="1484200" cy="307805"/>
          </a:xfrm>
          <a:prstGeom prst="rect">
            <a:avLst/>
          </a:prstGeom>
          <a:noFill/>
          <a:ln>
            <a:noFill/>
          </a:ln>
        </p:spPr>
      </p:pic>
      <p:pic>
        <p:nvPicPr>
          <p:cNvPr id="179" name="Google Shape;179;p6"/>
          <p:cNvPicPr preferRelativeResize="0"/>
          <p:nvPr/>
        </p:nvPicPr>
        <p:blipFill rotWithShape="1">
          <a:blip r:embed="rId4">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txBox="1"/>
          <p:nvPr>
            <p:ph type="title"/>
          </p:nvPr>
        </p:nvSpPr>
        <p:spPr>
          <a:xfrm>
            <a:off x="1508100" y="511550"/>
            <a:ext cx="6127800" cy="909600"/>
          </a:xfrm>
          <a:prstGeom prst="rect">
            <a:avLst/>
          </a:prstGeom>
          <a:noFill/>
          <a:ln>
            <a:noFill/>
          </a:ln>
        </p:spPr>
        <p:txBody>
          <a:bodyPr anchorCtr="0" anchor="t" bIns="91425" lIns="91425" spcFirstLastPara="1" rIns="91425" wrap="square" tIns="91425">
            <a:noAutofit/>
          </a:bodyPr>
          <a:lstStyle/>
          <a:p>
            <a:pPr indent="0" lvl="0" marL="914400" rtl="0" algn="ctr">
              <a:lnSpc>
                <a:spcPct val="100000"/>
              </a:lnSpc>
              <a:spcBef>
                <a:spcPts val="0"/>
              </a:spcBef>
              <a:spcAft>
                <a:spcPts val="0"/>
              </a:spcAft>
              <a:buSzPts val="3000"/>
              <a:buNone/>
            </a:pPr>
            <a:r>
              <a:rPr lang="it" sz="1400">
                <a:latin typeface="Lato"/>
                <a:ea typeface="Lato"/>
                <a:cs typeface="Lato"/>
                <a:sym typeface="Lato"/>
              </a:rPr>
              <a:t>Finanzplanung und -verwaltung von Sozialunternehmen </a:t>
            </a:r>
            <a:endParaRPr sz="1400">
              <a:latin typeface="Lato"/>
              <a:ea typeface="Lato"/>
              <a:cs typeface="Lato"/>
              <a:sym typeface="Lato"/>
            </a:endParaRPr>
          </a:p>
          <a:p>
            <a:pPr indent="0" lvl="0" marL="914400" rtl="0" algn="ctr">
              <a:lnSpc>
                <a:spcPct val="100000"/>
              </a:lnSpc>
              <a:spcBef>
                <a:spcPts val="0"/>
              </a:spcBef>
              <a:spcAft>
                <a:spcPts val="0"/>
              </a:spcAft>
              <a:buSzPts val="3000"/>
              <a:buNone/>
            </a:pPr>
            <a:r>
              <a:rPr lang="it" sz="1400">
                <a:latin typeface="Lato"/>
                <a:ea typeface="Lato"/>
                <a:cs typeface="Lato"/>
                <a:sym typeface="Lato"/>
              </a:rPr>
              <a:t>und </a:t>
            </a:r>
            <a:endParaRPr sz="1400">
              <a:latin typeface="Lato"/>
              <a:ea typeface="Lato"/>
              <a:cs typeface="Lato"/>
              <a:sym typeface="Lato"/>
            </a:endParaRPr>
          </a:p>
          <a:p>
            <a:pPr indent="0" lvl="0" marL="914400" rtl="0" algn="ctr">
              <a:lnSpc>
                <a:spcPct val="100000"/>
              </a:lnSpc>
              <a:spcBef>
                <a:spcPts val="0"/>
              </a:spcBef>
              <a:spcAft>
                <a:spcPts val="0"/>
              </a:spcAft>
              <a:buSzPts val="3000"/>
              <a:buNone/>
            </a:pPr>
            <a:r>
              <a:rPr lang="it" sz="1400">
                <a:latin typeface="Lato"/>
                <a:ea typeface="Lato"/>
                <a:cs typeface="Lato"/>
                <a:sym typeface="Lato"/>
              </a:rPr>
              <a:t>Innovation und Digitalisierung von Finanzprozessen</a:t>
            </a:r>
            <a:endParaRPr sz="1400">
              <a:latin typeface="Lato"/>
              <a:ea typeface="Lato"/>
              <a:cs typeface="Lato"/>
              <a:sym typeface="Lato"/>
            </a:endParaRPr>
          </a:p>
        </p:txBody>
      </p:sp>
      <p:sp>
        <p:nvSpPr>
          <p:cNvPr id="185" name="Google Shape;185;p7"/>
          <p:cNvSpPr txBox="1"/>
          <p:nvPr>
            <p:ph idx="1" type="body"/>
          </p:nvPr>
        </p:nvSpPr>
        <p:spPr>
          <a:xfrm>
            <a:off x="2341050" y="1350550"/>
            <a:ext cx="6371400" cy="3226800"/>
          </a:xfrm>
          <a:prstGeom prst="rect">
            <a:avLst/>
          </a:prstGeom>
          <a:noFill/>
          <a:ln>
            <a:noFill/>
          </a:ln>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chemeClr val="dk1"/>
              </a:buClr>
              <a:buSzPts val="1300"/>
              <a:buAutoNum type="arabicPeriod"/>
            </a:pPr>
            <a:r>
              <a:rPr b="1" lang="it" sz="1300">
                <a:solidFill>
                  <a:schemeClr val="dk1"/>
                </a:solidFill>
              </a:rPr>
              <a:t> EINFÜHRUNG IN DAS FINANZMANAGEMENT</a:t>
            </a:r>
            <a:endParaRPr b="1" sz="1300" u="sng">
              <a:solidFill>
                <a:schemeClr val="dk1"/>
              </a:solidFill>
            </a:endParaRPr>
          </a:p>
          <a:p>
            <a:pPr indent="0" lvl="0" marL="0" rtl="0" algn="l">
              <a:lnSpc>
                <a:spcPct val="100000"/>
              </a:lnSpc>
              <a:spcBef>
                <a:spcPts val="1600"/>
              </a:spcBef>
              <a:spcAft>
                <a:spcPts val="0"/>
              </a:spcAft>
              <a:buSzPts val="1400"/>
              <a:buNone/>
            </a:pPr>
            <a:r>
              <a:rPr b="1" lang="it" sz="1000"/>
              <a:t>3.1 </a:t>
            </a:r>
            <a:r>
              <a:rPr lang="it" sz="1000"/>
              <a:t>Was ist Finanzmanagement? </a:t>
            </a:r>
            <a:endParaRPr sz="1000"/>
          </a:p>
          <a:p>
            <a:pPr indent="0" lvl="0" marL="0" rtl="0" algn="l">
              <a:lnSpc>
                <a:spcPct val="100000"/>
              </a:lnSpc>
              <a:spcBef>
                <a:spcPts val="0"/>
              </a:spcBef>
              <a:spcAft>
                <a:spcPts val="0"/>
              </a:spcAft>
              <a:buClr>
                <a:schemeClr val="dk2"/>
              </a:buClr>
              <a:buSzPts val="1100"/>
              <a:buFont typeface="Arial"/>
              <a:buNone/>
            </a:pPr>
            <a:r>
              <a:rPr b="1" lang="it" sz="1000"/>
              <a:t>3.2 </a:t>
            </a:r>
            <a:r>
              <a:rPr lang="it" sz="1000"/>
              <a:t>Zielsetzungen</a:t>
            </a:r>
            <a:endParaRPr sz="1000"/>
          </a:p>
          <a:p>
            <a:pPr indent="0" lvl="0" marL="0" rtl="0" algn="l">
              <a:lnSpc>
                <a:spcPct val="100000"/>
              </a:lnSpc>
              <a:spcBef>
                <a:spcPts val="0"/>
              </a:spcBef>
              <a:spcAft>
                <a:spcPts val="0"/>
              </a:spcAft>
              <a:buSzPts val="1400"/>
              <a:buNone/>
            </a:pPr>
            <a:r>
              <a:rPr b="1" lang="it" sz="1000"/>
              <a:t>3.3 </a:t>
            </a:r>
            <a:r>
              <a:rPr lang="it" sz="1000"/>
              <a:t>Elemente des Finanzmanagement </a:t>
            </a:r>
            <a:endParaRPr sz="1000"/>
          </a:p>
          <a:p>
            <a:pPr indent="0" lvl="0" marL="457200" rtl="0" algn="l">
              <a:lnSpc>
                <a:spcPct val="100000"/>
              </a:lnSpc>
              <a:spcBef>
                <a:spcPts val="0"/>
              </a:spcBef>
              <a:spcAft>
                <a:spcPts val="0"/>
              </a:spcAft>
              <a:buClr>
                <a:schemeClr val="dk2"/>
              </a:buClr>
              <a:buSzPts val="1100"/>
              <a:buFont typeface="Arial"/>
              <a:buNone/>
            </a:pPr>
            <a:r>
              <a:t/>
            </a:r>
            <a:endParaRPr sz="1000"/>
          </a:p>
          <a:p>
            <a:pPr indent="-311150" lvl="0" marL="457200" rtl="0" algn="l">
              <a:lnSpc>
                <a:spcPct val="100000"/>
              </a:lnSpc>
              <a:spcBef>
                <a:spcPts val="0"/>
              </a:spcBef>
              <a:spcAft>
                <a:spcPts val="0"/>
              </a:spcAft>
              <a:buClr>
                <a:schemeClr val="dk1"/>
              </a:buClr>
              <a:buSzPts val="1300"/>
              <a:buAutoNum type="arabicPeriod"/>
            </a:pPr>
            <a:r>
              <a:rPr b="1" lang="it" sz="1300">
                <a:solidFill>
                  <a:schemeClr val="dk1"/>
                </a:solidFill>
              </a:rPr>
              <a:t>KOMPONENTEN DES FINANZMANAGEMENTS - KONSTRUIEREN, LESEN UND VERSTEHEN </a:t>
            </a:r>
            <a:endParaRPr b="1" sz="1300">
              <a:solidFill>
                <a:schemeClr val="dk1"/>
              </a:solidFill>
            </a:endParaRPr>
          </a:p>
          <a:p>
            <a:pPr indent="0" lvl="0" marL="0" rtl="0" algn="l">
              <a:lnSpc>
                <a:spcPct val="100000"/>
              </a:lnSpc>
              <a:spcBef>
                <a:spcPts val="0"/>
              </a:spcBef>
              <a:spcAft>
                <a:spcPts val="0"/>
              </a:spcAft>
              <a:buSzPts val="1400"/>
              <a:buNone/>
            </a:pPr>
            <a:r>
              <a:t/>
            </a:r>
            <a:endParaRPr b="1" sz="1200">
              <a:solidFill>
                <a:schemeClr val="dk1"/>
              </a:solidFill>
            </a:endParaRPr>
          </a:p>
          <a:p>
            <a:pPr indent="0" lvl="0" marL="0" rtl="0" algn="l">
              <a:lnSpc>
                <a:spcPct val="100000"/>
              </a:lnSpc>
              <a:spcBef>
                <a:spcPts val="0"/>
              </a:spcBef>
              <a:spcAft>
                <a:spcPts val="0"/>
              </a:spcAft>
              <a:buSzPts val="1400"/>
              <a:buNone/>
            </a:pPr>
            <a:r>
              <a:rPr b="1" lang="it" sz="1000"/>
              <a:t>4.1 </a:t>
            </a:r>
            <a:r>
              <a:rPr lang="it" sz="1000"/>
              <a:t>Die </a:t>
            </a:r>
            <a:r>
              <a:rPr b="1" lang="it" sz="1000"/>
              <a:t>Bilanz </a:t>
            </a:r>
            <a:endParaRPr sz="1000"/>
          </a:p>
          <a:p>
            <a:pPr indent="0" lvl="0" marL="0" rtl="0" algn="l">
              <a:lnSpc>
                <a:spcPct val="100000"/>
              </a:lnSpc>
              <a:spcBef>
                <a:spcPts val="0"/>
              </a:spcBef>
              <a:spcAft>
                <a:spcPts val="0"/>
              </a:spcAft>
              <a:buSzPts val="1400"/>
              <a:buNone/>
            </a:pPr>
            <a:r>
              <a:rPr b="1" lang="it" sz="1000"/>
              <a:t>4.2 </a:t>
            </a:r>
            <a:r>
              <a:rPr lang="it" sz="1000"/>
              <a:t>Die Gewinn- und Verlustrechnung   </a:t>
            </a:r>
            <a:endParaRPr sz="1000"/>
          </a:p>
          <a:p>
            <a:pPr indent="0" lvl="0" marL="0" rtl="0" algn="l">
              <a:lnSpc>
                <a:spcPct val="100000"/>
              </a:lnSpc>
              <a:spcBef>
                <a:spcPts val="0"/>
              </a:spcBef>
              <a:spcAft>
                <a:spcPts val="0"/>
              </a:spcAft>
              <a:buSzPts val="1400"/>
              <a:buNone/>
            </a:pPr>
            <a:r>
              <a:rPr b="1" lang="it" sz="1000"/>
              <a:t>4.3 </a:t>
            </a:r>
            <a:r>
              <a:rPr lang="it" sz="1000"/>
              <a:t>Die Cashflow Rechnung </a:t>
            </a:r>
            <a:endParaRPr sz="1000"/>
          </a:p>
          <a:p>
            <a:pPr indent="0" lvl="0" marL="0" rtl="0" algn="l">
              <a:lnSpc>
                <a:spcPct val="100000"/>
              </a:lnSpc>
              <a:spcBef>
                <a:spcPts val="0"/>
              </a:spcBef>
              <a:spcAft>
                <a:spcPts val="0"/>
              </a:spcAft>
              <a:buSzPts val="1400"/>
              <a:buNone/>
            </a:pPr>
            <a:r>
              <a:rPr b="1" lang="it" sz="1000"/>
              <a:t>4.4 </a:t>
            </a:r>
            <a:r>
              <a:rPr lang="it" sz="1000"/>
              <a:t>Die Bedeutung von Haushaltsindikatoren für die oben genannten Erklärungen für Kontroll- und Managementzwecke</a:t>
            </a:r>
            <a:endParaRPr b="1" sz="1000"/>
          </a:p>
          <a:p>
            <a:pPr indent="0" lvl="0" marL="457200" rtl="0" algn="l">
              <a:lnSpc>
                <a:spcPct val="100000"/>
              </a:lnSpc>
              <a:spcBef>
                <a:spcPts val="0"/>
              </a:spcBef>
              <a:spcAft>
                <a:spcPts val="0"/>
              </a:spcAft>
              <a:buSzPts val="1400"/>
              <a:buNone/>
            </a:pPr>
            <a:r>
              <a:t/>
            </a:r>
            <a:endParaRPr sz="1200">
              <a:solidFill>
                <a:schemeClr val="dk1"/>
              </a:solidFill>
            </a:endParaRPr>
          </a:p>
          <a:p>
            <a:pPr indent="-311150" lvl="0" marL="457200" rtl="0" algn="l">
              <a:lnSpc>
                <a:spcPct val="100000"/>
              </a:lnSpc>
              <a:spcBef>
                <a:spcPts val="0"/>
              </a:spcBef>
              <a:spcAft>
                <a:spcPts val="0"/>
              </a:spcAft>
              <a:buClr>
                <a:schemeClr val="dk1"/>
              </a:buClr>
              <a:buSzPts val="1300"/>
              <a:buAutoNum type="arabicPeriod"/>
            </a:pPr>
            <a:r>
              <a:rPr b="1" lang="it" sz="1300">
                <a:solidFill>
                  <a:schemeClr val="dk1"/>
                </a:solidFill>
              </a:rPr>
              <a:t>AUTOMATISIERUNG UND FINANZMANAGEMENT</a:t>
            </a:r>
            <a:endParaRPr b="1" sz="1300">
              <a:solidFill>
                <a:schemeClr val="dk1"/>
              </a:solidFill>
            </a:endParaRPr>
          </a:p>
          <a:p>
            <a:pPr indent="0" lvl="0" marL="0" rtl="0" algn="l">
              <a:lnSpc>
                <a:spcPct val="100000"/>
              </a:lnSpc>
              <a:spcBef>
                <a:spcPts val="0"/>
              </a:spcBef>
              <a:spcAft>
                <a:spcPts val="0"/>
              </a:spcAft>
              <a:buSzPts val="1400"/>
              <a:buNone/>
            </a:pPr>
            <a:r>
              <a:t/>
            </a:r>
            <a:endParaRPr b="1" sz="1200">
              <a:solidFill>
                <a:schemeClr val="dk1"/>
              </a:solidFill>
            </a:endParaRPr>
          </a:p>
          <a:p>
            <a:pPr indent="0" lvl="0" marL="0" rtl="0" algn="l">
              <a:lnSpc>
                <a:spcPct val="100000"/>
              </a:lnSpc>
              <a:spcBef>
                <a:spcPts val="0"/>
              </a:spcBef>
              <a:spcAft>
                <a:spcPts val="0"/>
              </a:spcAft>
              <a:buSzPts val="1400"/>
              <a:buNone/>
            </a:pPr>
            <a:r>
              <a:rPr b="1" lang="it" sz="1000"/>
              <a:t>5.1 </a:t>
            </a:r>
            <a:r>
              <a:rPr lang="it" sz="1000"/>
              <a:t>Big Data für Echtzeit-Management </a:t>
            </a:r>
            <a:endParaRPr sz="1000"/>
          </a:p>
          <a:p>
            <a:pPr indent="0" lvl="0" marL="0" rtl="0" algn="l">
              <a:lnSpc>
                <a:spcPct val="100000"/>
              </a:lnSpc>
              <a:spcBef>
                <a:spcPts val="0"/>
              </a:spcBef>
              <a:spcAft>
                <a:spcPts val="0"/>
              </a:spcAft>
              <a:buSzPts val="1400"/>
              <a:buNone/>
            </a:pPr>
            <a:r>
              <a:rPr b="1" lang="it" sz="1000"/>
              <a:t>5.2 </a:t>
            </a:r>
            <a:r>
              <a:rPr lang="it" sz="1000"/>
              <a:t>Tools-Tipps </a:t>
            </a:r>
            <a:endParaRPr sz="1000"/>
          </a:p>
          <a:p>
            <a:pPr indent="0" lvl="0" marL="457200" rtl="0" algn="l">
              <a:lnSpc>
                <a:spcPct val="115000"/>
              </a:lnSpc>
              <a:spcBef>
                <a:spcPts val="0"/>
              </a:spcBef>
              <a:spcAft>
                <a:spcPts val="1200"/>
              </a:spcAft>
              <a:buSzPts val="1400"/>
              <a:buNone/>
            </a:pPr>
            <a:r>
              <a:t/>
            </a:r>
            <a:endParaRPr b="1">
              <a:solidFill>
                <a:schemeClr val="dk1"/>
              </a:solidFill>
            </a:endParaRPr>
          </a:p>
        </p:txBody>
      </p:sp>
      <p:sp>
        <p:nvSpPr>
          <p:cNvPr id="186" name="Google Shape;186;p7"/>
          <p:cNvSpPr txBox="1"/>
          <p:nvPr/>
        </p:nvSpPr>
        <p:spPr>
          <a:xfrm>
            <a:off x="605375" y="2317800"/>
            <a:ext cx="10533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15000"/>
              </a:lnSpc>
              <a:spcBef>
                <a:spcPts val="0"/>
              </a:spcBef>
              <a:spcAft>
                <a:spcPts val="1600"/>
              </a:spcAft>
              <a:buClr>
                <a:srgbClr val="000000"/>
              </a:buClr>
              <a:buSzPts val="2100"/>
              <a:buFont typeface="Arial"/>
              <a:buNone/>
            </a:pPr>
            <a:r>
              <a:rPr b="1" i="0" lang="it" sz="2100" u="none" cap="none" strike="noStrike">
                <a:solidFill>
                  <a:schemeClr val="dk1"/>
                </a:solidFill>
                <a:latin typeface="Lato"/>
                <a:ea typeface="Lato"/>
                <a:cs typeface="Lato"/>
                <a:sym typeface="Lato"/>
              </a:rPr>
              <a:t>Index</a:t>
            </a:r>
            <a:endParaRPr b="0" i="0" sz="1400" u="none" cap="none" strike="noStrike">
              <a:solidFill>
                <a:srgbClr val="000000"/>
              </a:solidFill>
              <a:latin typeface="Arial"/>
              <a:ea typeface="Arial"/>
              <a:cs typeface="Arial"/>
              <a:sym typeface="Arial"/>
            </a:endParaRPr>
          </a:p>
        </p:txBody>
      </p:sp>
      <p:pic>
        <p:nvPicPr>
          <p:cNvPr id="187" name="Google Shape;187;p7"/>
          <p:cNvPicPr preferRelativeResize="0"/>
          <p:nvPr/>
        </p:nvPicPr>
        <p:blipFill rotWithShape="1">
          <a:blip r:embed="rId3">
            <a:alphaModFix/>
          </a:blip>
          <a:srcRect b="0" l="0" r="0" t="0"/>
          <a:stretch/>
        </p:blipFill>
        <p:spPr>
          <a:xfrm>
            <a:off x="265500" y="4577350"/>
            <a:ext cx="1484200" cy="307805"/>
          </a:xfrm>
          <a:prstGeom prst="rect">
            <a:avLst/>
          </a:prstGeom>
          <a:noFill/>
          <a:ln>
            <a:noFill/>
          </a:ln>
        </p:spPr>
      </p:pic>
      <p:pic>
        <p:nvPicPr>
          <p:cNvPr id="188" name="Google Shape;188;p7"/>
          <p:cNvPicPr preferRelativeResize="0"/>
          <p:nvPr/>
        </p:nvPicPr>
        <p:blipFill rotWithShape="1">
          <a:blip r:embed="rId4">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8"/>
          <p:cNvSpPr txBox="1"/>
          <p:nvPr>
            <p:ph type="title"/>
          </p:nvPr>
        </p:nvSpPr>
        <p:spPr>
          <a:xfrm>
            <a:off x="281725" y="257175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2"/>
              </a:buClr>
              <a:buSzPts val="1100"/>
              <a:buFont typeface="Arial"/>
              <a:buNone/>
            </a:pPr>
            <a:r>
              <a:rPr lang="it" sz="2400">
                <a:solidFill>
                  <a:srgbClr val="122D4A"/>
                </a:solidFill>
                <a:latin typeface="Arial"/>
                <a:ea typeface="Arial"/>
                <a:cs typeface="Arial"/>
                <a:sym typeface="Arial"/>
              </a:rPr>
              <a:t>1.1 Der Zweck von Planungs- und Managementinstrumenten</a:t>
            </a:r>
            <a:endParaRPr b="0" sz="2400">
              <a:solidFill>
                <a:srgbClr val="12129F"/>
              </a:solidFill>
              <a:latin typeface="Arial"/>
              <a:ea typeface="Arial"/>
              <a:cs typeface="Arial"/>
              <a:sym typeface="Arial"/>
            </a:endParaRPr>
          </a:p>
        </p:txBody>
      </p:sp>
      <p:sp>
        <p:nvSpPr>
          <p:cNvPr id="194" name="Google Shape;194;p8"/>
          <p:cNvSpPr txBox="1"/>
          <p:nvPr>
            <p:ph idx="2" type="body"/>
          </p:nvPr>
        </p:nvSpPr>
        <p:spPr>
          <a:xfrm>
            <a:off x="4737875" y="826975"/>
            <a:ext cx="4244100" cy="39414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800"/>
              <a:buNone/>
            </a:pPr>
            <a:r>
              <a:rPr lang="it" sz="1400">
                <a:solidFill>
                  <a:schemeClr val="dk2"/>
                </a:solidFill>
              </a:rPr>
              <a:t>Eine der Hauptursachen für den Erfolg von Unternehmen ist die </a:t>
            </a:r>
            <a:r>
              <a:rPr b="1" lang="it" sz="1400">
                <a:solidFill>
                  <a:schemeClr val="dk2"/>
                </a:solidFill>
              </a:rPr>
              <a:t>Definition der eigenen Ziele</a:t>
            </a:r>
            <a:r>
              <a:rPr lang="it" sz="1400">
                <a:solidFill>
                  <a:schemeClr val="dk2"/>
                </a:solidFill>
              </a:rPr>
              <a:t>. Um Erfolg zu haben, ist folgendes notwendig:</a:t>
            </a:r>
            <a:endParaRPr sz="1400">
              <a:solidFill>
                <a:schemeClr val="dk2"/>
              </a:solidFill>
            </a:endParaRPr>
          </a:p>
          <a:p>
            <a:pPr indent="0" lvl="0" marL="0" rtl="0" algn="just">
              <a:lnSpc>
                <a:spcPct val="100000"/>
              </a:lnSpc>
              <a:spcBef>
                <a:spcPts val="1600"/>
              </a:spcBef>
              <a:spcAft>
                <a:spcPts val="0"/>
              </a:spcAft>
              <a:buSzPts val="1800"/>
              <a:buNone/>
            </a:pPr>
            <a:r>
              <a:t/>
            </a:r>
            <a:endParaRPr sz="1400">
              <a:solidFill>
                <a:schemeClr val="dk2"/>
              </a:solidFill>
            </a:endParaRPr>
          </a:p>
          <a:p>
            <a:pPr indent="-317500" lvl="0" marL="457200" rtl="0" algn="l">
              <a:lnSpc>
                <a:spcPct val="115000"/>
              </a:lnSpc>
              <a:spcBef>
                <a:spcPts val="1600"/>
              </a:spcBef>
              <a:spcAft>
                <a:spcPts val="0"/>
              </a:spcAft>
              <a:buClr>
                <a:schemeClr val="dk2"/>
              </a:buClr>
              <a:buSzPts val="1400"/>
              <a:buChar char="●"/>
            </a:pPr>
            <a:r>
              <a:rPr lang="it" sz="1400">
                <a:solidFill>
                  <a:schemeClr val="dk2"/>
                </a:solidFill>
              </a:rPr>
              <a:t>Seien Sie sich im Klaren darüber, wonach Sie suchen;</a:t>
            </a:r>
            <a:endParaRPr sz="1400">
              <a:solidFill>
                <a:schemeClr val="dk2"/>
              </a:solidFill>
            </a:endParaRPr>
          </a:p>
          <a:p>
            <a:pPr indent="-317500" lvl="0" marL="457200" rtl="0" algn="just">
              <a:lnSpc>
                <a:spcPct val="115000"/>
              </a:lnSpc>
              <a:spcBef>
                <a:spcPts val="0"/>
              </a:spcBef>
              <a:spcAft>
                <a:spcPts val="0"/>
              </a:spcAft>
              <a:buClr>
                <a:schemeClr val="dk2"/>
              </a:buClr>
              <a:buSzPts val="1400"/>
              <a:buChar char="●"/>
            </a:pPr>
            <a:r>
              <a:rPr lang="it" sz="1400">
                <a:solidFill>
                  <a:schemeClr val="dk2"/>
                </a:solidFill>
              </a:rPr>
              <a:t>Entwickeln Sie einen Plan, um dieses Ziel zu erreichen;</a:t>
            </a:r>
            <a:endParaRPr sz="1400">
              <a:solidFill>
                <a:schemeClr val="dk2"/>
              </a:solidFill>
            </a:endParaRPr>
          </a:p>
          <a:p>
            <a:pPr indent="-317500" lvl="0" marL="457200" rtl="0" algn="l">
              <a:lnSpc>
                <a:spcPct val="115000"/>
              </a:lnSpc>
              <a:spcBef>
                <a:spcPts val="0"/>
              </a:spcBef>
              <a:spcAft>
                <a:spcPts val="0"/>
              </a:spcAft>
              <a:buClr>
                <a:schemeClr val="dk2"/>
              </a:buClr>
              <a:buSzPts val="1400"/>
              <a:buChar char="●"/>
            </a:pPr>
            <a:r>
              <a:rPr lang="it" sz="1400">
                <a:solidFill>
                  <a:schemeClr val="dk2"/>
                </a:solidFill>
              </a:rPr>
              <a:t>Konzentrieren Sie sich, arbeiten Sie und bemühen Sie sich, es zu erreichen</a:t>
            </a:r>
            <a:endParaRPr sz="1400"/>
          </a:p>
        </p:txBody>
      </p:sp>
      <p:sp>
        <p:nvSpPr>
          <p:cNvPr id="195" name="Google Shape;195;p8"/>
          <p:cNvSpPr txBox="1"/>
          <p:nvPr>
            <p:ph type="title"/>
          </p:nvPr>
        </p:nvSpPr>
        <p:spPr>
          <a:xfrm>
            <a:off x="281725" y="1383375"/>
            <a:ext cx="4045200" cy="1318200"/>
          </a:xfrm>
          <a:prstGeom prst="rect">
            <a:avLst/>
          </a:prstGeom>
          <a:noFill/>
          <a:ln>
            <a:noFill/>
          </a:ln>
        </p:spPr>
        <p:txBody>
          <a:bodyPr anchorCtr="0" anchor="ctr" bIns="91425" lIns="91425" spcFirstLastPara="1" rIns="91425" wrap="square" tIns="91425">
            <a:noAutofit/>
          </a:bodyPr>
          <a:lstStyle/>
          <a:p>
            <a:pPr indent="-381000" lvl="0" marL="457200" rtl="0" algn="ctr">
              <a:lnSpc>
                <a:spcPct val="100000"/>
              </a:lnSpc>
              <a:spcBef>
                <a:spcPts val="0"/>
              </a:spcBef>
              <a:spcAft>
                <a:spcPts val="0"/>
              </a:spcAft>
              <a:buSzPts val="2400"/>
              <a:buAutoNum type="arabicPeriod"/>
            </a:pPr>
            <a:r>
              <a:rPr lang="it" sz="2400"/>
              <a:t>DER BusinessplanUNGSPROZESS </a:t>
            </a:r>
            <a:endParaRPr sz="2400">
              <a:solidFill>
                <a:srgbClr val="122D4A"/>
              </a:solidFill>
              <a:latin typeface="Arial"/>
              <a:ea typeface="Arial"/>
              <a:cs typeface="Arial"/>
              <a:sym typeface="Arial"/>
            </a:endParaRPr>
          </a:p>
        </p:txBody>
      </p:sp>
      <p:sp>
        <p:nvSpPr>
          <p:cNvPr id="196" name="Google Shape;196;p8"/>
          <p:cNvSpPr txBox="1"/>
          <p:nvPr>
            <p:ph type="title"/>
          </p:nvPr>
        </p:nvSpPr>
        <p:spPr>
          <a:xfrm>
            <a:off x="4837325" y="737400"/>
            <a:ext cx="4045200" cy="1318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Clr>
                <a:schemeClr val="dk2"/>
              </a:buClr>
              <a:buSzPts val="1100"/>
              <a:buFont typeface="Arial"/>
              <a:buNone/>
            </a:pPr>
            <a:r>
              <a:rPr lang="it" sz="1800">
                <a:solidFill>
                  <a:srgbClr val="09142A"/>
                </a:solidFill>
                <a:latin typeface="Lato"/>
                <a:ea typeface="Lato"/>
                <a:cs typeface="Lato"/>
                <a:sym typeface="Lato"/>
              </a:rPr>
              <a:t>Die Bedeutung der Planung</a:t>
            </a:r>
            <a:br>
              <a:rPr lang="it" sz="1800">
                <a:solidFill>
                  <a:srgbClr val="09142A"/>
                </a:solidFill>
                <a:latin typeface="Lato"/>
                <a:ea typeface="Lato"/>
                <a:cs typeface="Lato"/>
                <a:sym typeface="Lato"/>
              </a:rPr>
            </a:br>
            <a:endParaRPr b="0" sz="1800">
              <a:solidFill>
                <a:srgbClr val="09142A"/>
              </a:solidFill>
              <a:latin typeface="Lato"/>
              <a:ea typeface="Lato"/>
              <a:cs typeface="Lato"/>
              <a:sym typeface="Lato"/>
            </a:endParaRPr>
          </a:p>
        </p:txBody>
      </p:sp>
      <p:pic>
        <p:nvPicPr>
          <p:cNvPr id="197" name="Google Shape;197;p8"/>
          <p:cNvPicPr preferRelativeResize="0"/>
          <p:nvPr/>
        </p:nvPicPr>
        <p:blipFill rotWithShape="1">
          <a:blip r:embed="rId3">
            <a:alphaModFix/>
          </a:blip>
          <a:srcRect b="0" l="0" r="0" t="0"/>
          <a:stretch/>
        </p:blipFill>
        <p:spPr>
          <a:xfrm>
            <a:off x="265500" y="4577350"/>
            <a:ext cx="1484200" cy="307805"/>
          </a:xfrm>
          <a:prstGeom prst="rect">
            <a:avLst/>
          </a:prstGeom>
          <a:noFill/>
          <a:ln>
            <a:noFill/>
          </a:ln>
        </p:spPr>
      </p:pic>
      <p:pic>
        <p:nvPicPr>
          <p:cNvPr id="198" name="Google Shape;198;p8"/>
          <p:cNvPicPr preferRelativeResize="0"/>
          <p:nvPr/>
        </p:nvPicPr>
        <p:blipFill rotWithShape="1">
          <a:blip r:embed="rId4">
            <a:alphaModFix/>
          </a:blip>
          <a:srcRect b="0" l="0" r="0" t="0"/>
          <a:stretch/>
        </p:blipFill>
        <p:spPr>
          <a:xfrm>
            <a:off x="265500" y="244925"/>
            <a:ext cx="1393177" cy="131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9"/>
          <p:cNvSpPr txBox="1"/>
          <p:nvPr>
            <p:ph idx="1" type="body"/>
          </p:nvPr>
        </p:nvSpPr>
        <p:spPr>
          <a:xfrm>
            <a:off x="511349" y="1793100"/>
            <a:ext cx="8121300" cy="29031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2"/>
              </a:buClr>
              <a:buSzPts val="1100"/>
              <a:buFont typeface="Arial"/>
              <a:buNone/>
            </a:pPr>
            <a:r>
              <a:rPr lang="it" sz="1600"/>
              <a:t>Um die Ziele richtig definieren zu können, müssen sie eine Reihe von Merkmalen erfüllen. Die Ziele sollten </a:t>
            </a:r>
            <a:r>
              <a:rPr b="1" lang="it" sz="1600">
                <a:solidFill>
                  <a:schemeClr val="dk1"/>
                </a:solidFill>
              </a:rPr>
              <a:t>SMART </a:t>
            </a:r>
            <a:r>
              <a:rPr lang="it" sz="1600"/>
              <a:t>sein</a:t>
            </a:r>
            <a:endParaRPr b="1" sz="1600">
              <a:solidFill>
                <a:schemeClr val="dk1"/>
              </a:solidFill>
            </a:endParaRPr>
          </a:p>
          <a:p>
            <a:pPr indent="-330200" lvl="0" marL="457200" rtl="0" algn="l">
              <a:lnSpc>
                <a:spcPct val="115000"/>
              </a:lnSpc>
              <a:spcBef>
                <a:spcPts val="1000"/>
              </a:spcBef>
              <a:spcAft>
                <a:spcPts val="0"/>
              </a:spcAft>
              <a:buSzPts val="1600"/>
              <a:buChar char="●"/>
            </a:pPr>
            <a:r>
              <a:rPr b="1" lang="it" sz="1600">
                <a:solidFill>
                  <a:schemeClr val="dk1"/>
                </a:solidFill>
              </a:rPr>
              <a:t>Specific (Spezifisch) </a:t>
            </a:r>
            <a:r>
              <a:rPr lang="it" sz="1600"/>
              <a:t>- </a:t>
            </a:r>
            <a:r>
              <a:rPr lang="it" sz="1600">
                <a:highlight>
                  <a:srgbClr val="FFFFFF"/>
                </a:highlight>
              </a:rPr>
              <a:t>detailliert, fokussiert und klar definiert</a:t>
            </a:r>
            <a:endParaRPr sz="1600"/>
          </a:p>
          <a:p>
            <a:pPr indent="-330200" lvl="0" marL="457200" rtl="0" algn="l">
              <a:lnSpc>
                <a:spcPct val="115000"/>
              </a:lnSpc>
              <a:spcBef>
                <a:spcPts val="0"/>
              </a:spcBef>
              <a:spcAft>
                <a:spcPts val="0"/>
              </a:spcAft>
              <a:buSzPts val="1600"/>
              <a:buChar char="●"/>
            </a:pPr>
            <a:r>
              <a:rPr b="1" lang="it" sz="1600">
                <a:solidFill>
                  <a:schemeClr val="dk1"/>
                </a:solidFill>
              </a:rPr>
              <a:t>Measurable (Messbar) </a:t>
            </a:r>
            <a:r>
              <a:rPr lang="it" sz="1600"/>
              <a:t>- </a:t>
            </a:r>
            <a:r>
              <a:rPr lang="it" sz="1600">
                <a:highlight>
                  <a:srgbClr val="FFFFFF"/>
                </a:highlight>
              </a:rPr>
              <a:t>eine Maßnahme zur Überwachung des Fortschritts</a:t>
            </a:r>
            <a:endParaRPr sz="1600"/>
          </a:p>
          <a:p>
            <a:pPr indent="-330200" lvl="0" marL="457200" rtl="0" algn="l">
              <a:lnSpc>
                <a:spcPct val="115000"/>
              </a:lnSpc>
              <a:spcBef>
                <a:spcPts val="0"/>
              </a:spcBef>
              <a:spcAft>
                <a:spcPts val="0"/>
              </a:spcAft>
              <a:buSzPts val="1600"/>
              <a:buChar char="●"/>
            </a:pPr>
            <a:r>
              <a:rPr b="1" lang="it" sz="1600">
                <a:solidFill>
                  <a:schemeClr val="dk1"/>
                </a:solidFill>
              </a:rPr>
              <a:t>Achievable (Erreichbar)</a:t>
            </a:r>
            <a:r>
              <a:rPr lang="it" sz="1600"/>
              <a:t> - </a:t>
            </a:r>
            <a:r>
              <a:rPr lang="it" sz="1600">
                <a:highlight>
                  <a:srgbClr val="FFFFFF"/>
                </a:highlight>
              </a:rPr>
              <a:t>die notwendigen Ressourcen sind verfügbar</a:t>
            </a:r>
            <a:endParaRPr sz="1600"/>
          </a:p>
          <a:p>
            <a:pPr indent="-330200" lvl="0" marL="457200" rtl="0" algn="l">
              <a:lnSpc>
                <a:spcPct val="115000"/>
              </a:lnSpc>
              <a:spcBef>
                <a:spcPts val="0"/>
              </a:spcBef>
              <a:spcAft>
                <a:spcPts val="0"/>
              </a:spcAft>
              <a:buSzPts val="1600"/>
              <a:buChar char="●"/>
            </a:pPr>
            <a:r>
              <a:rPr b="1" lang="it" sz="1600">
                <a:solidFill>
                  <a:schemeClr val="dk1"/>
                </a:solidFill>
              </a:rPr>
              <a:t>Relevant (oder realistisch) </a:t>
            </a:r>
            <a:r>
              <a:rPr lang="it" sz="1600"/>
              <a:t>- </a:t>
            </a:r>
            <a:r>
              <a:rPr lang="it" sz="1600">
                <a:highlight>
                  <a:srgbClr val="FFFFFF"/>
                </a:highlight>
              </a:rPr>
              <a:t>klare Vorstellung davon, wie das Ziel im Einklang mit der Gesamtstrategie der Organisation erreicht werden kann</a:t>
            </a:r>
            <a:endParaRPr sz="1600"/>
          </a:p>
          <a:p>
            <a:pPr indent="-330200" lvl="0" marL="457200" rtl="0" algn="l">
              <a:lnSpc>
                <a:spcPct val="115000"/>
              </a:lnSpc>
              <a:spcBef>
                <a:spcPts val="0"/>
              </a:spcBef>
              <a:spcAft>
                <a:spcPts val="0"/>
              </a:spcAft>
              <a:buSzPts val="1600"/>
              <a:buChar char="●"/>
            </a:pPr>
            <a:r>
              <a:rPr b="1" lang="it" sz="1600">
                <a:solidFill>
                  <a:schemeClr val="dk1"/>
                </a:solidFill>
              </a:rPr>
              <a:t>Time bound</a:t>
            </a:r>
            <a:r>
              <a:rPr lang="it" sz="1600"/>
              <a:t> </a:t>
            </a:r>
            <a:r>
              <a:rPr b="1" lang="it" sz="1600">
                <a:solidFill>
                  <a:schemeClr val="dk1"/>
                </a:solidFill>
              </a:rPr>
              <a:t>(Zeitliche Begrenzung) </a:t>
            </a:r>
            <a:r>
              <a:rPr lang="it" sz="1600"/>
              <a:t>- es sollte eine begrenzte Zeitspanne festgelegt werden </a:t>
            </a:r>
            <a:endParaRPr sz="1600"/>
          </a:p>
        </p:txBody>
      </p:sp>
      <p:pic>
        <p:nvPicPr>
          <p:cNvPr id="204" name="Google Shape;204;p9"/>
          <p:cNvPicPr preferRelativeResize="0"/>
          <p:nvPr/>
        </p:nvPicPr>
        <p:blipFill rotWithShape="1">
          <a:blip r:embed="rId3">
            <a:alphaModFix/>
          </a:blip>
          <a:srcRect b="0" l="0" r="0" t="0"/>
          <a:stretch/>
        </p:blipFill>
        <p:spPr>
          <a:xfrm>
            <a:off x="2683100" y="180599"/>
            <a:ext cx="3777798" cy="1593326"/>
          </a:xfrm>
          <a:prstGeom prst="rect">
            <a:avLst/>
          </a:prstGeom>
          <a:noFill/>
          <a:ln>
            <a:noFill/>
          </a:ln>
        </p:spPr>
      </p:pic>
      <p:pic>
        <p:nvPicPr>
          <p:cNvPr id="205" name="Google Shape;205;p9"/>
          <p:cNvPicPr preferRelativeResize="0"/>
          <p:nvPr/>
        </p:nvPicPr>
        <p:blipFill rotWithShape="1">
          <a:blip r:embed="rId4">
            <a:alphaModFix/>
          </a:blip>
          <a:srcRect b="0" l="0" r="0" t="0"/>
          <a:stretch/>
        </p:blipFill>
        <p:spPr>
          <a:xfrm>
            <a:off x="1789397" y="96574"/>
            <a:ext cx="784074" cy="771826"/>
          </a:xfrm>
          <a:prstGeom prst="rect">
            <a:avLst/>
          </a:prstGeom>
          <a:noFill/>
          <a:ln>
            <a:noFill/>
          </a:ln>
        </p:spPr>
      </p:pic>
      <p:pic>
        <p:nvPicPr>
          <p:cNvPr id="206" name="Google Shape;206;p9"/>
          <p:cNvPicPr preferRelativeResize="0"/>
          <p:nvPr/>
        </p:nvPicPr>
        <p:blipFill rotWithShape="1">
          <a:blip r:embed="rId5">
            <a:alphaModFix/>
          </a:blip>
          <a:srcRect b="0" l="0" r="0" t="0"/>
          <a:stretch/>
        </p:blipFill>
        <p:spPr>
          <a:xfrm>
            <a:off x="265500" y="4577350"/>
            <a:ext cx="1484200" cy="307805"/>
          </a:xfrm>
          <a:prstGeom prst="rect">
            <a:avLst/>
          </a:prstGeom>
          <a:noFill/>
          <a:ln>
            <a:noFill/>
          </a:ln>
        </p:spPr>
      </p:pic>
      <p:pic>
        <p:nvPicPr>
          <p:cNvPr id="207" name="Google Shape;207;p9"/>
          <p:cNvPicPr preferRelativeResize="0"/>
          <p:nvPr/>
        </p:nvPicPr>
        <p:blipFill rotWithShape="1">
          <a:blip r:embed="rId6">
            <a:alphaModFix/>
          </a:blip>
          <a:srcRect b="0" l="0" r="0" t="0"/>
          <a:stretch/>
        </p:blipFill>
        <p:spPr>
          <a:xfrm>
            <a:off x="0" y="447300"/>
            <a:ext cx="1097150" cy="1038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Lenovo</dc:creator>
</cp:coreProperties>
</file>