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3" r:id="rId7"/>
    <p:sldMasterId id="214748368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Lst>
  <p:sldSz cy="5143500" cx="9144000"/>
  <p:notesSz cx="6858000" cy="9144000"/>
  <p:embeddedFontLst>
    <p:embeddedFont>
      <p:font typeface="Raleway"/>
      <p:regular r:id="rId82"/>
      <p:bold r:id="rId83"/>
      <p:italic r:id="rId84"/>
      <p:boldItalic r:id="rId85"/>
    </p:embeddedFont>
    <p:embeddedFont>
      <p:font typeface="Roboto"/>
      <p:regular r:id="rId86"/>
      <p:bold r:id="rId87"/>
      <p:italic r:id="rId88"/>
      <p:boldItalic r:id="rId89"/>
    </p:embeddedFont>
    <p:embeddedFont>
      <p:font typeface="Amatic SC"/>
      <p:regular r:id="rId90"/>
      <p:bold r:id="rId91"/>
    </p:embeddedFont>
    <p:embeddedFont>
      <p:font typeface="Lato"/>
      <p:regular r:id="rId92"/>
      <p:bold r:id="rId93"/>
      <p:italic r:id="rId94"/>
      <p:boldItalic r:id="rId95"/>
    </p:embeddedFont>
    <p:embeddedFont>
      <p:font typeface="Barlow"/>
      <p:regular r:id="rId96"/>
      <p:bold r:id="rId97"/>
      <p:italic r:id="rId98"/>
      <p:boldItalic r:id="rId99"/>
    </p:embeddedFont>
    <p:embeddedFont>
      <p:font typeface="Open Sans"/>
      <p:regular r:id="rId100"/>
      <p:bold r:id="rId101"/>
      <p:italic r:id="rId102"/>
      <p:boldItalic r:id="rId10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04" roundtripDataSignature="AMtx7mhMREjS8yO5dAZIK2FTVHKuq9J6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6AE06C-BDE7-4502-B0D4-46D1538F2383}">
  <a:tblStyle styleId="{C46AE06C-BDE7-4502-B0D4-46D1538F238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04" Type="http://customschemas.google.com/relationships/presentationmetadata" Target="metadata"/><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103" Type="http://schemas.openxmlformats.org/officeDocument/2006/relationships/font" Target="fonts/OpenSans-boldItalic.fntdata"/><Relationship Id="rId102" Type="http://schemas.openxmlformats.org/officeDocument/2006/relationships/font" Target="fonts/OpenSans-italic.fntdata"/><Relationship Id="rId101" Type="http://schemas.openxmlformats.org/officeDocument/2006/relationships/font" Target="fonts/OpenSans-bold.fntdata"/><Relationship Id="rId100" Type="http://schemas.openxmlformats.org/officeDocument/2006/relationships/font" Target="fonts/OpenSans-regular.fntdata"/><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95" Type="http://schemas.openxmlformats.org/officeDocument/2006/relationships/font" Target="fonts/Lato-boldItalic.fntdata"/><Relationship Id="rId94" Type="http://schemas.openxmlformats.org/officeDocument/2006/relationships/font" Target="fonts/Lato-italic.fntdata"/><Relationship Id="rId97" Type="http://schemas.openxmlformats.org/officeDocument/2006/relationships/font" Target="fonts/Barlow-bold.fntdata"/><Relationship Id="rId96" Type="http://schemas.openxmlformats.org/officeDocument/2006/relationships/font" Target="fonts/Barlow-regular.fntdata"/><Relationship Id="rId11" Type="http://schemas.openxmlformats.org/officeDocument/2006/relationships/slide" Target="slides/slide2.xml"/><Relationship Id="rId99" Type="http://schemas.openxmlformats.org/officeDocument/2006/relationships/font" Target="fonts/Barlow-boldItalic.fntdata"/><Relationship Id="rId10" Type="http://schemas.openxmlformats.org/officeDocument/2006/relationships/slide" Target="slides/slide1.xml"/><Relationship Id="rId98" Type="http://schemas.openxmlformats.org/officeDocument/2006/relationships/font" Target="fonts/Barlow-italic.fntdata"/><Relationship Id="rId13" Type="http://schemas.openxmlformats.org/officeDocument/2006/relationships/slide" Target="slides/slide4.xml"/><Relationship Id="rId12" Type="http://schemas.openxmlformats.org/officeDocument/2006/relationships/slide" Target="slides/slide3.xml"/><Relationship Id="rId91" Type="http://schemas.openxmlformats.org/officeDocument/2006/relationships/font" Target="fonts/AmaticSC-bold.fntdata"/><Relationship Id="rId90" Type="http://schemas.openxmlformats.org/officeDocument/2006/relationships/font" Target="fonts/AmaticSC-regular.fntdata"/><Relationship Id="rId93" Type="http://schemas.openxmlformats.org/officeDocument/2006/relationships/font" Target="fonts/Lato-bold.fntdata"/><Relationship Id="rId92" Type="http://schemas.openxmlformats.org/officeDocument/2006/relationships/font" Target="fonts/Lato-regular.fnt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 Id="rId84" Type="http://schemas.openxmlformats.org/officeDocument/2006/relationships/font" Target="fonts/Raleway-italic.fntdata"/><Relationship Id="rId83" Type="http://schemas.openxmlformats.org/officeDocument/2006/relationships/font" Target="fonts/Raleway-bold.fntdata"/><Relationship Id="rId86" Type="http://schemas.openxmlformats.org/officeDocument/2006/relationships/font" Target="fonts/Roboto-regular.fntdata"/><Relationship Id="rId85" Type="http://schemas.openxmlformats.org/officeDocument/2006/relationships/font" Target="fonts/Raleway-boldItalic.fntdata"/><Relationship Id="rId88" Type="http://schemas.openxmlformats.org/officeDocument/2006/relationships/font" Target="fonts/Roboto-italic.fntdata"/><Relationship Id="rId87" Type="http://schemas.openxmlformats.org/officeDocument/2006/relationships/font" Target="fonts/Roboto-bold.fntdata"/><Relationship Id="rId89" Type="http://schemas.openxmlformats.org/officeDocument/2006/relationships/font" Target="fonts/Roboto-boldItalic.fntdata"/><Relationship Id="rId80" Type="http://schemas.openxmlformats.org/officeDocument/2006/relationships/slide" Target="slides/slide71.xml"/><Relationship Id="rId82" Type="http://schemas.openxmlformats.org/officeDocument/2006/relationships/font" Target="fonts/Raleway-regular.fntdata"/><Relationship Id="rId81" Type="http://schemas.openxmlformats.org/officeDocument/2006/relationships/slide" Target="slides/slide72.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64.xml"/><Relationship Id="rId72" Type="http://schemas.openxmlformats.org/officeDocument/2006/relationships/slide" Target="slides/slide63.xml"/><Relationship Id="rId75" Type="http://schemas.openxmlformats.org/officeDocument/2006/relationships/slide" Target="slides/slide66.xml"/><Relationship Id="rId74" Type="http://schemas.openxmlformats.org/officeDocument/2006/relationships/slide" Target="slides/slide65.xml"/><Relationship Id="rId77" Type="http://schemas.openxmlformats.org/officeDocument/2006/relationships/slide" Target="slides/slide68.xml"/><Relationship Id="rId76" Type="http://schemas.openxmlformats.org/officeDocument/2006/relationships/slide" Target="slides/slide67.xml"/><Relationship Id="rId79" Type="http://schemas.openxmlformats.org/officeDocument/2006/relationships/slide" Target="slides/slide70.xml"/><Relationship Id="rId78" Type="http://schemas.openxmlformats.org/officeDocument/2006/relationships/slide" Target="slides/slide69.xml"/><Relationship Id="rId71" Type="http://schemas.openxmlformats.org/officeDocument/2006/relationships/slide" Target="slides/slide62.xml"/><Relationship Id="rId70" Type="http://schemas.openxmlformats.org/officeDocument/2006/relationships/slide" Target="slides/slide61.xml"/><Relationship Id="rId62" Type="http://schemas.openxmlformats.org/officeDocument/2006/relationships/slide" Target="slides/slide53.xml"/><Relationship Id="rId61" Type="http://schemas.openxmlformats.org/officeDocument/2006/relationships/slide" Target="slides/slide52.xml"/><Relationship Id="rId64" Type="http://schemas.openxmlformats.org/officeDocument/2006/relationships/slide" Target="slides/slide55.xml"/><Relationship Id="rId63" Type="http://schemas.openxmlformats.org/officeDocument/2006/relationships/slide" Target="slides/slide54.xml"/><Relationship Id="rId66" Type="http://schemas.openxmlformats.org/officeDocument/2006/relationships/slide" Target="slides/slide57.xml"/><Relationship Id="rId65" Type="http://schemas.openxmlformats.org/officeDocument/2006/relationships/slide" Target="slides/slide56.xml"/><Relationship Id="rId68" Type="http://schemas.openxmlformats.org/officeDocument/2006/relationships/slide" Target="slides/slide59.xml"/><Relationship Id="rId67" Type="http://schemas.openxmlformats.org/officeDocument/2006/relationships/slide" Target="slides/slide58.xml"/><Relationship Id="rId60" Type="http://schemas.openxmlformats.org/officeDocument/2006/relationships/slide" Target="slides/slide51.xml"/><Relationship Id="rId69" Type="http://schemas.openxmlformats.org/officeDocument/2006/relationships/slide" Target="slides/slide6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55" Type="http://schemas.openxmlformats.org/officeDocument/2006/relationships/slide" Target="slides/slide46.xml"/><Relationship Id="rId54" Type="http://schemas.openxmlformats.org/officeDocument/2006/relationships/slide" Target="slides/slide45.xml"/><Relationship Id="rId57" Type="http://schemas.openxmlformats.org/officeDocument/2006/relationships/slide" Target="slides/slide48.xml"/><Relationship Id="rId56" Type="http://schemas.openxmlformats.org/officeDocument/2006/relationships/slide" Target="slides/slide47.xml"/><Relationship Id="rId59" Type="http://schemas.openxmlformats.org/officeDocument/2006/relationships/slide" Target="slides/slide50.xml"/><Relationship Id="rId58"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d0e18fce4a_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90" name="Google Shape;390;g1d0e18fce4a_3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cbc959274b_0_7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1cbc959274b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40" name="Google Shape;44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d0e18fce4a_3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64" name="Google Shape;464;g1d0e18fce4a_3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1d0e18fce4a_5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66" name="Google Shape;666;g1d0e18fce4a_5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 name="Google Shape;67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8" name="Google Shape;70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3" name="Google Shape;733;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1" name="Google Shape;74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5" name="Google Shape;77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6" name="Google Shape;78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5" name="Google Shape;79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9" name="Google Shape;80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0" name="Google Shape;830;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2" name="Google Shape;84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8" name="Google Shape;878;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7" name="Google Shape;887;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4" name="Google Shape;904;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8" name="Google Shape;92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5" name="Google Shape;94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6" name="Google Shape;966;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6" name="Google Shape;976;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7" name="Google Shape;1017;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7" name="Google Shape;1027;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7" name="Google Shape;1037;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7" name="Google Shape;1047;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6" name="Google Shape;1056;p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5" name="Google Shape;1065;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5" name="Google Shape;1075;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5" name="Google Shape;1085;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4" name="Google Shape;1094;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21cd19c471c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03" name="Google Shape;1103;g21cd19c471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1cbc959274b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3" name="Google Shape;1113;g1cbc959274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1cbc959274b_0_7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2" name="Google Shape;1122;g1cbc959274b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1" name="Google Shape;1131;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d0e18fce4a_3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98" name="Google Shape;298;g1d0e18fce4a_3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66"/>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66"/>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66"/>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66"/>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4" name="Google Shape;14;p66"/>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6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2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20"/>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20"/>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20"/>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5" name="Google Shape;65;p12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2" name="Shape 72"/>
        <p:cNvGrpSpPr/>
        <p:nvPr/>
      </p:nvGrpSpPr>
      <p:grpSpPr>
        <a:xfrm>
          <a:off x="0" y="0"/>
          <a:ext cx="0" cy="0"/>
          <a:chOff x="0" y="0"/>
          <a:chExt cx="0" cy="0"/>
        </a:xfrm>
      </p:grpSpPr>
      <p:cxnSp>
        <p:nvCxnSpPr>
          <p:cNvPr id="73" name="Google Shape;73;g1b0c4f40a1f_0_71"/>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74" name="Google Shape;74;g1b0c4f40a1f_0_71"/>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75" name="Google Shape;75;g1b0c4f40a1f_0_7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6" name="Google Shape;76;g1b0c4f40a1f_0_7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77" name="Google Shape;77;g1b0c4f40a1f_0_71"/>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8" name="Google Shape;78;g1b0c4f40a1f_0_71"/>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9" name="Google Shape;79;g1b0c4f40a1f_0_7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
    <p:spTree>
      <p:nvGrpSpPr>
        <p:cNvPr id="80" name="Shape 80"/>
        <p:cNvGrpSpPr/>
        <p:nvPr/>
      </p:nvGrpSpPr>
      <p:grpSpPr>
        <a:xfrm>
          <a:off x="0" y="0"/>
          <a:ext cx="0" cy="0"/>
          <a:chOff x="0" y="0"/>
          <a:chExt cx="0" cy="0"/>
        </a:xfrm>
      </p:grpSpPr>
      <p:sp>
        <p:nvSpPr>
          <p:cNvPr id="81" name="Google Shape;81;p78"/>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2" name="Google Shape;82;p78"/>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3" name="Google Shape;83;p78"/>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84" name="Google Shape;84;p78"/>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5" name="Google Shape;85;p7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86" name="Google Shape;86;p7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7" name="Shape 87"/>
        <p:cNvGrpSpPr/>
        <p:nvPr/>
      </p:nvGrpSpPr>
      <p:grpSpPr>
        <a:xfrm>
          <a:off x="0" y="0"/>
          <a:ext cx="0" cy="0"/>
          <a:chOff x="0" y="0"/>
          <a:chExt cx="0" cy="0"/>
        </a:xfrm>
      </p:grpSpPr>
      <p:cxnSp>
        <p:nvCxnSpPr>
          <p:cNvPr id="88" name="Google Shape;88;p7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89" name="Google Shape;89;p79"/>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90" name="Google Shape;90;p7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91" name="Google Shape;91;p7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92" name="Google Shape;92;p79"/>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3" name="Google Shape;93;p7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4" name="Shape 94"/>
        <p:cNvGrpSpPr/>
        <p:nvPr/>
      </p:nvGrpSpPr>
      <p:grpSpPr>
        <a:xfrm>
          <a:off x="0" y="0"/>
          <a:ext cx="0" cy="0"/>
          <a:chOff x="0" y="0"/>
          <a:chExt cx="0" cy="0"/>
        </a:xfrm>
      </p:grpSpPr>
      <p:cxnSp>
        <p:nvCxnSpPr>
          <p:cNvPr id="95" name="Google Shape;95;p98"/>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96" name="Google Shape;96;p98"/>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97" name="Google Shape;97;p98"/>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98" name="Google Shape;98;p9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99"/>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01" name="Google Shape;101;p9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02" name="Shape 102"/>
        <p:cNvGrpSpPr/>
        <p:nvPr/>
      </p:nvGrpSpPr>
      <p:grpSpPr>
        <a:xfrm>
          <a:off x="0" y="0"/>
          <a:ext cx="0" cy="0"/>
          <a:chOff x="0" y="0"/>
          <a:chExt cx="0" cy="0"/>
        </a:xfrm>
      </p:grpSpPr>
      <p:cxnSp>
        <p:nvCxnSpPr>
          <p:cNvPr id="103" name="Google Shape;103;p10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4" name="Google Shape;104;p100"/>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5" name="Google Shape;105;p100"/>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06" name="Google Shape;106;p10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lt2"/>
        </a:solidFill>
      </p:bgPr>
    </p:bg>
    <p:spTree>
      <p:nvGrpSpPr>
        <p:cNvPr id="107" name="Shape 107"/>
        <p:cNvGrpSpPr/>
        <p:nvPr/>
      </p:nvGrpSpPr>
      <p:grpSpPr>
        <a:xfrm>
          <a:off x="0" y="0"/>
          <a:ext cx="0" cy="0"/>
          <a:chOff x="0" y="0"/>
          <a:chExt cx="0" cy="0"/>
        </a:xfrm>
      </p:grpSpPr>
      <p:cxnSp>
        <p:nvCxnSpPr>
          <p:cNvPr id="108" name="Google Shape;108;p101"/>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09" name="Google Shape;109;p101"/>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10" name="Google Shape;110;p10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11" name="Shape 111"/>
        <p:cNvGrpSpPr/>
        <p:nvPr/>
      </p:nvGrpSpPr>
      <p:grpSpPr>
        <a:xfrm>
          <a:off x="0" y="0"/>
          <a:ext cx="0" cy="0"/>
          <a:chOff x="0" y="0"/>
          <a:chExt cx="0" cy="0"/>
        </a:xfrm>
      </p:grpSpPr>
      <p:sp>
        <p:nvSpPr>
          <p:cNvPr id="112" name="Google Shape;112;p102"/>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3" name="Google Shape;113;p102"/>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14" name="Google Shape;114;p102"/>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115" name="Google Shape;115;p102"/>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6" name="Google Shape;116;p10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117" name="Google Shape;117;p10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 name="Shape 16"/>
        <p:cNvGrpSpPr/>
        <p:nvPr/>
      </p:nvGrpSpPr>
      <p:grpSpPr>
        <a:xfrm>
          <a:off x="0" y="0"/>
          <a:ext cx="0" cy="0"/>
          <a:chOff x="0" y="0"/>
          <a:chExt cx="0" cy="0"/>
        </a:xfrm>
      </p:grpSpPr>
      <p:sp>
        <p:nvSpPr>
          <p:cNvPr id="17" name="Google Shape;17;p70"/>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 name="Google Shape;18;p7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70"/>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20" name="Google Shape;20;p70"/>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 name="Google Shape;21;p7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2" name="Google Shape;22;p7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18" name="Shape 118"/>
        <p:cNvGrpSpPr/>
        <p:nvPr/>
      </p:nvGrpSpPr>
      <p:grpSpPr>
        <a:xfrm>
          <a:off x="0" y="0"/>
          <a:ext cx="0" cy="0"/>
          <a:chOff x="0" y="0"/>
          <a:chExt cx="0" cy="0"/>
        </a:xfrm>
      </p:grpSpPr>
      <p:cxnSp>
        <p:nvCxnSpPr>
          <p:cNvPr id="119" name="Google Shape;119;p10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20" name="Google Shape;120;p103"/>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21" name="Google Shape;121;p103"/>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2" name="Google Shape;122;p10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23" name="Shape 123"/>
        <p:cNvGrpSpPr/>
        <p:nvPr/>
      </p:nvGrpSpPr>
      <p:grpSpPr>
        <a:xfrm>
          <a:off x="0" y="0"/>
          <a:ext cx="0" cy="0"/>
          <a:chOff x="0" y="0"/>
          <a:chExt cx="0" cy="0"/>
        </a:xfrm>
      </p:grpSpPr>
      <p:cxnSp>
        <p:nvCxnSpPr>
          <p:cNvPr id="124" name="Google Shape;124;p104"/>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25" name="Google Shape;125;p104"/>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26" name="Google Shape;126;p104"/>
          <p:cNvSpPr txBox="1"/>
          <p:nvPr>
            <p:ph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p:txBody>
      </p:sp>
      <p:sp>
        <p:nvSpPr>
          <p:cNvPr id="127" name="Google Shape;127;p104"/>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28" name="Google Shape;128;p10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10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1" name="Shape 131"/>
        <p:cNvGrpSpPr/>
        <p:nvPr/>
      </p:nvGrpSpPr>
      <p:grpSpPr>
        <a:xfrm>
          <a:off x="0" y="0"/>
          <a:ext cx="0" cy="0"/>
          <a:chOff x="0" y="0"/>
          <a:chExt cx="0" cy="0"/>
        </a:xfrm>
      </p:grpSpPr>
      <p:cxnSp>
        <p:nvCxnSpPr>
          <p:cNvPr id="132" name="Google Shape;132;g1b0c4f40a1f_0_79"/>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33" name="Google Shape;133;g1b0c4f40a1f_0_79"/>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34" name="Google Shape;134;g1b0c4f40a1f_0_79"/>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5" name="Google Shape;135;g1b0c4f40a1f_0_79"/>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36" name="Google Shape;136;g1b0c4f40a1f_0_79"/>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37" name="Google Shape;137;g1b0c4f40a1f_0_7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2" name="Shape 142"/>
        <p:cNvGrpSpPr/>
        <p:nvPr/>
      </p:nvGrpSpPr>
      <p:grpSpPr>
        <a:xfrm>
          <a:off x="0" y="0"/>
          <a:ext cx="0" cy="0"/>
          <a:chOff x="0" y="0"/>
          <a:chExt cx="0" cy="0"/>
        </a:xfrm>
      </p:grpSpPr>
      <p:sp>
        <p:nvSpPr>
          <p:cNvPr id="143" name="Google Shape;143;p7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4" name="Google Shape;144;p7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5" name="Google Shape;145;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6" name="Shape 146"/>
        <p:cNvGrpSpPr/>
        <p:nvPr/>
      </p:nvGrpSpPr>
      <p:grpSpPr>
        <a:xfrm>
          <a:off x="0" y="0"/>
          <a:ext cx="0" cy="0"/>
          <a:chOff x="0" y="0"/>
          <a:chExt cx="0" cy="0"/>
        </a:xfrm>
      </p:grpSpPr>
      <p:sp>
        <p:nvSpPr>
          <p:cNvPr id="147" name="Google Shape;147;p8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48" name="Google Shape;148;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1" name="Google Shape;151;p8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52" name="Google Shape;152;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3" name="Shape 153"/>
        <p:cNvGrpSpPr/>
        <p:nvPr/>
      </p:nvGrpSpPr>
      <p:grpSpPr>
        <a:xfrm>
          <a:off x="0" y="0"/>
          <a:ext cx="0" cy="0"/>
          <a:chOff x="0" y="0"/>
          <a:chExt cx="0" cy="0"/>
        </a:xfrm>
      </p:grpSpPr>
      <p:sp>
        <p:nvSpPr>
          <p:cNvPr id="154" name="Google Shape;154;p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5" name="Google Shape;155;p8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6" name="Google Shape;156;p8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7" name="Google Shape;157;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8" name="Shape 158"/>
        <p:cNvGrpSpPr/>
        <p:nvPr/>
      </p:nvGrpSpPr>
      <p:grpSpPr>
        <a:xfrm>
          <a:off x="0" y="0"/>
          <a:ext cx="0" cy="0"/>
          <a:chOff x="0" y="0"/>
          <a:chExt cx="0" cy="0"/>
        </a:xfrm>
      </p:grpSpPr>
      <p:sp>
        <p:nvSpPr>
          <p:cNvPr id="159" name="Google Shape;159;p8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0" name="Google Shape;160;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1" name="Shape 161"/>
        <p:cNvGrpSpPr/>
        <p:nvPr/>
      </p:nvGrpSpPr>
      <p:grpSpPr>
        <a:xfrm>
          <a:off x="0" y="0"/>
          <a:ext cx="0" cy="0"/>
          <a:chOff x="0" y="0"/>
          <a:chExt cx="0" cy="0"/>
        </a:xfrm>
      </p:grpSpPr>
      <p:sp>
        <p:nvSpPr>
          <p:cNvPr id="162" name="Google Shape;162;p8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63" name="Google Shape;163;p8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64" name="Google Shape;164;p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cxnSp>
        <p:nvCxnSpPr>
          <p:cNvPr id="24" name="Google Shape;24;p6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5" name="Google Shape;25;p69"/>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6" name="Google Shape;26;p6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7" name="Google Shape;27;p6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8" name="Google Shape;28;p69"/>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69"/>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6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5" name="Shape 165"/>
        <p:cNvGrpSpPr/>
        <p:nvPr/>
      </p:nvGrpSpPr>
      <p:grpSpPr>
        <a:xfrm>
          <a:off x="0" y="0"/>
          <a:ext cx="0" cy="0"/>
          <a:chOff x="0" y="0"/>
          <a:chExt cx="0" cy="0"/>
        </a:xfrm>
      </p:grpSpPr>
      <p:sp>
        <p:nvSpPr>
          <p:cNvPr id="166" name="Google Shape;166;p8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67" name="Google Shape;167;p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8" name="Shape 168"/>
        <p:cNvGrpSpPr/>
        <p:nvPr/>
      </p:nvGrpSpPr>
      <p:grpSpPr>
        <a:xfrm>
          <a:off x="0" y="0"/>
          <a:ext cx="0" cy="0"/>
          <a:chOff x="0" y="0"/>
          <a:chExt cx="0" cy="0"/>
        </a:xfrm>
      </p:grpSpPr>
      <p:sp>
        <p:nvSpPr>
          <p:cNvPr id="169" name="Google Shape;169;p8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8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71" name="Google Shape;171;p8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2" name="Google Shape;172;p8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3" name="Google Shape;173;p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4" name="Shape 174"/>
        <p:cNvGrpSpPr/>
        <p:nvPr/>
      </p:nvGrpSpPr>
      <p:grpSpPr>
        <a:xfrm>
          <a:off x="0" y="0"/>
          <a:ext cx="0" cy="0"/>
          <a:chOff x="0" y="0"/>
          <a:chExt cx="0" cy="0"/>
        </a:xfrm>
      </p:grpSpPr>
      <p:sp>
        <p:nvSpPr>
          <p:cNvPr id="175" name="Google Shape;175;p8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76" name="Google Shape;176;p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7" name="Shape 177"/>
        <p:cNvGrpSpPr/>
        <p:nvPr/>
      </p:nvGrpSpPr>
      <p:grpSpPr>
        <a:xfrm>
          <a:off x="0" y="0"/>
          <a:ext cx="0" cy="0"/>
          <a:chOff x="0" y="0"/>
          <a:chExt cx="0" cy="0"/>
        </a:xfrm>
      </p:grpSpPr>
      <p:sp>
        <p:nvSpPr>
          <p:cNvPr id="178" name="Google Shape;178;p8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79" name="Google Shape;179;p8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80" name="Google Shape;180;p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1" name="Shape 181"/>
        <p:cNvGrpSpPr/>
        <p:nvPr/>
      </p:nvGrpSpPr>
      <p:grpSpPr>
        <a:xfrm>
          <a:off x="0" y="0"/>
          <a:ext cx="0" cy="0"/>
          <a:chOff x="0" y="0"/>
          <a:chExt cx="0" cy="0"/>
        </a:xfrm>
      </p:grpSpPr>
      <p:sp>
        <p:nvSpPr>
          <p:cNvPr id="182" name="Google Shape;182;p8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7" name="Shape 187"/>
        <p:cNvGrpSpPr/>
        <p:nvPr/>
      </p:nvGrpSpPr>
      <p:grpSpPr>
        <a:xfrm>
          <a:off x="0" y="0"/>
          <a:ext cx="0" cy="0"/>
          <a:chOff x="0" y="0"/>
          <a:chExt cx="0" cy="0"/>
        </a:xfrm>
      </p:grpSpPr>
      <p:sp>
        <p:nvSpPr>
          <p:cNvPr id="188" name="Google Shape;188;p75"/>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9" name="Google Shape;189;p7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90" name="Google Shape;190;p75"/>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191" name="Google Shape;191;p75"/>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92" name="Google Shape;192;p7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193" name="Google Shape;193;p7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4" name="Shape 194"/>
        <p:cNvGrpSpPr/>
        <p:nvPr/>
      </p:nvGrpSpPr>
      <p:grpSpPr>
        <a:xfrm>
          <a:off x="0" y="0"/>
          <a:ext cx="0" cy="0"/>
          <a:chOff x="0" y="0"/>
          <a:chExt cx="0" cy="0"/>
        </a:xfrm>
      </p:grpSpPr>
      <p:cxnSp>
        <p:nvCxnSpPr>
          <p:cNvPr id="195" name="Google Shape;195;p7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96" name="Google Shape;196;p7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97" name="Google Shape;197;p7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98" name="Google Shape;198;p7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9" name="Google Shape;199;p76"/>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00" name="Google Shape;200;p7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201" name="Shape 201"/>
        <p:cNvGrpSpPr/>
        <p:nvPr/>
      </p:nvGrpSpPr>
      <p:grpSpPr>
        <a:xfrm>
          <a:off x="0" y="0"/>
          <a:ext cx="0" cy="0"/>
          <a:chOff x="0" y="0"/>
          <a:chExt cx="0" cy="0"/>
        </a:xfrm>
      </p:grpSpPr>
      <p:cxnSp>
        <p:nvCxnSpPr>
          <p:cNvPr id="202" name="Google Shape;202;p90"/>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203" name="Google Shape;203;p90"/>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204" name="Google Shape;204;p9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205" name="Google Shape;205;p90"/>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06" name="Google Shape;206;p90"/>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207" name="Google Shape;207;p9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08" name="Shape 208"/>
        <p:cNvGrpSpPr/>
        <p:nvPr/>
      </p:nvGrpSpPr>
      <p:grpSpPr>
        <a:xfrm>
          <a:off x="0" y="0"/>
          <a:ext cx="0" cy="0"/>
          <a:chOff x="0" y="0"/>
          <a:chExt cx="0" cy="0"/>
        </a:xfrm>
      </p:grpSpPr>
      <p:cxnSp>
        <p:nvCxnSpPr>
          <p:cNvPr id="209" name="Google Shape;209;p91"/>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210" name="Google Shape;210;p91"/>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211" name="Google Shape;211;p91"/>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212" name="Google Shape;212;p9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3" name="Shape 213"/>
        <p:cNvGrpSpPr/>
        <p:nvPr/>
      </p:nvGrpSpPr>
      <p:grpSpPr>
        <a:xfrm>
          <a:off x="0" y="0"/>
          <a:ext cx="0" cy="0"/>
          <a:chOff x="0" y="0"/>
          <a:chExt cx="0" cy="0"/>
        </a:xfrm>
      </p:grpSpPr>
      <p:sp>
        <p:nvSpPr>
          <p:cNvPr id="214" name="Google Shape;214;p92"/>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5" name="Google Shape;215;p9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22"/>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p12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6" name="Shape 216"/>
        <p:cNvGrpSpPr/>
        <p:nvPr/>
      </p:nvGrpSpPr>
      <p:grpSpPr>
        <a:xfrm>
          <a:off x="0" y="0"/>
          <a:ext cx="0" cy="0"/>
          <a:chOff x="0" y="0"/>
          <a:chExt cx="0" cy="0"/>
        </a:xfrm>
      </p:grpSpPr>
      <p:cxnSp>
        <p:nvCxnSpPr>
          <p:cNvPr id="217" name="Google Shape;217;p93"/>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18" name="Google Shape;218;p93"/>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19" name="Google Shape;219;p93"/>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0" name="Google Shape;220;p9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221" name="Shape 221"/>
        <p:cNvGrpSpPr/>
        <p:nvPr/>
      </p:nvGrpSpPr>
      <p:grpSpPr>
        <a:xfrm>
          <a:off x="0" y="0"/>
          <a:ext cx="0" cy="0"/>
          <a:chOff x="0" y="0"/>
          <a:chExt cx="0" cy="0"/>
        </a:xfrm>
      </p:grpSpPr>
      <p:cxnSp>
        <p:nvCxnSpPr>
          <p:cNvPr id="222" name="Google Shape;222;p9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223" name="Google Shape;223;p94"/>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24" name="Google Shape;224;p9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5" name="Shape 225"/>
        <p:cNvGrpSpPr/>
        <p:nvPr/>
      </p:nvGrpSpPr>
      <p:grpSpPr>
        <a:xfrm>
          <a:off x="0" y="0"/>
          <a:ext cx="0" cy="0"/>
          <a:chOff x="0" y="0"/>
          <a:chExt cx="0" cy="0"/>
        </a:xfrm>
      </p:grpSpPr>
      <p:cxnSp>
        <p:nvCxnSpPr>
          <p:cNvPr id="226" name="Google Shape;226;p95"/>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227" name="Google Shape;227;p9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28" name="Google Shape;228;p95"/>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229" name="Google Shape;229;p9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0" name="Shape 230"/>
        <p:cNvGrpSpPr/>
        <p:nvPr/>
      </p:nvGrpSpPr>
      <p:grpSpPr>
        <a:xfrm>
          <a:off x="0" y="0"/>
          <a:ext cx="0" cy="0"/>
          <a:chOff x="0" y="0"/>
          <a:chExt cx="0" cy="0"/>
        </a:xfrm>
      </p:grpSpPr>
      <p:cxnSp>
        <p:nvCxnSpPr>
          <p:cNvPr id="231" name="Google Shape;231;p96"/>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232" name="Google Shape;232;p96"/>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233" name="Google Shape;233;p96"/>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234" name="Google Shape;234;p96"/>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235" name="Google Shape;235;p9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6" name="Shape 236"/>
        <p:cNvGrpSpPr/>
        <p:nvPr/>
      </p:nvGrpSpPr>
      <p:grpSpPr>
        <a:xfrm>
          <a:off x="0" y="0"/>
          <a:ext cx="0" cy="0"/>
          <a:chOff x="0" y="0"/>
          <a:chExt cx="0" cy="0"/>
        </a:xfrm>
      </p:grpSpPr>
      <p:sp>
        <p:nvSpPr>
          <p:cNvPr id="237" name="Google Shape;237;p9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cxnSp>
        <p:nvCxnSpPr>
          <p:cNvPr id="35" name="Google Shape;35;p71"/>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6" name="Google Shape;36;p71"/>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7" name="Google Shape;37;p7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8" name="Google Shape;38;p7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9" name="Google Shape;39;p7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7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1" name="Shape 41"/>
        <p:cNvGrpSpPr/>
        <p:nvPr/>
      </p:nvGrpSpPr>
      <p:grpSpPr>
        <a:xfrm>
          <a:off x="0" y="0"/>
          <a:ext cx="0" cy="0"/>
          <a:chOff x="0" y="0"/>
          <a:chExt cx="0" cy="0"/>
        </a:xfrm>
      </p:grpSpPr>
      <p:cxnSp>
        <p:nvCxnSpPr>
          <p:cNvPr id="42" name="Google Shape;42;p116"/>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43" name="Google Shape;43;p116"/>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116"/>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45" name="Google Shape;45;p11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cxnSp>
        <p:nvCxnSpPr>
          <p:cNvPr id="47" name="Google Shape;47;p11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8" name="Google Shape;48;p117"/>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9" name="Google Shape;49;p117"/>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0" name="Google Shape;50;p11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51" name="Shape 51"/>
        <p:cNvGrpSpPr/>
        <p:nvPr/>
      </p:nvGrpSpPr>
      <p:grpSpPr>
        <a:xfrm>
          <a:off x="0" y="0"/>
          <a:ext cx="0" cy="0"/>
          <a:chOff x="0" y="0"/>
          <a:chExt cx="0" cy="0"/>
        </a:xfrm>
      </p:grpSpPr>
      <p:cxnSp>
        <p:nvCxnSpPr>
          <p:cNvPr id="52" name="Google Shape;52;p11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53" name="Google Shape;53;p118"/>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54" name="Google Shape;54;p11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19"/>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1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19"/>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9" name="Google Shape;59;p11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1.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4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65"/>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6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
        <p:nvSpPr>
          <p:cNvPr id="69" name="Google Shape;69;p77"/>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0" name="Google Shape;70;p77"/>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71" name="Google Shape;71;p7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38" name="Shape 138"/>
        <p:cNvGrpSpPr/>
        <p:nvPr/>
      </p:nvGrpSpPr>
      <p:grpSpPr>
        <a:xfrm>
          <a:off x="0" y="0"/>
          <a:ext cx="0" cy="0"/>
          <a:chOff x="0" y="0"/>
          <a:chExt cx="0" cy="0"/>
        </a:xfrm>
      </p:grpSpPr>
      <p:sp>
        <p:nvSpPr>
          <p:cNvPr id="139" name="Google Shape;139;p7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40" name="Google Shape;140;p7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41" name="Google Shape;141;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183" name="Shape 183"/>
        <p:cNvGrpSpPr/>
        <p:nvPr/>
      </p:nvGrpSpPr>
      <p:grpSpPr>
        <a:xfrm>
          <a:off x="0" y="0"/>
          <a:ext cx="0" cy="0"/>
          <a:chOff x="0" y="0"/>
          <a:chExt cx="0" cy="0"/>
        </a:xfrm>
      </p:grpSpPr>
      <p:sp>
        <p:nvSpPr>
          <p:cNvPr id="184" name="Google Shape;184;p7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185" name="Google Shape;185;p74"/>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186" name="Google Shape;186;p7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9.jpg"/><Relationship Id="rId5"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bcorporation.eu/" TargetMode="External"/><Relationship Id="rId4" Type="http://schemas.openxmlformats.org/officeDocument/2006/relationships/image" Target="../media/image1.png"/><Relationship Id="rId5"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google.com/url?q=https://bimpactassessment.net/&amp;sa=D&amp;source=editors&amp;ust=1674573115245468&amp;usg=AOvVaw1cW9rji3u6mfVFXDeAD8bV" TargetMode="External"/><Relationship Id="rId4" Type="http://schemas.openxmlformats.org/officeDocument/2006/relationships/image" Target="../media/image1.png"/><Relationship Id="rId5"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bimpactassessment.net/" TargetMode="External"/><Relationship Id="rId4" Type="http://schemas.openxmlformats.org/officeDocument/2006/relationships/image" Target="../media/image1.png"/><Relationship Id="rId5" Type="http://schemas.openxmlformats.org/officeDocument/2006/relationships/image" Target="../media/image6.jpg"/><Relationship Id="rId6"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10" Type="http://schemas.openxmlformats.org/officeDocument/2006/relationships/image" Target="../media/image4.jpg"/><Relationship Id="rId1" Type="http://schemas.openxmlformats.org/officeDocument/2006/relationships/slideLayout" Target="../slideLayouts/slideLayout36.xml"/><Relationship Id="rId2" Type="http://schemas.openxmlformats.org/officeDocument/2006/relationships/notesSlide" Target="../notesSlides/notesSlide43.xml"/><Relationship Id="rId3" Type="http://schemas.openxmlformats.org/officeDocument/2006/relationships/image" Target="../media/image1.png"/><Relationship Id="rId4" Type="http://schemas.openxmlformats.org/officeDocument/2006/relationships/image" Target="../media/image17.png"/><Relationship Id="rId9" Type="http://schemas.openxmlformats.org/officeDocument/2006/relationships/image" Target="../media/image28.png"/><Relationship Id="rId5" Type="http://schemas.openxmlformats.org/officeDocument/2006/relationships/image" Target="../media/image23.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5.xml"/><Relationship Id="rId3" Type="http://schemas.openxmlformats.org/officeDocument/2006/relationships/image" Target="../media/image1.pn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6.xml"/><Relationship Id="rId3" Type="http://schemas.openxmlformats.org/officeDocument/2006/relationships/image" Target="../media/image1.png"/><Relationship Id="rId4" Type="http://schemas.openxmlformats.org/officeDocument/2006/relationships/image" Target="../media/image31.jpg"/><Relationship Id="rId5" Type="http://schemas.openxmlformats.org/officeDocument/2006/relationships/image" Target="../media/image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7.xml"/><Relationship Id="rId3" Type="http://schemas.openxmlformats.org/officeDocument/2006/relationships/image" Target="../media/image1.png"/><Relationship Id="rId4" Type="http://schemas.openxmlformats.org/officeDocument/2006/relationships/image" Target="../media/image41.jpg"/><Relationship Id="rId5" Type="http://schemas.openxmlformats.org/officeDocument/2006/relationships/image" Target="../media/image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1.png"/><Relationship Id="rId4" Type="http://schemas.openxmlformats.org/officeDocument/2006/relationships/image" Target="../media/image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32.jpg"/><Relationship Id="rId4" Type="http://schemas.openxmlformats.org/officeDocument/2006/relationships/image" Target="../media/image1.png"/><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1.png"/><Relationship Id="rId4" Type="http://schemas.openxmlformats.org/officeDocument/2006/relationships/image" Target="../media/image27.png"/><Relationship Id="rId5" Type="http://schemas.openxmlformats.org/officeDocument/2006/relationships/image" Target="../media/image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1.png"/><Relationship Id="rId4" Type="http://schemas.openxmlformats.org/officeDocument/2006/relationships/image" Target="../media/image34.jpg"/><Relationship Id="rId5" Type="http://schemas.openxmlformats.org/officeDocument/2006/relationships/image" Target="../media/image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 Id="rId3" Type="http://schemas.openxmlformats.org/officeDocument/2006/relationships/image" Target="../media/image1.png"/><Relationship Id="rId4" Type="http://schemas.openxmlformats.org/officeDocument/2006/relationships/image" Target="../media/image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1.png"/><Relationship Id="rId4" Type="http://schemas.openxmlformats.org/officeDocument/2006/relationships/image" Target="../media/image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image" Target="../media/image1.png"/><Relationship Id="rId4" Type="http://schemas.openxmlformats.org/officeDocument/2006/relationships/image" Target="../media/image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image" Target="../media/image1.png"/><Relationship Id="rId4" Type="http://schemas.openxmlformats.org/officeDocument/2006/relationships/image" Target="../media/image27.png"/><Relationship Id="rId5" Type="http://schemas.openxmlformats.org/officeDocument/2006/relationships/image" Target="../media/image56.png"/><Relationship Id="rId6" Type="http://schemas.openxmlformats.org/officeDocument/2006/relationships/image" Target="../media/image45.png"/><Relationship Id="rId7" Type="http://schemas.openxmlformats.org/officeDocument/2006/relationships/image" Target="../media/image35.png"/><Relationship Id="rId8" Type="http://schemas.openxmlformats.org/officeDocument/2006/relationships/image" Target="../media/image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 Id="rId3" Type="http://schemas.openxmlformats.org/officeDocument/2006/relationships/image" Target="../media/image1.png"/><Relationship Id="rId4" Type="http://schemas.openxmlformats.org/officeDocument/2006/relationships/image" Target="../media/image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 Id="rId3" Type="http://schemas.openxmlformats.org/officeDocument/2006/relationships/image" Target="../media/image1.png"/><Relationship Id="rId4" Type="http://schemas.openxmlformats.org/officeDocument/2006/relationships/image" Target="../media/image4.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 Id="rId3" Type="http://schemas.openxmlformats.org/officeDocument/2006/relationships/image" Target="../media/image1.png"/><Relationship Id="rId4" Type="http://schemas.openxmlformats.org/officeDocument/2006/relationships/image" Target="../media/image52.jpg"/><Relationship Id="rId5" Type="http://schemas.openxmlformats.org/officeDocument/2006/relationships/image" Target="../media/image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 Id="rId3" Type="http://schemas.openxmlformats.org/officeDocument/2006/relationships/image" Target="../media/image1.png"/><Relationship Id="rId4" Type="http://schemas.openxmlformats.org/officeDocument/2006/relationships/image" Target="../media/image44.jpg"/><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png"/><Relationship Id="rId4" Type="http://schemas.openxmlformats.org/officeDocument/2006/relationships/image" Target="../media/image50.jpg"/><Relationship Id="rId5" Type="http://schemas.openxmlformats.org/officeDocument/2006/relationships/image" Target="../media/image40.jpg"/><Relationship Id="rId6" Type="http://schemas.openxmlformats.org/officeDocument/2006/relationships/image" Target="../media/image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image" Target="../media/image1.png"/><Relationship Id="rId4" Type="http://schemas.openxmlformats.org/officeDocument/2006/relationships/image" Target="../media/image47.png"/><Relationship Id="rId5" Type="http://schemas.openxmlformats.org/officeDocument/2006/relationships/image" Target="../media/image4.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 Id="rId3" Type="http://schemas.openxmlformats.org/officeDocument/2006/relationships/image" Target="../media/image1.png"/><Relationship Id="rId4" Type="http://schemas.openxmlformats.org/officeDocument/2006/relationships/image" Target="../media/image42.png"/><Relationship Id="rId5" Type="http://schemas.openxmlformats.org/officeDocument/2006/relationships/image" Target="../media/image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53.jpg"/><Relationship Id="rId4" Type="http://schemas.openxmlformats.org/officeDocument/2006/relationships/image" Target="../media/image1.png"/><Relationship Id="rId5" Type="http://schemas.openxmlformats.org/officeDocument/2006/relationships/image" Target="../media/image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1.png"/><Relationship Id="rId4" Type="http://schemas.openxmlformats.org/officeDocument/2006/relationships/image" Target="../media/image43.jpg"/><Relationship Id="rId5" Type="http://schemas.openxmlformats.org/officeDocument/2006/relationships/image" Target="../media/image4.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image" Target="../media/image1.png"/><Relationship Id="rId4" Type="http://schemas.openxmlformats.org/officeDocument/2006/relationships/image" Target="../media/image51.png"/><Relationship Id="rId5" Type="http://schemas.openxmlformats.org/officeDocument/2006/relationships/image" Target="../media/image4.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image" Target="../media/image1.png"/><Relationship Id="rId4" Type="http://schemas.openxmlformats.org/officeDocument/2006/relationships/image" Target="../media/image49.jpg"/><Relationship Id="rId5" Type="http://schemas.openxmlformats.org/officeDocument/2006/relationships/image" Target="../media/image4.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image" Target="../media/image1.png"/><Relationship Id="rId4" Type="http://schemas.openxmlformats.org/officeDocument/2006/relationships/image" Target="../media/image57.jpg"/><Relationship Id="rId5" Type="http://schemas.openxmlformats.org/officeDocument/2006/relationships/image" Target="../media/image4.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39.jpg"/><Relationship Id="rId4" Type="http://schemas.openxmlformats.org/officeDocument/2006/relationships/image" Target="../media/image1.png"/><Relationship Id="rId5" Type="http://schemas.openxmlformats.org/officeDocument/2006/relationships/image" Target="../media/image5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png"/><Relationship Id="rId4" Type="http://schemas.openxmlformats.org/officeDocument/2006/relationships/image" Target="../media/image55.jpg"/><Relationship Id="rId5" Type="http://schemas.openxmlformats.org/officeDocument/2006/relationships/image" Target="../media/image4.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1.png"/><Relationship Id="rId4" Type="http://schemas.openxmlformats.org/officeDocument/2006/relationships/image" Target="../media/image55.jpg"/><Relationship Id="rId5" Type="http://schemas.openxmlformats.org/officeDocument/2006/relationships/image" Target="../media/image4.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image" Target="../media/image1.png"/><Relationship Id="rId4" Type="http://schemas.openxmlformats.org/officeDocument/2006/relationships/hyperlink" Target="https://www.beyond-capital.eu/" TargetMode="External"/><Relationship Id="rId5" Type="http://schemas.openxmlformats.org/officeDocument/2006/relationships/hyperlink" Target="http://www.cbe.be/" TargetMode="External"/><Relationship Id="rId6" Type="http://schemas.openxmlformats.org/officeDocument/2006/relationships/image" Target="../media/image4.jpg"/><Relationship Id="rId7"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1"/>
          <p:cNvSpPr txBox="1"/>
          <p:nvPr>
            <p:ph type="ctrTitle"/>
          </p:nvPr>
        </p:nvSpPr>
        <p:spPr>
          <a:xfrm>
            <a:off x="2371725" y="630225"/>
            <a:ext cx="6331500" cy="209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b="0" lang="it" sz="3000">
                <a:solidFill>
                  <a:srgbClr val="000000"/>
                </a:solidFill>
              </a:rPr>
              <a:t>Module 1 -</a:t>
            </a:r>
            <a:r>
              <a:rPr lang="it" sz="3000">
                <a:solidFill>
                  <a:srgbClr val="000000"/>
                </a:solidFill>
              </a:rPr>
              <a:t> Entreprises sociales,</a:t>
            </a:r>
            <a:endParaRPr sz="3000">
              <a:solidFill>
                <a:srgbClr val="000000"/>
              </a:solidFill>
            </a:endParaRPr>
          </a:p>
          <a:p>
            <a:pPr indent="0" lvl="0" marL="0" rtl="0" algn="l">
              <a:lnSpc>
                <a:spcPct val="100000"/>
              </a:lnSpc>
              <a:spcBef>
                <a:spcPts val="0"/>
              </a:spcBef>
              <a:spcAft>
                <a:spcPts val="0"/>
              </a:spcAft>
              <a:buClr>
                <a:schemeClr val="dk2"/>
              </a:buClr>
              <a:buSzPts val="1100"/>
              <a:buFont typeface="Arial"/>
              <a:buNone/>
            </a:pPr>
            <a:r>
              <a:rPr lang="it" sz="3000">
                <a:solidFill>
                  <a:srgbClr val="000000"/>
                </a:solidFill>
              </a:rPr>
              <a:t>gestion et fonctionnement</a:t>
            </a:r>
            <a:endParaRPr sz="3000">
              <a:solidFill>
                <a:srgbClr val="000000"/>
              </a:solidFill>
            </a:endParaRPr>
          </a:p>
          <a:p>
            <a:pPr indent="0" lvl="0" marL="0" rtl="0" algn="l">
              <a:lnSpc>
                <a:spcPct val="100000"/>
              </a:lnSpc>
              <a:spcBef>
                <a:spcPts val="0"/>
              </a:spcBef>
              <a:spcAft>
                <a:spcPts val="0"/>
              </a:spcAft>
              <a:buSzPts val="4800"/>
              <a:buNone/>
            </a:pPr>
            <a:r>
              <a:t/>
            </a:r>
            <a:endParaRPr b="0" sz="3000">
              <a:solidFill>
                <a:srgbClr val="000000"/>
              </a:solidFill>
            </a:endParaRPr>
          </a:p>
        </p:txBody>
      </p:sp>
      <p:sp>
        <p:nvSpPr>
          <p:cNvPr id="243" name="Google Shape;243;p1"/>
          <p:cNvSpPr txBox="1"/>
          <p:nvPr>
            <p:ph idx="1" type="subTitle"/>
          </p:nvPr>
        </p:nvSpPr>
        <p:spPr>
          <a:xfrm>
            <a:off x="2471492" y="3526675"/>
            <a:ext cx="6331500" cy="1241700"/>
          </a:xfrm>
          <a:prstGeom prst="rect">
            <a:avLst/>
          </a:prstGeom>
          <a:solidFill>
            <a:schemeClr val="dk1"/>
          </a:solidFill>
          <a:ln cap="flat" cmpd="sng" w="9525">
            <a:solidFill>
              <a:schemeClr val="lt1"/>
            </a:solidFill>
            <a:prstDash val="solid"/>
            <a:round/>
            <a:headEnd len="sm" w="sm" type="none"/>
            <a:tailEnd len="sm" w="sm" type="none"/>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it"/>
              <a:t>COOPÉRATION BANCAIRE POUR L’EUROPE – GEIE</a:t>
            </a:r>
            <a:endParaRPr/>
          </a:p>
          <a:p>
            <a:pPr indent="0" lvl="0" marL="0" rtl="0" algn="l">
              <a:lnSpc>
                <a:spcPct val="100000"/>
              </a:lnSpc>
              <a:spcBef>
                <a:spcPts val="0"/>
              </a:spcBef>
              <a:spcAft>
                <a:spcPts val="0"/>
              </a:spcAft>
              <a:buSzPts val="1800"/>
              <a:buNone/>
            </a:pPr>
            <a:r>
              <a:rPr lang="it"/>
              <a:t>MALTESE ITALIAN CHAMBER of COMMERCE</a:t>
            </a:r>
            <a:endParaRPr/>
          </a:p>
        </p:txBody>
      </p:sp>
      <p:pic>
        <p:nvPicPr>
          <p:cNvPr id="244" name="Google Shape;244;p1"/>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245" name="Google Shape;245;p1"/>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8"/>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Définition de l'entreprise sociale</a:t>
            </a:r>
            <a:endParaRPr/>
          </a:p>
        </p:txBody>
      </p:sp>
      <p:sp>
        <p:nvSpPr>
          <p:cNvPr id="318" name="Google Shape;318;p8"/>
          <p:cNvSpPr txBox="1"/>
          <p:nvPr>
            <p:ph idx="1" type="body"/>
          </p:nvPr>
        </p:nvSpPr>
        <p:spPr>
          <a:xfrm>
            <a:off x="280895" y="1579596"/>
            <a:ext cx="8440800" cy="281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it"/>
              <a:t>Elle opère en fournissant des biens et des services pour le marché de manière entrepreneuriale et innovante et utilise ses bénéfices principalement pour atteindre des objectifs sociaux. </a:t>
            </a:r>
            <a:endParaRPr/>
          </a:p>
          <a:p>
            <a:pPr indent="0" lvl="0" marL="0" rtl="0" algn="l">
              <a:lnSpc>
                <a:spcPct val="115000"/>
              </a:lnSpc>
              <a:spcBef>
                <a:spcPts val="0"/>
              </a:spcBef>
              <a:spcAft>
                <a:spcPts val="0"/>
              </a:spcAft>
              <a:buClr>
                <a:schemeClr val="dk2"/>
              </a:buClr>
              <a:buSzPts val="1100"/>
              <a:buFont typeface="Arial"/>
              <a:buNone/>
            </a:pPr>
            <a:r>
              <a:rPr lang="it"/>
              <a:t>Elle est gérée de manière ouverte et responsable et, en particulier, implique les employés, les consommateurs et les parties prenantes concernées par ses activités commerciales.</a:t>
            </a:r>
            <a:endParaRPr/>
          </a:p>
          <a:p>
            <a:pPr indent="0" lvl="0" marL="0" rtl="0" algn="l">
              <a:lnSpc>
                <a:spcPct val="115000"/>
              </a:lnSpc>
              <a:spcBef>
                <a:spcPts val="0"/>
              </a:spcBef>
              <a:spcAft>
                <a:spcPts val="0"/>
              </a:spcAft>
              <a:buSzPts val="1100"/>
              <a:buNone/>
            </a:pPr>
            <a:r>
              <a:rPr lang="it"/>
              <a:t>Les entreprises sociales se concentrent sur la réalisation d'objectifs sociaux, environnementaux ou communautaires plus larges.</a:t>
            </a:r>
            <a:endParaRPr/>
          </a:p>
          <a:p>
            <a:pPr indent="0" lvl="0" marL="0" rtl="0" algn="l">
              <a:lnSpc>
                <a:spcPct val="115000"/>
              </a:lnSpc>
              <a:spcBef>
                <a:spcPts val="1600"/>
              </a:spcBef>
              <a:spcAft>
                <a:spcPts val="1600"/>
              </a:spcAft>
              <a:buSzPts val="1800"/>
              <a:buNone/>
            </a:pPr>
            <a:r>
              <a:t/>
            </a:r>
            <a:endParaRPr sz="2400"/>
          </a:p>
        </p:txBody>
      </p:sp>
      <p:pic>
        <p:nvPicPr>
          <p:cNvPr id="319" name="Google Shape;319;p8"/>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20" name="Google Shape;320;p8"/>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9"/>
          <p:cNvSpPr txBox="1"/>
          <p:nvPr>
            <p:ph idx="1" type="body"/>
          </p:nvPr>
        </p:nvSpPr>
        <p:spPr>
          <a:xfrm>
            <a:off x="389725" y="1222800"/>
            <a:ext cx="8364600" cy="327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it" sz="2100">
                <a:solidFill>
                  <a:schemeClr val="dk1"/>
                </a:solidFill>
              </a:rPr>
              <a:t>Le concept d'entreprise sociale diffère selon les pays.</a:t>
            </a:r>
            <a:endParaRPr b="1" sz="2100">
              <a:solidFill>
                <a:schemeClr val="dk1"/>
              </a:solidFill>
            </a:endParaRPr>
          </a:p>
          <a:p>
            <a:pPr indent="0" lvl="0" marL="0" rtl="0" algn="l">
              <a:lnSpc>
                <a:spcPct val="115000"/>
              </a:lnSpc>
              <a:spcBef>
                <a:spcPts val="0"/>
              </a:spcBef>
              <a:spcAft>
                <a:spcPts val="0"/>
              </a:spcAft>
              <a:buSzPts val="1800"/>
              <a:buNone/>
            </a:pPr>
            <a:r>
              <a:rPr b="1" lang="it" sz="2100">
                <a:solidFill>
                  <a:schemeClr val="dk1"/>
                </a:solidFill>
              </a:rPr>
              <a:t>La Commission européenne emploie ce terme pour couvrir les différents types d'entreprises :</a:t>
            </a:r>
            <a:endParaRPr b="1" sz="2100">
              <a:solidFill>
                <a:schemeClr val="dk1"/>
              </a:solidFill>
            </a:endParaRPr>
          </a:p>
          <a:p>
            <a:pPr indent="-330200" lvl="0" marL="457200" rtl="0" algn="l">
              <a:lnSpc>
                <a:spcPct val="115000"/>
              </a:lnSpc>
              <a:spcBef>
                <a:spcPts val="0"/>
              </a:spcBef>
              <a:spcAft>
                <a:spcPts val="0"/>
              </a:spcAft>
              <a:buSzPts val="1600"/>
              <a:buChar char="●"/>
            </a:pPr>
            <a:r>
              <a:rPr lang="it" sz="1600"/>
              <a:t>Entreprise dont l'objectif social ou sociétal de bien commun est la raison d'être de l'activité commerciale, souvent sous la forme d'un haut niveau d'innovation sociale.</a:t>
            </a:r>
            <a:endParaRPr sz="1600"/>
          </a:p>
          <a:p>
            <a:pPr indent="-330200" lvl="0" marL="457200" rtl="0" algn="l">
              <a:lnSpc>
                <a:spcPct val="115000"/>
              </a:lnSpc>
              <a:spcBef>
                <a:spcPts val="0"/>
              </a:spcBef>
              <a:spcAft>
                <a:spcPts val="0"/>
              </a:spcAft>
              <a:buSzPts val="1600"/>
              <a:buChar char="●"/>
            </a:pPr>
            <a:r>
              <a:rPr lang="it" sz="1600"/>
              <a:t>Entreprise dont les bénéfices sont principalement réinvestis pour atteindre cet objectif social</a:t>
            </a:r>
            <a:endParaRPr sz="1600"/>
          </a:p>
          <a:p>
            <a:pPr indent="-330200" lvl="0" marL="457200" rtl="0" algn="l">
              <a:lnSpc>
                <a:spcPct val="115000"/>
              </a:lnSpc>
              <a:spcBef>
                <a:spcPts val="0"/>
              </a:spcBef>
              <a:spcAft>
                <a:spcPts val="0"/>
              </a:spcAft>
              <a:buSzPts val="1600"/>
              <a:buChar char="●"/>
            </a:pPr>
            <a:r>
              <a:rPr lang="it" sz="1600"/>
              <a:t>Entreprise dont la méthode d'organisation ou le système de propriété reflète la mission de l'entreprise, en utilisant des principes démocratiques ou participatifs ou en se concentrant sur la justice sociale.</a:t>
            </a:r>
            <a:endParaRPr sz="1600"/>
          </a:p>
          <a:p>
            <a:pPr indent="0" lvl="0" marL="0" rtl="0" algn="l">
              <a:lnSpc>
                <a:spcPct val="115000"/>
              </a:lnSpc>
              <a:spcBef>
                <a:spcPts val="1600"/>
              </a:spcBef>
              <a:spcAft>
                <a:spcPts val="1600"/>
              </a:spcAft>
              <a:buSzPts val="1800"/>
              <a:buNone/>
            </a:pPr>
            <a:r>
              <a:t/>
            </a:r>
            <a:endParaRPr sz="2400"/>
          </a:p>
        </p:txBody>
      </p:sp>
      <p:pic>
        <p:nvPicPr>
          <p:cNvPr id="326" name="Google Shape;326;p9"/>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327" name="Google Shape;327;p9"/>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Définition de l'entreprise sociale</a:t>
            </a:r>
            <a:endParaRPr/>
          </a:p>
        </p:txBody>
      </p:sp>
      <p:pic>
        <p:nvPicPr>
          <p:cNvPr descr="Graphical user interface, application&#10;&#10;Description automatically generated with medium confidence" id="328" name="Google Shape;328;p9"/>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0"/>
          <p:cNvSpPr txBox="1"/>
          <p:nvPr>
            <p:ph idx="1" type="body"/>
          </p:nvPr>
        </p:nvSpPr>
        <p:spPr>
          <a:xfrm>
            <a:off x="389691" y="842925"/>
            <a:ext cx="8364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it" sz="2100">
                <a:solidFill>
                  <a:schemeClr val="dk1"/>
                </a:solidFill>
              </a:rPr>
              <a:t>Les entreprises sociales opèrent principalement dans 4 domaines, également définis comme des objectifs sociétaux :</a:t>
            </a:r>
            <a:endParaRPr/>
          </a:p>
          <a:p>
            <a:pPr indent="-285750" lvl="0" marL="285750" rtl="0" algn="l">
              <a:lnSpc>
                <a:spcPct val="115000"/>
              </a:lnSpc>
              <a:spcBef>
                <a:spcPts val="0"/>
              </a:spcBef>
              <a:spcAft>
                <a:spcPts val="0"/>
              </a:spcAft>
              <a:buSzPts val="1440"/>
              <a:buChar char="●"/>
            </a:pPr>
            <a:r>
              <a:rPr b="1" lang="it" sz="1600"/>
              <a:t>Intégration professionnelle</a:t>
            </a:r>
            <a:r>
              <a:rPr lang="it" sz="1600"/>
              <a:t> - formation et intégration des personnes handicapées et des chômeurs</a:t>
            </a:r>
            <a:endParaRPr sz="1600"/>
          </a:p>
          <a:p>
            <a:pPr indent="-285750" lvl="0" marL="285750" rtl="0" algn="l">
              <a:lnSpc>
                <a:spcPct val="115000"/>
              </a:lnSpc>
              <a:spcBef>
                <a:spcPts val="0"/>
              </a:spcBef>
              <a:spcAft>
                <a:spcPts val="0"/>
              </a:spcAft>
              <a:buSzPts val="1440"/>
              <a:buChar char="●"/>
            </a:pPr>
            <a:r>
              <a:rPr b="1" lang="it" sz="1600"/>
              <a:t>Services sociaux personnels</a:t>
            </a:r>
            <a:r>
              <a:rPr lang="it" sz="1600"/>
              <a:t> - santé, bien-être et soins médicaux, formation professionnelle, éducation, services de santé, services de garde d'enfants, services aux personnes âgées ou aide aux personnes défavorisées</a:t>
            </a:r>
            <a:endParaRPr sz="1600"/>
          </a:p>
          <a:p>
            <a:pPr indent="-285750" lvl="0" marL="285750" rtl="0" algn="l">
              <a:lnSpc>
                <a:spcPct val="115000"/>
              </a:lnSpc>
              <a:spcBef>
                <a:spcPts val="0"/>
              </a:spcBef>
              <a:spcAft>
                <a:spcPts val="0"/>
              </a:spcAft>
              <a:buSzPts val="1440"/>
              <a:buChar char="●"/>
            </a:pPr>
            <a:r>
              <a:rPr b="1" lang="it" sz="1600"/>
              <a:t>Développement local des zones défavorisées</a:t>
            </a:r>
            <a:r>
              <a:rPr lang="it" sz="1600"/>
              <a:t> - entreprises sociales dans les zones rurales éloignées, programmes de développement/réhabilitation des quartiers dans les zones urbaines, aide au développement et coopération au développement avec les pays tiers</a:t>
            </a:r>
            <a:endParaRPr sz="1600"/>
          </a:p>
          <a:p>
            <a:pPr indent="-285750" lvl="0" marL="285750" rtl="0" algn="l">
              <a:lnSpc>
                <a:spcPct val="115000"/>
              </a:lnSpc>
              <a:spcBef>
                <a:spcPts val="0"/>
              </a:spcBef>
              <a:spcAft>
                <a:spcPts val="0"/>
              </a:spcAft>
              <a:buSzPts val="1440"/>
              <a:buChar char="●"/>
            </a:pPr>
            <a:r>
              <a:rPr b="1" lang="it" sz="1600"/>
              <a:t>Autres </a:t>
            </a:r>
            <a:r>
              <a:rPr lang="it" sz="1600"/>
              <a:t>- notamment le recyclage, la protection de l'environnement, les sports, les arts, la culture ou la préservation historique, la science, la recherche et l'innovation, la protection des consommateurs et le sport amateur</a:t>
            </a:r>
            <a:endParaRPr sz="1600"/>
          </a:p>
          <a:p>
            <a:pPr indent="-285750" lvl="0" marL="285750" rtl="0" algn="l">
              <a:lnSpc>
                <a:spcPct val="115000"/>
              </a:lnSpc>
              <a:spcBef>
                <a:spcPts val="0"/>
              </a:spcBef>
              <a:spcAft>
                <a:spcPts val="0"/>
              </a:spcAft>
              <a:buSzPts val="1440"/>
              <a:buChar char="●"/>
            </a:pPr>
            <a:r>
              <a:t/>
            </a:r>
            <a:endParaRPr sz="1600"/>
          </a:p>
          <a:p>
            <a:pPr indent="-285750" lvl="0" marL="285750" rtl="0" algn="l">
              <a:lnSpc>
                <a:spcPct val="115000"/>
              </a:lnSpc>
              <a:spcBef>
                <a:spcPts val="0"/>
              </a:spcBef>
              <a:spcAft>
                <a:spcPts val="0"/>
              </a:spcAft>
              <a:buSzPts val="1600"/>
              <a:buChar char="●"/>
            </a:pPr>
            <a:r>
              <a:t/>
            </a:r>
            <a:endParaRPr sz="1600"/>
          </a:p>
          <a:p>
            <a:pPr indent="0" lvl="0" marL="0" rtl="0" algn="l">
              <a:lnSpc>
                <a:spcPct val="115000"/>
              </a:lnSpc>
              <a:spcBef>
                <a:spcPts val="1600"/>
              </a:spcBef>
              <a:spcAft>
                <a:spcPts val="1600"/>
              </a:spcAft>
              <a:buSzPts val="1800"/>
              <a:buNone/>
            </a:pPr>
            <a:r>
              <a:t/>
            </a:r>
            <a:endParaRPr sz="2400"/>
          </a:p>
        </p:txBody>
      </p:sp>
      <p:pic>
        <p:nvPicPr>
          <p:cNvPr id="334" name="Google Shape;334;p1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335" name="Google Shape;335;p10"/>
          <p:cNvSpPr txBox="1"/>
          <p:nvPr>
            <p:ph type="title"/>
          </p:nvPr>
        </p:nvSpPr>
        <p:spPr>
          <a:xfrm>
            <a:off x="593709" y="27630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Définition de l'entreprise sociale</a:t>
            </a:r>
            <a:endParaRPr/>
          </a:p>
        </p:txBody>
      </p:sp>
      <p:pic>
        <p:nvPicPr>
          <p:cNvPr descr="Graphical user interface, application&#10;&#10;Description automatically generated with medium confidence" id="336" name="Google Shape;336;p10"/>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1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342" name="Google Shape;342;p11"/>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Définition de l'entreprise sociale</a:t>
            </a:r>
            <a:endParaRPr/>
          </a:p>
        </p:txBody>
      </p:sp>
      <p:grpSp>
        <p:nvGrpSpPr>
          <p:cNvPr id="343" name="Google Shape;343;p11"/>
          <p:cNvGrpSpPr/>
          <p:nvPr/>
        </p:nvGrpSpPr>
        <p:grpSpPr>
          <a:xfrm>
            <a:off x="508291" y="1255621"/>
            <a:ext cx="8323956" cy="3000909"/>
            <a:chOff x="344709" y="1017018"/>
            <a:chExt cx="9380162" cy="3550532"/>
          </a:xfrm>
        </p:grpSpPr>
        <p:grpSp>
          <p:nvGrpSpPr>
            <p:cNvPr id="344" name="Google Shape;344;p11"/>
            <p:cNvGrpSpPr/>
            <p:nvPr/>
          </p:nvGrpSpPr>
          <p:grpSpPr>
            <a:xfrm>
              <a:off x="344709" y="1546890"/>
              <a:ext cx="3816404" cy="2162615"/>
              <a:chOff x="1982585" y="1977992"/>
              <a:chExt cx="1714082" cy="951897"/>
            </a:xfrm>
          </p:grpSpPr>
          <p:pic>
            <p:nvPicPr>
              <p:cNvPr descr="Diana con relleno sólido" id="345" name="Google Shape;345;p11"/>
              <p:cNvPicPr preferRelativeResize="0"/>
              <p:nvPr/>
            </p:nvPicPr>
            <p:blipFill rotWithShape="1">
              <a:blip r:embed="rId4">
                <a:alphaModFix/>
              </a:blip>
              <a:srcRect b="0" l="0" r="0" t="0"/>
              <a:stretch/>
            </p:blipFill>
            <p:spPr>
              <a:xfrm>
                <a:off x="2782267" y="1977992"/>
                <a:ext cx="914400" cy="914400"/>
              </a:xfrm>
              <a:prstGeom prst="rect">
                <a:avLst/>
              </a:prstGeom>
              <a:noFill/>
              <a:ln>
                <a:noFill/>
              </a:ln>
            </p:spPr>
          </p:pic>
          <p:sp>
            <p:nvSpPr>
              <p:cNvPr id="346" name="Google Shape;346;p11"/>
              <p:cNvSpPr/>
              <p:nvPr/>
            </p:nvSpPr>
            <p:spPr>
              <a:xfrm>
                <a:off x="2293314" y="2553652"/>
                <a:ext cx="274462" cy="376237"/>
              </a:xfrm>
              <a:custGeom>
                <a:rect b="b" l="l" r="r" t="t"/>
                <a:pathLst>
                  <a:path extrusionOk="0" h="376237" w="274462">
                    <a:moveTo>
                      <a:pt x="272201" y="87630"/>
                    </a:moveTo>
                    <a:cubicBezTo>
                      <a:pt x="276963" y="78105"/>
                      <a:pt x="274106" y="66675"/>
                      <a:pt x="264581" y="61913"/>
                    </a:cubicBezTo>
                    <a:cubicBezTo>
                      <a:pt x="255056" y="57150"/>
                      <a:pt x="243626" y="60008"/>
                      <a:pt x="238863" y="69533"/>
                    </a:cubicBezTo>
                    <a:lnTo>
                      <a:pt x="200763" y="137160"/>
                    </a:lnTo>
                    <a:lnTo>
                      <a:pt x="226481" y="35243"/>
                    </a:lnTo>
                    <a:cubicBezTo>
                      <a:pt x="229338" y="24765"/>
                      <a:pt x="222671" y="14288"/>
                      <a:pt x="212193" y="12383"/>
                    </a:cubicBezTo>
                    <a:cubicBezTo>
                      <a:pt x="201716" y="9525"/>
                      <a:pt x="191238" y="16193"/>
                      <a:pt x="189333" y="26670"/>
                    </a:cubicBezTo>
                    <a:lnTo>
                      <a:pt x="167426" y="114300"/>
                    </a:lnTo>
                    <a:lnTo>
                      <a:pt x="167426" y="19050"/>
                    </a:lnTo>
                    <a:cubicBezTo>
                      <a:pt x="167426" y="8573"/>
                      <a:pt x="158853" y="0"/>
                      <a:pt x="148376" y="0"/>
                    </a:cubicBezTo>
                    <a:cubicBezTo>
                      <a:pt x="137898" y="0"/>
                      <a:pt x="129326" y="8573"/>
                      <a:pt x="129326" y="19050"/>
                    </a:cubicBezTo>
                    <a:lnTo>
                      <a:pt x="129326" y="120968"/>
                    </a:lnTo>
                    <a:lnTo>
                      <a:pt x="107418" y="26670"/>
                    </a:lnTo>
                    <a:cubicBezTo>
                      <a:pt x="105513" y="16193"/>
                      <a:pt x="95036" y="10478"/>
                      <a:pt x="84558" y="12383"/>
                    </a:cubicBezTo>
                    <a:cubicBezTo>
                      <a:pt x="74081" y="14288"/>
                      <a:pt x="68366" y="24765"/>
                      <a:pt x="70271" y="35243"/>
                    </a:cubicBezTo>
                    <a:lnTo>
                      <a:pt x="96941" y="148590"/>
                    </a:lnTo>
                    <a:cubicBezTo>
                      <a:pt x="95988" y="161925"/>
                      <a:pt x="93131" y="175260"/>
                      <a:pt x="90273" y="186690"/>
                    </a:cubicBezTo>
                    <a:cubicBezTo>
                      <a:pt x="90273" y="186690"/>
                      <a:pt x="90273" y="185738"/>
                      <a:pt x="89321" y="185738"/>
                    </a:cubicBezTo>
                    <a:cubicBezTo>
                      <a:pt x="73128" y="160973"/>
                      <a:pt x="47411" y="139065"/>
                      <a:pt x="22646" y="132398"/>
                    </a:cubicBezTo>
                    <a:cubicBezTo>
                      <a:pt x="13121" y="129540"/>
                      <a:pt x="3596" y="135255"/>
                      <a:pt x="738" y="144780"/>
                    </a:cubicBezTo>
                    <a:cubicBezTo>
                      <a:pt x="-2119" y="154305"/>
                      <a:pt x="3596" y="163830"/>
                      <a:pt x="13121" y="166688"/>
                    </a:cubicBezTo>
                    <a:cubicBezTo>
                      <a:pt x="25503" y="169545"/>
                      <a:pt x="36933" y="187643"/>
                      <a:pt x="49316" y="206693"/>
                    </a:cubicBezTo>
                    <a:cubicBezTo>
                      <a:pt x="64556" y="230505"/>
                      <a:pt x="83606" y="258127"/>
                      <a:pt x="112181" y="274320"/>
                    </a:cubicBezTo>
                    <a:lnTo>
                      <a:pt x="112181" y="376238"/>
                    </a:lnTo>
                    <a:lnTo>
                      <a:pt x="196001" y="376238"/>
                    </a:lnTo>
                    <a:lnTo>
                      <a:pt x="196001" y="268605"/>
                    </a:lnTo>
                    <a:cubicBezTo>
                      <a:pt x="227433" y="252413"/>
                      <a:pt x="231243" y="184785"/>
                      <a:pt x="232196" y="159068"/>
                    </a:cubicBezTo>
                    <a:lnTo>
                      <a:pt x="272201" y="87630"/>
                    </a:lnTo>
                    <a:close/>
                  </a:path>
                </a:pathLst>
              </a:custGeom>
              <a:gradFill>
                <a:gsLst>
                  <a:gs pos="0">
                    <a:srgbClr val="FFBA63"/>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1"/>
              <p:cNvSpPr/>
              <p:nvPr/>
            </p:nvSpPr>
            <p:spPr>
              <a:xfrm>
                <a:off x="1982585" y="2437082"/>
                <a:ext cx="367445" cy="282304"/>
              </a:xfrm>
              <a:custGeom>
                <a:rect b="b" l="l" r="r" t="t"/>
                <a:pathLst>
                  <a:path extrusionOk="0" h="282304" w="367445">
                    <a:moveTo>
                      <a:pt x="246698" y="211820"/>
                    </a:moveTo>
                    <a:lnTo>
                      <a:pt x="329565" y="212773"/>
                    </a:lnTo>
                    <a:cubicBezTo>
                      <a:pt x="329565" y="212773"/>
                      <a:pt x="329565" y="212773"/>
                      <a:pt x="329565" y="212773"/>
                    </a:cubicBezTo>
                    <a:cubicBezTo>
                      <a:pt x="340043" y="212773"/>
                      <a:pt x="348615" y="204200"/>
                      <a:pt x="348615" y="193723"/>
                    </a:cubicBezTo>
                    <a:cubicBezTo>
                      <a:pt x="348615" y="183245"/>
                      <a:pt x="340043" y="174673"/>
                      <a:pt x="329565" y="174673"/>
                    </a:cubicBezTo>
                    <a:lnTo>
                      <a:pt x="252413" y="173720"/>
                    </a:lnTo>
                    <a:lnTo>
                      <a:pt x="353378" y="148003"/>
                    </a:lnTo>
                    <a:cubicBezTo>
                      <a:pt x="363855" y="145145"/>
                      <a:pt x="369570" y="134667"/>
                      <a:pt x="366713" y="125142"/>
                    </a:cubicBezTo>
                    <a:cubicBezTo>
                      <a:pt x="363855" y="114665"/>
                      <a:pt x="353378" y="108950"/>
                      <a:pt x="343853" y="111807"/>
                    </a:cubicBezTo>
                    <a:lnTo>
                      <a:pt x="256223" y="134667"/>
                    </a:lnTo>
                    <a:lnTo>
                      <a:pt x="340043" y="88948"/>
                    </a:lnTo>
                    <a:cubicBezTo>
                      <a:pt x="349568" y="84185"/>
                      <a:pt x="352425" y="72755"/>
                      <a:pt x="347663" y="63230"/>
                    </a:cubicBezTo>
                    <a:cubicBezTo>
                      <a:pt x="342900" y="53705"/>
                      <a:pt x="331470" y="50847"/>
                      <a:pt x="321945" y="55610"/>
                    </a:cubicBezTo>
                    <a:lnTo>
                      <a:pt x="232410" y="103235"/>
                    </a:lnTo>
                    <a:lnTo>
                      <a:pt x="304800" y="39417"/>
                    </a:lnTo>
                    <a:cubicBezTo>
                      <a:pt x="312420" y="32750"/>
                      <a:pt x="313373" y="20367"/>
                      <a:pt x="306705" y="12747"/>
                    </a:cubicBezTo>
                    <a:cubicBezTo>
                      <a:pt x="300038" y="5128"/>
                      <a:pt x="287655" y="4175"/>
                      <a:pt x="280035" y="10842"/>
                    </a:cubicBezTo>
                    <a:lnTo>
                      <a:pt x="192405" y="87042"/>
                    </a:lnTo>
                    <a:cubicBezTo>
                      <a:pt x="180023" y="92757"/>
                      <a:pt x="167640" y="96567"/>
                      <a:pt x="155258" y="98473"/>
                    </a:cubicBezTo>
                    <a:cubicBezTo>
                      <a:pt x="155258" y="98473"/>
                      <a:pt x="155258" y="97520"/>
                      <a:pt x="156210" y="97520"/>
                    </a:cubicBezTo>
                    <a:cubicBezTo>
                      <a:pt x="170498" y="70850"/>
                      <a:pt x="177165" y="38465"/>
                      <a:pt x="171450" y="13700"/>
                    </a:cubicBezTo>
                    <a:cubicBezTo>
                      <a:pt x="169545" y="4175"/>
                      <a:pt x="159068" y="-1540"/>
                      <a:pt x="149543" y="365"/>
                    </a:cubicBezTo>
                    <a:cubicBezTo>
                      <a:pt x="140018" y="2270"/>
                      <a:pt x="134303" y="12747"/>
                      <a:pt x="136208" y="22272"/>
                    </a:cubicBezTo>
                    <a:cubicBezTo>
                      <a:pt x="139065" y="34655"/>
                      <a:pt x="129540" y="52753"/>
                      <a:pt x="119063" y="72755"/>
                    </a:cubicBezTo>
                    <a:cubicBezTo>
                      <a:pt x="105728" y="97520"/>
                      <a:pt x="90488" y="127048"/>
                      <a:pt x="89535" y="160385"/>
                    </a:cubicBezTo>
                    <a:lnTo>
                      <a:pt x="0" y="208962"/>
                    </a:lnTo>
                    <a:lnTo>
                      <a:pt x="40005" y="282305"/>
                    </a:lnTo>
                    <a:lnTo>
                      <a:pt x="134303" y="231822"/>
                    </a:lnTo>
                    <a:cubicBezTo>
                      <a:pt x="162878" y="251825"/>
                      <a:pt x="223838" y="223250"/>
                      <a:pt x="246698" y="211820"/>
                    </a:cubicBezTo>
                    <a:close/>
                  </a:path>
                </a:pathLst>
              </a:custGeom>
              <a:gradFill>
                <a:gsLst>
                  <a:gs pos="0">
                    <a:srgbClr val="FFBA63"/>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1"/>
              <p:cNvSpPr/>
              <p:nvPr/>
            </p:nvSpPr>
            <p:spPr>
              <a:xfrm>
                <a:off x="2120697" y="2099310"/>
                <a:ext cx="333784" cy="334327"/>
              </a:xfrm>
              <a:custGeom>
                <a:rect b="b" l="l" r="r" t="t"/>
                <a:pathLst>
                  <a:path extrusionOk="0" h="334327" w="333784">
                    <a:moveTo>
                      <a:pt x="119063" y="239078"/>
                    </a:moveTo>
                    <a:lnTo>
                      <a:pt x="139065" y="319088"/>
                    </a:lnTo>
                    <a:cubicBezTo>
                      <a:pt x="140970" y="327660"/>
                      <a:pt x="148590" y="333375"/>
                      <a:pt x="157162" y="333375"/>
                    </a:cubicBezTo>
                    <a:cubicBezTo>
                      <a:pt x="159067" y="333375"/>
                      <a:pt x="160020" y="333375"/>
                      <a:pt x="161925" y="332423"/>
                    </a:cubicBezTo>
                    <a:cubicBezTo>
                      <a:pt x="172403" y="329565"/>
                      <a:pt x="178117" y="320040"/>
                      <a:pt x="176212" y="309563"/>
                    </a:cubicBezTo>
                    <a:lnTo>
                      <a:pt x="158115" y="234315"/>
                    </a:lnTo>
                    <a:lnTo>
                      <a:pt x="208598" y="324803"/>
                    </a:lnTo>
                    <a:cubicBezTo>
                      <a:pt x="212408" y="331470"/>
                      <a:pt x="218123" y="334328"/>
                      <a:pt x="225742" y="334328"/>
                    </a:cubicBezTo>
                    <a:cubicBezTo>
                      <a:pt x="228600" y="334328"/>
                      <a:pt x="232410" y="333375"/>
                      <a:pt x="235267" y="331470"/>
                    </a:cubicBezTo>
                    <a:cubicBezTo>
                      <a:pt x="244792" y="326708"/>
                      <a:pt x="247650" y="314325"/>
                      <a:pt x="242887" y="305753"/>
                    </a:cubicBezTo>
                    <a:lnTo>
                      <a:pt x="199073" y="226695"/>
                    </a:lnTo>
                    <a:lnTo>
                      <a:pt x="263843" y="296228"/>
                    </a:lnTo>
                    <a:cubicBezTo>
                      <a:pt x="267653" y="300038"/>
                      <a:pt x="272415" y="301943"/>
                      <a:pt x="278130" y="301943"/>
                    </a:cubicBezTo>
                    <a:cubicBezTo>
                      <a:pt x="282893" y="301943"/>
                      <a:pt x="287655" y="300038"/>
                      <a:pt x="291465" y="297180"/>
                    </a:cubicBezTo>
                    <a:cubicBezTo>
                      <a:pt x="299085" y="289560"/>
                      <a:pt x="299085" y="278130"/>
                      <a:pt x="292418" y="270510"/>
                    </a:cubicBezTo>
                    <a:lnTo>
                      <a:pt x="222885" y="196215"/>
                    </a:lnTo>
                    <a:lnTo>
                      <a:pt x="303848" y="250508"/>
                    </a:lnTo>
                    <a:cubicBezTo>
                      <a:pt x="306705" y="252413"/>
                      <a:pt x="310515" y="253365"/>
                      <a:pt x="314325" y="253365"/>
                    </a:cubicBezTo>
                    <a:cubicBezTo>
                      <a:pt x="320040" y="253365"/>
                      <a:pt x="326708" y="250508"/>
                      <a:pt x="330518" y="244793"/>
                    </a:cubicBezTo>
                    <a:cubicBezTo>
                      <a:pt x="336233" y="236220"/>
                      <a:pt x="334328" y="223838"/>
                      <a:pt x="325755" y="218122"/>
                    </a:cubicBezTo>
                    <a:lnTo>
                      <a:pt x="228600" y="153353"/>
                    </a:lnTo>
                    <a:cubicBezTo>
                      <a:pt x="220028" y="142875"/>
                      <a:pt x="213360" y="131445"/>
                      <a:pt x="207645" y="120968"/>
                    </a:cubicBezTo>
                    <a:cubicBezTo>
                      <a:pt x="207645" y="120968"/>
                      <a:pt x="208598" y="120968"/>
                      <a:pt x="208598" y="120968"/>
                    </a:cubicBezTo>
                    <a:cubicBezTo>
                      <a:pt x="237173" y="127635"/>
                      <a:pt x="270510" y="126683"/>
                      <a:pt x="293370" y="114300"/>
                    </a:cubicBezTo>
                    <a:cubicBezTo>
                      <a:pt x="301943" y="109537"/>
                      <a:pt x="304800" y="99060"/>
                      <a:pt x="300037" y="90487"/>
                    </a:cubicBezTo>
                    <a:cubicBezTo>
                      <a:pt x="295275" y="81915"/>
                      <a:pt x="284798" y="79058"/>
                      <a:pt x="276225" y="83820"/>
                    </a:cubicBezTo>
                    <a:cubicBezTo>
                      <a:pt x="265748" y="89535"/>
                      <a:pt x="244792" y="84773"/>
                      <a:pt x="222885" y="80010"/>
                    </a:cubicBezTo>
                    <a:cubicBezTo>
                      <a:pt x="195262" y="73343"/>
                      <a:pt x="162878" y="65723"/>
                      <a:pt x="130492" y="74295"/>
                    </a:cubicBezTo>
                    <a:lnTo>
                      <a:pt x="60960" y="0"/>
                    </a:lnTo>
                    <a:lnTo>
                      <a:pt x="0" y="57150"/>
                    </a:lnTo>
                    <a:lnTo>
                      <a:pt x="73342" y="135255"/>
                    </a:lnTo>
                    <a:cubicBezTo>
                      <a:pt x="58103" y="168593"/>
                      <a:pt x="100965" y="220980"/>
                      <a:pt x="119063" y="239078"/>
                    </a:cubicBezTo>
                    <a:close/>
                  </a:path>
                </a:pathLst>
              </a:custGeom>
              <a:gradFill>
                <a:gsLst>
                  <a:gs pos="0">
                    <a:srgbClr val="FFBA63"/>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1"/>
              <p:cNvSpPr/>
              <p:nvPr/>
            </p:nvSpPr>
            <p:spPr>
              <a:xfrm>
                <a:off x="2535578" y="2431375"/>
                <a:ext cx="330926" cy="338494"/>
              </a:xfrm>
              <a:custGeom>
                <a:rect b="b" l="l" r="r" t="t"/>
                <a:pathLst>
                  <a:path extrusionOk="0" h="338494" w="330926">
                    <a:moveTo>
                      <a:pt x="330927" y="281345"/>
                    </a:moveTo>
                    <a:lnTo>
                      <a:pt x="258537" y="202287"/>
                    </a:lnTo>
                    <a:cubicBezTo>
                      <a:pt x="270919" y="168950"/>
                      <a:pt x="228057" y="116562"/>
                      <a:pt x="210912" y="97512"/>
                    </a:cubicBezTo>
                    <a:lnTo>
                      <a:pt x="191862" y="17502"/>
                    </a:lnTo>
                    <a:cubicBezTo>
                      <a:pt x="189004" y="7025"/>
                      <a:pt x="179479" y="1310"/>
                      <a:pt x="169002" y="3215"/>
                    </a:cubicBezTo>
                    <a:cubicBezTo>
                      <a:pt x="158524" y="6072"/>
                      <a:pt x="152809" y="15597"/>
                      <a:pt x="154714" y="26075"/>
                    </a:cubicBezTo>
                    <a:lnTo>
                      <a:pt x="172812" y="101322"/>
                    </a:lnTo>
                    <a:lnTo>
                      <a:pt x="122329" y="9882"/>
                    </a:lnTo>
                    <a:cubicBezTo>
                      <a:pt x="117567" y="357"/>
                      <a:pt x="106137" y="-2500"/>
                      <a:pt x="96612" y="2262"/>
                    </a:cubicBezTo>
                    <a:cubicBezTo>
                      <a:pt x="87087" y="7025"/>
                      <a:pt x="84229" y="18455"/>
                      <a:pt x="88992" y="27980"/>
                    </a:cubicBezTo>
                    <a:lnTo>
                      <a:pt x="132807" y="107990"/>
                    </a:lnTo>
                    <a:lnTo>
                      <a:pt x="68037" y="38457"/>
                    </a:lnTo>
                    <a:cubicBezTo>
                      <a:pt x="60417" y="30837"/>
                      <a:pt x="48987" y="29885"/>
                      <a:pt x="41367" y="37505"/>
                    </a:cubicBezTo>
                    <a:cubicBezTo>
                      <a:pt x="33747" y="45125"/>
                      <a:pt x="32794" y="56555"/>
                      <a:pt x="40414" y="64175"/>
                    </a:cubicBezTo>
                    <a:lnTo>
                      <a:pt x="109947" y="139422"/>
                    </a:lnTo>
                    <a:lnTo>
                      <a:pt x="29937" y="85130"/>
                    </a:lnTo>
                    <a:cubicBezTo>
                      <a:pt x="21364" y="79415"/>
                      <a:pt x="8982" y="81320"/>
                      <a:pt x="3267" y="89892"/>
                    </a:cubicBezTo>
                    <a:cubicBezTo>
                      <a:pt x="-2448" y="98465"/>
                      <a:pt x="-543" y="110847"/>
                      <a:pt x="8029" y="116562"/>
                    </a:cubicBezTo>
                    <a:lnTo>
                      <a:pt x="104232" y="182285"/>
                    </a:lnTo>
                    <a:cubicBezTo>
                      <a:pt x="112804" y="192762"/>
                      <a:pt x="119472" y="204192"/>
                      <a:pt x="125187" y="214670"/>
                    </a:cubicBezTo>
                    <a:cubicBezTo>
                      <a:pt x="125187" y="214670"/>
                      <a:pt x="124234" y="214670"/>
                      <a:pt x="124234" y="214670"/>
                    </a:cubicBezTo>
                    <a:cubicBezTo>
                      <a:pt x="95659" y="208002"/>
                      <a:pt x="62322" y="208955"/>
                      <a:pt x="39462" y="221337"/>
                    </a:cubicBezTo>
                    <a:cubicBezTo>
                      <a:pt x="30889" y="226100"/>
                      <a:pt x="27079" y="236577"/>
                      <a:pt x="31842" y="245150"/>
                    </a:cubicBezTo>
                    <a:cubicBezTo>
                      <a:pt x="36604" y="253722"/>
                      <a:pt x="47082" y="257532"/>
                      <a:pt x="55654" y="252770"/>
                    </a:cubicBezTo>
                    <a:cubicBezTo>
                      <a:pt x="66132" y="247055"/>
                      <a:pt x="87087" y="251817"/>
                      <a:pt x="108994" y="257532"/>
                    </a:cubicBezTo>
                    <a:cubicBezTo>
                      <a:pt x="136617" y="264200"/>
                      <a:pt x="169002" y="271820"/>
                      <a:pt x="201387" y="264200"/>
                    </a:cubicBezTo>
                    <a:lnTo>
                      <a:pt x="269967" y="338495"/>
                    </a:lnTo>
                    <a:lnTo>
                      <a:pt x="330927" y="281345"/>
                    </a:lnTo>
                    <a:close/>
                  </a:path>
                </a:pathLst>
              </a:custGeom>
              <a:gradFill>
                <a:gsLst>
                  <a:gs pos="0">
                    <a:srgbClr val="FFBA63"/>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1"/>
              <p:cNvSpPr/>
              <p:nvPr/>
            </p:nvSpPr>
            <p:spPr>
              <a:xfrm>
                <a:off x="2454784" y="2099310"/>
                <a:ext cx="323138" cy="350520"/>
              </a:xfrm>
              <a:custGeom>
                <a:rect b="b" l="l" r="r" t="t"/>
                <a:pathLst>
                  <a:path extrusionOk="0" h="350520" w="323138">
                    <a:moveTo>
                      <a:pt x="20243" y="205740"/>
                    </a:moveTo>
                    <a:cubicBezTo>
                      <a:pt x="22148" y="205740"/>
                      <a:pt x="24053" y="205740"/>
                      <a:pt x="26911" y="204788"/>
                    </a:cubicBezTo>
                    <a:lnTo>
                      <a:pt x="99301" y="179070"/>
                    </a:lnTo>
                    <a:lnTo>
                      <a:pt x="13576" y="238125"/>
                    </a:lnTo>
                    <a:cubicBezTo>
                      <a:pt x="5003" y="243840"/>
                      <a:pt x="3098" y="256222"/>
                      <a:pt x="8813" y="264795"/>
                    </a:cubicBezTo>
                    <a:cubicBezTo>
                      <a:pt x="12623" y="270510"/>
                      <a:pt x="18338" y="273368"/>
                      <a:pt x="24053" y="273368"/>
                    </a:cubicBezTo>
                    <a:cubicBezTo>
                      <a:pt x="27863" y="273368"/>
                      <a:pt x="31673" y="272415"/>
                      <a:pt x="34531" y="269558"/>
                    </a:cubicBezTo>
                    <a:lnTo>
                      <a:pt x="108826" y="218122"/>
                    </a:lnTo>
                    <a:lnTo>
                      <a:pt x="45961" y="289560"/>
                    </a:lnTo>
                    <a:cubicBezTo>
                      <a:pt x="39293" y="297180"/>
                      <a:pt x="40246" y="309563"/>
                      <a:pt x="47866" y="316230"/>
                    </a:cubicBezTo>
                    <a:cubicBezTo>
                      <a:pt x="51676" y="319088"/>
                      <a:pt x="55486" y="320993"/>
                      <a:pt x="60248" y="320993"/>
                    </a:cubicBezTo>
                    <a:cubicBezTo>
                      <a:pt x="65963" y="320993"/>
                      <a:pt x="70726" y="319088"/>
                      <a:pt x="74536" y="314325"/>
                    </a:cubicBezTo>
                    <a:lnTo>
                      <a:pt x="142163" y="237172"/>
                    </a:lnTo>
                    <a:lnTo>
                      <a:pt x="96443" y="322898"/>
                    </a:lnTo>
                    <a:cubicBezTo>
                      <a:pt x="91681" y="332423"/>
                      <a:pt x="94538" y="343853"/>
                      <a:pt x="104063" y="348615"/>
                    </a:cubicBezTo>
                    <a:cubicBezTo>
                      <a:pt x="106921" y="350520"/>
                      <a:pt x="109778" y="350520"/>
                      <a:pt x="112636" y="350520"/>
                    </a:cubicBezTo>
                    <a:cubicBezTo>
                      <a:pt x="119303" y="350520"/>
                      <a:pt x="125971" y="346710"/>
                      <a:pt x="129781" y="340043"/>
                    </a:cubicBezTo>
                    <a:lnTo>
                      <a:pt x="185026" y="237172"/>
                    </a:lnTo>
                    <a:cubicBezTo>
                      <a:pt x="194551" y="227647"/>
                      <a:pt x="205028" y="220028"/>
                      <a:pt x="215506" y="213360"/>
                    </a:cubicBezTo>
                    <a:cubicBezTo>
                      <a:pt x="215506" y="213360"/>
                      <a:pt x="215506" y="214313"/>
                      <a:pt x="215506" y="214313"/>
                    </a:cubicBezTo>
                    <a:cubicBezTo>
                      <a:pt x="211696" y="243840"/>
                      <a:pt x="216458" y="277178"/>
                      <a:pt x="230746" y="298133"/>
                    </a:cubicBezTo>
                    <a:cubicBezTo>
                      <a:pt x="236461" y="306705"/>
                      <a:pt x="246938" y="308610"/>
                      <a:pt x="255511" y="302895"/>
                    </a:cubicBezTo>
                    <a:cubicBezTo>
                      <a:pt x="264083" y="297180"/>
                      <a:pt x="265988" y="286703"/>
                      <a:pt x="260273" y="278130"/>
                    </a:cubicBezTo>
                    <a:cubicBezTo>
                      <a:pt x="253606" y="267653"/>
                      <a:pt x="256463" y="246697"/>
                      <a:pt x="259321" y="223838"/>
                    </a:cubicBezTo>
                    <a:cubicBezTo>
                      <a:pt x="263131" y="196215"/>
                      <a:pt x="266941" y="162878"/>
                      <a:pt x="256463" y="131445"/>
                    </a:cubicBezTo>
                    <a:lnTo>
                      <a:pt x="323138" y="55245"/>
                    </a:lnTo>
                    <a:lnTo>
                      <a:pt x="260273" y="0"/>
                    </a:lnTo>
                    <a:lnTo>
                      <a:pt x="189788" y="80962"/>
                    </a:lnTo>
                    <a:cubicBezTo>
                      <a:pt x="155498" y="72390"/>
                      <a:pt x="107873" y="120968"/>
                      <a:pt x="90728" y="139065"/>
                    </a:cubicBezTo>
                    <a:lnTo>
                      <a:pt x="12623" y="166688"/>
                    </a:lnTo>
                    <a:cubicBezTo>
                      <a:pt x="3098" y="170497"/>
                      <a:pt x="-2617" y="180975"/>
                      <a:pt x="1193" y="191453"/>
                    </a:cubicBezTo>
                    <a:cubicBezTo>
                      <a:pt x="5003" y="200978"/>
                      <a:pt x="12623" y="205740"/>
                      <a:pt x="20243" y="205740"/>
                    </a:cubicBezTo>
                    <a:close/>
                  </a:path>
                </a:pathLst>
              </a:custGeom>
              <a:gradFill>
                <a:gsLst>
                  <a:gs pos="0">
                    <a:srgbClr val="FFBA63"/>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1" name="Google Shape;351;p11"/>
            <p:cNvSpPr/>
            <p:nvPr/>
          </p:nvSpPr>
          <p:spPr>
            <a:xfrm>
              <a:off x="504410" y="4027550"/>
              <a:ext cx="2880000" cy="540000"/>
            </a:xfrm>
            <a:prstGeom prst="roundRect">
              <a:avLst>
                <a:gd fmla="val 16667" name="adj"/>
              </a:avLst>
            </a:prstGeom>
            <a:gradFill>
              <a:gsLst>
                <a:gs pos="0">
                  <a:srgbClr val="FFBA63">
                    <a:alpha val="28235"/>
                  </a:srgbClr>
                </a:gs>
                <a:gs pos="100000">
                  <a:srgbClr val="FF6B26">
                    <a:alpha val="53333"/>
                  </a:srgbClr>
                </a:gs>
              </a:gsLst>
              <a:lin ang="5400012" scaled="0"/>
            </a:gradFill>
            <a:ln cap="flat" cmpd="sng" w="15875">
              <a:solidFill>
                <a:srgbClr val="5757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it" sz="2800" u="none" cap="none" strike="noStrike">
                  <a:solidFill>
                    <a:srgbClr val="575757"/>
                  </a:solidFill>
                  <a:latin typeface="Raleway"/>
                  <a:ea typeface="Raleway"/>
                  <a:cs typeface="Raleway"/>
                  <a:sym typeface="Raleway"/>
                </a:rPr>
                <a:t>Societal goals </a:t>
              </a:r>
              <a:endParaRPr b="0" i="0" sz="2800" u="none" cap="none" strike="noStrike">
                <a:solidFill>
                  <a:srgbClr val="575757"/>
                </a:solidFill>
                <a:latin typeface="Raleway"/>
                <a:ea typeface="Raleway"/>
                <a:cs typeface="Raleway"/>
                <a:sym typeface="Raleway"/>
              </a:endParaRPr>
            </a:p>
          </p:txBody>
        </p:sp>
        <p:pic>
          <p:nvPicPr>
            <p:cNvPr descr="Agregar con relleno sólido" id="352" name="Google Shape;352;p11"/>
            <p:cNvPicPr preferRelativeResize="0"/>
            <p:nvPr/>
          </p:nvPicPr>
          <p:blipFill rotWithShape="1">
            <a:blip r:embed="rId5">
              <a:alphaModFix/>
            </a:blip>
            <a:srcRect b="0" l="0" r="0" t="0"/>
            <a:stretch/>
          </p:blipFill>
          <p:spPr>
            <a:xfrm>
              <a:off x="4498759" y="2096009"/>
              <a:ext cx="1223914" cy="1223914"/>
            </a:xfrm>
            <a:prstGeom prst="rect">
              <a:avLst/>
            </a:prstGeom>
            <a:noFill/>
            <a:ln>
              <a:noFill/>
            </a:ln>
          </p:spPr>
        </p:pic>
        <p:sp>
          <p:nvSpPr>
            <p:cNvPr id="353" name="Google Shape;353;p11"/>
            <p:cNvSpPr/>
            <p:nvPr/>
          </p:nvSpPr>
          <p:spPr>
            <a:xfrm>
              <a:off x="6313965" y="4027550"/>
              <a:ext cx="2880000" cy="540000"/>
            </a:xfrm>
            <a:prstGeom prst="roundRect">
              <a:avLst>
                <a:gd fmla="val 16667" name="adj"/>
              </a:avLst>
            </a:prstGeom>
            <a:gradFill>
              <a:gsLst>
                <a:gs pos="0">
                  <a:srgbClr val="FFBA63">
                    <a:alpha val="28235"/>
                  </a:srgbClr>
                </a:gs>
                <a:gs pos="100000">
                  <a:srgbClr val="FF6B26">
                    <a:alpha val="53333"/>
                  </a:srgbClr>
                </a:gs>
              </a:gsLst>
              <a:lin ang="5400012" scaled="0"/>
            </a:gradFill>
            <a:ln cap="flat" cmpd="sng" w="15875">
              <a:solidFill>
                <a:srgbClr val="5757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it" sz="1500" u="none" cap="none" strike="noStrike">
                  <a:solidFill>
                    <a:srgbClr val="575757"/>
                  </a:solidFill>
                  <a:latin typeface="Raleway"/>
                  <a:ea typeface="Raleway"/>
                  <a:cs typeface="Raleway"/>
                  <a:sym typeface="Raleway"/>
                </a:rPr>
                <a:t>Entrepreneurial Spirit</a:t>
              </a:r>
              <a:endParaRPr b="0" i="0" sz="1500" u="none" cap="none" strike="noStrike">
                <a:solidFill>
                  <a:srgbClr val="575757"/>
                </a:solidFill>
                <a:latin typeface="Raleway"/>
                <a:ea typeface="Raleway"/>
                <a:cs typeface="Raleway"/>
                <a:sym typeface="Raleway"/>
              </a:endParaRPr>
            </a:p>
          </p:txBody>
        </p:sp>
        <p:grpSp>
          <p:nvGrpSpPr>
            <p:cNvPr id="354" name="Google Shape;354;p11"/>
            <p:cNvGrpSpPr/>
            <p:nvPr/>
          </p:nvGrpSpPr>
          <p:grpSpPr>
            <a:xfrm>
              <a:off x="6701437" y="1017018"/>
              <a:ext cx="3023434" cy="2851641"/>
              <a:chOff x="7886373" y="1690759"/>
              <a:chExt cx="3023434" cy="2851641"/>
            </a:xfrm>
          </p:grpSpPr>
          <p:grpSp>
            <p:nvGrpSpPr>
              <p:cNvPr id="355" name="Google Shape;355;p11"/>
              <p:cNvGrpSpPr/>
              <p:nvPr/>
            </p:nvGrpSpPr>
            <p:grpSpPr>
              <a:xfrm>
                <a:off x="7886373" y="1690759"/>
                <a:ext cx="3023434" cy="2851641"/>
                <a:chOff x="7777087" y="3042337"/>
                <a:chExt cx="1371669" cy="1303071"/>
              </a:xfrm>
            </p:grpSpPr>
            <p:pic>
              <p:nvPicPr>
                <p:cNvPr descr="Bocadillo de pensamiento contorno" id="356" name="Google Shape;356;p11"/>
                <p:cNvPicPr preferRelativeResize="0"/>
                <p:nvPr/>
              </p:nvPicPr>
              <p:blipFill rotWithShape="1">
                <a:blip r:embed="rId6">
                  <a:alphaModFix/>
                </a:blip>
                <a:srcRect b="0" l="0" r="0" t="0"/>
                <a:stretch/>
              </p:blipFill>
              <p:spPr>
                <a:xfrm>
                  <a:off x="8379446" y="3042337"/>
                  <a:ext cx="769310" cy="769310"/>
                </a:xfrm>
                <a:prstGeom prst="rect">
                  <a:avLst/>
                </a:prstGeom>
                <a:noFill/>
                <a:ln>
                  <a:noFill/>
                </a:ln>
              </p:spPr>
            </p:pic>
            <p:pic>
              <p:nvPicPr>
                <p:cNvPr descr="Trabajadora de oficina con relleno sólido" id="357" name="Google Shape;357;p11"/>
                <p:cNvPicPr preferRelativeResize="0"/>
                <p:nvPr/>
              </p:nvPicPr>
              <p:blipFill rotWithShape="1">
                <a:blip r:embed="rId7">
                  <a:alphaModFix/>
                </a:blip>
                <a:srcRect b="0" l="0" r="0" t="0"/>
                <a:stretch/>
              </p:blipFill>
              <p:spPr>
                <a:xfrm>
                  <a:off x="7777087" y="3431008"/>
                  <a:ext cx="914400" cy="914400"/>
                </a:xfrm>
                <a:prstGeom prst="rect">
                  <a:avLst/>
                </a:prstGeom>
                <a:noFill/>
                <a:ln>
                  <a:noFill/>
                </a:ln>
              </p:spPr>
            </p:pic>
          </p:grpSp>
          <p:grpSp>
            <p:nvGrpSpPr>
              <p:cNvPr id="358" name="Google Shape;358;p11"/>
              <p:cNvGrpSpPr/>
              <p:nvPr/>
            </p:nvGrpSpPr>
            <p:grpSpPr>
              <a:xfrm>
                <a:off x="9745174" y="1992530"/>
                <a:ext cx="633516" cy="640787"/>
                <a:chOff x="6803045" y="1706427"/>
                <a:chExt cx="474544" cy="513698"/>
              </a:xfrm>
            </p:grpSpPr>
            <p:sp>
              <p:nvSpPr>
                <p:cNvPr id="359" name="Google Shape;359;p11"/>
                <p:cNvSpPr/>
                <p:nvPr/>
              </p:nvSpPr>
              <p:spPr>
                <a:xfrm>
                  <a:off x="6971977" y="1875300"/>
                  <a:ext cx="136264" cy="135431"/>
                </a:xfrm>
                <a:custGeom>
                  <a:rect b="b" l="l" r="r" t="t"/>
                  <a:pathLst>
                    <a:path extrusionOk="0" h="135431" w="136264">
                      <a:moveTo>
                        <a:pt x="117164" y="40403"/>
                      </a:moveTo>
                      <a:lnTo>
                        <a:pt x="122221" y="25408"/>
                      </a:lnTo>
                      <a:lnTo>
                        <a:pt x="110797" y="13983"/>
                      </a:lnTo>
                      <a:lnTo>
                        <a:pt x="95802" y="19041"/>
                      </a:lnTo>
                      <a:cubicBezTo>
                        <a:pt x="91903" y="16845"/>
                        <a:pt x="87745" y="15146"/>
                        <a:pt x="83425" y="13983"/>
                      </a:cubicBezTo>
                      <a:lnTo>
                        <a:pt x="76403" y="0"/>
                      </a:lnTo>
                      <a:lnTo>
                        <a:pt x="60456" y="0"/>
                      </a:lnTo>
                      <a:lnTo>
                        <a:pt x="53375" y="14043"/>
                      </a:lnTo>
                      <a:cubicBezTo>
                        <a:pt x="49039" y="15216"/>
                        <a:pt x="44863" y="16914"/>
                        <a:pt x="40939" y="19101"/>
                      </a:cubicBezTo>
                      <a:lnTo>
                        <a:pt x="25944" y="14043"/>
                      </a:lnTo>
                      <a:lnTo>
                        <a:pt x="14519" y="25468"/>
                      </a:lnTo>
                      <a:lnTo>
                        <a:pt x="19279" y="40463"/>
                      </a:lnTo>
                      <a:cubicBezTo>
                        <a:pt x="16996" y="44339"/>
                        <a:pt x="15235" y="48501"/>
                        <a:pt x="14043" y="52840"/>
                      </a:cubicBezTo>
                      <a:lnTo>
                        <a:pt x="0" y="59861"/>
                      </a:lnTo>
                      <a:lnTo>
                        <a:pt x="0" y="75570"/>
                      </a:lnTo>
                      <a:lnTo>
                        <a:pt x="14043" y="82651"/>
                      </a:lnTo>
                      <a:cubicBezTo>
                        <a:pt x="15200" y="86974"/>
                        <a:pt x="16900" y="91132"/>
                        <a:pt x="19101" y="95028"/>
                      </a:cubicBezTo>
                      <a:lnTo>
                        <a:pt x="14043" y="110023"/>
                      </a:lnTo>
                      <a:lnTo>
                        <a:pt x="25944" y="121448"/>
                      </a:lnTo>
                      <a:lnTo>
                        <a:pt x="40939" y="116330"/>
                      </a:lnTo>
                      <a:cubicBezTo>
                        <a:pt x="44834" y="118548"/>
                        <a:pt x="48992" y="120267"/>
                        <a:pt x="53316" y="121448"/>
                      </a:cubicBezTo>
                      <a:lnTo>
                        <a:pt x="60337" y="135431"/>
                      </a:lnTo>
                      <a:lnTo>
                        <a:pt x="76284" y="135431"/>
                      </a:lnTo>
                      <a:lnTo>
                        <a:pt x="83365" y="121686"/>
                      </a:lnTo>
                      <a:cubicBezTo>
                        <a:pt x="87613" y="120531"/>
                        <a:pt x="91708" y="118872"/>
                        <a:pt x="95564" y="116747"/>
                      </a:cubicBezTo>
                      <a:lnTo>
                        <a:pt x="110499" y="121864"/>
                      </a:lnTo>
                      <a:lnTo>
                        <a:pt x="121924" y="110380"/>
                      </a:lnTo>
                      <a:lnTo>
                        <a:pt x="116866" y="95445"/>
                      </a:lnTo>
                      <a:cubicBezTo>
                        <a:pt x="119139" y="91519"/>
                        <a:pt x="120956" y="87347"/>
                        <a:pt x="122281" y="83008"/>
                      </a:cubicBezTo>
                      <a:lnTo>
                        <a:pt x="136264" y="75987"/>
                      </a:lnTo>
                      <a:lnTo>
                        <a:pt x="136264" y="59861"/>
                      </a:lnTo>
                      <a:lnTo>
                        <a:pt x="122221" y="52780"/>
                      </a:lnTo>
                      <a:cubicBezTo>
                        <a:pt x="121085" y="48451"/>
                        <a:pt x="119385" y="44289"/>
                        <a:pt x="117164" y="40403"/>
                      </a:cubicBezTo>
                      <a:close/>
                      <a:moveTo>
                        <a:pt x="68370" y="91755"/>
                      </a:moveTo>
                      <a:cubicBezTo>
                        <a:pt x="55225" y="91755"/>
                        <a:pt x="44569" y="81099"/>
                        <a:pt x="44569" y="67954"/>
                      </a:cubicBezTo>
                      <a:cubicBezTo>
                        <a:pt x="44569" y="54809"/>
                        <a:pt x="55225" y="44152"/>
                        <a:pt x="68370" y="44152"/>
                      </a:cubicBezTo>
                      <a:cubicBezTo>
                        <a:pt x="81435" y="44344"/>
                        <a:pt x="91980" y="54888"/>
                        <a:pt x="92172" y="67954"/>
                      </a:cubicBezTo>
                      <a:cubicBezTo>
                        <a:pt x="92172" y="81099"/>
                        <a:pt x="81515" y="91755"/>
                        <a:pt x="68370" y="91755"/>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1"/>
                <p:cNvSpPr/>
                <p:nvPr/>
              </p:nvSpPr>
              <p:spPr>
                <a:xfrm>
                  <a:off x="6972868" y="2127656"/>
                  <a:ext cx="134778" cy="34333"/>
                </a:xfrm>
                <a:custGeom>
                  <a:rect b="b" l="l" r="r" t="t"/>
                  <a:pathLst>
                    <a:path extrusionOk="0" h="34333" w="134778">
                      <a:moveTo>
                        <a:pt x="118593" y="0"/>
                      </a:moveTo>
                      <a:lnTo>
                        <a:pt x="16186" y="0"/>
                      </a:lnTo>
                      <a:cubicBezTo>
                        <a:pt x="6705" y="559"/>
                        <a:pt x="-528" y="8697"/>
                        <a:pt x="30" y="18178"/>
                      </a:cubicBezTo>
                      <a:cubicBezTo>
                        <a:pt x="543" y="26880"/>
                        <a:pt x="7485" y="33822"/>
                        <a:pt x="16186" y="34334"/>
                      </a:cubicBezTo>
                      <a:lnTo>
                        <a:pt x="118593" y="34334"/>
                      </a:lnTo>
                      <a:cubicBezTo>
                        <a:pt x="128073" y="33775"/>
                        <a:pt x="135307" y="25637"/>
                        <a:pt x="134749" y="16156"/>
                      </a:cubicBezTo>
                      <a:cubicBezTo>
                        <a:pt x="134236" y="7454"/>
                        <a:pt x="127294" y="512"/>
                        <a:pt x="118593" y="0"/>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1"/>
                <p:cNvSpPr/>
                <p:nvPr/>
              </p:nvSpPr>
              <p:spPr>
                <a:xfrm>
                  <a:off x="7003098" y="2185792"/>
                  <a:ext cx="74320" cy="34333"/>
                </a:xfrm>
                <a:custGeom>
                  <a:rect b="b" l="l" r="r" t="t"/>
                  <a:pathLst>
                    <a:path extrusionOk="0" h="34333" w="74320">
                      <a:moveTo>
                        <a:pt x="37190" y="34334"/>
                      </a:moveTo>
                      <a:cubicBezTo>
                        <a:pt x="56619" y="34303"/>
                        <a:pt x="72771" y="19367"/>
                        <a:pt x="74321" y="0"/>
                      </a:cubicBezTo>
                      <a:lnTo>
                        <a:pt x="0" y="0"/>
                      </a:lnTo>
                      <a:cubicBezTo>
                        <a:pt x="1579" y="19376"/>
                        <a:pt x="17750" y="34305"/>
                        <a:pt x="37190" y="34334"/>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1"/>
                <p:cNvSpPr/>
                <p:nvPr/>
              </p:nvSpPr>
              <p:spPr>
                <a:xfrm>
                  <a:off x="6891349" y="1795207"/>
                  <a:ext cx="297520" cy="308647"/>
                </a:xfrm>
                <a:custGeom>
                  <a:rect b="b" l="l" r="r" t="t"/>
                  <a:pathLst>
                    <a:path extrusionOk="0" h="308647" w="297520">
                      <a:moveTo>
                        <a:pt x="297520" y="152033"/>
                      </a:moveTo>
                      <a:lnTo>
                        <a:pt x="297520" y="146916"/>
                      </a:lnTo>
                      <a:cubicBezTo>
                        <a:pt x="296004" y="65695"/>
                        <a:pt x="229993" y="502"/>
                        <a:pt x="148760" y="0"/>
                      </a:cubicBezTo>
                      <a:lnTo>
                        <a:pt x="148760" y="0"/>
                      </a:lnTo>
                      <a:cubicBezTo>
                        <a:pt x="67527" y="502"/>
                        <a:pt x="1516" y="65695"/>
                        <a:pt x="0" y="146916"/>
                      </a:cubicBezTo>
                      <a:lnTo>
                        <a:pt x="0" y="152033"/>
                      </a:lnTo>
                      <a:cubicBezTo>
                        <a:pt x="544" y="169648"/>
                        <a:pt x="4044" y="187048"/>
                        <a:pt x="10354" y="203504"/>
                      </a:cubicBezTo>
                      <a:cubicBezTo>
                        <a:pt x="16376" y="219030"/>
                        <a:pt x="25121" y="233358"/>
                        <a:pt x="36178" y="245811"/>
                      </a:cubicBezTo>
                      <a:cubicBezTo>
                        <a:pt x="49805" y="260628"/>
                        <a:pt x="64681" y="289487"/>
                        <a:pt x="70988" y="302340"/>
                      </a:cubicBezTo>
                      <a:cubicBezTo>
                        <a:pt x="72917" y="306223"/>
                        <a:pt x="76888" y="308669"/>
                        <a:pt x="81223" y="308648"/>
                      </a:cubicBezTo>
                      <a:lnTo>
                        <a:pt x="216297" y="308648"/>
                      </a:lnTo>
                      <a:cubicBezTo>
                        <a:pt x="220633" y="308669"/>
                        <a:pt x="224603" y="306223"/>
                        <a:pt x="226532" y="302340"/>
                      </a:cubicBezTo>
                      <a:cubicBezTo>
                        <a:pt x="232839" y="289487"/>
                        <a:pt x="247715" y="260687"/>
                        <a:pt x="261342" y="245811"/>
                      </a:cubicBezTo>
                      <a:cubicBezTo>
                        <a:pt x="272399" y="233358"/>
                        <a:pt x="281144" y="219030"/>
                        <a:pt x="287167" y="203504"/>
                      </a:cubicBezTo>
                      <a:cubicBezTo>
                        <a:pt x="293476" y="187048"/>
                        <a:pt x="296976" y="169648"/>
                        <a:pt x="297520" y="152033"/>
                      </a:cubicBezTo>
                      <a:close/>
                      <a:moveTo>
                        <a:pt x="263246" y="151497"/>
                      </a:moveTo>
                      <a:cubicBezTo>
                        <a:pt x="262823" y="165171"/>
                        <a:pt x="260149" y="178681"/>
                        <a:pt x="255332" y="191484"/>
                      </a:cubicBezTo>
                      <a:cubicBezTo>
                        <a:pt x="250814" y="203014"/>
                        <a:pt x="244286" y="213652"/>
                        <a:pt x="236053" y="222902"/>
                      </a:cubicBezTo>
                      <a:cubicBezTo>
                        <a:pt x="222844" y="238626"/>
                        <a:pt x="211521" y="255840"/>
                        <a:pt x="202314" y="274195"/>
                      </a:cubicBezTo>
                      <a:lnTo>
                        <a:pt x="95207" y="274195"/>
                      </a:lnTo>
                      <a:cubicBezTo>
                        <a:pt x="86105" y="255792"/>
                        <a:pt x="74881" y="238518"/>
                        <a:pt x="61765" y="222724"/>
                      </a:cubicBezTo>
                      <a:cubicBezTo>
                        <a:pt x="53532" y="213473"/>
                        <a:pt x="47004" y="202836"/>
                        <a:pt x="42486" y="191306"/>
                      </a:cubicBezTo>
                      <a:cubicBezTo>
                        <a:pt x="37567" y="178519"/>
                        <a:pt x="34793" y="165009"/>
                        <a:pt x="34274" y="151319"/>
                      </a:cubicBezTo>
                      <a:lnTo>
                        <a:pt x="34274" y="147035"/>
                      </a:lnTo>
                      <a:cubicBezTo>
                        <a:pt x="35340" y="84555"/>
                        <a:pt x="86094" y="34356"/>
                        <a:pt x="148582" y="33977"/>
                      </a:cubicBezTo>
                      <a:lnTo>
                        <a:pt x="148582" y="33977"/>
                      </a:lnTo>
                      <a:cubicBezTo>
                        <a:pt x="211069" y="34356"/>
                        <a:pt x="261823" y="84555"/>
                        <a:pt x="262889" y="147035"/>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1"/>
                <p:cNvSpPr/>
                <p:nvPr/>
              </p:nvSpPr>
              <p:spPr>
                <a:xfrm>
                  <a:off x="7029517" y="1706427"/>
                  <a:ext cx="23801" cy="65454"/>
                </a:xfrm>
                <a:custGeom>
                  <a:rect b="b" l="l" r="r" t="t"/>
                  <a:pathLst>
                    <a:path extrusionOk="0" h="65454" w="23801">
                      <a:moveTo>
                        <a:pt x="11901" y="65454"/>
                      </a:moveTo>
                      <a:cubicBezTo>
                        <a:pt x="18474" y="65454"/>
                        <a:pt x="23802" y="60126"/>
                        <a:pt x="23802" y="53554"/>
                      </a:cubicBezTo>
                      <a:lnTo>
                        <a:pt x="23802" y="11901"/>
                      </a:lnTo>
                      <a:cubicBezTo>
                        <a:pt x="23802" y="5328"/>
                        <a:pt x="18474" y="0"/>
                        <a:pt x="11901" y="0"/>
                      </a:cubicBezTo>
                      <a:cubicBezTo>
                        <a:pt x="5328" y="0"/>
                        <a:pt x="0" y="5328"/>
                        <a:pt x="0" y="11901"/>
                      </a:cubicBezTo>
                      <a:lnTo>
                        <a:pt x="0" y="53554"/>
                      </a:lnTo>
                      <a:cubicBezTo>
                        <a:pt x="0" y="60126"/>
                        <a:pt x="5328" y="65454"/>
                        <a:pt x="11901" y="65454"/>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1"/>
                <p:cNvSpPr/>
                <p:nvPr/>
              </p:nvSpPr>
              <p:spPr>
                <a:xfrm>
                  <a:off x="6867664" y="1774764"/>
                  <a:ext cx="52791" cy="52881"/>
                </a:xfrm>
                <a:custGeom>
                  <a:rect b="b" l="l" r="r" t="t"/>
                  <a:pathLst>
                    <a:path extrusionOk="0" h="52881" w="52791">
                      <a:moveTo>
                        <a:pt x="32551" y="49421"/>
                      </a:moveTo>
                      <a:cubicBezTo>
                        <a:pt x="37193" y="54035"/>
                        <a:pt x="44689" y="54035"/>
                        <a:pt x="49331" y="49421"/>
                      </a:cubicBezTo>
                      <a:cubicBezTo>
                        <a:pt x="53945" y="44780"/>
                        <a:pt x="53945" y="37283"/>
                        <a:pt x="49331" y="32641"/>
                      </a:cubicBezTo>
                      <a:lnTo>
                        <a:pt x="19876" y="3068"/>
                      </a:lnTo>
                      <a:cubicBezTo>
                        <a:pt x="14998" y="-1337"/>
                        <a:pt x="7473" y="-953"/>
                        <a:pt x="3068" y="3925"/>
                      </a:cubicBezTo>
                      <a:cubicBezTo>
                        <a:pt x="-1033" y="8468"/>
                        <a:pt x="-1021" y="15380"/>
                        <a:pt x="3096" y="19907"/>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1"/>
                <p:cNvSpPr/>
                <p:nvPr/>
              </p:nvSpPr>
              <p:spPr>
                <a:xfrm>
                  <a:off x="7162262" y="1777852"/>
                  <a:ext cx="52228" cy="52118"/>
                </a:xfrm>
                <a:custGeom>
                  <a:rect b="b" l="l" r="r" t="t"/>
                  <a:pathLst>
                    <a:path extrusionOk="0" h="52118" w="52228">
                      <a:moveTo>
                        <a:pt x="12148" y="52106"/>
                      </a:moveTo>
                      <a:cubicBezTo>
                        <a:pt x="15320" y="52108"/>
                        <a:pt x="18361" y="50844"/>
                        <a:pt x="20598" y="48595"/>
                      </a:cubicBezTo>
                      <a:lnTo>
                        <a:pt x="49993" y="18843"/>
                      </a:lnTo>
                      <a:cubicBezTo>
                        <a:pt x="53826" y="13504"/>
                        <a:pt x="52607" y="6069"/>
                        <a:pt x="47269" y="2235"/>
                      </a:cubicBezTo>
                      <a:cubicBezTo>
                        <a:pt x="43056" y="-790"/>
                        <a:pt x="37370" y="-740"/>
                        <a:pt x="33212" y="2360"/>
                      </a:cubicBezTo>
                      <a:lnTo>
                        <a:pt x="3460" y="32112"/>
                      </a:lnTo>
                      <a:cubicBezTo>
                        <a:pt x="-1153" y="36754"/>
                        <a:pt x="-1153" y="44251"/>
                        <a:pt x="3460" y="48892"/>
                      </a:cubicBezTo>
                      <a:cubicBezTo>
                        <a:pt x="5804" y="51093"/>
                        <a:pt x="8937" y="52252"/>
                        <a:pt x="12148" y="52106"/>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1"/>
                <p:cNvSpPr/>
                <p:nvPr/>
              </p:nvSpPr>
              <p:spPr>
                <a:xfrm>
                  <a:off x="6803045" y="1929567"/>
                  <a:ext cx="65454" cy="23801"/>
                </a:xfrm>
                <a:custGeom>
                  <a:rect b="b" l="l" r="r" t="t"/>
                  <a:pathLst>
                    <a:path extrusionOk="0" h="23801" w="65454">
                      <a:moveTo>
                        <a:pt x="53554" y="0"/>
                      </a:moveTo>
                      <a:lnTo>
                        <a:pt x="11901" y="0"/>
                      </a:lnTo>
                      <a:cubicBezTo>
                        <a:pt x="5328" y="0"/>
                        <a:pt x="0" y="5328"/>
                        <a:pt x="0" y="11901"/>
                      </a:cubicBezTo>
                      <a:cubicBezTo>
                        <a:pt x="0" y="18474"/>
                        <a:pt x="5328" y="23802"/>
                        <a:pt x="11901" y="23802"/>
                      </a:cubicBezTo>
                      <a:lnTo>
                        <a:pt x="53554" y="23802"/>
                      </a:lnTo>
                      <a:cubicBezTo>
                        <a:pt x="60126" y="23802"/>
                        <a:pt x="65454" y="18474"/>
                        <a:pt x="65454" y="11901"/>
                      </a:cubicBezTo>
                      <a:cubicBezTo>
                        <a:pt x="65454" y="5328"/>
                        <a:pt x="60126" y="0"/>
                        <a:pt x="53554" y="0"/>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1"/>
                <p:cNvSpPr/>
                <p:nvPr/>
              </p:nvSpPr>
              <p:spPr>
                <a:xfrm>
                  <a:off x="6866600" y="2055473"/>
                  <a:ext cx="53256" cy="53553"/>
                </a:xfrm>
                <a:custGeom>
                  <a:rect b="b" l="l" r="r" t="t"/>
                  <a:pathLst>
                    <a:path extrusionOk="0" h="53553" w="53256">
                      <a:moveTo>
                        <a:pt x="33615" y="2862"/>
                      </a:moveTo>
                      <a:lnTo>
                        <a:pt x="4160" y="32614"/>
                      </a:lnTo>
                      <a:cubicBezTo>
                        <a:pt x="-832" y="36889"/>
                        <a:pt x="-1413" y="44401"/>
                        <a:pt x="2862" y="49394"/>
                      </a:cubicBezTo>
                      <a:cubicBezTo>
                        <a:pt x="7137" y="54386"/>
                        <a:pt x="14650" y="54967"/>
                        <a:pt x="19642" y="50692"/>
                      </a:cubicBezTo>
                      <a:cubicBezTo>
                        <a:pt x="20108" y="50293"/>
                        <a:pt x="20542" y="49859"/>
                        <a:pt x="20940" y="49394"/>
                      </a:cubicBezTo>
                      <a:lnTo>
                        <a:pt x="50395" y="19642"/>
                      </a:lnTo>
                      <a:cubicBezTo>
                        <a:pt x="54670" y="14649"/>
                        <a:pt x="54089" y="7137"/>
                        <a:pt x="49097" y="2862"/>
                      </a:cubicBezTo>
                      <a:cubicBezTo>
                        <a:pt x="44641" y="-954"/>
                        <a:pt x="38070" y="-954"/>
                        <a:pt x="33615" y="2862"/>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1"/>
                <p:cNvSpPr/>
                <p:nvPr/>
              </p:nvSpPr>
              <p:spPr>
                <a:xfrm>
                  <a:off x="7162125" y="2052148"/>
                  <a:ext cx="54691" cy="54741"/>
                </a:xfrm>
                <a:custGeom>
                  <a:rect b="b" l="l" r="r" t="t"/>
                  <a:pathLst>
                    <a:path extrusionOk="0" h="54741" w="54691">
                      <a:moveTo>
                        <a:pt x="20734" y="3925"/>
                      </a:moveTo>
                      <a:cubicBezTo>
                        <a:pt x="16329" y="-953"/>
                        <a:pt x="8804" y="-1337"/>
                        <a:pt x="3925" y="3068"/>
                      </a:cubicBezTo>
                      <a:cubicBezTo>
                        <a:pt x="-953" y="7472"/>
                        <a:pt x="-1337" y="14998"/>
                        <a:pt x="3068" y="19876"/>
                      </a:cubicBezTo>
                      <a:cubicBezTo>
                        <a:pt x="3330" y="20166"/>
                        <a:pt x="3606" y="20443"/>
                        <a:pt x="3894" y="20705"/>
                      </a:cubicBezTo>
                      <a:lnTo>
                        <a:pt x="33646" y="50457"/>
                      </a:lnTo>
                      <a:cubicBezTo>
                        <a:pt x="37853" y="55508"/>
                        <a:pt x="45357" y="56191"/>
                        <a:pt x="50407" y="51984"/>
                      </a:cubicBezTo>
                      <a:cubicBezTo>
                        <a:pt x="55458" y="47778"/>
                        <a:pt x="56141" y="40274"/>
                        <a:pt x="51934" y="35224"/>
                      </a:cubicBezTo>
                      <a:cubicBezTo>
                        <a:pt x="51364" y="34539"/>
                        <a:pt x="50719" y="33921"/>
                        <a:pt x="50010" y="33380"/>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1"/>
                <p:cNvSpPr/>
                <p:nvPr/>
              </p:nvSpPr>
              <p:spPr>
                <a:xfrm>
                  <a:off x="7212135" y="1929151"/>
                  <a:ext cx="65454" cy="23801"/>
                </a:xfrm>
                <a:custGeom>
                  <a:rect b="b" l="l" r="r" t="t"/>
                  <a:pathLst>
                    <a:path extrusionOk="0" h="23801" w="65454">
                      <a:moveTo>
                        <a:pt x="53554" y="0"/>
                      </a:moveTo>
                      <a:lnTo>
                        <a:pt x="11901" y="0"/>
                      </a:lnTo>
                      <a:cubicBezTo>
                        <a:pt x="5328" y="0"/>
                        <a:pt x="0" y="5328"/>
                        <a:pt x="0" y="11901"/>
                      </a:cubicBezTo>
                      <a:cubicBezTo>
                        <a:pt x="0" y="18474"/>
                        <a:pt x="5328" y="23802"/>
                        <a:pt x="11901" y="23802"/>
                      </a:cubicBezTo>
                      <a:lnTo>
                        <a:pt x="53554" y="23802"/>
                      </a:lnTo>
                      <a:cubicBezTo>
                        <a:pt x="60126" y="23802"/>
                        <a:pt x="65454" y="18474"/>
                        <a:pt x="65454" y="11901"/>
                      </a:cubicBezTo>
                      <a:cubicBezTo>
                        <a:pt x="65454" y="5328"/>
                        <a:pt x="60126" y="0"/>
                        <a:pt x="53554" y="0"/>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
        <p:nvSpPr>
          <p:cNvPr id="370" name="Google Shape;370;p11"/>
          <p:cNvSpPr txBox="1"/>
          <p:nvPr>
            <p:ph idx="1" type="body"/>
          </p:nvPr>
        </p:nvSpPr>
        <p:spPr>
          <a:xfrm>
            <a:off x="389716" y="1222800"/>
            <a:ext cx="8364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it" sz="2100">
                <a:solidFill>
                  <a:schemeClr val="dk1"/>
                </a:solidFill>
              </a:rPr>
              <a:t>Les entreprises sociales se combinent:</a:t>
            </a:r>
            <a:endParaRPr/>
          </a:p>
        </p:txBody>
      </p:sp>
      <p:pic>
        <p:nvPicPr>
          <p:cNvPr descr="Graphical user interface, application&#10;&#10;Description automatically generated with medium confidence" id="371" name="Google Shape;371;p11"/>
          <p:cNvPicPr preferRelativeResize="0"/>
          <p:nvPr/>
        </p:nvPicPr>
        <p:blipFill rotWithShape="1">
          <a:blip r:embed="rId8">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12"/>
          <p:cNvSpPr txBox="1"/>
          <p:nvPr>
            <p:ph type="title"/>
          </p:nvPr>
        </p:nvSpPr>
        <p:spPr>
          <a:xfrm>
            <a:off x="718275" y="575950"/>
            <a:ext cx="80037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1.2 Contexte et historique</a:t>
            </a:r>
            <a:endParaRPr>
              <a:solidFill>
                <a:srgbClr val="002B4D"/>
              </a:solidFill>
            </a:endParaRPr>
          </a:p>
        </p:txBody>
      </p:sp>
      <p:pic>
        <p:nvPicPr>
          <p:cNvPr id="377" name="Google Shape;377;p1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378" name="Google Shape;378;p12"/>
          <p:cNvSpPr txBox="1"/>
          <p:nvPr>
            <p:ph idx="1" type="body"/>
          </p:nvPr>
        </p:nvSpPr>
        <p:spPr>
          <a:xfrm>
            <a:off x="389716" y="1222800"/>
            <a:ext cx="8364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it" sz="1600"/>
              <a:t>Le contexte historique et les antécédents des entreprises sociales peuvent remonter jusqu'à l'</a:t>
            </a:r>
            <a:r>
              <a:rPr b="1" lang="it" sz="1600"/>
              <a:t>âge médiéval</a:t>
            </a:r>
            <a:r>
              <a:rPr lang="it" sz="1600"/>
              <a:t> dans certains cas comme en Allemagne, lorsque des organisations à but non lucratif fournissaient déjà des services sociaux.</a:t>
            </a:r>
            <a:endParaRPr sz="1600"/>
          </a:p>
          <a:p>
            <a:pPr indent="0" lvl="0" marL="0" rtl="0" algn="l">
              <a:lnSpc>
                <a:spcPct val="115000"/>
              </a:lnSpc>
              <a:spcBef>
                <a:spcPts val="0"/>
              </a:spcBef>
              <a:spcAft>
                <a:spcPts val="0"/>
              </a:spcAft>
              <a:buClr>
                <a:schemeClr val="dk2"/>
              </a:buClr>
              <a:buSzPts val="1100"/>
              <a:buFont typeface="Arial"/>
              <a:buNone/>
            </a:pPr>
            <a:r>
              <a:rPr lang="it" sz="1600"/>
              <a:t>En fait, la plupart des entreprises sociales trouvent leurs racines dans la</a:t>
            </a:r>
            <a:r>
              <a:rPr b="1" lang="it" sz="1600"/>
              <a:t> tradition des associations, des sociétés d'aide mutuelle et de l'engagement coopératif et volontaire</a:t>
            </a:r>
            <a:r>
              <a:rPr lang="it" sz="1600"/>
              <a:t> qui a précédé la création des organismes étatiques contemporains.</a:t>
            </a:r>
            <a:endParaRPr sz="1600"/>
          </a:p>
          <a:p>
            <a:pPr indent="0" lvl="0" marL="0" rtl="0" algn="l">
              <a:lnSpc>
                <a:spcPct val="115000"/>
              </a:lnSpc>
              <a:spcBef>
                <a:spcPts val="0"/>
              </a:spcBef>
              <a:spcAft>
                <a:spcPts val="0"/>
              </a:spcAft>
              <a:buClr>
                <a:schemeClr val="dk2"/>
              </a:buClr>
              <a:buSzPts val="1100"/>
              <a:buFont typeface="Arial"/>
              <a:buNone/>
            </a:pPr>
            <a:r>
              <a:rPr lang="it" sz="1600"/>
              <a:t>Néanmoins, dans d'autres pays, l'histoire et l'origine des entreprises sociales sont étroitement liées aux caractéristiques et à l'évolution de leurs systèmes de </a:t>
            </a:r>
            <a:r>
              <a:rPr b="1" lang="it" sz="1600"/>
              <a:t>protection sociale.</a:t>
            </a:r>
            <a:endParaRPr b="1" sz="1600"/>
          </a:p>
          <a:p>
            <a:pPr indent="0" lvl="0" marL="0" rtl="0" algn="l">
              <a:lnSpc>
                <a:spcPct val="115000"/>
              </a:lnSpc>
              <a:spcBef>
                <a:spcPts val="0"/>
              </a:spcBef>
              <a:spcAft>
                <a:spcPts val="0"/>
              </a:spcAft>
              <a:buSzPts val="1800"/>
              <a:buNone/>
            </a:pPr>
            <a:r>
              <a:t/>
            </a:r>
            <a:endParaRPr sz="1600"/>
          </a:p>
        </p:txBody>
      </p:sp>
      <p:pic>
        <p:nvPicPr>
          <p:cNvPr descr="Graphical user interface, application&#10;&#10;Description automatically generated with medium confidence" id="379" name="Google Shape;379;p12"/>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3"/>
          <p:cNvSpPr txBox="1"/>
          <p:nvPr>
            <p:ph type="title"/>
          </p:nvPr>
        </p:nvSpPr>
        <p:spPr>
          <a:xfrm>
            <a:off x="275050" y="679625"/>
            <a:ext cx="87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1.3 Les entreprises sociales aujourd'hui</a:t>
            </a:r>
            <a:endParaRPr>
              <a:solidFill>
                <a:srgbClr val="002B4D"/>
              </a:solidFill>
            </a:endParaRPr>
          </a:p>
        </p:txBody>
      </p:sp>
      <p:sp>
        <p:nvSpPr>
          <p:cNvPr id="385" name="Google Shape;385;p13"/>
          <p:cNvSpPr txBox="1"/>
          <p:nvPr>
            <p:ph idx="1" type="body"/>
          </p:nvPr>
        </p:nvSpPr>
        <p:spPr>
          <a:xfrm>
            <a:off x="713475" y="1417001"/>
            <a:ext cx="80133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it" sz="2100">
                <a:solidFill>
                  <a:schemeClr val="dk1"/>
                </a:solidFill>
              </a:rPr>
              <a:t>Dimension entrepreneuriale/économique</a:t>
            </a:r>
            <a:endParaRPr/>
          </a:p>
          <a:p>
            <a:pPr indent="-342900" lvl="0" marL="457200" rtl="0" algn="l">
              <a:lnSpc>
                <a:spcPct val="107000"/>
              </a:lnSpc>
              <a:spcBef>
                <a:spcPts val="800"/>
              </a:spcBef>
              <a:spcAft>
                <a:spcPts val="0"/>
              </a:spcAft>
              <a:buSzPts val="1800"/>
              <a:buChar char="●"/>
            </a:pPr>
            <a:r>
              <a:rPr lang="it"/>
              <a:t>L'entreprise sociale est un phénomène de plus en plus répandu, doté d'un grand potentiel, qui est encore loin d'être pleinement exploité.</a:t>
            </a:r>
            <a:endParaRPr/>
          </a:p>
          <a:p>
            <a:pPr indent="-342900" lvl="0" marL="457200" rtl="0" algn="l">
              <a:lnSpc>
                <a:spcPct val="107000"/>
              </a:lnSpc>
              <a:spcBef>
                <a:spcPts val="800"/>
              </a:spcBef>
              <a:spcAft>
                <a:spcPts val="0"/>
              </a:spcAft>
              <a:buSzPts val="1800"/>
              <a:buChar char="●"/>
            </a:pPr>
            <a:r>
              <a:rPr lang="it"/>
              <a:t>Les entreprises sociales ont un impact significatif sur le revenu, l'emploi et le bien-être.</a:t>
            </a:r>
            <a:endParaRPr/>
          </a:p>
          <a:p>
            <a:pPr indent="-342900" lvl="0" marL="457200" rtl="0" algn="l">
              <a:lnSpc>
                <a:spcPct val="107000"/>
              </a:lnSpc>
              <a:spcBef>
                <a:spcPts val="800"/>
              </a:spcBef>
              <a:spcAft>
                <a:spcPts val="0"/>
              </a:spcAft>
              <a:buSzPts val="1800"/>
              <a:buChar char="●"/>
            </a:pPr>
            <a:r>
              <a:rPr lang="it"/>
              <a:t>Le potentiel de l'entreprise sociale résulte de ses caractéristiques particulières - comme indiqué dans les diapositives précédentes : ainsi, la définition de l'entreprise sociale est loin d'être "neutre" et a des implications importantes pour la politique. </a:t>
            </a:r>
            <a:endParaRPr/>
          </a:p>
          <a:p>
            <a:pPr indent="-228600" lvl="0" marL="457200" rtl="0" algn="l">
              <a:lnSpc>
                <a:spcPct val="107000"/>
              </a:lnSpc>
              <a:spcBef>
                <a:spcPts val="800"/>
              </a:spcBef>
              <a:spcAft>
                <a:spcPts val="800"/>
              </a:spcAft>
              <a:buSzPts val="1800"/>
              <a:buNone/>
            </a:pPr>
            <a:r>
              <a:t/>
            </a:r>
            <a:endParaRPr sz="1800">
              <a:latin typeface="Calibri"/>
              <a:ea typeface="Calibri"/>
              <a:cs typeface="Calibri"/>
              <a:sym typeface="Calibri"/>
            </a:endParaRPr>
          </a:p>
        </p:txBody>
      </p:sp>
      <p:pic>
        <p:nvPicPr>
          <p:cNvPr id="386" name="Google Shape;386;p13"/>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87" name="Google Shape;387;p13"/>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g1d0e18fce4a_3_8"/>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393" name="Google Shape;393;g1d0e18fce4a_3_8"/>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394" name="Google Shape;394;g1d0e18fce4a_3_8"/>
          <p:cNvPicPr preferRelativeResize="0"/>
          <p:nvPr/>
        </p:nvPicPr>
        <p:blipFill rotWithShape="1">
          <a:blip r:embed="rId5">
            <a:alphaModFix/>
          </a:blip>
          <a:srcRect b="0" l="0" r="0" t="0"/>
          <a:stretch/>
        </p:blipFill>
        <p:spPr>
          <a:xfrm>
            <a:off x="2139250" y="466138"/>
            <a:ext cx="6675476" cy="4211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8" name="Shape 398"/>
        <p:cNvGrpSpPr/>
        <p:nvPr/>
      </p:nvGrpSpPr>
      <p:grpSpPr>
        <a:xfrm>
          <a:off x="0" y="0"/>
          <a:ext cx="0" cy="0"/>
          <a:chOff x="0" y="0"/>
          <a:chExt cx="0" cy="0"/>
        </a:xfrm>
      </p:grpSpPr>
      <p:sp>
        <p:nvSpPr>
          <p:cNvPr id="399" name="Google Shape;399;p14"/>
          <p:cNvSpPr txBox="1"/>
          <p:nvPr>
            <p:ph idx="2" type="body"/>
          </p:nvPr>
        </p:nvSpPr>
        <p:spPr>
          <a:xfrm>
            <a:off x="4920098" y="1764629"/>
            <a:ext cx="3837000" cy="2401800"/>
          </a:xfrm>
          <a:prstGeom prst="rect">
            <a:avLst/>
          </a:prstGeom>
          <a:noFill/>
          <a:ln>
            <a:noFill/>
          </a:ln>
        </p:spPr>
        <p:txBody>
          <a:bodyPr anchorCtr="0" anchor="ctr" bIns="91425" lIns="91425" spcFirstLastPara="1" rIns="91425" wrap="square" tIns="91425">
            <a:noAutofit/>
          </a:bodyPr>
          <a:lstStyle/>
          <a:p>
            <a:pPr indent="0" lvl="0" marL="114300" marR="0" rtl="0" algn="l">
              <a:lnSpc>
                <a:spcPct val="115000"/>
              </a:lnSpc>
              <a:spcBef>
                <a:spcPts val="0"/>
              </a:spcBef>
              <a:spcAft>
                <a:spcPts val="0"/>
              </a:spcAft>
              <a:buClr>
                <a:srgbClr val="FFFFFF"/>
              </a:buClr>
              <a:buSzPts val="1800"/>
              <a:buFont typeface="Lato"/>
              <a:buNone/>
            </a:pPr>
            <a:r>
              <a:rPr lang="it" sz="1600">
                <a:solidFill>
                  <a:srgbClr val="000000"/>
                </a:solidFill>
              </a:rPr>
              <a:t>Une société de bienfaisance est une entité commerciale ayant un double objectif : réaliser des bénéfices et promouvoir le bien public. Alors que le seul but d'une société à but lucratif est de faire des bénéfices pour ses actionnaires, et que le but d'un organisme sans but lucratif est de remplir sa mission ou de soutenir ses bénéficiaires (comme la promotion de la durabilité environnementale ou l'aide aux personnes à faible revenu), une société de bienfaisance s'engage dans les deux. </a:t>
            </a:r>
            <a:endParaRPr>
              <a:solidFill>
                <a:srgbClr val="000000"/>
              </a:solidFill>
            </a:endParaRPr>
          </a:p>
          <a:p>
            <a:pPr indent="0" lvl="0" marL="127000" rtl="0" algn="l">
              <a:lnSpc>
                <a:spcPct val="115000"/>
              </a:lnSpc>
              <a:spcBef>
                <a:spcPts val="0"/>
              </a:spcBef>
              <a:spcAft>
                <a:spcPts val="0"/>
              </a:spcAft>
              <a:buSzPts val="1600"/>
              <a:buNone/>
            </a:pPr>
            <a:r>
              <a:t/>
            </a:r>
            <a:endParaRPr b="1" sz="3000"/>
          </a:p>
          <a:p>
            <a:pPr indent="0" lvl="0" marL="127000" rtl="0" algn="l">
              <a:lnSpc>
                <a:spcPct val="115000"/>
              </a:lnSpc>
              <a:spcBef>
                <a:spcPts val="0"/>
              </a:spcBef>
              <a:spcAft>
                <a:spcPts val="0"/>
              </a:spcAft>
              <a:buSzPts val="1600"/>
              <a:buNone/>
            </a:pPr>
            <a:r>
              <a:t/>
            </a:r>
            <a:endParaRPr sz="1600"/>
          </a:p>
          <a:p>
            <a:pPr indent="0" lvl="0" marL="0" rtl="0" algn="l">
              <a:lnSpc>
                <a:spcPct val="115000"/>
              </a:lnSpc>
              <a:spcBef>
                <a:spcPts val="1600"/>
              </a:spcBef>
              <a:spcAft>
                <a:spcPts val="1600"/>
              </a:spcAft>
              <a:buSzPts val="1800"/>
              <a:buNone/>
            </a:pPr>
            <a:r>
              <a:t/>
            </a:r>
            <a:endParaRPr sz="1500"/>
          </a:p>
        </p:txBody>
      </p:sp>
      <p:pic>
        <p:nvPicPr>
          <p:cNvPr id="400" name="Google Shape;400;p14"/>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401" name="Google Shape;401;p14"/>
          <p:cNvSpPr txBox="1"/>
          <p:nvPr/>
        </p:nvSpPr>
        <p:spPr>
          <a:xfrm>
            <a:off x="50" y="1538040"/>
            <a:ext cx="45720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2. B-Corp et comment obtenir une certification</a:t>
            </a:r>
            <a:endParaRPr b="1" i="0" sz="2500" u="none" cap="none" strike="noStrike">
              <a:solidFill>
                <a:schemeClr val="dk1"/>
              </a:solidFill>
              <a:latin typeface="Raleway"/>
              <a:ea typeface="Raleway"/>
              <a:cs typeface="Raleway"/>
              <a:sym typeface="Raleway"/>
            </a:endParaRPr>
          </a:p>
        </p:txBody>
      </p:sp>
      <p:sp>
        <p:nvSpPr>
          <p:cNvPr id="402" name="Google Shape;402;p14"/>
          <p:cNvSpPr txBox="1"/>
          <p:nvPr/>
        </p:nvSpPr>
        <p:spPr>
          <a:xfrm>
            <a:off x="281725" y="2428450"/>
            <a:ext cx="4045200" cy="13182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Clr>
                <a:schemeClr val="dk2"/>
              </a:buClr>
              <a:buSzPts val="1100"/>
              <a:buFont typeface="Arial"/>
              <a:buNone/>
            </a:pPr>
            <a:r>
              <a:rPr b="1" i="0" lang="it" sz="2400" u="none" cap="none" strike="noStrike">
                <a:solidFill>
                  <a:srgbClr val="122D4A"/>
                </a:solidFill>
                <a:latin typeface="Arial"/>
                <a:ea typeface="Arial"/>
                <a:cs typeface="Arial"/>
                <a:sym typeface="Arial"/>
              </a:rPr>
              <a:t>2.1 Qu'est-ce qu'une société de secours ?</a:t>
            </a:r>
            <a:endParaRPr b="0" i="0" sz="2400" u="none" cap="none" strike="noStrike">
              <a:solidFill>
                <a:srgbClr val="12129F"/>
              </a:solidFill>
              <a:latin typeface="Arial"/>
              <a:ea typeface="Arial"/>
              <a:cs typeface="Arial"/>
              <a:sym typeface="Arial"/>
            </a:endParaRPr>
          </a:p>
        </p:txBody>
      </p:sp>
      <p:pic>
        <p:nvPicPr>
          <p:cNvPr descr="Graphical user interface, application&#10;&#10;Description automatically generated with medium confidence" id="403" name="Google Shape;403;p14"/>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15"/>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409" name="Google Shape;409;p15"/>
          <p:cNvSpPr txBox="1"/>
          <p:nvPr>
            <p:ph idx="1" type="body"/>
          </p:nvPr>
        </p:nvSpPr>
        <p:spPr>
          <a:xfrm>
            <a:off x="381166" y="739863"/>
            <a:ext cx="8381700" cy="323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600"/>
              <a:t>Pour être éligible en tant que société de bienfaisance, votre entreprise doit avoir un objectif d'utilité publique et s'engager à créer des rapports annuels qui montrent les progrès réalisés dans le cadre de votre mission déclarée. Vos documents de constitution doivent inclure une déclaration d'un ou plusieurs objectifs d'intérêt public, tels que :</a:t>
            </a:r>
            <a:endParaRPr sz="1600"/>
          </a:p>
          <a:p>
            <a:pPr indent="-342900" lvl="0" marL="457200" rtl="0" algn="l">
              <a:lnSpc>
                <a:spcPct val="115000"/>
              </a:lnSpc>
              <a:spcBef>
                <a:spcPts val="0"/>
              </a:spcBef>
              <a:spcAft>
                <a:spcPts val="0"/>
              </a:spcAft>
              <a:buSzPts val="1800"/>
              <a:buFont typeface="Arial"/>
              <a:buChar char="•"/>
            </a:pPr>
            <a:r>
              <a:rPr lang="it" sz="1600"/>
              <a:t>la durabilité environnementale</a:t>
            </a:r>
            <a:endParaRPr sz="1600"/>
          </a:p>
          <a:p>
            <a:pPr indent="-342900" lvl="0" marL="457200" rtl="0" algn="l">
              <a:lnSpc>
                <a:spcPct val="115000"/>
              </a:lnSpc>
              <a:spcBef>
                <a:spcPts val="0"/>
              </a:spcBef>
              <a:spcAft>
                <a:spcPts val="0"/>
              </a:spcAft>
              <a:buSzPts val="1800"/>
              <a:buFont typeface="Arial"/>
              <a:buChar char="•"/>
            </a:pPr>
            <a:r>
              <a:rPr lang="it" sz="1600"/>
              <a:t>la promotion des arts ou de la musique</a:t>
            </a:r>
            <a:endParaRPr sz="1600"/>
          </a:p>
          <a:p>
            <a:pPr indent="-342900" lvl="0" marL="457200" rtl="0" algn="l">
              <a:lnSpc>
                <a:spcPct val="115000"/>
              </a:lnSpc>
              <a:spcBef>
                <a:spcPts val="0"/>
              </a:spcBef>
              <a:spcAft>
                <a:spcPts val="0"/>
              </a:spcAft>
              <a:buSzPts val="1800"/>
              <a:buFont typeface="Arial"/>
              <a:buChar char="•"/>
            </a:pPr>
            <a:r>
              <a:rPr lang="it" sz="1600"/>
              <a:t>partage des bénéfices avec des organismes de bienfaisance</a:t>
            </a:r>
            <a:endParaRPr sz="1600"/>
          </a:p>
          <a:p>
            <a:pPr indent="-342900" lvl="0" marL="457200" rtl="0" algn="l">
              <a:lnSpc>
                <a:spcPct val="115000"/>
              </a:lnSpc>
              <a:spcBef>
                <a:spcPts val="0"/>
              </a:spcBef>
              <a:spcAft>
                <a:spcPts val="0"/>
              </a:spcAft>
              <a:buSzPts val="1800"/>
              <a:buFont typeface="Arial"/>
              <a:buChar char="•"/>
            </a:pPr>
            <a:r>
              <a:rPr lang="it" sz="1600"/>
              <a:t>les contributions à la recherche scientifique</a:t>
            </a:r>
            <a:endParaRPr sz="1600"/>
          </a:p>
          <a:p>
            <a:pPr indent="-342900" lvl="0" marL="457200" rtl="0" algn="l">
              <a:lnSpc>
                <a:spcPct val="115000"/>
              </a:lnSpc>
              <a:spcBef>
                <a:spcPts val="0"/>
              </a:spcBef>
              <a:spcAft>
                <a:spcPts val="0"/>
              </a:spcAft>
              <a:buSzPts val="1800"/>
              <a:buFont typeface="Arial"/>
              <a:buChar char="•"/>
            </a:pPr>
            <a:r>
              <a:rPr lang="it" sz="1600"/>
              <a:t>promotion de l'éducation publique, ou</a:t>
            </a:r>
            <a:endParaRPr sz="1600"/>
          </a:p>
          <a:p>
            <a:pPr indent="-342900" lvl="0" marL="457200" rtl="0" algn="l">
              <a:lnSpc>
                <a:spcPct val="115000"/>
              </a:lnSpc>
              <a:spcBef>
                <a:spcPts val="0"/>
              </a:spcBef>
              <a:spcAft>
                <a:spcPts val="0"/>
              </a:spcAft>
              <a:buSzPts val="1800"/>
              <a:buFont typeface="Arial"/>
              <a:buChar char="•"/>
            </a:pPr>
            <a:r>
              <a:rPr lang="it" sz="1600"/>
              <a:t>un objectif général d'intérêt public</a:t>
            </a:r>
            <a:endParaRPr sz="1600"/>
          </a:p>
        </p:txBody>
      </p:sp>
      <p:pic>
        <p:nvPicPr>
          <p:cNvPr descr="Text&#10;&#10;Description automatically generated" id="410" name="Google Shape;410;p15"/>
          <p:cNvPicPr preferRelativeResize="0"/>
          <p:nvPr/>
        </p:nvPicPr>
        <p:blipFill rotWithShape="1">
          <a:blip r:embed="rId4">
            <a:alphaModFix/>
          </a:blip>
          <a:srcRect b="0" l="0" r="0" t="0"/>
          <a:stretch/>
        </p:blipFill>
        <p:spPr>
          <a:xfrm>
            <a:off x="5246914" y="2701755"/>
            <a:ext cx="3201307" cy="1331744"/>
          </a:xfrm>
          <a:prstGeom prst="rect">
            <a:avLst/>
          </a:prstGeom>
          <a:noFill/>
          <a:ln>
            <a:noFill/>
          </a:ln>
        </p:spPr>
      </p:pic>
      <p:pic>
        <p:nvPicPr>
          <p:cNvPr descr="Graphical user interface, application&#10;&#10;Description automatically generated with medium confidence" id="411" name="Google Shape;411;p15"/>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6"/>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it">
                <a:solidFill>
                  <a:srgbClr val="002B4D"/>
                </a:solidFill>
              </a:rPr>
              <a:t>2.2 Que sont les B-Corps ?</a:t>
            </a:r>
            <a:endParaRPr>
              <a:solidFill>
                <a:srgbClr val="002B4D"/>
              </a:solidFill>
            </a:endParaRPr>
          </a:p>
        </p:txBody>
      </p:sp>
      <p:sp>
        <p:nvSpPr>
          <p:cNvPr id="417" name="Google Shape;417;p16"/>
          <p:cNvSpPr txBox="1"/>
          <p:nvPr>
            <p:ph idx="2" type="body"/>
          </p:nvPr>
        </p:nvSpPr>
        <p:spPr>
          <a:xfrm>
            <a:off x="4833300" y="2280925"/>
            <a:ext cx="3837000" cy="1013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600"/>
              </a:spcBef>
              <a:spcAft>
                <a:spcPts val="0"/>
              </a:spcAft>
              <a:buSzPts val="1800"/>
              <a:buNone/>
            </a:pPr>
            <a:r>
              <a:t/>
            </a:r>
            <a:endParaRPr b="1" sz="1200">
              <a:solidFill>
                <a:srgbClr val="000000"/>
              </a:solidFill>
            </a:endParaRPr>
          </a:p>
          <a:p>
            <a:pPr indent="0" lvl="0" marL="0" rtl="0" algn="l">
              <a:lnSpc>
                <a:spcPct val="115000"/>
              </a:lnSpc>
              <a:spcBef>
                <a:spcPts val="1600"/>
              </a:spcBef>
              <a:spcAft>
                <a:spcPts val="0"/>
              </a:spcAft>
              <a:buSzPts val="1800"/>
              <a:buNone/>
            </a:pPr>
            <a:r>
              <a:t/>
            </a:r>
            <a:endParaRPr b="1" sz="1200">
              <a:solidFill>
                <a:srgbClr val="000000"/>
              </a:solidFill>
            </a:endParaRPr>
          </a:p>
          <a:p>
            <a:pPr indent="0" lvl="0" marL="0" rtl="0" algn="l">
              <a:lnSpc>
                <a:spcPct val="115000"/>
              </a:lnSpc>
              <a:spcBef>
                <a:spcPts val="1600"/>
              </a:spcBef>
              <a:spcAft>
                <a:spcPts val="0"/>
              </a:spcAft>
              <a:buSzPts val="1800"/>
              <a:buNone/>
            </a:pPr>
            <a:r>
              <a:rPr b="1" lang="it" sz="1200">
                <a:solidFill>
                  <a:srgbClr val="000000"/>
                </a:solidFill>
              </a:rPr>
              <a:t>Les B-Corps</a:t>
            </a:r>
            <a:r>
              <a:rPr lang="it" sz="1200">
                <a:solidFill>
                  <a:srgbClr val="000000"/>
                </a:solidFill>
              </a:rPr>
              <a:t> </a:t>
            </a:r>
            <a:r>
              <a:rPr b="1" lang="it" sz="1200">
                <a:solidFill>
                  <a:srgbClr val="000000"/>
                </a:solidFill>
              </a:rPr>
              <a:t>certifiés </a:t>
            </a:r>
            <a:r>
              <a:rPr lang="it" sz="1200">
                <a:solidFill>
                  <a:srgbClr val="000000"/>
                </a:solidFill>
              </a:rPr>
              <a:t>sont ceux qui œuvrent </a:t>
            </a:r>
            <a:r>
              <a:rPr i="1" lang="it" sz="1200">
                <a:solidFill>
                  <a:srgbClr val="000000"/>
                </a:solidFill>
              </a:rPr>
              <a:t>"à la réduction des inégalités, à la diminution des niveaux de pauvreté, à un environnement plus sain, à des communautés plus fortes et à la création d'un plus grand nombre d'emplois de qualité, dignes et utiles". </a:t>
            </a:r>
            <a:endParaRPr i="1">
              <a:solidFill>
                <a:srgbClr val="000000"/>
              </a:solidFill>
            </a:endParaRPr>
          </a:p>
          <a:p>
            <a:pPr indent="0" lvl="0" marL="0" rtl="0" algn="l">
              <a:lnSpc>
                <a:spcPct val="115000"/>
              </a:lnSpc>
              <a:spcBef>
                <a:spcPts val="3200"/>
              </a:spcBef>
              <a:spcAft>
                <a:spcPts val="0"/>
              </a:spcAft>
              <a:buSzPts val="1800"/>
              <a:buNone/>
            </a:pPr>
            <a:r>
              <a:rPr lang="it" sz="1200" u="sng">
                <a:solidFill>
                  <a:schemeClr val="hlink"/>
                </a:solidFill>
                <a:hlinkClick r:id="rId3"/>
              </a:rPr>
              <a:t>(https://bcorporation.eu/)</a:t>
            </a:r>
            <a:endParaRPr sz="1200"/>
          </a:p>
          <a:p>
            <a:pPr indent="0" lvl="0" marL="0" rtl="0" algn="l">
              <a:lnSpc>
                <a:spcPct val="115000"/>
              </a:lnSpc>
              <a:spcBef>
                <a:spcPts val="3200"/>
              </a:spcBef>
              <a:spcAft>
                <a:spcPts val="0"/>
              </a:spcAft>
              <a:buClr>
                <a:schemeClr val="dk2"/>
              </a:buClr>
              <a:buSzPts val="1100"/>
              <a:buFont typeface="Arial"/>
              <a:buNone/>
            </a:pPr>
            <a:r>
              <a:rPr lang="it" sz="1200">
                <a:solidFill>
                  <a:srgbClr val="000000"/>
                </a:solidFill>
              </a:rPr>
              <a:t>Les affaires et les profits ne sont pas le but des Benefit Corporations, ils sont plutôt le moyen d'atteindre une fin plus grande, à savoir le bien-être de leurs employés, des communautés et de l'environnement qui les entourent.</a:t>
            </a:r>
            <a:endParaRPr sz="1200">
              <a:solidFill>
                <a:srgbClr val="000000"/>
              </a:solidFill>
            </a:endParaRPr>
          </a:p>
          <a:p>
            <a:pPr indent="0" lvl="0" marL="0" rtl="0" algn="l">
              <a:lnSpc>
                <a:spcPct val="115000"/>
              </a:lnSpc>
              <a:spcBef>
                <a:spcPts val="3200"/>
              </a:spcBef>
              <a:spcAft>
                <a:spcPts val="0"/>
              </a:spcAft>
              <a:buClr>
                <a:schemeClr val="dk2"/>
              </a:buClr>
              <a:buSzPts val="1100"/>
              <a:buFont typeface="Arial"/>
              <a:buNone/>
            </a:pPr>
            <a:r>
              <a:rPr lang="it" sz="1200">
                <a:solidFill>
                  <a:srgbClr val="000000"/>
                </a:solidFill>
              </a:rPr>
              <a:t>Les B Corps équilibrent les intérêts des actionnaires avec les intérêts des travailleurs, des clients, des communautés et de l'environnement.</a:t>
            </a:r>
            <a:endParaRPr sz="1200">
              <a:solidFill>
                <a:srgbClr val="000000"/>
              </a:solidFill>
            </a:endParaRPr>
          </a:p>
          <a:p>
            <a:pPr indent="0" lvl="0" marL="0" rtl="0" algn="l">
              <a:lnSpc>
                <a:spcPct val="115000"/>
              </a:lnSpc>
              <a:spcBef>
                <a:spcPts val="3200"/>
              </a:spcBef>
              <a:spcAft>
                <a:spcPts val="0"/>
              </a:spcAft>
              <a:buClr>
                <a:schemeClr val="dk2"/>
              </a:buClr>
              <a:buSzPts val="1100"/>
              <a:buFont typeface="Arial"/>
              <a:buNone/>
            </a:pPr>
            <a:r>
              <a:t/>
            </a:r>
            <a:endParaRPr sz="1200">
              <a:solidFill>
                <a:srgbClr val="000000"/>
              </a:solidFill>
            </a:endParaRPr>
          </a:p>
          <a:p>
            <a:pPr indent="0" lvl="0" marL="0" rtl="0" algn="l">
              <a:lnSpc>
                <a:spcPct val="115000"/>
              </a:lnSpc>
              <a:spcBef>
                <a:spcPts val="3200"/>
              </a:spcBef>
              <a:spcAft>
                <a:spcPts val="1600"/>
              </a:spcAft>
              <a:buSzPts val="1800"/>
              <a:buNone/>
            </a:pPr>
            <a:r>
              <a:t/>
            </a:r>
            <a:endParaRPr sz="1200">
              <a:solidFill>
                <a:srgbClr val="000000"/>
              </a:solidFill>
            </a:endParaRPr>
          </a:p>
        </p:txBody>
      </p:sp>
      <p:pic>
        <p:nvPicPr>
          <p:cNvPr id="418" name="Google Shape;418;p16"/>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19" name="Google Shape;419;p16"/>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1cbc959274b_0_77"/>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100"/>
              <a:buNone/>
            </a:pPr>
            <a:r>
              <a:rPr lang="it"/>
              <a:t>Unités de travail</a:t>
            </a:r>
            <a:endParaRPr/>
          </a:p>
        </p:txBody>
      </p:sp>
      <p:sp>
        <p:nvSpPr>
          <p:cNvPr id="251" name="Google Shape;251;g1cbc959274b_0_77"/>
          <p:cNvSpPr txBox="1"/>
          <p:nvPr>
            <p:ph idx="2" type="body"/>
          </p:nvPr>
        </p:nvSpPr>
        <p:spPr>
          <a:xfrm>
            <a:off x="4957550" y="907500"/>
            <a:ext cx="3837000" cy="33285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311150" lvl="0" marL="914400" rtl="0" algn="l">
              <a:lnSpc>
                <a:spcPct val="100000"/>
              </a:lnSpc>
              <a:spcBef>
                <a:spcPts val="0"/>
              </a:spcBef>
              <a:spcAft>
                <a:spcPts val="0"/>
              </a:spcAft>
              <a:buClr>
                <a:schemeClr val="dk2"/>
              </a:buClr>
              <a:buSzPts val="1300"/>
              <a:buAutoNum type="arabicPeriod"/>
            </a:pPr>
            <a:r>
              <a:rPr b="1" lang="it" sz="1300">
                <a:solidFill>
                  <a:schemeClr val="dk2"/>
                </a:solidFill>
              </a:rPr>
              <a:t>Qu'est-ce qu'une entreprise sociale ?</a:t>
            </a:r>
            <a:endParaRPr b="1" sz="1300">
              <a:solidFill>
                <a:schemeClr val="dk2"/>
              </a:solidFill>
            </a:endParaRPr>
          </a:p>
          <a:p>
            <a:pPr indent="-311150" lvl="0" marL="914400" rtl="0" algn="l">
              <a:lnSpc>
                <a:spcPct val="100000"/>
              </a:lnSpc>
              <a:spcBef>
                <a:spcPts val="0"/>
              </a:spcBef>
              <a:spcAft>
                <a:spcPts val="0"/>
              </a:spcAft>
              <a:buClr>
                <a:schemeClr val="dk2"/>
              </a:buClr>
              <a:buSzPts val="1300"/>
              <a:buAutoNum type="arabicPeriod"/>
            </a:pPr>
            <a:r>
              <a:rPr b="1" lang="it" sz="1300">
                <a:solidFill>
                  <a:schemeClr val="dk2"/>
                </a:solidFill>
              </a:rPr>
              <a:t>B-Corp et comment obtenir une certification</a:t>
            </a:r>
            <a:endParaRPr b="1" sz="1300">
              <a:solidFill>
                <a:schemeClr val="dk2"/>
              </a:solidFill>
            </a:endParaRPr>
          </a:p>
          <a:p>
            <a:pPr indent="-311150" lvl="0" marL="914400" rtl="0" algn="l">
              <a:lnSpc>
                <a:spcPct val="100000"/>
              </a:lnSpc>
              <a:spcBef>
                <a:spcPts val="0"/>
              </a:spcBef>
              <a:spcAft>
                <a:spcPts val="0"/>
              </a:spcAft>
              <a:buClr>
                <a:schemeClr val="dk2"/>
              </a:buClr>
              <a:buSzPts val="1300"/>
              <a:buAutoNum type="arabicPeriod"/>
            </a:pPr>
            <a:r>
              <a:rPr b="1" lang="it" sz="1300">
                <a:solidFill>
                  <a:schemeClr val="dk2"/>
                </a:solidFill>
              </a:rPr>
              <a:t>Cartographie de la législation sur les entreprises sociales dans différents pays</a:t>
            </a:r>
            <a:endParaRPr b="1" sz="1300">
              <a:solidFill>
                <a:schemeClr val="dk2"/>
              </a:solidFill>
            </a:endParaRPr>
          </a:p>
          <a:p>
            <a:pPr indent="-311150" lvl="0" marL="914400" rtl="0" algn="l">
              <a:lnSpc>
                <a:spcPct val="100000"/>
              </a:lnSpc>
              <a:spcBef>
                <a:spcPts val="0"/>
              </a:spcBef>
              <a:spcAft>
                <a:spcPts val="0"/>
              </a:spcAft>
              <a:buClr>
                <a:schemeClr val="dk2"/>
              </a:buClr>
              <a:buSzPts val="1300"/>
              <a:buAutoNum type="arabicPeriod"/>
            </a:pPr>
            <a:r>
              <a:rPr b="1" lang="it" sz="1300">
                <a:solidFill>
                  <a:schemeClr val="dk2"/>
                </a:solidFill>
              </a:rPr>
              <a:t>Comment construire ou accéder à un réseau et interagir avec les parties prenantes ?</a:t>
            </a:r>
            <a:endParaRPr b="1" sz="1300">
              <a:solidFill>
                <a:schemeClr val="dk2"/>
              </a:solidFill>
            </a:endParaRPr>
          </a:p>
          <a:p>
            <a:pPr indent="-311150" lvl="0" marL="914400" rtl="0" algn="l">
              <a:lnSpc>
                <a:spcPct val="100000"/>
              </a:lnSpc>
              <a:spcBef>
                <a:spcPts val="0"/>
              </a:spcBef>
              <a:spcAft>
                <a:spcPts val="0"/>
              </a:spcAft>
              <a:buClr>
                <a:schemeClr val="dk2"/>
              </a:buClr>
              <a:buSzPts val="1300"/>
              <a:buAutoNum type="arabicPeriod"/>
            </a:pPr>
            <a:r>
              <a:rPr b="1" lang="it" sz="1300">
                <a:solidFill>
                  <a:schemeClr val="dk2"/>
                </a:solidFill>
              </a:rPr>
              <a:t>Synergie et équilibre entre les objectifs sociaux et économiques - Comment commercialiser votre produit ?</a:t>
            </a:r>
            <a:endParaRPr b="1" sz="1300">
              <a:solidFill>
                <a:schemeClr val="dk2"/>
              </a:solidFill>
            </a:endParaRPr>
          </a:p>
          <a:p>
            <a:pPr indent="-311150" lvl="0" marL="914400" rtl="0" algn="l">
              <a:lnSpc>
                <a:spcPct val="100000"/>
              </a:lnSpc>
              <a:spcBef>
                <a:spcPts val="0"/>
              </a:spcBef>
              <a:spcAft>
                <a:spcPts val="0"/>
              </a:spcAft>
              <a:buClr>
                <a:schemeClr val="dk2"/>
              </a:buClr>
              <a:buSzPts val="1300"/>
              <a:buAutoNum type="arabicPeriod"/>
            </a:pPr>
            <a:r>
              <a:rPr b="1" lang="it" sz="1300">
                <a:solidFill>
                  <a:schemeClr val="dk2"/>
                </a:solidFill>
              </a:rPr>
              <a:t>Comment mesurer l'impact social</a:t>
            </a:r>
            <a:endParaRPr b="1" sz="1300">
              <a:solidFill>
                <a:schemeClr val="dk2"/>
              </a:solidFill>
            </a:endParaRPr>
          </a:p>
          <a:p>
            <a:pPr indent="-311150" lvl="0" marL="914400" rtl="0" algn="l">
              <a:lnSpc>
                <a:spcPct val="100000"/>
              </a:lnSpc>
              <a:spcBef>
                <a:spcPts val="0"/>
              </a:spcBef>
              <a:spcAft>
                <a:spcPts val="0"/>
              </a:spcAft>
              <a:buClr>
                <a:schemeClr val="dk2"/>
              </a:buClr>
              <a:buSzPts val="1300"/>
              <a:buAutoNum type="arabicPeriod"/>
            </a:pPr>
            <a:r>
              <a:rPr b="1" lang="it" sz="1300">
                <a:solidFill>
                  <a:schemeClr val="dk2"/>
                </a:solidFill>
              </a:rPr>
              <a:t>Best Case- Interview avec Close the Gap</a:t>
            </a:r>
            <a:endParaRPr b="1" sz="1300">
              <a:solidFill>
                <a:schemeClr val="dk2"/>
              </a:solidFill>
            </a:endParaRPr>
          </a:p>
          <a:p>
            <a:pPr indent="0" lvl="0" marL="457200" rtl="0" algn="ctr">
              <a:lnSpc>
                <a:spcPct val="100000"/>
              </a:lnSpc>
              <a:spcBef>
                <a:spcPts val="0"/>
              </a:spcBef>
              <a:spcAft>
                <a:spcPts val="0"/>
              </a:spcAft>
              <a:buSzPts val="1800"/>
              <a:buNone/>
            </a:pPr>
            <a:r>
              <a:t/>
            </a:r>
            <a:endParaRPr b="1">
              <a:solidFill>
                <a:schemeClr val="dk2"/>
              </a:solidFill>
            </a:endParaRPr>
          </a:p>
          <a:p>
            <a:pPr indent="0" lvl="0" marL="0" rtl="0" algn="l">
              <a:lnSpc>
                <a:spcPct val="115000"/>
              </a:lnSpc>
              <a:spcBef>
                <a:spcPts val="0"/>
              </a:spcBef>
              <a:spcAft>
                <a:spcPts val="0"/>
              </a:spcAft>
              <a:buSzPts val="1800"/>
              <a:buNone/>
            </a:pPr>
            <a:r>
              <a:t/>
            </a:r>
            <a:endParaRPr b="1"/>
          </a:p>
          <a:p>
            <a:pPr indent="0" lvl="0" marL="0" rtl="0" algn="l">
              <a:lnSpc>
                <a:spcPct val="115000"/>
              </a:lnSpc>
              <a:spcBef>
                <a:spcPts val="0"/>
              </a:spcBef>
              <a:spcAft>
                <a:spcPts val="0"/>
              </a:spcAft>
              <a:buSzPts val="1800"/>
              <a:buNone/>
            </a:pPr>
            <a:r>
              <a:t/>
            </a:r>
            <a:endParaRPr b="1"/>
          </a:p>
          <a:p>
            <a:pPr indent="0" lvl="0" marL="0" rtl="0" algn="l">
              <a:lnSpc>
                <a:spcPct val="115000"/>
              </a:lnSpc>
              <a:spcBef>
                <a:spcPts val="0"/>
              </a:spcBef>
              <a:spcAft>
                <a:spcPts val="0"/>
              </a:spcAft>
              <a:buSzPts val="1800"/>
              <a:buNone/>
            </a:pPr>
            <a:r>
              <a:t/>
            </a:r>
            <a:endParaRPr sz="1500"/>
          </a:p>
        </p:txBody>
      </p:sp>
      <p:pic>
        <p:nvPicPr>
          <p:cNvPr id="252" name="Google Shape;252;g1cbc959274b_0_77"/>
          <p:cNvPicPr preferRelativeResize="0"/>
          <p:nvPr/>
        </p:nvPicPr>
        <p:blipFill rotWithShape="1">
          <a:blip r:embed="rId3">
            <a:alphaModFix/>
          </a:blip>
          <a:srcRect b="0" l="0" r="0" t="0"/>
          <a:stretch/>
        </p:blipFill>
        <p:spPr>
          <a:xfrm>
            <a:off x="265500" y="244925"/>
            <a:ext cx="1393177" cy="1318200"/>
          </a:xfrm>
          <a:prstGeom prst="rect">
            <a:avLst/>
          </a:prstGeom>
          <a:noFill/>
          <a:ln>
            <a:noFill/>
          </a:ln>
        </p:spPr>
      </p:pic>
      <p:pic>
        <p:nvPicPr>
          <p:cNvPr descr="Graphical user interface, application&#10;&#10;Description automatically generated with medium confidence" id="253" name="Google Shape;253;g1cbc959274b_0_77"/>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17"/>
          <p:cNvSpPr txBox="1"/>
          <p:nvPr>
            <p:ph type="title"/>
          </p:nvPr>
        </p:nvSpPr>
        <p:spPr>
          <a:xfrm>
            <a:off x="626924" y="562200"/>
            <a:ext cx="80673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a:t>La famille b-corps</a:t>
            </a:r>
            <a:endParaRPr/>
          </a:p>
        </p:txBody>
      </p:sp>
      <p:sp>
        <p:nvSpPr>
          <p:cNvPr id="425" name="Google Shape;425;p17"/>
          <p:cNvSpPr txBox="1"/>
          <p:nvPr>
            <p:ph idx="1" type="body"/>
          </p:nvPr>
        </p:nvSpPr>
        <p:spPr>
          <a:xfrm>
            <a:off x="941387" y="1565150"/>
            <a:ext cx="3071400" cy="30024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600"/>
              </a:spcBef>
              <a:spcAft>
                <a:spcPts val="0"/>
              </a:spcAft>
              <a:buSzPts val="1400"/>
              <a:buNone/>
            </a:pPr>
            <a:r>
              <a:rPr lang="it" sz="1600"/>
              <a:t>Le mouvement B-Corp est né aux Etats-Unis grâce au travail de B-Lab, une ONG dont la mission est de diffuser une nouvelle culture internationale basée sur l'impact social et la responsabilité de toute entreprise dans le monde. </a:t>
            </a:r>
            <a:endParaRPr/>
          </a:p>
          <a:p>
            <a:pPr indent="0" lvl="0" marL="457200" rtl="0" algn="l">
              <a:lnSpc>
                <a:spcPct val="115000"/>
              </a:lnSpc>
              <a:spcBef>
                <a:spcPts val="2800"/>
              </a:spcBef>
              <a:spcAft>
                <a:spcPts val="1200"/>
              </a:spcAft>
              <a:buSzPts val="1400"/>
              <a:buNone/>
            </a:pPr>
            <a:r>
              <a:t/>
            </a:r>
            <a:endParaRPr sz="1600"/>
          </a:p>
        </p:txBody>
      </p:sp>
      <p:sp>
        <p:nvSpPr>
          <p:cNvPr id="426" name="Google Shape;426;p17"/>
          <p:cNvSpPr txBox="1"/>
          <p:nvPr>
            <p:ph idx="2" type="body"/>
          </p:nvPr>
        </p:nvSpPr>
        <p:spPr>
          <a:xfrm>
            <a:off x="5110000" y="2352425"/>
            <a:ext cx="3443700" cy="801900"/>
          </a:xfrm>
          <a:prstGeom prst="rect">
            <a:avLst/>
          </a:prstGeom>
          <a:noFill/>
          <a:ln>
            <a:noFill/>
          </a:ln>
        </p:spPr>
        <p:txBody>
          <a:bodyPr anchorCtr="0" anchor="t" bIns="91425" lIns="91425" spcFirstLastPara="1" rIns="91425" wrap="square" tIns="91425">
            <a:noAutofit/>
          </a:bodyPr>
          <a:lstStyle/>
          <a:p>
            <a:pPr indent="0" lvl="0" marL="127000" rtl="0" algn="l">
              <a:lnSpc>
                <a:spcPct val="115000"/>
              </a:lnSpc>
              <a:spcBef>
                <a:spcPts val="1600"/>
              </a:spcBef>
              <a:spcAft>
                <a:spcPts val="0"/>
              </a:spcAft>
              <a:buSzPts val="1600"/>
              <a:buNone/>
            </a:pPr>
            <a:r>
              <a:rPr b="1" lang="it" sz="1600"/>
              <a:t>Les B Corps sont une extension du concept de société de bienfaisance.</a:t>
            </a:r>
            <a:endParaRPr b="1" sz="1600"/>
          </a:p>
        </p:txBody>
      </p:sp>
      <p:pic>
        <p:nvPicPr>
          <p:cNvPr id="427" name="Google Shape;427;p17"/>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28" name="Google Shape;428;p17"/>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8"/>
          <p:cNvSpPr txBox="1"/>
          <p:nvPr>
            <p:ph type="title"/>
          </p:nvPr>
        </p:nvSpPr>
        <p:spPr>
          <a:xfrm>
            <a:off x="178940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a:t>B-impact évaluation</a:t>
            </a:r>
            <a:endParaRPr/>
          </a:p>
        </p:txBody>
      </p:sp>
      <p:sp>
        <p:nvSpPr>
          <p:cNvPr id="434" name="Google Shape;434;p18"/>
          <p:cNvSpPr txBox="1"/>
          <p:nvPr>
            <p:ph idx="1" type="body"/>
          </p:nvPr>
        </p:nvSpPr>
        <p:spPr>
          <a:xfrm>
            <a:off x="1102761" y="1558075"/>
            <a:ext cx="2972400" cy="3002400"/>
          </a:xfrm>
          <a:prstGeom prst="rect">
            <a:avLst/>
          </a:prstGeom>
          <a:noFill/>
          <a:ln>
            <a:noFill/>
          </a:ln>
        </p:spPr>
        <p:txBody>
          <a:bodyPr anchorCtr="0" anchor="t" bIns="91425" lIns="91425" spcFirstLastPara="1" rIns="91425" wrap="square" tIns="91425">
            <a:noAutofit/>
          </a:bodyPr>
          <a:lstStyle/>
          <a:p>
            <a:pPr indent="0" lvl="0" marL="127000" rtl="0" algn="l">
              <a:lnSpc>
                <a:spcPct val="115000"/>
              </a:lnSpc>
              <a:spcBef>
                <a:spcPts val="1600"/>
              </a:spcBef>
              <a:spcAft>
                <a:spcPts val="0"/>
              </a:spcAft>
              <a:buSzPts val="1600"/>
              <a:buNone/>
            </a:pPr>
            <a:r>
              <a:rPr b="1" lang="it" sz="1600">
                <a:solidFill>
                  <a:srgbClr val="FF6B26"/>
                </a:solidFill>
              </a:rPr>
              <a:t>LoreB Lab </a:t>
            </a:r>
            <a:r>
              <a:rPr lang="it"/>
              <a:t>a développé </a:t>
            </a:r>
            <a:r>
              <a:rPr lang="it" u="sng">
                <a:solidFill>
                  <a:schemeClr val="hlink"/>
                </a:solidFill>
                <a:hlinkClick r:id="rId3"/>
              </a:rPr>
              <a:t>l'évaluation B-Impact</a:t>
            </a:r>
            <a:r>
              <a:rPr lang="it"/>
              <a:t>, qui est disponible gratuitement pour toute entreprise souhaitant mesurer son niveau d'engagement envers les communautés et l'environnement. Lorsqu'une entreprise réussit l'évaluation avec plus de 80/200 points, elle peut s'inscrire au processus de certification. </a:t>
            </a:r>
            <a:endParaRPr/>
          </a:p>
          <a:p>
            <a:pPr indent="0" lvl="0" marL="457200" rtl="0" algn="l">
              <a:lnSpc>
                <a:spcPct val="115000"/>
              </a:lnSpc>
              <a:spcBef>
                <a:spcPts val="1600"/>
              </a:spcBef>
              <a:spcAft>
                <a:spcPts val="1200"/>
              </a:spcAft>
              <a:buSzPts val="1400"/>
              <a:buNone/>
            </a:pPr>
            <a:r>
              <a:t/>
            </a:r>
            <a:endParaRPr sz="1600"/>
          </a:p>
        </p:txBody>
      </p:sp>
      <p:sp>
        <p:nvSpPr>
          <p:cNvPr id="435" name="Google Shape;435;p18"/>
          <p:cNvSpPr txBox="1"/>
          <p:nvPr>
            <p:ph idx="2" type="body"/>
          </p:nvPr>
        </p:nvSpPr>
        <p:spPr>
          <a:xfrm>
            <a:off x="5120659" y="1420007"/>
            <a:ext cx="3071400" cy="3002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t/>
            </a:r>
            <a:endParaRPr sz="1100">
              <a:latin typeface="Barlow"/>
              <a:ea typeface="Barlow"/>
              <a:cs typeface="Barlow"/>
              <a:sym typeface="Barlow"/>
            </a:endParaRPr>
          </a:p>
          <a:p>
            <a:pPr indent="0" lvl="0" marL="0" rtl="0" algn="ctr">
              <a:lnSpc>
                <a:spcPct val="115000"/>
              </a:lnSpc>
              <a:spcBef>
                <a:spcPts val="0"/>
              </a:spcBef>
              <a:spcAft>
                <a:spcPts val="0"/>
              </a:spcAft>
              <a:buClr>
                <a:schemeClr val="dk2"/>
              </a:buClr>
              <a:buSzPts val="1100"/>
              <a:buFont typeface="Arial"/>
              <a:buNone/>
            </a:pPr>
            <a:r>
              <a:rPr i="1" lang="it">
                <a:latin typeface="Barlow"/>
                <a:ea typeface="Barlow"/>
                <a:cs typeface="Barlow"/>
                <a:sym typeface="Barlow"/>
              </a:rPr>
              <a:t>" Il y a plus de 3.400 B-Corps certifiés dans le monde, répartis dans 71 pays.</a:t>
            </a:r>
            <a:endParaRPr i="1">
              <a:latin typeface="Barlow"/>
              <a:ea typeface="Barlow"/>
              <a:cs typeface="Barlow"/>
              <a:sym typeface="Barlow"/>
            </a:endParaRPr>
          </a:p>
          <a:p>
            <a:pPr indent="0" lvl="0" marL="0" rtl="0" algn="ctr">
              <a:lnSpc>
                <a:spcPct val="115000"/>
              </a:lnSpc>
              <a:spcBef>
                <a:spcPts val="0"/>
              </a:spcBef>
              <a:spcAft>
                <a:spcPts val="0"/>
              </a:spcAft>
              <a:buClr>
                <a:schemeClr val="dk2"/>
              </a:buClr>
              <a:buSzPts val="1100"/>
              <a:buFont typeface="Arial"/>
              <a:buNone/>
            </a:pPr>
            <a:r>
              <a:rPr i="1" lang="it">
                <a:latin typeface="Barlow"/>
                <a:ea typeface="Barlow"/>
                <a:cs typeface="Barlow"/>
                <a:sym typeface="Barlow"/>
              </a:rPr>
              <a:t>Plus de 120.000 entreprises dans le monde ont fait l'objet d'une évaluation d'impact B ".</a:t>
            </a:r>
            <a:endParaRPr i="1">
              <a:latin typeface="Barlow"/>
              <a:ea typeface="Barlow"/>
              <a:cs typeface="Barlow"/>
              <a:sym typeface="Barlow"/>
            </a:endParaRPr>
          </a:p>
          <a:p>
            <a:pPr indent="0" lvl="0" marL="0" rtl="0" algn="ctr">
              <a:lnSpc>
                <a:spcPct val="115000"/>
              </a:lnSpc>
              <a:spcBef>
                <a:spcPts val="0"/>
              </a:spcBef>
              <a:spcAft>
                <a:spcPts val="0"/>
              </a:spcAft>
              <a:buSzPts val="1400"/>
              <a:buNone/>
            </a:pPr>
            <a:r>
              <a:t/>
            </a:r>
            <a:endParaRPr i="1">
              <a:latin typeface="Barlow"/>
              <a:ea typeface="Barlow"/>
              <a:cs typeface="Barlow"/>
              <a:sym typeface="Barlow"/>
            </a:endParaRPr>
          </a:p>
        </p:txBody>
      </p:sp>
      <p:pic>
        <p:nvPicPr>
          <p:cNvPr id="436" name="Google Shape;436;p18"/>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37" name="Google Shape;437;p18"/>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9"/>
          <p:cNvSpPr txBox="1"/>
          <p:nvPr>
            <p:ph type="title"/>
          </p:nvPr>
        </p:nvSpPr>
        <p:spPr>
          <a:xfrm>
            <a:off x="243378" y="1912650"/>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a:solidFill>
                  <a:srgbClr val="002B4D"/>
                </a:solidFill>
              </a:rPr>
              <a:t>2.3 Les sociétés de secours en tant que sujets de droit</a:t>
            </a:r>
            <a:endParaRPr>
              <a:solidFill>
                <a:srgbClr val="002B4D"/>
              </a:solidFill>
            </a:endParaRPr>
          </a:p>
        </p:txBody>
      </p:sp>
      <p:sp>
        <p:nvSpPr>
          <p:cNvPr id="443" name="Google Shape;443;p19"/>
          <p:cNvSpPr txBox="1"/>
          <p:nvPr/>
        </p:nvSpPr>
        <p:spPr>
          <a:xfrm>
            <a:off x="4855424" y="646094"/>
            <a:ext cx="39156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100"/>
              <a:buFont typeface="Arial"/>
              <a:buNone/>
            </a:pPr>
            <a:r>
              <a:rPr b="0" i="0" lang="it" sz="1400" u="none" cap="none" strike="noStrike">
                <a:solidFill>
                  <a:srgbClr val="000000"/>
                </a:solidFill>
                <a:latin typeface="Lato"/>
                <a:ea typeface="Lato"/>
                <a:cs typeface="Lato"/>
                <a:sym typeface="Lato"/>
              </a:rPr>
              <a:t>Suite à la pertinence mondiale du mouvement B-Corp, de nombreux gouvernements développent leur propre législation afin de valider les B-Corporations en tant que sujets légaux.</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rPr b="0" i="0" lang="it" sz="1400" u="none" cap="none" strike="noStrike">
                <a:solidFill>
                  <a:srgbClr val="000000"/>
                </a:solidFill>
                <a:latin typeface="Lato"/>
                <a:ea typeface="Lato"/>
                <a:cs typeface="Lato"/>
                <a:sym typeface="Lato"/>
              </a:rPr>
              <a:t>Les sociétés de bienfaisance ont acquis un statut juridique dans les pays suivants :</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it" sz="1400" u="none" cap="none" strike="noStrike">
                <a:solidFill>
                  <a:srgbClr val="000000"/>
                </a:solidFill>
                <a:latin typeface="Lato"/>
                <a:ea typeface="Lato"/>
                <a:cs typeface="Lato"/>
                <a:sym typeface="Lato"/>
              </a:rPr>
              <a:t>Italie ("società Benefit")</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it" sz="1400" u="none" cap="none" strike="noStrike">
                <a:solidFill>
                  <a:srgbClr val="000000"/>
                </a:solidFill>
                <a:latin typeface="Lato"/>
                <a:ea typeface="Lato"/>
                <a:cs typeface="Lato"/>
                <a:sym typeface="Lato"/>
              </a:rPr>
              <a:t>France</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it" sz="1400" u="none" cap="none" strike="noStrike">
                <a:solidFill>
                  <a:srgbClr val="000000"/>
                </a:solidFill>
                <a:latin typeface="Lato"/>
                <a:ea typeface="Lato"/>
                <a:cs typeface="Lato"/>
                <a:sym typeface="Lato"/>
              </a:rPr>
              <a:t>Colombie</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it" sz="1400" u="none" cap="none" strike="noStrike">
                <a:solidFill>
                  <a:srgbClr val="000000"/>
                </a:solidFill>
                <a:latin typeface="Lato"/>
                <a:ea typeface="Lato"/>
                <a:cs typeface="Lato"/>
                <a:sym typeface="Lato"/>
              </a:rPr>
              <a:t>Equateur</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it" sz="1400" u="none" cap="none" strike="noStrike">
                <a:solidFill>
                  <a:srgbClr val="000000"/>
                </a:solidFill>
                <a:latin typeface="Lato"/>
                <a:ea typeface="Lato"/>
                <a:cs typeface="Lato"/>
                <a:sym typeface="Lato"/>
              </a:rPr>
              <a:t>États-Unis (36 États)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rPr b="0" i="0" lang="it" sz="1400" u="none" cap="none" strike="noStrike">
                <a:solidFill>
                  <a:srgbClr val="000000"/>
                </a:solidFill>
                <a:latin typeface="Lato"/>
                <a:ea typeface="Lato"/>
                <a:cs typeface="Lato"/>
                <a:sym typeface="Lato"/>
              </a:rPr>
              <a:t>Le processus de légalisation est en outre en cours dans 5 nouveaux pays américains et 12 autres pays dans le monde.</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descr="Graphical user interface, application&#10;&#10;Description automatically generated with medium confidence" id="444" name="Google Shape;444;p19"/>
          <p:cNvPicPr preferRelativeResize="0"/>
          <p:nvPr/>
        </p:nvPicPr>
        <p:blipFill rotWithShape="1">
          <a:blip r:embed="rId3">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Contexte</a:t>
            </a:r>
            <a:endParaRPr sz="3600">
              <a:solidFill>
                <a:schemeClr val="dk1"/>
              </a:solidFill>
            </a:endParaRPr>
          </a:p>
          <a:p>
            <a:pPr indent="0" lvl="0" marL="0" rtl="0" algn="l">
              <a:lnSpc>
                <a:spcPct val="100000"/>
              </a:lnSpc>
              <a:spcBef>
                <a:spcPts val="0"/>
              </a:spcBef>
              <a:spcAft>
                <a:spcPts val="0"/>
              </a:spcAft>
              <a:buSzPts val="3000"/>
              <a:buNone/>
            </a:pPr>
            <a:r>
              <a:t/>
            </a:r>
            <a:endParaRPr/>
          </a:p>
        </p:txBody>
      </p:sp>
      <p:sp>
        <p:nvSpPr>
          <p:cNvPr id="450" name="Google Shape;450;p20"/>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it" sz="1600"/>
              <a:t>Le 1er janvier 2016, l'Italie est devenue le premier État européen et le deuxième pays au monde à créer un nouveau statut juridique pour les entreprises, appelé "Società Benefit" (aux États-Unis, Benefit Corporation). Une Società Benefit est une entreprise qui combine l'objectif de profit avec celui de créer un impact positif pour la société et l'environnement et qui opère de manière transparente, responsable et durable.</a:t>
            </a:r>
            <a:endParaRPr sz="1600"/>
          </a:p>
        </p:txBody>
      </p:sp>
      <p:pic>
        <p:nvPicPr>
          <p:cNvPr id="451" name="Google Shape;451;p2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52" name="Google Shape;452;p20"/>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1"/>
          <p:cNvSpPr txBox="1"/>
          <p:nvPr>
            <p:ph type="title"/>
          </p:nvPr>
        </p:nvSpPr>
        <p:spPr>
          <a:xfrm>
            <a:off x="2400250" y="575950"/>
            <a:ext cx="65253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400"/>
              <a:t>Comment devenir une société B- certifiée ? </a:t>
            </a:r>
            <a:endParaRPr sz="2400"/>
          </a:p>
        </p:txBody>
      </p:sp>
      <p:sp>
        <p:nvSpPr>
          <p:cNvPr id="458" name="Google Shape;458;p21"/>
          <p:cNvSpPr txBox="1"/>
          <p:nvPr>
            <p:ph idx="1" type="body"/>
          </p:nvPr>
        </p:nvSpPr>
        <p:spPr>
          <a:xfrm>
            <a:off x="2681129" y="1722451"/>
            <a:ext cx="5415600" cy="16401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dk2"/>
              </a:buClr>
              <a:buSzPts val="1100"/>
              <a:buFont typeface="Arial"/>
              <a:buNone/>
            </a:pPr>
            <a:r>
              <a:rPr lang="it" sz="2400">
                <a:latin typeface="Amatic SC"/>
                <a:ea typeface="Amatic SC"/>
                <a:cs typeface="Amatic SC"/>
                <a:sym typeface="Amatic SC"/>
              </a:rPr>
              <a:t>1, pour devenir une entreprise B, vous devez passer le test (gratuit) : </a:t>
            </a:r>
            <a:r>
              <a:rPr lang="it" sz="2400" u="sng">
                <a:solidFill>
                  <a:schemeClr val="hlink"/>
                </a:solidFill>
                <a:latin typeface="Amatic SC"/>
                <a:ea typeface="Amatic SC"/>
                <a:cs typeface="Amatic SC"/>
                <a:sym typeface="Amatic SC"/>
                <a:hlinkClick r:id="rId3"/>
              </a:rPr>
              <a:t>https://bimpactassessment.net/</a:t>
            </a:r>
            <a:endParaRPr sz="2400">
              <a:latin typeface="Amatic SC"/>
              <a:ea typeface="Amatic SC"/>
              <a:cs typeface="Amatic SC"/>
              <a:sym typeface="Amatic SC"/>
            </a:endParaRPr>
          </a:p>
          <a:p>
            <a:pPr indent="-368300" lvl="0" marL="457200" rtl="0" algn="l">
              <a:lnSpc>
                <a:spcPct val="115000"/>
              </a:lnSpc>
              <a:spcBef>
                <a:spcPts val="0"/>
              </a:spcBef>
              <a:spcAft>
                <a:spcPts val="0"/>
              </a:spcAft>
              <a:buClr>
                <a:schemeClr val="dk2"/>
              </a:buClr>
              <a:buSzPts val="1100"/>
              <a:buFont typeface="Arial"/>
              <a:buNone/>
            </a:pPr>
            <a:r>
              <a:rPr lang="it" sz="2400">
                <a:latin typeface="Amatic SC"/>
                <a:ea typeface="Amatic SC"/>
                <a:cs typeface="Amatic SC"/>
                <a:sym typeface="Amatic SC"/>
              </a:rPr>
              <a:t>2. si votre note est égale ou supérieure à 80/200, validez vos résultats avec B- Lab ;</a:t>
            </a:r>
            <a:endParaRPr sz="2400">
              <a:latin typeface="Amatic SC"/>
              <a:ea typeface="Amatic SC"/>
              <a:cs typeface="Amatic SC"/>
              <a:sym typeface="Amatic SC"/>
            </a:endParaRPr>
          </a:p>
          <a:p>
            <a:pPr indent="-368300" lvl="0" marL="457200" rtl="0" algn="l">
              <a:lnSpc>
                <a:spcPct val="115000"/>
              </a:lnSpc>
              <a:spcBef>
                <a:spcPts val="0"/>
              </a:spcBef>
              <a:spcAft>
                <a:spcPts val="0"/>
              </a:spcAft>
              <a:buClr>
                <a:schemeClr val="dk2"/>
              </a:buClr>
              <a:buSzPts val="1100"/>
              <a:buFont typeface="Arial"/>
              <a:buNone/>
            </a:pPr>
            <a:r>
              <a:rPr lang="it" sz="2400">
                <a:latin typeface="Amatic SC"/>
                <a:ea typeface="Amatic SC"/>
                <a:cs typeface="Amatic SC"/>
                <a:sym typeface="Amatic SC"/>
              </a:rPr>
              <a:t>3. Souscrivez à la Déclaration d'interdépendance de la C-Corp !</a:t>
            </a:r>
            <a:endParaRPr sz="2400">
              <a:latin typeface="Amatic SC"/>
              <a:ea typeface="Amatic SC"/>
              <a:cs typeface="Amatic SC"/>
              <a:sym typeface="Amatic SC"/>
            </a:endParaRPr>
          </a:p>
          <a:p>
            <a:pPr indent="-368300" lvl="0" marL="457200" rtl="0" algn="l">
              <a:lnSpc>
                <a:spcPct val="115000"/>
              </a:lnSpc>
              <a:spcBef>
                <a:spcPts val="0"/>
              </a:spcBef>
              <a:spcAft>
                <a:spcPts val="0"/>
              </a:spcAft>
              <a:buClr>
                <a:schemeClr val="dk2"/>
              </a:buClr>
              <a:buSzPts val="1100"/>
              <a:buFont typeface="Arial"/>
              <a:buNone/>
            </a:pPr>
            <a:r>
              <a:t/>
            </a:r>
            <a:endParaRPr sz="2400">
              <a:latin typeface="Amatic SC"/>
              <a:ea typeface="Amatic SC"/>
              <a:cs typeface="Amatic SC"/>
              <a:sym typeface="Amatic SC"/>
            </a:endParaRPr>
          </a:p>
          <a:p>
            <a:pPr indent="-368300" lvl="0" marL="457200" rtl="0" algn="l">
              <a:lnSpc>
                <a:spcPct val="115000"/>
              </a:lnSpc>
              <a:spcBef>
                <a:spcPts val="0"/>
              </a:spcBef>
              <a:spcAft>
                <a:spcPts val="0"/>
              </a:spcAft>
              <a:buSzPts val="1400"/>
              <a:buFont typeface="Arial"/>
              <a:buNone/>
            </a:pPr>
            <a:r>
              <a:t/>
            </a:r>
            <a:endParaRPr sz="2400">
              <a:latin typeface="Amatic SC"/>
              <a:ea typeface="Amatic SC"/>
              <a:cs typeface="Amatic SC"/>
              <a:sym typeface="Amatic SC"/>
            </a:endParaRPr>
          </a:p>
        </p:txBody>
      </p:sp>
      <p:pic>
        <p:nvPicPr>
          <p:cNvPr id="459" name="Google Shape;459;p21"/>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id="460" name="Google Shape;460;p21"/>
          <p:cNvPicPr preferRelativeResize="0"/>
          <p:nvPr/>
        </p:nvPicPr>
        <p:blipFill rotWithShape="1">
          <a:blip r:embed="rId5">
            <a:alphaModFix/>
          </a:blip>
          <a:srcRect b="9257" l="20018" r="19721" t="10523"/>
          <a:stretch/>
        </p:blipFill>
        <p:spPr>
          <a:xfrm>
            <a:off x="763179" y="1371601"/>
            <a:ext cx="1637071" cy="2182762"/>
          </a:xfrm>
          <a:prstGeom prst="rect">
            <a:avLst/>
          </a:prstGeom>
          <a:noFill/>
          <a:ln>
            <a:noFill/>
          </a:ln>
        </p:spPr>
      </p:pic>
      <p:pic>
        <p:nvPicPr>
          <p:cNvPr descr="Graphical user interface, application&#10;&#10;Description automatically generated with medium confidence" id="461" name="Google Shape;461;p21"/>
          <p:cNvPicPr preferRelativeResize="0"/>
          <p:nvPr/>
        </p:nvPicPr>
        <p:blipFill rotWithShape="1">
          <a:blip r:embed="rId6">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g1d0e18fce4a_3_15"/>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467" name="Google Shape;467;g1d0e18fce4a_3_15"/>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468" name="Google Shape;468;g1d0e18fce4a_3_15"/>
          <p:cNvPicPr preferRelativeResize="0"/>
          <p:nvPr/>
        </p:nvPicPr>
        <p:blipFill rotWithShape="1">
          <a:blip r:embed="rId5">
            <a:alphaModFix/>
          </a:blip>
          <a:srcRect b="0" l="0" r="0" t="0"/>
          <a:stretch/>
        </p:blipFill>
        <p:spPr>
          <a:xfrm>
            <a:off x="1981825" y="249088"/>
            <a:ext cx="6953175" cy="464531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2"/>
          <p:cNvSpPr txBox="1"/>
          <p:nvPr>
            <p:ph idx="2" type="body"/>
          </p:nvPr>
        </p:nvSpPr>
        <p:spPr>
          <a:xfrm>
            <a:off x="4920098" y="1612229"/>
            <a:ext cx="3837000" cy="2401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800"/>
              <a:buNone/>
            </a:pPr>
            <a:r>
              <a:rPr b="1" lang="it" sz="3000">
                <a:solidFill>
                  <a:srgbClr val="000000"/>
                </a:solidFill>
              </a:rPr>
              <a:t>1. Législation sur les entreprises sociales en Europe</a:t>
            </a:r>
            <a:endParaRPr b="1" sz="3000">
              <a:solidFill>
                <a:srgbClr val="000000"/>
              </a:solidFill>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Espagne</a:t>
            </a:r>
            <a:endParaRPr sz="1600">
              <a:solidFill>
                <a:srgbClr val="000000"/>
              </a:solidFill>
              <a:latin typeface="Open Sans"/>
              <a:ea typeface="Open Sans"/>
              <a:cs typeface="Open Sans"/>
              <a:sym typeface="Open Sans"/>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Italie</a:t>
            </a:r>
            <a:endParaRPr sz="1600">
              <a:solidFill>
                <a:srgbClr val="000000"/>
              </a:solidFill>
              <a:latin typeface="Open Sans"/>
              <a:ea typeface="Open Sans"/>
              <a:cs typeface="Open Sans"/>
              <a:sym typeface="Open Sans"/>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Allemagne</a:t>
            </a:r>
            <a:endParaRPr sz="1600">
              <a:solidFill>
                <a:srgbClr val="000000"/>
              </a:solidFill>
              <a:latin typeface="Open Sans"/>
              <a:ea typeface="Open Sans"/>
              <a:cs typeface="Open Sans"/>
              <a:sym typeface="Open Sans"/>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Chypre</a:t>
            </a:r>
            <a:endParaRPr sz="1600">
              <a:solidFill>
                <a:srgbClr val="000000"/>
              </a:solidFill>
              <a:latin typeface="Open Sans"/>
              <a:ea typeface="Open Sans"/>
              <a:cs typeface="Open Sans"/>
              <a:sym typeface="Open Sans"/>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Malte</a:t>
            </a:r>
            <a:endParaRPr sz="1600">
              <a:solidFill>
                <a:srgbClr val="000000"/>
              </a:solidFill>
              <a:latin typeface="Open Sans"/>
              <a:ea typeface="Open Sans"/>
              <a:cs typeface="Open Sans"/>
              <a:sym typeface="Open Sans"/>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Belgique</a:t>
            </a:r>
            <a:endParaRPr sz="1600">
              <a:solidFill>
                <a:srgbClr val="000000"/>
              </a:solidFill>
              <a:latin typeface="Open Sans"/>
              <a:ea typeface="Open Sans"/>
              <a:cs typeface="Open Sans"/>
              <a:sym typeface="Open Sans"/>
            </a:endParaRPr>
          </a:p>
          <a:p>
            <a:pPr indent="0" lvl="0" marL="127000" rtl="0" algn="l">
              <a:lnSpc>
                <a:spcPct val="115000"/>
              </a:lnSpc>
              <a:spcBef>
                <a:spcPts val="0"/>
              </a:spcBef>
              <a:spcAft>
                <a:spcPts val="0"/>
              </a:spcAft>
              <a:buSzPts val="1600"/>
              <a:buNone/>
            </a:pPr>
            <a:r>
              <a:t/>
            </a:r>
            <a:endParaRPr b="1" sz="3000"/>
          </a:p>
          <a:p>
            <a:pPr indent="0" lvl="0" marL="127000" rtl="0" algn="l">
              <a:lnSpc>
                <a:spcPct val="115000"/>
              </a:lnSpc>
              <a:spcBef>
                <a:spcPts val="0"/>
              </a:spcBef>
              <a:spcAft>
                <a:spcPts val="0"/>
              </a:spcAft>
              <a:buSzPts val="1600"/>
              <a:buNone/>
            </a:pPr>
            <a:r>
              <a:t/>
            </a:r>
            <a:endParaRPr sz="1600"/>
          </a:p>
          <a:p>
            <a:pPr indent="0" lvl="0" marL="0" rtl="0" algn="l">
              <a:lnSpc>
                <a:spcPct val="115000"/>
              </a:lnSpc>
              <a:spcBef>
                <a:spcPts val="1600"/>
              </a:spcBef>
              <a:spcAft>
                <a:spcPts val="1600"/>
              </a:spcAft>
              <a:buSzPts val="1800"/>
              <a:buNone/>
            </a:pPr>
            <a:r>
              <a:t/>
            </a:r>
            <a:endParaRPr sz="1500"/>
          </a:p>
        </p:txBody>
      </p:sp>
      <p:pic>
        <p:nvPicPr>
          <p:cNvPr id="474" name="Google Shape;474;p2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475" name="Google Shape;475;p22"/>
          <p:cNvSpPr txBox="1"/>
          <p:nvPr/>
        </p:nvSpPr>
        <p:spPr>
          <a:xfrm>
            <a:off x="50" y="1200153"/>
            <a:ext cx="4572000" cy="172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3. Cartographie de la législation des différents pays sur les entreprises sociales</a:t>
            </a:r>
            <a:endParaRPr b="1" i="0" sz="2500" u="none" cap="none" strike="noStrike">
              <a:solidFill>
                <a:schemeClr val="dk1"/>
              </a:solidFill>
              <a:latin typeface="Raleway"/>
              <a:ea typeface="Raleway"/>
              <a:cs typeface="Raleway"/>
              <a:sym typeface="Raleway"/>
            </a:endParaRPr>
          </a:p>
        </p:txBody>
      </p:sp>
      <p:sp>
        <p:nvSpPr>
          <p:cNvPr id="476" name="Google Shape;476;p22"/>
          <p:cNvSpPr txBox="1"/>
          <p:nvPr>
            <p:ph type="title"/>
          </p:nvPr>
        </p:nvSpPr>
        <p:spPr>
          <a:xfrm>
            <a:off x="50" y="2791382"/>
            <a:ext cx="4572000" cy="1237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3.1 Législation sur les entreprises sociales en Europe</a:t>
            </a:r>
            <a:endParaRPr/>
          </a:p>
        </p:txBody>
      </p:sp>
      <p:pic>
        <p:nvPicPr>
          <p:cNvPr descr="Graphical user interface, application&#10;&#10;Description automatically generated with medium confidence" id="477" name="Google Shape;477;p22"/>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3"/>
          <p:cNvSpPr txBox="1"/>
          <p:nvPr>
            <p:ph type="title"/>
          </p:nvPr>
        </p:nvSpPr>
        <p:spPr>
          <a:xfrm>
            <a:off x="19600" y="514575"/>
            <a:ext cx="9144000" cy="1693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Cartographie de la législation des différents pays sur les entreprises sociales</a:t>
            </a:r>
            <a:endParaRPr/>
          </a:p>
        </p:txBody>
      </p:sp>
      <p:sp>
        <p:nvSpPr>
          <p:cNvPr id="483" name="Google Shape;483;p23"/>
          <p:cNvSpPr txBox="1"/>
          <p:nvPr>
            <p:ph idx="1" type="body"/>
          </p:nvPr>
        </p:nvSpPr>
        <p:spPr>
          <a:xfrm>
            <a:off x="461193" y="2125958"/>
            <a:ext cx="8260800" cy="281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b="1" lang="it"/>
              <a:t>Les entreprises sociales sont strictement liées aux histoires et aux traditions des pays. Chaque pays a une approche différente de ce type d'activité, en raison de différences culturelles et juridiques.</a:t>
            </a:r>
            <a:endParaRPr b="1"/>
          </a:p>
          <a:p>
            <a:pPr indent="0" lvl="0" marL="0" rtl="0" algn="l">
              <a:lnSpc>
                <a:spcPct val="115000"/>
              </a:lnSpc>
              <a:spcBef>
                <a:spcPts val="0"/>
              </a:spcBef>
              <a:spcAft>
                <a:spcPts val="0"/>
              </a:spcAft>
              <a:buClr>
                <a:schemeClr val="dk2"/>
              </a:buClr>
              <a:buSzPts val="1100"/>
              <a:buFont typeface="Arial"/>
              <a:buNone/>
            </a:pPr>
            <a:r>
              <a:t/>
            </a:r>
            <a:endParaRPr b="1"/>
          </a:p>
          <a:p>
            <a:pPr indent="0" lvl="0" marL="0" rtl="0" algn="l">
              <a:lnSpc>
                <a:spcPct val="115000"/>
              </a:lnSpc>
              <a:spcBef>
                <a:spcPts val="0"/>
              </a:spcBef>
              <a:spcAft>
                <a:spcPts val="0"/>
              </a:spcAft>
              <a:buClr>
                <a:schemeClr val="dk2"/>
              </a:buClr>
              <a:buSzPts val="1100"/>
              <a:buFont typeface="Arial"/>
              <a:buNone/>
            </a:pPr>
            <a:r>
              <a:rPr b="1" lang="it"/>
              <a:t>Les diapositives suivantes illustrent comment les différents pays définissent et réglementent les entreprises sociales.</a:t>
            </a:r>
            <a:endParaRPr b="1"/>
          </a:p>
          <a:p>
            <a:pPr indent="0" lvl="0" marL="0" rtl="0" algn="l">
              <a:lnSpc>
                <a:spcPct val="115000"/>
              </a:lnSpc>
              <a:spcBef>
                <a:spcPts val="0"/>
              </a:spcBef>
              <a:spcAft>
                <a:spcPts val="0"/>
              </a:spcAft>
              <a:buClr>
                <a:schemeClr val="dk2"/>
              </a:buClr>
              <a:buSzPts val="1100"/>
              <a:buFont typeface="Arial"/>
              <a:buNone/>
            </a:pPr>
            <a:r>
              <a:t/>
            </a:r>
            <a:endParaRPr b="1"/>
          </a:p>
          <a:p>
            <a:pPr indent="0" lvl="0" marL="0" rtl="0" algn="l">
              <a:lnSpc>
                <a:spcPct val="115000"/>
              </a:lnSpc>
              <a:spcBef>
                <a:spcPts val="0"/>
              </a:spcBef>
              <a:spcAft>
                <a:spcPts val="0"/>
              </a:spcAft>
              <a:buSzPts val="1800"/>
              <a:buNone/>
            </a:pPr>
            <a:r>
              <a:t/>
            </a:r>
            <a:endParaRPr b="1"/>
          </a:p>
          <a:p>
            <a:pPr indent="0" lvl="0" marL="0" rtl="0" algn="l">
              <a:lnSpc>
                <a:spcPct val="115000"/>
              </a:lnSpc>
              <a:spcBef>
                <a:spcPts val="1600"/>
              </a:spcBef>
              <a:spcAft>
                <a:spcPts val="1600"/>
              </a:spcAft>
              <a:buSzPts val="1800"/>
              <a:buNone/>
            </a:pPr>
            <a:r>
              <a:t/>
            </a:r>
            <a:endParaRPr sz="2400"/>
          </a:p>
        </p:txBody>
      </p:sp>
      <p:pic>
        <p:nvPicPr>
          <p:cNvPr id="484" name="Google Shape;484;p23"/>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85" name="Google Shape;485;p23"/>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4"/>
          <p:cNvSpPr txBox="1"/>
          <p:nvPr>
            <p:ph idx="1" type="body"/>
          </p:nvPr>
        </p:nvSpPr>
        <p:spPr>
          <a:xfrm>
            <a:off x="256309" y="1058950"/>
            <a:ext cx="8465400" cy="422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it" sz="1500"/>
              <a:t>L'écosystème émergent des entreprises sociales en Espagne présente un contraste entre institutionnalisation et innovation</a:t>
            </a:r>
            <a:endParaRPr sz="1500"/>
          </a:p>
          <a:p>
            <a:pPr indent="0" lvl="0" marL="0" rtl="0" algn="l">
              <a:lnSpc>
                <a:spcPct val="115000"/>
              </a:lnSpc>
              <a:spcBef>
                <a:spcPts val="0"/>
              </a:spcBef>
              <a:spcAft>
                <a:spcPts val="0"/>
              </a:spcAft>
              <a:buSzPts val="1800"/>
              <a:buNone/>
            </a:pPr>
            <a:r>
              <a:t/>
            </a:r>
            <a:endParaRPr sz="1500"/>
          </a:p>
          <a:p>
            <a:pPr indent="0" lvl="0" marL="0" rtl="0" algn="l">
              <a:lnSpc>
                <a:spcPct val="115000"/>
              </a:lnSpc>
              <a:spcBef>
                <a:spcPts val="0"/>
              </a:spcBef>
              <a:spcAft>
                <a:spcPts val="0"/>
              </a:spcAft>
              <a:buSzPts val="1800"/>
              <a:buNone/>
            </a:pPr>
            <a:r>
              <a:rPr lang="it" sz="1500"/>
              <a:t>Les réseaux d'entreprises sociales sont considérés pour leur double mission : </a:t>
            </a:r>
            <a:endParaRPr sz="1500"/>
          </a:p>
          <a:p>
            <a:pPr indent="-285750" lvl="0" marL="285750" rtl="0" algn="l">
              <a:lnSpc>
                <a:spcPct val="115000"/>
              </a:lnSpc>
              <a:spcBef>
                <a:spcPts val="0"/>
              </a:spcBef>
              <a:spcAft>
                <a:spcPts val="0"/>
              </a:spcAft>
              <a:buSzPts val="1800"/>
              <a:buChar char="●"/>
            </a:pPr>
            <a:r>
              <a:rPr lang="it" sz="1500"/>
              <a:t>défendre les intérêts collectifs et professionnels des entreprises sociales, et </a:t>
            </a:r>
            <a:endParaRPr sz="1500"/>
          </a:p>
          <a:p>
            <a:pPr indent="-285750" lvl="0" marL="285750" rtl="0" algn="l">
              <a:lnSpc>
                <a:spcPct val="115000"/>
              </a:lnSpc>
              <a:spcBef>
                <a:spcPts val="0"/>
              </a:spcBef>
              <a:spcAft>
                <a:spcPts val="0"/>
              </a:spcAft>
              <a:buSzPts val="1800"/>
              <a:buChar char="●"/>
            </a:pPr>
            <a:r>
              <a:rPr lang="it" sz="1500"/>
              <a:t>promouvoir et mettre en œuvre tous les types de services qui servent les intérêts et les besoins des entreprises sociales. </a:t>
            </a:r>
            <a:endParaRPr sz="1500"/>
          </a:p>
          <a:p>
            <a:pPr indent="0" lvl="0" marL="0" rtl="0" algn="l">
              <a:lnSpc>
                <a:spcPct val="115000"/>
              </a:lnSpc>
              <a:spcBef>
                <a:spcPts val="0"/>
              </a:spcBef>
              <a:spcAft>
                <a:spcPts val="0"/>
              </a:spcAft>
              <a:buSzPts val="1800"/>
              <a:buNone/>
            </a:pPr>
            <a:r>
              <a:t/>
            </a:r>
            <a:endParaRPr b="1" sz="1500"/>
          </a:p>
          <a:p>
            <a:pPr indent="0" lvl="0" marL="0" rtl="0" algn="l">
              <a:lnSpc>
                <a:spcPct val="115000"/>
              </a:lnSpc>
              <a:spcBef>
                <a:spcPts val="0"/>
              </a:spcBef>
              <a:spcAft>
                <a:spcPts val="0"/>
              </a:spcAft>
              <a:buClr>
                <a:schemeClr val="dk2"/>
              </a:buClr>
              <a:buSzPts val="1100"/>
              <a:buFont typeface="Arial"/>
              <a:buNone/>
            </a:pPr>
            <a:r>
              <a:rPr b="1" lang="it" sz="1500"/>
              <a:t>Deux approches </a:t>
            </a:r>
            <a:r>
              <a:rPr lang="it" sz="1500"/>
              <a:t>existent en ce qui concerne les formes traditionnelles d'économie sociale et les nouveaux modèles d'entreprise qui équilibrent les objectifs économiques et sociaux : </a:t>
            </a:r>
            <a:endParaRPr sz="1500"/>
          </a:p>
          <a:p>
            <a:pPr indent="-323850" lvl="0" marL="457200" rtl="0" algn="l">
              <a:lnSpc>
                <a:spcPct val="115000"/>
              </a:lnSpc>
              <a:spcBef>
                <a:spcPts val="0"/>
              </a:spcBef>
              <a:spcAft>
                <a:spcPts val="0"/>
              </a:spcAft>
              <a:buSzPts val="1500"/>
              <a:buChar char="●"/>
            </a:pPr>
            <a:r>
              <a:rPr lang="it" sz="1500"/>
              <a:t>L'une comprend l'entreprise sociale comme faisant partie de l'économie sociale</a:t>
            </a:r>
            <a:endParaRPr sz="1500"/>
          </a:p>
          <a:p>
            <a:pPr indent="-323850" lvl="0" marL="457200" rtl="0" algn="l">
              <a:lnSpc>
                <a:spcPct val="115000"/>
              </a:lnSpc>
              <a:spcBef>
                <a:spcPts val="0"/>
              </a:spcBef>
              <a:spcAft>
                <a:spcPts val="0"/>
              </a:spcAft>
              <a:buSzPts val="1500"/>
              <a:buChar char="●"/>
            </a:pPr>
            <a:r>
              <a:rPr lang="it" sz="1500"/>
              <a:t>L'autre considère l'entreprise sociale comme un nouveau domaine</a:t>
            </a:r>
            <a:endParaRPr sz="1500"/>
          </a:p>
          <a:p>
            <a:pPr indent="0" lvl="0" marL="0" rtl="0" algn="l">
              <a:lnSpc>
                <a:spcPct val="115000"/>
              </a:lnSpc>
              <a:spcBef>
                <a:spcPts val="0"/>
              </a:spcBef>
              <a:spcAft>
                <a:spcPts val="0"/>
              </a:spcAft>
              <a:buClr>
                <a:schemeClr val="dk2"/>
              </a:buClr>
              <a:buSzPts val="1100"/>
              <a:buFont typeface="Arial"/>
              <a:buNone/>
            </a:pPr>
            <a:r>
              <a:rPr lang="it" sz="1500"/>
              <a:t>La loi 5/2011 sur l'économie sociale établit le cadre juridique.</a:t>
            </a:r>
            <a:endParaRPr sz="1500"/>
          </a:p>
          <a:p>
            <a:pPr indent="0" lvl="0" marL="0" rtl="0" algn="l">
              <a:lnSpc>
                <a:spcPct val="115000"/>
              </a:lnSpc>
              <a:spcBef>
                <a:spcPts val="0"/>
              </a:spcBef>
              <a:spcAft>
                <a:spcPts val="0"/>
              </a:spcAft>
              <a:buClr>
                <a:schemeClr val="dk2"/>
              </a:buClr>
              <a:buSzPts val="1100"/>
              <a:buFont typeface="Arial"/>
              <a:buNone/>
            </a:pPr>
            <a:r>
              <a:t/>
            </a:r>
            <a:endParaRPr b="1" sz="1500"/>
          </a:p>
          <a:p>
            <a:pPr indent="0" lvl="0" marL="0" rtl="0" algn="l">
              <a:lnSpc>
                <a:spcPct val="115000"/>
              </a:lnSpc>
              <a:spcBef>
                <a:spcPts val="0"/>
              </a:spcBef>
              <a:spcAft>
                <a:spcPts val="0"/>
              </a:spcAft>
              <a:buSzPts val="1800"/>
              <a:buNone/>
            </a:pPr>
            <a:r>
              <a:t/>
            </a:r>
            <a:endParaRPr b="1" sz="1500"/>
          </a:p>
        </p:txBody>
      </p:sp>
      <p:pic>
        <p:nvPicPr>
          <p:cNvPr id="491" name="Google Shape;491;p24"/>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Imagen que contiene Diagrama&#10;&#10;Descripción generada automáticamente" id="492" name="Google Shape;492;p24"/>
          <p:cNvPicPr preferRelativeResize="0"/>
          <p:nvPr/>
        </p:nvPicPr>
        <p:blipFill rotWithShape="1">
          <a:blip r:embed="rId4">
            <a:alphaModFix/>
          </a:blip>
          <a:srcRect b="0" l="0" r="30695" t="0"/>
          <a:stretch/>
        </p:blipFill>
        <p:spPr>
          <a:xfrm>
            <a:off x="941387" y="84410"/>
            <a:ext cx="1021806" cy="983080"/>
          </a:xfrm>
          <a:prstGeom prst="rect">
            <a:avLst/>
          </a:prstGeom>
          <a:noFill/>
          <a:ln>
            <a:noFill/>
          </a:ln>
        </p:spPr>
      </p:pic>
      <p:sp>
        <p:nvSpPr>
          <p:cNvPr id="493" name="Google Shape;493;p24"/>
          <p:cNvSpPr txBox="1"/>
          <p:nvPr/>
        </p:nvSpPr>
        <p:spPr>
          <a:xfrm>
            <a:off x="2563044" y="469875"/>
            <a:ext cx="6321600" cy="63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100"/>
              <a:buFont typeface="Arial"/>
              <a:buNone/>
            </a:pPr>
            <a:r>
              <a:rPr b="1" i="0" lang="it" sz="3600" u="none" cap="none" strike="noStrike">
                <a:solidFill>
                  <a:srgbClr val="002B4D"/>
                </a:solidFill>
                <a:latin typeface="Raleway"/>
                <a:ea typeface="Raleway"/>
                <a:cs typeface="Raleway"/>
                <a:sym typeface="Raleway"/>
              </a:rPr>
              <a:t>3.1 Espagne</a:t>
            </a:r>
            <a:endParaRPr b="1" i="0" sz="3000" u="none" cap="none" strike="noStrike">
              <a:solidFill>
                <a:srgbClr val="002B4D"/>
              </a:solidFill>
              <a:latin typeface="Raleway"/>
              <a:ea typeface="Raleway"/>
              <a:cs typeface="Raleway"/>
              <a:sym typeface="Raleway"/>
            </a:endParaRPr>
          </a:p>
        </p:txBody>
      </p:sp>
      <p:pic>
        <p:nvPicPr>
          <p:cNvPr descr="Graphical user interface, application&#10;&#10;Description automatically generated with medium confidence" id="494" name="Google Shape;494;p24"/>
          <p:cNvPicPr preferRelativeResize="0"/>
          <p:nvPr/>
        </p:nvPicPr>
        <p:blipFill rotWithShape="1">
          <a:blip r:embed="rId5">
            <a:alphaModFix/>
          </a:blip>
          <a:srcRect b="0" l="0" r="0" t="0"/>
          <a:stretch/>
        </p:blipFill>
        <p:spPr>
          <a:xfrm>
            <a:off x="94025" y="4816325"/>
            <a:ext cx="1559450" cy="3271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5"/>
          <p:cNvSpPr txBox="1"/>
          <p:nvPr>
            <p:ph type="title"/>
          </p:nvPr>
        </p:nvSpPr>
        <p:spPr>
          <a:xfrm>
            <a:off x="2400250" y="375057"/>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Espagne</a:t>
            </a:r>
            <a:endParaRPr>
              <a:solidFill>
                <a:schemeClr val="dk1"/>
              </a:solidFill>
            </a:endParaRPr>
          </a:p>
        </p:txBody>
      </p:sp>
      <p:pic>
        <p:nvPicPr>
          <p:cNvPr id="500" name="Google Shape;500;p25"/>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Imagen que contiene Diagrama&#10;&#10;Descripción generada automáticamente" id="501" name="Google Shape;501;p25"/>
          <p:cNvPicPr preferRelativeResize="0"/>
          <p:nvPr/>
        </p:nvPicPr>
        <p:blipFill rotWithShape="1">
          <a:blip r:embed="rId4">
            <a:alphaModFix/>
          </a:blip>
          <a:srcRect b="0" l="0" r="30695" t="0"/>
          <a:stretch/>
        </p:blipFill>
        <p:spPr>
          <a:xfrm>
            <a:off x="941387" y="84410"/>
            <a:ext cx="1021806" cy="983080"/>
          </a:xfrm>
          <a:prstGeom prst="rect">
            <a:avLst/>
          </a:prstGeom>
          <a:noFill/>
          <a:ln>
            <a:noFill/>
          </a:ln>
        </p:spPr>
      </p:pic>
      <p:sp>
        <p:nvSpPr>
          <p:cNvPr id="502" name="Google Shape;502;p25"/>
          <p:cNvSpPr/>
          <p:nvPr/>
        </p:nvSpPr>
        <p:spPr>
          <a:xfrm>
            <a:off x="360217" y="1842655"/>
            <a:ext cx="8361600" cy="14271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3" name="Google Shape;503;p25"/>
          <p:cNvSpPr/>
          <p:nvPr/>
        </p:nvSpPr>
        <p:spPr>
          <a:xfrm>
            <a:off x="359137" y="1842655"/>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4" name="Google Shape;504;p25"/>
          <p:cNvSpPr/>
          <p:nvPr/>
        </p:nvSpPr>
        <p:spPr>
          <a:xfrm>
            <a:off x="8562523" y="1842655"/>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5" name="Google Shape;505;p25"/>
          <p:cNvSpPr/>
          <p:nvPr/>
        </p:nvSpPr>
        <p:spPr>
          <a:xfrm>
            <a:off x="4492336" y="1848158"/>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6" name="Google Shape;506;p25"/>
          <p:cNvSpPr/>
          <p:nvPr/>
        </p:nvSpPr>
        <p:spPr>
          <a:xfrm>
            <a:off x="359137" y="1169260"/>
            <a:ext cx="1271100" cy="571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it" sz="900" u="none" cap="none" strike="noStrike">
                <a:solidFill>
                  <a:schemeClr val="lt1"/>
                </a:solidFill>
                <a:latin typeface="Arial"/>
                <a:ea typeface="Arial"/>
                <a:cs typeface="Arial"/>
                <a:sym typeface="Arial"/>
              </a:rPr>
              <a:t>Coopératives d'initiative sociale (CIS) - Loi 27/1999</a:t>
            </a:r>
            <a:endParaRPr b="0" i="0" sz="1400" u="none" cap="none" strike="noStrike">
              <a:solidFill>
                <a:srgbClr val="000000"/>
              </a:solidFill>
              <a:latin typeface="Arial"/>
              <a:ea typeface="Arial"/>
              <a:cs typeface="Arial"/>
              <a:sym typeface="Arial"/>
            </a:endParaRPr>
          </a:p>
        </p:txBody>
      </p:sp>
      <p:sp>
        <p:nvSpPr>
          <p:cNvPr id="507" name="Google Shape;507;p25"/>
          <p:cNvSpPr/>
          <p:nvPr/>
        </p:nvSpPr>
        <p:spPr>
          <a:xfrm>
            <a:off x="3936405" y="3444502"/>
            <a:ext cx="1119600" cy="6003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it" sz="900" u="none" cap="none" strike="noStrike">
                <a:solidFill>
                  <a:schemeClr val="lt1"/>
                </a:solidFill>
                <a:latin typeface="Arial"/>
                <a:ea typeface="Arial"/>
                <a:cs typeface="Arial"/>
                <a:sym typeface="Arial"/>
              </a:rPr>
              <a:t>Entreprises d'insertion professionnelle (EI) - Loi 44/2007</a:t>
            </a:r>
            <a:endParaRPr b="0" i="0" sz="900" u="none" cap="none" strike="noStrike">
              <a:solidFill>
                <a:schemeClr val="lt1"/>
              </a:solidFill>
              <a:latin typeface="Arial"/>
              <a:ea typeface="Arial"/>
              <a:cs typeface="Arial"/>
              <a:sym typeface="Arial"/>
            </a:endParaRPr>
          </a:p>
        </p:txBody>
      </p:sp>
      <p:sp>
        <p:nvSpPr>
          <p:cNvPr id="508" name="Google Shape;508;p25"/>
          <p:cNvSpPr/>
          <p:nvPr/>
        </p:nvSpPr>
        <p:spPr>
          <a:xfrm>
            <a:off x="7450661" y="1095195"/>
            <a:ext cx="1334100" cy="7440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it" sz="900" u="none" cap="none" strike="noStrike">
                <a:solidFill>
                  <a:schemeClr val="lt1"/>
                </a:solidFill>
                <a:latin typeface="Arial"/>
                <a:ea typeface="Arial"/>
                <a:cs typeface="Arial"/>
                <a:sym typeface="Arial"/>
              </a:rPr>
              <a:t>Centres spéciaux d'emploi (CEE) - Loi 13/1982 (qualification sans but lucratif dans la Loi 9/2017)</a:t>
            </a:r>
            <a:endParaRPr b="0" i="0" sz="1400" u="none" cap="none" strike="noStrike">
              <a:solidFill>
                <a:srgbClr val="000000"/>
              </a:solidFill>
              <a:latin typeface="Arial"/>
              <a:ea typeface="Arial"/>
              <a:cs typeface="Arial"/>
              <a:sym typeface="Arial"/>
            </a:endParaRPr>
          </a:p>
        </p:txBody>
      </p:sp>
      <p:sp>
        <p:nvSpPr>
          <p:cNvPr id="509" name="Google Shape;509;p25"/>
          <p:cNvSpPr/>
          <p:nvPr/>
        </p:nvSpPr>
        <p:spPr>
          <a:xfrm>
            <a:off x="5271247" y="1095195"/>
            <a:ext cx="1583100" cy="571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it" sz="900" u="none" cap="none" strike="noStrike">
                <a:solidFill>
                  <a:schemeClr val="lt1"/>
                </a:solidFill>
                <a:latin typeface="Arial"/>
                <a:ea typeface="Arial"/>
                <a:cs typeface="Arial"/>
                <a:sym typeface="Arial"/>
              </a:rPr>
              <a:t>La loi 5/2011 sur l'économie sociale, qui constitue le cadre juridique des entreprises sociales espagnoles.</a:t>
            </a:r>
            <a:endParaRPr b="0" i="0" sz="900" u="none" cap="none" strike="noStrike">
              <a:solidFill>
                <a:schemeClr val="lt1"/>
              </a:solidFill>
              <a:latin typeface="Arial"/>
              <a:ea typeface="Arial"/>
              <a:cs typeface="Arial"/>
              <a:sym typeface="Arial"/>
            </a:endParaRPr>
          </a:p>
        </p:txBody>
      </p:sp>
      <p:sp>
        <p:nvSpPr>
          <p:cNvPr id="510" name="Google Shape;510;p25"/>
          <p:cNvSpPr/>
          <p:nvPr/>
        </p:nvSpPr>
        <p:spPr>
          <a:xfrm>
            <a:off x="5967978" y="1846117"/>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1" name="Google Shape;511;p25"/>
          <p:cNvSpPr/>
          <p:nvPr/>
        </p:nvSpPr>
        <p:spPr>
          <a:xfrm>
            <a:off x="7138752" y="4419500"/>
            <a:ext cx="1583100" cy="277800"/>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Ligne du temps</a:t>
            </a:r>
            <a:endParaRPr b="0" i="0" sz="14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512" name="Google Shape;512;p25"/>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
          <p:cNvSpPr txBox="1"/>
          <p:nvPr>
            <p:ph type="title"/>
          </p:nvPr>
        </p:nvSpPr>
        <p:spPr>
          <a:xfrm>
            <a:off x="1287750" y="496100"/>
            <a:ext cx="65685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Méthodologie – EQF Work Unit 1</a:t>
            </a:r>
            <a:endParaRPr sz="2000"/>
          </a:p>
          <a:p>
            <a:pPr indent="0" lvl="0" marL="0" rtl="0" algn="ctr">
              <a:lnSpc>
                <a:spcPct val="100000"/>
              </a:lnSpc>
              <a:spcBef>
                <a:spcPts val="0"/>
              </a:spcBef>
              <a:spcAft>
                <a:spcPts val="0"/>
              </a:spcAft>
              <a:buSzPts val="3000"/>
              <a:buNone/>
            </a:pPr>
            <a:r>
              <a:t/>
            </a:r>
            <a:endParaRPr sz="2000"/>
          </a:p>
        </p:txBody>
      </p:sp>
      <p:pic>
        <p:nvPicPr>
          <p:cNvPr id="259" name="Google Shape;259;p2"/>
          <p:cNvPicPr preferRelativeResize="0"/>
          <p:nvPr/>
        </p:nvPicPr>
        <p:blipFill rotWithShape="1">
          <a:blip r:embed="rId3">
            <a:alphaModFix/>
          </a:blip>
          <a:srcRect b="0" l="0" r="0" t="0"/>
          <a:stretch/>
        </p:blipFill>
        <p:spPr>
          <a:xfrm>
            <a:off x="0" y="0"/>
            <a:ext cx="718275" cy="679625"/>
          </a:xfrm>
          <a:prstGeom prst="rect">
            <a:avLst/>
          </a:prstGeom>
          <a:noFill/>
          <a:ln>
            <a:noFill/>
          </a:ln>
        </p:spPr>
      </p:pic>
      <p:graphicFrame>
        <p:nvGraphicFramePr>
          <p:cNvPr id="260" name="Google Shape;260;p2"/>
          <p:cNvGraphicFramePr/>
          <p:nvPr/>
        </p:nvGraphicFramePr>
        <p:xfrm>
          <a:off x="1048275" y="890524"/>
          <a:ext cx="3000000" cy="3000000"/>
        </p:xfrm>
        <a:graphic>
          <a:graphicData uri="http://schemas.openxmlformats.org/drawingml/2006/table">
            <a:tbl>
              <a:tblPr>
                <a:noFill/>
                <a:tableStyleId>{C46AE06C-BDE7-4502-B0D4-46D1538F2383}</a:tableStyleId>
              </a:tblPr>
              <a:tblGrid>
                <a:gridCol w="2418975"/>
                <a:gridCol w="2418975"/>
                <a:gridCol w="2418975"/>
              </a:tblGrid>
              <a:tr h="540300">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Connaissances:</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Skills:</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Compétences:</a:t>
                      </a:r>
                      <a:endParaRPr sz="1400" u="none" cap="none" strike="noStrike"/>
                    </a:p>
                  </a:txBody>
                  <a:tcPr marT="91425" marB="91425" marR="91425" marL="91425"/>
                </a:tc>
              </a:tr>
              <a:tr h="4126225">
                <a:tc>
                  <a:txBody>
                    <a:bodyPr/>
                    <a:lstStyle/>
                    <a:p>
                      <a:pPr indent="0" lvl="0" marL="0" marR="0" rtl="0" algn="l">
                        <a:lnSpc>
                          <a:spcPct val="100000"/>
                        </a:lnSpc>
                        <a:spcBef>
                          <a:spcPts val="0"/>
                        </a:spcBef>
                        <a:spcAft>
                          <a:spcPts val="0"/>
                        </a:spcAft>
                        <a:buClr>
                          <a:srgbClr val="000000"/>
                        </a:buClr>
                        <a:buSzPts val="1600"/>
                        <a:buFont typeface="Arial"/>
                        <a:buNone/>
                      </a:pPr>
                      <a:r>
                        <a:rPr lang="it" sz="1600" u="none" cap="none" strike="noStrike">
                          <a:solidFill>
                            <a:schemeClr val="dk2"/>
                          </a:solidFill>
                          <a:latin typeface="Lato"/>
                          <a:ea typeface="Lato"/>
                          <a:cs typeface="Lato"/>
                          <a:sym typeface="Lato"/>
                        </a:rPr>
                        <a:t>Connaissance pour :</a:t>
                      </a:r>
                      <a:endParaRPr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lang="it" sz="1600" u="none" cap="none" strike="noStrike">
                          <a:solidFill>
                            <a:schemeClr val="dk2"/>
                          </a:solidFill>
                          <a:latin typeface="Lato"/>
                          <a:ea typeface="Lato"/>
                          <a:cs typeface="Lato"/>
                          <a:sym typeface="Lato"/>
                        </a:rPr>
                        <a:t>Définition d'une entreprise sociale </a:t>
                      </a:r>
                      <a:endParaRPr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lang="it" sz="1600" u="none" cap="none" strike="noStrike">
                          <a:solidFill>
                            <a:schemeClr val="dk2"/>
                          </a:solidFill>
                          <a:latin typeface="Lato"/>
                          <a:ea typeface="Lato"/>
                          <a:cs typeface="Lato"/>
                          <a:sym typeface="Lato"/>
                        </a:rPr>
                        <a:t>Comprendre ce qu'est une Benefit Corporation</a:t>
                      </a:r>
                      <a:endParaRPr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lang="it" sz="1600" u="none" cap="none" strike="noStrike">
                          <a:solidFill>
                            <a:schemeClr val="dk2"/>
                          </a:solidFill>
                          <a:latin typeface="Lato"/>
                          <a:ea typeface="Lato"/>
                          <a:cs typeface="Lato"/>
                          <a:sym typeface="Lato"/>
                        </a:rPr>
                        <a:t>Avoir une vue d'ensemble du système législatif européen des entreprises sociales </a:t>
                      </a:r>
                      <a:endParaRPr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t/>
                      </a:r>
                      <a:endParaRPr sz="1600" u="none" cap="none" strike="noStrike">
                        <a:solidFill>
                          <a:schemeClr val="dk2"/>
                        </a:solidFill>
                        <a:latin typeface="Lato"/>
                        <a:ea typeface="Lato"/>
                        <a:cs typeface="Lato"/>
                        <a:sym typeface="Lato"/>
                      </a:endParaRPr>
                    </a:p>
                    <a:p>
                      <a:pPr indent="-317500" lvl="0" marL="355600" marR="0" rtl="0" algn="l">
                        <a:lnSpc>
                          <a:spcPct val="100000"/>
                        </a:lnSpc>
                        <a:spcBef>
                          <a:spcPts val="0"/>
                        </a:spcBef>
                        <a:spcAft>
                          <a:spcPts val="0"/>
                        </a:spcAft>
                        <a:buClr>
                          <a:schemeClr val="dk2"/>
                        </a:buClr>
                        <a:buSzPts val="1600"/>
                        <a:buFont typeface="Lato"/>
                        <a:buChar char="•"/>
                      </a:pPr>
                      <a:r>
                        <a:t/>
                      </a:r>
                      <a:endParaRPr sz="1600" u="none" cap="none" strike="noStrike">
                        <a:solidFill>
                          <a:schemeClr val="dk2"/>
                        </a:solidFill>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600"/>
                        <a:buFont typeface="Arial"/>
                        <a:buNone/>
                      </a:pPr>
                      <a:r>
                        <a:rPr lang="it" sz="1600" u="none" cap="none" strike="noStrike">
                          <a:solidFill>
                            <a:schemeClr val="dk2"/>
                          </a:solidFill>
                          <a:latin typeface="Lato"/>
                          <a:ea typeface="Lato"/>
                          <a:cs typeface="Lato"/>
                          <a:sym typeface="Lato"/>
                        </a:rPr>
                        <a:t>Compétences techniques et spécifiques pour :</a:t>
                      </a:r>
                      <a:endParaRPr sz="1600" u="none" cap="none" strike="noStrike">
                        <a:solidFill>
                          <a:schemeClr val="dk2"/>
                        </a:solidFill>
                        <a:latin typeface="Lato"/>
                        <a:ea typeface="Lato"/>
                        <a:cs typeface="Lato"/>
                        <a:sym typeface="Lato"/>
                      </a:endParaRPr>
                    </a:p>
                    <a:p>
                      <a:pPr indent="-285750" lvl="0" marL="285750" marR="0" rtl="0" algn="l">
                        <a:lnSpc>
                          <a:spcPct val="100000"/>
                        </a:lnSpc>
                        <a:spcBef>
                          <a:spcPts val="0"/>
                        </a:spcBef>
                        <a:spcAft>
                          <a:spcPts val="0"/>
                        </a:spcAft>
                        <a:buClr>
                          <a:srgbClr val="000000"/>
                        </a:buClr>
                        <a:buSzPts val="1100"/>
                        <a:buFont typeface="Noto Sans Symbols"/>
                        <a:buChar char="▪"/>
                      </a:pPr>
                      <a:r>
                        <a:rPr lang="it" sz="1600" u="none" cap="none" strike="noStrike">
                          <a:solidFill>
                            <a:schemeClr val="dk2"/>
                          </a:solidFill>
                          <a:latin typeface="Lato"/>
                          <a:ea typeface="Lato"/>
                          <a:cs typeface="Lato"/>
                          <a:sym typeface="Lato"/>
                        </a:rPr>
                        <a:t>être capable de comprendre ce que fait une entreprise sociale </a:t>
                      </a:r>
                      <a:endParaRPr sz="1600" u="none" cap="none" strike="noStrike">
                        <a:solidFill>
                          <a:schemeClr val="dk2"/>
                        </a:solidFill>
                        <a:latin typeface="Lato"/>
                        <a:ea typeface="Lato"/>
                        <a:cs typeface="Lato"/>
                        <a:sym typeface="Lato"/>
                      </a:endParaRPr>
                    </a:p>
                    <a:p>
                      <a:pPr indent="-285750" lvl="0" marL="285750" marR="0" rtl="0" algn="l">
                        <a:lnSpc>
                          <a:spcPct val="100000"/>
                        </a:lnSpc>
                        <a:spcBef>
                          <a:spcPts val="0"/>
                        </a:spcBef>
                        <a:spcAft>
                          <a:spcPts val="0"/>
                        </a:spcAft>
                        <a:buClr>
                          <a:srgbClr val="000000"/>
                        </a:buClr>
                        <a:buSzPts val="1100"/>
                        <a:buFont typeface="Noto Sans Symbols"/>
                        <a:buChar char="▪"/>
                      </a:pPr>
                      <a:r>
                        <a:rPr lang="it" sz="1600" u="none" cap="none" strike="noStrike">
                          <a:solidFill>
                            <a:schemeClr val="dk2"/>
                          </a:solidFill>
                          <a:latin typeface="Lato"/>
                          <a:ea typeface="Lato"/>
                          <a:cs typeface="Lato"/>
                          <a:sym typeface="Lato"/>
                        </a:rPr>
                        <a:t>être capable de comprendre la différence entre les sociétés de bienfaisance et les entreprises sociales</a:t>
                      </a:r>
                      <a:endParaRPr sz="1600" u="none" cap="none" strike="noStrike">
                        <a:solidFill>
                          <a:schemeClr val="dk2"/>
                        </a:solidFill>
                        <a:latin typeface="Lato"/>
                        <a:ea typeface="Lato"/>
                        <a:cs typeface="Lato"/>
                        <a:sym typeface="Lato"/>
                      </a:endParaRPr>
                    </a:p>
                    <a:p>
                      <a:pPr indent="-285750" lvl="0" marL="285750" marR="0" rtl="0" algn="l">
                        <a:lnSpc>
                          <a:spcPct val="100000"/>
                        </a:lnSpc>
                        <a:spcBef>
                          <a:spcPts val="0"/>
                        </a:spcBef>
                        <a:spcAft>
                          <a:spcPts val="0"/>
                        </a:spcAft>
                        <a:buClr>
                          <a:srgbClr val="000000"/>
                        </a:buClr>
                        <a:buSzPts val="1100"/>
                        <a:buFont typeface="Noto Sans Symbols"/>
                        <a:buChar char="▪"/>
                      </a:pPr>
                      <a:r>
                        <a:t/>
                      </a:r>
                      <a:endParaRPr sz="1600" u="none" cap="none" strike="noStrike">
                        <a:solidFill>
                          <a:schemeClr val="dk2"/>
                        </a:solidFill>
                        <a:latin typeface="Lato"/>
                        <a:ea typeface="Lato"/>
                        <a:cs typeface="Lato"/>
                        <a:sym typeface="Lato"/>
                      </a:endParaRPr>
                    </a:p>
                    <a:p>
                      <a:pPr indent="-285750" lvl="0" marL="285750" marR="0" rtl="0" algn="l">
                        <a:lnSpc>
                          <a:spcPct val="100000"/>
                        </a:lnSpc>
                        <a:spcBef>
                          <a:spcPts val="0"/>
                        </a:spcBef>
                        <a:spcAft>
                          <a:spcPts val="0"/>
                        </a:spcAft>
                        <a:buClr>
                          <a:schemeClr val="dk2"/>
                        </a:buClr>
                        <a:buSzPts val="1600"/>
                        <a:buFont typeface="Lato"/>
                        <a:buChar char="▪"/>
                      </a:pPr>
                      <a:r>
                        <a:t/>
                      </a:r>
                      <a:endParaRPr sz="1600" u="none" cap="none" strike="noStrike">
                        <a:solidFill>
                          <a:schemeClr val="dk2"/>
                        </a:solidFill>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600"/>
                        <a:buFont typeface="Arial"/>
                        <a:buNone/>
                      </a:pPr>
                      <a:r>
                        <a:rPr lang="it" sz="1600" u="none" cap="none" strike="noStrike">
                          <a:solidFill>
                            <a:schemeClr val="dk2"/>
                          </a:solidFill>
                          <a:latin typeface="Lato"/>
                          <a:ea typeface="Lato"/>
                          <a:cs typeface="Lato"/>
                          <a:sym typeface="Lato"/>
                        </a:rPr>
                        <a:t>Compétences pour :</a:t>
                      </a:r>
                      <a:endParaRPr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lang="it" sz="1600" u="none" cap="none" strike="noStrike">
                          <a:solidFill>
                            <a:schemeClr val="dk2"/>
                          </a:solidFill>
                          <a:latin typeface="Lato"/>
                          <a:ea typeface="Lato"/>
                          <a:cs typeface="Lato"/>
                          <a:sym typeface="Lato"/>
                        </a:rPr>
                        <a:t>Apprendre à reconnaître une entreprise sociale</a:t>
                      </a:r>
                      <a:endParaRPr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lang="it" sz="1600" u="none" cap="none" strike="noStrike">
                          <a:solidFill>
                            <a:schemeClr val="dk2"/>
                          </a:solidFill>
                          <a:latin typeface="Lato"/>
                          <a:ea typeface="Lato"/>
                          <a:cs typeface="Lato"/>
                          <a:sym typeface="Lato"/>
                        </a:rPr>
                        <a:t>Faire de votre entreprise une Benefit Coroporation</a:t>
                      </a:r>
                      <a:endParaRPr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lang="it" sz="1600" u="none" cap="none" strike="noStrike">
                          <a:solidFill>
                            <a:schemeClr val="dk2"/>
                          </a:solidFill>
                          <a:latin typeface="Lato"/>
                          <a:ea typeface="Lato"/>
                          <a:cs typeface="Lato"/>
                          <a:sym typeface="Lato"/>
                        </a:rPr>
                        <a:t>Obtenir avec succès un certificat B-Corp</a:t>
                      </a:r>
                      <a:endParaRPr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t/>
                      </a:r>
                      <a:endParaRPr sz="1600" u="none" cap="none" strike="noStrike">
                        <a:solidFill>
                          <a:schemeClr val="dk2"/>
                        </a:solidFill>
                        <a:latin typeface="Lato"/>
                        <a:ea typeface="Lato"/>
                        <a:cs typeface="Lato"/>
                        <a:sym typeface="Lato"/>
                      </a:endParaRPr>
                    </a:p>
                    <a:p>
                      <a:pPr indent="-317500" lvl="0" marL="355600" marR="0" rtl="0" algn="l">
                        <a:lnSpc>
                          <a:spcPct val="100000"/>
                        </a:lnSpc>
                        <a:spcBef>
                          <a:spcPts val="0"/>
                        </a:spcBef>
                        <a:spcAft>
                          <a:spcPts val="0"/>
                        </a:spcAft>
                        <a:buClr>
                          <a:schemeClr val="dk2"/>
                        </a:buClr>
                        <a:buSzPts val="1600"/>
                        <a:buFont typeface="Lato"/>
                        <a:buChar char="•"/>
                      </a:pPr>
                      <a:r>
                        <a:t/>
                      </a:r>
                      <a:endParaRPr sz="16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chemeClr val="dk2"/>
                        </a:solidFill>
                        <a:latin typeface="Lato"/>
                        <a:ea typeface="Lato"/>
                        <a:cs typeface="Lato"/>
                        <a:sym typeface="Lato"/>
                      </a:endParaRPr>
                    </a:p>
                  </a:txBody>
                  <a:tcPr marT="91425" marB="91425" marR="91425" marL="91425"/>
                </a:tc>
              </a:tr>
            </a:tbl>
          </a:graphicData>
        </a:graphic>
      </p:graphicFrame>
      <p:pic>
        <p:nvPicPr>
          <p:cNvPr descr="Graphical user interface, application&#10;&#10;Description automatically generated with medium confidence" id="261" name="Google Shape;261;p2"/>
          <p:cNvPicPr preferRelativeResize="0"/>
          <p:nvPr/>
        </p:nvPicPr>
        <p:blipFill rotWithShape="1">
          <a:blip r:embed="rId4">
            <a:alphaModFix/>
          </a:blip>
          <a:srcRect b="0" l="0" r="0" t="0"/>
          <a:stretch/>
        </p:blipFill>
        <p:spPr>
          <a:xfrm>
            <a:off x="186750" y="4918125"/>
            <a:ext cx="1559450" cy="3271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p26"/>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áfico circular&#10;&#10;Descripción generada automáticamente" id="518" name="Google Shape;518;p26"/>
          <p:cNvPicPr preferRelativeResize="0"/>
          <p:nvPr/>
        </p:nvPicPr>
        <p:blipFill rotWithShape="1">
          <a:blip r:embed="rId4">
            <a:alphaModFix/>
          </a:blip>
          <a:srcRect b="0" l="0" r="0" t="0"/>
          <a:stretch/>
        </p:blipFill>
        <p:spPr>
          <a:xfrm>
            <a:off x="672650" y="84410"/>
            <a:ext cx="1509075" cy="1006185"/>
          </a:xfrm>
          <a:prstGeom prst="rect">
            <a:avLst/>
          </a:prstGeom>
          <a:noFill/>
          <a:ln>
            <a:noFill/>
          </a:ln>
        </p:spPr>
      </p:pic>
      <p:sp>
        <p:nvSpPr>
          <p:cNvPr id="519" name="Google Shape;519;p26"/>
          <p:cNvSpPr txBox="1"/>
          <p:nvPr>
            <p:ph idx="1" type="body"/>
          </p:nvPr>
        </p:nvSpPr>
        <p:spPr>
          <a:xfrm>
            <a:off x="256309" y="1058950"/>
            <a:ext cx="8475300" cy="338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600"/>
              <a:t>L'histoire des entreprises sociales en Italie est étroitement liée aux caractéristiques et à l'évolution de son système de protection sociale. </a:t>
            </a:r>
            <a:endParaRPr sz="1600"/>
          </a:p>
          <a:p>
            <a:pPr indent="0" lvl="0" marL="0" rtl="0" algn="l">
              <a:lnSpc>
                <a:spcPct val="115000"/>
              </a:lnSpc>
              <a:spcBef>
                <a:spcPts val="0"/>
              </a:spcBef>
              <a:spcAft>
                <a:spcPts val="0"/>
              </a:spcAft>
              <a:buSzPts val="1800"/>
              <a:buNone/>
            </a:pPr>
            <a:r>
              <a:t/>
            </a:r>
            <a:endParaRPr sz="1600"/>
          </a:p>
          <a:p>
            <a:pPr indent="0" lvl="0" marL="0" rtl="0" algn="l">
              <a:lnSpc>
                <a:spcPct val="115000"/>
              </a:lnSpc>
              <a:spcBef>
                <a:spcPts val="0"/>
              </a:spcBef>
              <a:spcAft>
                <a:spcPts val="0"/>
              </a:spcAft>
              <a:buSzPts val="1800"/>
              <a:buNone/>
            </a:pPr>
            <a:r>
              <a:rPr lang="it" sz="1600"/>
              <a:t>Elle s'étend sur près de 40 ans, englobant diverses tendances à travers les différents types d'organisation qui composent le spectre des entreprises sociales. Il s'agit de</a:t>
            </a:r>
            <a:endParaRPr sz="1600"/>
          </a:p>
          <a:p>
            <a:pPr indent="-285750" lvl="0" marL="285750" rtl="0" algn="l">
              <a:lnSpc>
                <a:spcPct val="115000"/>
              </a:lnSpc>
              <a:spcBef>
                <a:spcPts val="0"/>
              </a:spcBef>
              <a:spcAft>
                <a:spcPts val="0"/>
              </a:spcAft>
              <a:buSzPts val="1800"/>
              <a:buChar char="●"/>
            </a:pPr>
            <a:r>
              <a:rPr lang="it" sz="1600"/>
              <a:t>Coopératives sociales, </a:t>
            </a:r>
            <a:endParaRPr sz="1600"/>
          </a:p>
          <a:p>
            <a:pPr indent="-285750" lvl="0" marL="285750" rtl="0" algn="l">
              <a:lnSpc>
                <a:spcPct val="115000"/>
              </a:lnSpc>
              <a:spcBef>
                <a:spcPts val="0"/>
              </a:spcBef>
              <a:spcAft>
                <a:spcPts val="0"/>
              </a:spcAft>
              <a:buSzPts val="1800"/>
              <a:buChar char="●"/>
            </a:pPr>
            <a:r>
              <a:rPr lang="it" sz="1600"/>
              <a:t>Associations et fondations d'entrepreneurs, </a:t>
            </a:r>
            <a:endParaRPr sz="1600"/>
          </a:p>
          <a:p>
            <a:pPr indent="-285750" lvl="0" marL="285750" rtl="0" algn="l">
              <a:lnSpc>
                <a:spcPct val="115000"/>
              </a:lnSpc>
              <a:spcBef>
                <a:spcPts val="0"/>
              </a:spcBef>
              <a:spcAft>
                <a:spcPts val="0"/>
              </a:spcAft>
              <a:buSzPts val="1800"/>
              <a:buChar char="●"/>
            </a:pPr>
            <a:r>
              <a:rPr lang="it" sz="1600"/>
              <a:t>les sociétés à responsabilité limitée, </a:t>
            </a:r>
            <a:endParaRPr sz="1600"/>
          </a:p>
          <a:p>
            <a:pPr indent="-285750" lvl="0" marL="285750" rtl="0" algn="l">
              <a:lnSpc>
                <a:spcPct val="115000"/>
              </a:lnSpc>
              <a:spcBef>
                <a:spcPts val="0"/>
              </a:spcBef>
              <a:spcAft>
                <a:spcPts val="0"/>
              </a:spcAft>
              <a:buSzPts val="1800"/>
              <a:buChar char="●"/>
            </a:pPr>
            <a:r>
              <a:rPr lang="it" sz="1600"/>
              <a:t>les coopératives traditionnelles et les sociétés de secours mutuel. </a:t>
            </a:r>
            <a:endParaRPr sz="1600"/>
          </a:p>
          <a:p>
            <a:pPr indent="0" lvl="0" marL="0" rtl="0" algn="l">
              <a:lnSpc>
                <a:spcPct val="115000"/>
              </a:lnSpc>
              <a:spcBef>
                <a:spcPts val="0"/>
              </a:spcBef>
              <a:spcAft>
                <a:spcPts val="0"/>
              </a:spcAft>
              <a:buSzPts val="1800"/>
              <a:buNone/>
            </a:pPr>
            <a:r>
              <a:t/>
            </a:r>
            <a:endParaRPr i="1" sz="1600"/>
          </a:p>
          <a:p>
            <a:pPr indent="0" lvl="0" marL="0" rtl="0" algn="l">
              <a:lnSpc>
                <a:spcPct val="115000"/>
              </a:lnSpc>
              <a:spcBef>
                <a:spcPts val="0"/>
              </a:spcBef>
              <a:spcAft>
                <a:spcPts val="0"/>
              </a:spcAft>
              <a:buSzPts val="1800"/>
              <a:buNone/>
            </a:pPr>
            <a:r>
              <a:rPr i="1" lang="it" sz="1600"/>
              <a:t>Des changements clés ont récemment été introduits par la </a:t>
            </a:r>
            <a:r>
              <a:rPr b="1" i="1" lang="it" sz="1600"/>
              <a:t>loi 106/2016</a:t>
            </a:r>
            <a:r>
              <a:rPr i="1" lang="it" sz="1600"/>
              <a:t> réformant le "troisième secteur" et les décrets </a:t>
            </a:r>
            <a:r>
              <a:rPr b="1" i="1" lang="it" sz="1600"/>
              <a:t>législatifs 117/2017 et 112/2017.</a:t>
            </a:r>
            <a:endParaRPr b="1"/>
          </a:p>
        </p:txBody>
      </p:sp>
      <p:sp>
        <p:nvSpPr>
          <p:cNvPr id="520" name="Google Shape;520;p26"/>
          <p:cNvSpPr txBox="1"/>
          <p:nvPr>
            <p:ph type="title"/>
          </p:nvPr>
        </p:nvSpPr>
        <p:spPr>
          <a:xfrm>
            <a:off x="2400250" y="375057"/>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3.2 Italie</a:t>
            </a:r>
            <a:endParaRPr>
              <a:solidFill>
                <a:srgbClr val="002B4D"/>
              </a:solidFill>
            </a:endParaRPr>
          </a:p>
        </p:txBody>
      </p:sp>
      <p:pic>
        <p:nvPicPr>
          <p:cNvPr descr="Graphical user interface, application&#10;&#10;Description automatically generated with medium confidence" id="521" name="Google Shape;521;p26"/>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id="526" name="Google Shape;526;p27"/>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áfico circular&#10;&#10;Descripción generada automáticamente" id="527" name="Google Shape;527;p27"/>
          <p:cNvPicPr preferRelativeResize="0"/>
          <p:nvPr/>
        </p:nvPicPr>
        <p:blipFill rotWithShape="1">
          <a:blip r:embed="rId4">
            <a:alphaModFix/>
          </a:blip>
          <a:srcRect b="0" l="0" r="0" t="0"/>
          <a:stretch/>
        </p:blipFill>
        <p:spPr>
          <a:xfrm>
            <a:off x="672650" y="84410"/>
            <a:ext cx="1509075" cy="1006185"/>
          </a:xfrm>
          <a:prstGeom prst="rect">
            <a:avLst/>
          </a:prstGeom>
          <a:noFill/>
          <a:ln>
            <a:noFill/>
          </a:ln>
        </p:spPr>
      </p:pic>
      <p:sp>
        <p:nvSpPr>
          <p:cNvPr id="528" name="Google Shape;528;p27"/>
          <p:cNvSpPr txBox="1"/>
          <p:nvPr>
            <p:ph type="title"/>
          </p:nvPr>
        </p:nvSpPr>
        <p:spPr>
          <a:xfrm>
            <a:off x="2400250" y="375057"/>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Italie</a:t>
            </a:r>
            <a:endParaRPr>
              <a:solidFill>
                <a:schemeClr val="dk1"/>
              </a:solidFill>
            </a:endParaRPr>
          </a:p>
        </p:txBody>
      </p:sp>
      <p:sp>
        <p:nvSpPr>
          <p:cNvPr id="529" name="Google Shape;529;p27"/>
          <p:cNvSpPr/>
          <p:nvPr/>
        </p:nvSpPr>
        <p:spPr>
          <a:xfrm>
            <a:off x="360217" y="2039883"/>
            <a:ext cx="8361600" cy="10956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0" name="Google Shape;530;p27"/>
          <p:cNvSpPr/>
          <p:nvPr/>
        </p:nvSpPr>
        <p:spPr>
          <a:xfrm>
            <a:off x="359137" y="2048846"/>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1" name="Google Shape;531;p27"/>
          <p:cNvSpPr/>
          <p:nvPr/>
        </p:nvSpPr>
        <p:spPr>
          <a:xfrm>
            <a:off x="8562523" y="2039879"/>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2" name="Google Shape;532;p27"/>
          <p:cNvSpPr/>
          <p:nvPr/>
        </p:nvSpPr>
        <p:spPr>
          <a:xfrm>
            <a:off x="4492336" y="2045388"/>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3" name="Google Shape;533;p27"/>
          <p:cNvSpPr/>
          <p:nvPr/>
        </p:nvSpPr>
        <p:spPr>
          <a:xfrm>
            <a:off x="156425" y="1145450"/>
            <a:ext cx="1835400" cy="9081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100"/>
              <a:buFont typeface="Arial"/>
              <a:buNone/>
            </a:pPr>
            <a:r>
              <a:rPr b="0" i="0" lang="it" sz="800" u="none" cap="none" strike="noStrike">
                <a:solidFill>
                  <a:schemeClr val="lt1"/>
                </a:solidFill>
                <a:latin typeface="Arial"/>
                <a:ea typeface="Arial"/>
                <a:cs typeface="Arial"/>
                <a:sym typeface="Arial"/>
              </a:rPr>
              <a:t>1988 : Arrêt 396 de la Cour constitutionnelle.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100"/>
              <a:buFont typeface="Arial"/>
              <a:buNone/>
            </a:pPr>
            <a:r>
              <a:rPr b="0" i="0" lang="it" sz="800" u="none" cap="none" strike="noStrike">
                <a:solidFill>
                  <a:schemeClr val="lt1"/>
                </a:solidFill>
                <a:latin typeface="Arial"/>
                <a:ea typeface="Arial"/>
                <a:cs typeface="Arial"/>
                <a:sym typeface="Arial"/>
              </a:rPr>
              <a:t>Établit l'inconstitutionnalité de la loi 6972/1890 (loi Crispi) prévoyant que les activités d'aide sociale devaient être organisées exclusivement par des entités publiques.</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100"/>
              <a:buFont typeface="Arial"/>
              <a:buNone/>
            </a:pPr>
            <a:r>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34" name="Google Shape;534;p27"/>
          <p:cNvSpPr/>
          <p:nvPr/>
        </p:nvSpPr>
        <p:spPr>
          <a:xfrm>
            <a:off x="6757638" y="820587"/>
            <a:ext cx="2118900" cy="10956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1" i="0" lang="it" sz="800" u="none" cap="none" strike="noStrike">
                <a:solidFill>
                  <a:schemeClr val="lt1"/>
                </a:solidFill>
                <a:latin typeface="Arial"/>
                <a:ea typeface="Arial"/>
                <a:cs typeface="Arial"/>
                <a:sym typeface="Arial"/>
              </a:rPr>
              <a:t>2017:</a:t>
            </a:r>
            <a:r>
              <a:rPr b="0" i="0" lang="it" sz="800" u="none" cap="none" strike="noStrike">
                <a:solidFill>
                  <a:schemeClr val="lt1"/>
                </a:solidFill>
                <a:latin typeface="Arial"/>
                <a:ea typeface="Arial"/>
                <a:cs typeface="Arial"/>
                <a:sym typeface="Arial"/>
              </a:rPr>
              <a:t> Legislative Decree 112/2017 (revision of the previous legislation on SEs) Repealed Legislative Decree 155/2006 and introduced a new discipline, which provides for partial distribution constraint, more inclusive governance, enlargement of the sectors of activity and exemption from corporate tax on retained profits.</a:t>
            </a:r>
            <a:endParaRPr b="0" i="0" sz="800" u="none" cap="none" strike="noStrike">
              <a:solidFill>
                <a:schemeClr val="lt1"/>
              </a:solidFill>
              <a:latin typeface="Arial"/>
              <a:ea typeface="Arial"/>
              <a:cs typeface="Arial"/>
              <a:sym typeface="Arial"/>
            </a:endParaRPr>
          </a:p>
        </p:txBody>
      </p:sp>
      <p:sp>
        <p:nvSpPr>
          <p:cNvPr id="535" name="Google Shape;535;p27"/>
          <p:cNvSpPr/>
          <p:nvPr/>
        </p:nvSpPr>
        <p:spPr>
          <a:xfrm>
            <a:off x="6652925" y="3239525"/>
            <a:ext cx="1835400" cy="1369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2016 Loi 106/2016 (réforme du tiers secteur, du SE et du service civil universel). A relancé le SE en introduisant une nouvelle qualification. A établi son but non lucratif et a placé l'entreprise sociale au sein du troisième secteur. Favorise le développement d'entreprises sociales autres que les coopératives sociales.</a:t>
            </a:r>
            <a:endParaRPr b="0" i="0" sz="800" u="none" cap="none" strike="noStrike">
              <a:solidFill>
                <a:schemeClr val="lt1"/>
              </a:solidFill>
              <a:latin typeface="Arial"/>
              <a:ea typeface="Arial"/>
              <a:cs typeface="Arial"/>
              <a:sym typeface="Arial"/>
            </a:endParaRPr>
          </a:p>
        </p:txBody>
      </p:sp>
      <p:sp>
        <p:nvSpPr>
          <p:cNvPr id="536" name="Google Shape;536;p27"/>
          <p:cNvSpPr/>
          <p:nvPr/>
        </p:nvSpPr>
        <p:spPr>
          <a:xfrm>
            <a:off x="4817506" y="1156058"/>
            <a:ext cx="1835400" cy="8106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2012- 2013 Décret législatif 179/2012 et décret du ministère du développement économique du 6 mars 2013. Établit que les sociétés d'aide mutuelle doivent s'inscrire dans la section SE du registre des sociétés.</a:t>
            </a:r>
            <a:endParaRPr b="0" i="0" sz="800" u="none" cap="none" strike="noStrike">
              <a:solidFill>
                <a:schemeClr val="lt1"/>
              </a:solidFill>
              <a:latin typeface="Arial"/>
              <a:ea typeface="Arial"/>
              <a:cs typeface="Arial"/>
              <a:sym typeface="Arial"/>
            </a:endParaRPr>
          </a:p>
        </p:txBody>
      </p:sp>
      <p:sp>
        <p:nvSpPr>
          <p:cNvPr id="537" name="Google Shape;537;p27"/>
          <p:cNvSpPr/>
          <p:nvPr/>
        </p:nvSpPr>
        <p:spPr>
          <a:xfrm>
            <a:off x="448300" y="3322051"/>
            <a:ext cx="1835400" cy="11907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Loi 381 de 1991 (sur les coopératives sociales). Reconnaît une nouvelle forme de coopérative visant explicitement à poursuivre l'intérêt général de la communauté (le type A fournit des services sociaux, sanitaires et éducatifs ; le type B intègre les personnes vulnérables dans le travail).</a:t>
            </a:r>
            <a:endParaRPr b="0" i="0" sz="800" u="none" cap="none" strike="noStrike">
              <a:solidFill>
                <a:schemeClr val="lt1"/>
              </a:solidFill>
              <a:latin typeface="Arial"/>
              <a:ea typeface="Arial"/>
              <a:cs typeface="Arial"/>
              <a:sym typeface="Arial"/>
            </a:endParaRPr>
          </a:p>
        </p:txBody>
      </p:sp>
      <p:sp>
        <p:nvSpPr>
          <p:cNvPr id="538" name="Google Shape;538;p27"/>
          <p:cNvSpPr/>
          <p:nvPr/>
        </p:nvSpPr>
        <p:spPr>
          <a:xfrm>
            <a:off x="2206781" y="967683"/>
            <a:ext cx="2365200" cy="1006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1991- 2000 Loi 266/1991 sur le volontariat, décret législatif 460/1997 sur l'ONLUS, loi 383/200 sur les associations de promotion sociale Reconnaissance progressive du potentiel des associations et des fondations à mener des activités économiques cohérentes avec leurs activités institutionnelles.</a:t>
            </a:r>
            <a:endParaRPr b="0" i="0" sz="800" u="none" cap="none" strike="noStrike">
              <a:solidFill>
                <a:schemeClr val="lt1"/>
              </a:solidFill>
              <a:latin typeface="Arial"/>
              <a:ea typeface="Arial"/>
              <a:cs typeface="Arial"/>
              <a:sym typeface="Arial"/>
            </a:endParaRPr>
          </a:p>
        </p:txBody>
      </p:sp>
      <p:sp>
        <p:nvSpPr>
          <p:cNvPr id="539" name="Google Shape;539;p27"/>
          <p:cNvSpPr/>
          <p:nvPr/>
        </p:nvSpPr>
        <p:spPr>
          <a:xfrm>
            <a:off x="3574631" y="3239524"/>
            <a:ext cx="1835400" cy="1273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2005- 2006 Loi 118/2005 et décret législatif 155/2006 (sur les SE). Autorise la création de SE sous une pluralité de formes juridiques (association, fondation, coopérative, société d'actionnaires) et élargit l'éventail des activités des SE. Introduction d'une contrainte de distribution totale et d'un verrouillage des actifs.</a:t>
            </a:r>
            <a:endParaRPr b="0" i="0" sz="800" u="none" cap="none" strike="noStrike">
              <a:solidFill>
                <a:schemeClr val="lt1"/>
              </a:solidFill>
              <a:latin typeface="Arial"/>
              <a:ea typeface="Arial"/>
              <a:cs typeface="Arial"/>
              <a:sym typeface="Arial"/>
            </a:endParaRPr>
          </a:p>
        </p:txBody>
      </p:sp>
      <p:sp>
        <p:nvSpPr>
          <p:cNvPr id="540" name="Google Shape;540;p27"/>
          <p:cNvSpPr/>
          <p:nvPr/>
        </p:nvSpPr>
        <p:spPr>
          <a:xfrm>
            <a:off x="1547472" y="2049075"/>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1" name="Google Shape;541;p27"/>
          <p:cNvSpPr/>
          <p:nvPr/>
        </p:nvSpPr>
        <p:spPr>
          <a:xfrm>
            <a:off x="2283194" y="2045388"/>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2" name="Google Shape;542;p27"/>
          <p:cNvSpPr/>
          <p:nvPr/>
        </p:nvSpPr>
        <p:spPr>
          <a:xfrm>
            <a:off x="5655547" y="2047117"/>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3" name="Google Shape;543;p27"/>
          <p:cNvSpPr/>
          <p:nvPr/>
        </p:nvSpPr>
        <p:spPr>
          <a:xfrm>
            <a:off x="7434545" y="2053639"/>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4" name="Google Shape;544;p27"/>
          <p:cNvSpPr/>
          <p:nvPr/>
        </p:nvSpPr>
        <p:spPr>
          <a:xfrm>
            <a:off x="7796400" y="4512749"/>
            <a:ext cx="1230300" cy="170700"/>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100"/>
              <a:buFont typeface="Arial"/>
              <a:buNone/>
            </a:pPr>
            <a:r>
              <a:rPr b="0" i="0" lang="it" sz="900" u="none" cap="none" strike="noStrike">
                <a:solidFill>
                  <a:schemeClr val="lt1"/>
                </a:solidFill>
                <a:latin typeface="Arial"/>
                <a:ea typeface="Arial"/>
                <a:cs typeface="Arial"/>
                <a:sym typeface="Arial"/>
              </a:rPr>
              <a:t>Ligne du temps</a:t>
            </a:r>
            <a:endParaRPr b="0" i="0" sz="900" u="none" cap="none" strike="noStrike">
              <a:solidFill>
                <a:schemeClr val="lt1"/>
              </a:solidFill>
              <a:latin typeface="Arial"/>
              <a:ea typeface="Arial"/>
              <a:cs typeface="Arial"/>
              <a:sym typeface="Arial"/>
            </a:endParaRPr>
          </a:p>
        </p:txBody>
      </p:sp>
      <p:pic>
        <p:nvPicPr>
          <p:cNvPr descr="Graphical user interface, application&#10;&#10;Description automatically generated with medium confidence" id="545" name="Google Shape;545;p27"/>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2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3.3 Allemagne</a:t>
            </a:r>
            <a:endParaRPr>
              <a:solidFill>
                <a:srgbClr val="002B4D"/>
              </a:solidFill>
            </a:endParaRPr>
          </a:p>
        </p:txBody>
      </p:sp>
      <p:sp>
        <p:nvSpPr>
          <p:cNvPr id="551" name="Google Shape;551;p28"/>
          <p:cNvSpPr txBox="1"/>
          <p:nvPr>
            <p:ph idx="1" type="body"/>
          </p:nvPr>
        </p:nvSpPr>
        <p:spPr>
          <a:xfrm>
            <a:off x="579106" y="1222800"/>
            <a:ext cx="8142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600">
                <a:latin typeface="Calibri"/>
                <a:ea typeface="Calibri"/>
                <a:cs typeface="Calibri"/>
                <a:sym typeface="Calibri"/>
              </a:rPr>
              <a:t>Les entreprises sociales allemandes sont fortement ancrées dans plusieurs traditions : de l'action associative et philanthropique aux coopératives, mutuelles et autres groupes d'entraide, en passant par les traditions d'intégration au travail, communautaires et commerciales. </a:t>
            </a:r>
            <a:endParaRPr/>
          </a:p>
          <a:p>
            <a:pPr indent="0" lvl="0" marL="0" rtl="0" algn="l">
              <a:lnSpc>
                <a:spcPct val="115000"/>
              </a:lnSpc>
              <a:spcBef>
                <a:spcPts val="0"/>
              </a:spcBef>
              <a:spcAft>
                <a:spcPts val="0"/>
              </a:spcAft>
              <a:buClr>
                <a:schemeClr val="dk2"/>
              </a:buClr>
              <a:buSzPts val="1100"/>
              <a:buFont typeface="Arial"/>
              <a:buNone/>
            </a:pPr>
            <a:r>
              <a:t/>
            </a:r>
            <a:endParaRPr b="1" sz="1600">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rPr b="1" lang="it" sz="1600">
                <a:latin typeface="Calibri"/>
                <a:ea typeface="Calibri"/>
                <a:cs typeface="Calibri"/>
                <a:sym typeface="Calibri"/>
              </a:rPr>
              <a:t>Les entreprises sociales actuellement actives en Allemagne s'appuient sur plusieurs précurseurs historiques. Il s'agit notamment de fortes racines associatives ainsi que de traditions de coopératives, de mutuelles et d'autres groupes d'entraide.</a:t>
            </a:r>
            <a:endParaRPr b="1" sz="1600">
              <a:latin typeface="Calibri"/>
              <a:ea typeface="Calibri"/>
              <a:cs typeface="Calibri"/>
              <a:sym typeface="Calibri"/>
            </a:endParaRPr>
          </a:p>
          <a:p>
            <a:pPr indent="0" lvl="0" marL="0" rtl="0" algn="l">
              <a:lnSpc>
                <a:spcPct val="115000"/>
              </a:lnSpc>
              <a:spcBef>
                <a:spcPts val="0"/>
              </a:spcBef>
              <a:spcAft>
                <a:spcPts val="0"/>
              </a:spcAft>
              <a:buSzPts val="1100"/>
              <a:buNone/>
            </a:pPr>
            <a:r>
              <a:rPr b="1" lang="it" sz="1600">
                <a:latin typeface="Calibri"/>
                <a:ea typeface="Calibri"/>
                <a:cs typeface="Calibri"/>
                <a:sym typeface="Calibri"/>
              </a:rPr>
              <a:t>Aucune des conceptions allemandes ne met l'accent sur les dimensions de gouvernance et d'appropriation inclusive de l'UE. </a:t>
            </a:r>
            <a:endParaRPr b="1" sz="1600">
              <a:latin typeface="Calibri"/>
              <a:ea typeface="Calibri"/>
              <a:cs typeface="Calibri"/>
              <a:sym typeface="Calibri"/>
            </a:endParaRPr>
          </a:p>
          <a:p>
            <a:pPr indent="0" lvl="0" marL="0" rtl="0" algn="l">
              <a:lnSpc>
                <a:spcPct val="115000"/>
              </a:lnSpc>
              <a:spcBef>
                <a:spcPts val="0"/>
              </a:spcBef>
              <a:spcAft>
                <a:spcPts val="0"/>
              </a:spcAft>
              <a:buSzPts val="1100"/>
              <a:buNone/>
            </a:pPr>
            <a:r>
              <a:t/>
            </a:r>
            <a:endParaRPr b="1" sz="1600">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rPr i="1" lang="it" sz="1600">
                <a:latin typeface="Calibri"/>
                <a:ea typeface="Calibri"/>
                <a:cs typeface="Calibri"/>
                <a:sym typeface="Calibri"/>
              </a:rPr>
              <a:t>Il n'existe aucune législation spécifique sur l'entrepreneuriat social en Allemagne, pas même une définition formelle, et aucun projet ne semble prêt à introduire de telles lois dans un avenir proche. </a:t>
            </a:r>
            <a:endParaRPr i="1" sz="1600">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t/>
            </a:r>
            <a:endParaRPr i="1" sz="1600">
              <a:latin typeface="Calibri"/>
              <a:ea typeface="Calibri"/>
              <a:cs typeface="Calibri"/>
              <a:sym typeface="Calibri"/>
            </a:endParaRPr>
          </a:p>
          <a:p>
            <a:pPr indent="0" lvl="0" marL="0" rtl="0" algn="l">
              <a:lnSpc>
                <a:spcPct val="115000"/>
              </a:lnSpc>
              <a:spcBef>
                <a:spcPts val="0"/>
              </a:spcBef>
              <a:spcAft>
                <a:spcPts val="0"/>
              </a:spcAft>
              <a:buSzPts val="1800"/>
              <a:buNone/>
            </a:pPr>
            <a:r>
              <a:rPr i="1" lang="it" sz="1600">
                <a:latin typeface="Calibri"/>
                <a:ea typeface="Calibri"/>
                <a:cs typeface="Calibri"/>
                <a:sym typeface="Calibri"/>
              </a:rPr>
              <a:t> </a:t>
            </a:r>
            <a:endParaRPr i="1" sz="2000"/>
          </a:p>
        </p:txBody>
      </p:sp>
      <p:pic>
        <p:nvPicPr>
          <p:cNvPr id="552" name="Google Shape;552;p28"/>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Forma, Logotipo&#10;&#10;Descripción generada automáticamente" id="553" name="Google Shape;553;p28"/>
          <p:cNvPicPr preferRelativeResize="0"/>
          <p:nvPr/>
        </p:nvPicPr>
        <p:blipFill rotWithShape="1">
          <a:blip r:embed="rId4">
            <a:alphaModFix/>
          </a:blip>
          <a:srcRect b="0" l="0" r="0" t="0"/>
          <a:stretch/>
        </p:blipFill>
        <p:spPr>
          <a:xfrm>
            <a:off x="588968" y="79785"/>
            <a:ext cx="1676438" cy="1006181"/>
          </a:xfrm>
          <a:prstGeom prst="rect">
            <a:avLst/>
          </a:prstGeom>
          <a:noFill/>
          <a:ln>
            <a:noFill/>
          </a:ln>
        </p:spPr>
      </p:pic>
      <p:pic>
        <p:nvPicPr>
          <p:cNvPr descr="Graphical user interface, application&#10;&#10;Description automatically generated with medium confidence" id="554" name="Google Shape;554;p28"/>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pic>
        <p:nvPicPr>
          <p:cNvPr id="559" name="Google Shape;559;p29"/>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560" name="Google Shape;560;p29"/>
          <p:cNvSpPr/>
          <p:nvPr/>
        </p:nvSpPr>
        <p:spPr>
          <a:xfrm>
            <a:off x="360217" y="1842655"/>
            <a:ext cx="8361600" cy="14271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1" name="Google Shape;561;p29"/>
          <p:cNvSpPr/>
          <p:nvPr/>
        </p:nvSpPr>
        <p:spPr>
          <a:xfrm>
            <a:off x="359137" y="1842655"/>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2" name="Google Shape;562;p29"/>
          <p:cNvSpPr/>
          <p:nvPr/>
        </p:nvSpPr>
        <p:spPr>
          <a:xfrm>
            <a:off x="8562523" y="1842655"/>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3" name="Google Shape;563;p29"/>
          <p:cNvSpPr/>
          <p:nvPr/>
        </p:nvSpPr>
        <p:spPr>
          <a:xfrm>
            <a:off x="359125" y="1169250"/>
            <a:ext cx="4032000" cy="571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2La révision majeure de 2006 de la loi allemande sur les coopératives (Genossenschaftsgesetz, ou GenG) a élargi le catalogue des objectifs juridiques possibles des coopératives, passant d'un ensemble d'objectifs limités à la promotion des intérêts économiques des entreprises et des ménages à une liste d'objectifs potentiels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64" name="Google Shape;564;p2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Allemagne</a:t>
            </a:r>
            <a:endParaRPr>
              <a:solidFill>
                <a:schemeClr val="dk1"/>
              </a:solidFill>
            </a:endParaRPr>
          </a:p>
        </p:txBody>
      </p:sp>
      <p:pic>
        <p:nvPicPr>
          <p:cNvPr descr="Forma, Logotipo&#10;&#10;Descripción generada automáticamente" id="565" name="Google Shape;565;p29"/>
          <p:cNvPicPr preferRelativeResize="0"/>
          <p:nvPr/>
        </p:nvPicPr>
        <p:blipFill rotWithShape="1">
          <a:blip r:embed="rId4">
            <a:alphaModFix/>
          </a:blip>
          <a:srcRect b="0" l="0" r="0" t="0"/>
          <a:stretch/>
        </p:blipFill>
        <p:spPr>
          <a:xfrm>
            <a:off x="588968" y="79785"/>
            <a:ext cx="1676438" cy="1006181"/>
          </a:xfrm>
          <a:prstGeom prst="rect">
            <a:avLst/>
          </a:prstGeom>
          <a:noFill/>
          <a:ln>
            <a:noFill/>
          </a:ln>
        </p:spPr>
      </p:pic>
      <p:sp>
        <p:nvSpPr>
          <p:cNvPr id="566" name="Google Shape;566;p29"/>
          <p:cNvSpPr/>
          <p:nvPr/>
        </p:nvSpPr>
        <p:spPr>
          <a:xfrm>
            <a:off x="4253025" y="3269750"/>
            <a:ext cx="4596900" cy="898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100"/>
              <a:buFont typeface="Arial"/>
              <a:buNone/>
            </a:pPr>
            <a:r>
              <a:rPr b="0" i="0" lang="it" sz="800" u="none" cap="none" strike="noStrike">
                <a:solidFill>
                  <a:schemeClr val="lt1"/>
                </a:solidFill>
                <a:latin typeface="Arial"/>
                <a:ea typeface="Arial"/>
                <a:cs typeface="Arial"/>
                <a:sym typeface="Arial"/>
              </a:rPr>
              <a:t>Réforme majeure de la législation sur les prestations publiques en 2013</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100"/>
              <a:buFont typeface="Arial"/>
              <a:buNone/>
            </a:pPr>
            <a:r>
              <a:rPr b="0" i="0" lang="it" sz="800" u="none" cap="none" strike="noStrike">
                <a:solidFill>
                  <a:schemeClr val="lt1"/>
                </a:solidFill>
                <a:latin typeface="Arial"/>
                <a:ea typeface="Arial"/>
                <a:cs typeface="Arial"/>
                <a:sym typeface="Arial"/>
              </a:rPr>
              <a:t>Les organisations disposent d'une plus grande flexibilité quant au moment où elles peuvent dépenser leurs revenus.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100"/>
              <a:buFont typeface="Arial"/>
              <a:buNone/>
            </a:pPr>
            <a:r>
              <a:rPr b="0" i="0" lang="it" sz="800" u="none" cap="none" strike="noStrike">
                <a:solidFill>
                  <a:schemeClr val="lt1"/>
                </a:solidFill>
                <a:latin typeface="Arial"/>
                <a:ea typeface="Arial"/>
                <a:cs typeface="Arial"/>
                <a:sym typeface="Arial"/>
              </a:rPr>
              <a:t>Une procédure légale s'applique désormais aux organisations qui souhaitent acquérir le statut d'organisme d'intérêt public (AO § 60a). Les sociétés à responsabilité limitée qui ont acquis le statut d'organisme d'intérêt public peuvent utiliser officiellement l'acronyme "gGmbH".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100"/>
              <a:buFont typeface="Arial"/>
              <a:buNone/>
            </a:pPr>
            <a:r>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pic>
        <p:nvPicPr>
          <p:cNvPr descr="Graphical user interface, application&#10;&#10;Description automatically generated with medium confidence" id="567" name="Google Shape;567;p29"/>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
        <p:nvSpPr>
          <p:cNvPr id="568" name="Google Shape;568;p29"/>
          <p:cNvSpPr/>
          <p:nvPr/>
        </p:nvSpPr>
        <p:spPr>
          <a:xfrm>
            <a:off x="7278700" y="4430075"/>
            <a:ext cx="1443000" cy="267300"/>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0" i="0" lang="it" sz="1300" u="none" cap="none" strike="noStrike">
                <a:solidFill>
                  <a:schemeClr val="lt1"/>
                </a:solidFill>
                <a:latin typeface="Arial"/>
                <a:ea typeface="Arial"/>
                <a:cs typeface="Arial"/>
                <a:sym typeface="Arial"/>
              </a:rPr>
              <a:t>Ligne du temps</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30"/>
          <p:cNvSpPr txBox="1"/>
          <p:nvPr>
            <p:ph type="title"/>
          </p:nvPr>
        </p:nvSpPr>
        <p:spPr>
          <a:xfrm>
            <a:off x="2426825" y="4031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3.4 Chypre</a:t>
            </a:r>
            <a:endParaRPr>
              <a:solidFill>
                <a:srgbClr val="002B4D"/>
              </a:solidFill>
            </a:endParaRPr>
          </a:p>
        </p:txBody>
      </p:sp>
      <p:sp>
        <p:nvSpPr>
          <p:cNvPr id="574" name="Google Shape;574;p30"/>
          <p:cNvSpPr txBox="1"/>
          <p:nvPr>
            <p:ph idx="1" type="body"/>
          </p:nvPr>
        </p:nvSpPr>
        <p:spPr>
          <a:xfrm>
            <a:off x="461390" y="1211355"/>
            <a:ext cx="8221200" cy="323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it" sz="1200"/>
              <a:t>Une loi de 2019 et approuvée en 2020 établit le cadre juridique décrivant les critères spécifiques que doivent remplir les entités juridiques pour obtenir le statut d'entreprise sociale. </a:t>
            </a:r>
            <a:endParaRPr sz="1200"/>
          </a:p>
          <a:p>
            <a:pPr indent="0" lvl="0" marL="0" rtl="0" algn="l">
              <a:lnSpc>
                <a:spcPct val="115000"/>
              </a:lnSpc>
              <a:spcBef>
                <a:spcPts val="0"/>
              </a:spcBef>
              <a:spcAft>
                <a:spcPts val="0"/>
              </a:spcAft>
              <a:buSzPts val="1100"/>
              <a:buNone/>
            </a:pPr>
            <a:r>
              <a:rPr lang="it" sz="1200"/>
              <a:t>L'article 5 établit deux catégories d'entreprises sociales :</a:t>
            </a:r>
            <a:endParaRPr sz="1200"/>
          </a:p>
          <a:p>
            <a:pPr indent="0" lvl="0" marL="0" rtl="0" algn="l">
              <a:lnSpc>
                <a:spcPct val="115000"/>
              </a:lnSpc>
              <a:spcBef>
                <a:spcPts val="0"/>
              </a:spcBef>
              <a:spcAft>
                <a:spcPts val="0"/>
              </a:spcAft>
              <a:buSzPts val="1800"/>
              <a:buNone/>
            </a:pPr>
            <a:r>
              <a:t/>
            </a:r>
            <a:endParaRPr sz="1200"/>
          </a:p>
          <a:p>
            <a:pPr indent="-285750" lvl="0" marL="285750" rtl="0" algn="l">
              <a:lnSpc>
                <a:spcPct val="115000"/>
              </a:lnSpc>
              <a:spcBef>
                <a:spcPts val="0"/>
              </a:spcBef>
              <a:spcAft>
                <a:spcPts val="0"/>
              </a:spcAft>
              <a:buSzPts val="1800"/>
              <a:buChar char="●"/>
            </a:pPr>
            <a:r>
              <a:rPr b="1" lang="it" sz="1200"/>
              <a:t>Entreprise sociale à vocation générale : </a:t>
            </a:r>
            <a:r>
              <a:rPr lang="it" sz="1200"/>
              <a:t>son objectif est atteint par le biais d'une mission sociale qui promeut des actions sociales et/ou environnementales positives dans l'intérêt de la société, fournit des services ou des biens sur la base d'un modèle commercial. La plupart des revenus de l'entreprise proviennent de l'activité commerciale, elle investit au moins 70 % de ses bénéfices dans la promotion et la réalisation de sa mission sociale.</a:t>
            </a:r>
            <a:endParaRPr/>
          </a:p>
          <a:p>
            <a:pPr indent="0" lvl="0" marL="0" rtl="0" algn="l">
              <a:lnSpc>
                <a:spcPct val="115000"/>
              </a:lnSpc>
              <a:spcBef>
                <a:spcPts val="0"/>
              </a:spcBef>
              <a:spcAft>
                <a:spcPts val="0"/>
              </a:spcAft>
              <a:buSzPts val="1800"/>
              <a:buNone/>
            </a:pPr>
            <a:r>
              <a:t/>
            </a:r>
            <a:endParaRPr sz="1200"/>
          </a:p>
          <a:p>
            <a:pPr indent="-285750" lvl="0" marL="285750" rtl="0" algn="l">
              <a:lnSpc>
                <a:spcPct val="115000"/>
              </a:lnSpc>
              <a:spcBef>
                <a:spcPts val="0"/>
              </a:spcBef>
              <a:spcAft>
                <a:spcPts val="0"/>
              </a:spcAft>
              <a:buSzPts val="1800"/>
              <a:buChar char="●"/>
            </a:pPr>
            <a:r>
              <a:rPr b="1" lang="it" sz="1200"/>
              <a:t>Entreprise d'insertion sociale : </a:t>
            </a:r>
            <a:r>
              <a:rPr lang="it" sz="1200"/>
              <a:t>elle a pour objectif principal de remplir une mission sociale en employant au moins 40 % de la main-d'œuvre de son entreprise, en embauchant des personnes appartenant à des groupes vulnérables de la population, elle fournit des services ou des biens sur la base d'un modèle d'entreprise, et elle est gérée comme une entreprise, de manière responsable et transparente ; en particulier avec la participation des membres et/ou des employés et/ou des clients et/ou d'autres parties prenantes concernées par ses activités commerciales et ne constitue pas une entreprise d'État.</a:t>
            </a:r>
            <a:endParaRPr/>
          </a:p>
          <a:p>
            <a:pPr indent="-171450" lvl="0" marL="285750" rtl="0" algn="l">
              <a:lnSpc>
                <a:spcPct val="115000"/>
              </a:lnSpc>
              <a:spcBef>
                <a:spcPts val="0"/>
              </a:spcBef>
              <a:spcAft>
                <a:spcPts val="0"/>
              </a:spcAft>
              <a:buSzPts val="1800"/>
              <a:buNone/>
            </a:pPr>
            <a:r>
              <a:t/>
            </a:r>
            <a:endParaRPr sz="1600"/>
          </a:p>
          <a:p>
            <a:pPr indent="-171450" lvl="0" marL="285750" rtl="0" algn="l">
              <a:lnSpc>
                <a:spcPct val="115000"/>
              </a:lnSpc>
              <a:spcBef>
                <a:spcPts val="0"/>
              </a:spcBef>
              <a:spcAft>
                <a:spcPts val="0"/>
              </a:spcAft>
              <a:buSzPts val="1800"/>
              <a:buNone/>
            </a:pPr>
            <a:r>
              <a:t/>
            </a:r>
            <a:endParaRPr sz="1600"/>
          </a:p>
          <a:p>
            <a:pPr indent="0" lvl="0" marL="0" rtl="0" algn="l">
              <a:lnSpc>
                <a:spcPct val="115000"/>
              </a:lnSpc>
              <a:spcBef>
                <a:spcPts val="1600"/>
              </a:spcBef>
              <a:spcAft>
                <a:spcPts val="1600"/>
              </a:spcAft>
              <a:buSzPts val="1800"/>
              <a:buNone/>
            </a:pPr>
            <a:r>
              <a:t/>
            </a:r>
            <a:endParaRPr sz="2400"/>
          </a:p>
        </p:txBody>
      </p:sp>
      <p:pic>
        <p:nvPicPr>
          <p:cNvPr id="575" name="Google Shape;575;p3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576" name="Google Shape;576;p30"/>
          <p:cNvPicPr preferRelativeResize="0"/>
          <p:nvPr/>
        </p:nvPicPr>
        <p:blipFill rotWithShape="1">
          <a:blip r:embed="rId4">
            <a:alphaModFix/>
          </a:blip>
          <a:srcRect b="0" l="0" r="0" t="0"/>
          <a:stretch/>
        </p:blipFill>
        <p:spPr>
          <a:xfrm>
            <a:off x="912584" y="73293"/>
            <a:ext cx="1028144" cy="1028144"/>
          </a:xfrm>
          <a:prstGeom prst="rect">
            <a:avLst/>
          </a:prstGeom>
          <a:noFill/>
          <a:ln>
            <a:noFill/>
          </a:ln>
        </p:spPr>
      </p:pic>
      <p:pic>
        <p:nvPicPr>
          <p:cNvPr descr="Graphical user interface, application&#10;&#10;Description automatically generated with medium confidence" id="577" name="Google Shape;577;p30"/>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1"/>
          <p:cNvSpPr txBox="1"/>
          <p:nvPr>
            <p:ph type="title"/>
          </p:nvPr>
        </p:nvSpPr>
        <p:spPr>
          <a:xfrm>
            <a:off x="1978980" y="255296"/>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Chypre</a:t>
            </a:r>
            <a:endParaRPr>
              <a:solidFill>
                <a:schemeClr val="dk1"/>
              </a:solidFill>
            </a:endParaRPr>
          </a:p>
        </p:txBody>
      </p:sp>
      <p:pic>
        <p:nvPicPr>
          <p:cNvPr id="583" name="Google Shape;583;p31"/>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584" name="Google Shape;584;p31"/>
          <p:cNvPicPr preferRelativeResize="0"/>
          <p:nvPr/>
        </p:nvPicPr>
        <p:blipFill rotWithShape="1">
          <a:blip r:embed="rId4">
            <a:alphaModFix/>
          </a:blip>
          <a:srcRect b="0" l="0" r="0" t="0"/>
          <a:stretch/>
        </p:blipFill>
        <p:spPr>
          <a:xfrm>
            <a:off x="912584" y="73293"/>
            <a:ext cx="1028144" cy="1028144"/>
          </a:xfrm>
          <a:prstGeom prst="rect">
            <a:avLst/>
          </a:prstGeom>
          <a:noFill/>
          <a:ln>
            <a:noFill/>
          </a:ln>
        </p:spPr>
      </p:pic>
      <p:sp>
        <p:nvSpPr>
          <p:cNvPr id="585" name="Google Shape;585;p31"/>
          <p:cNvSpPr/>
          <p:nvPr/>
        </p:nvSpPr>
        <p:spPr>
          <a:xfrm>
            <a:off x="360217" y="1842655"/>
            <a:ext cx="8361600" cy="9735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6" name="Google Shape;586;p31"/>
          <p:cNvSpPr/>
          <p:nvPr/>
        </p:nvSpPr>
        <p:spPr>
          <a:xfrm>
            <a:off x="359137" y="1842655"/>
            <a:ext cx="222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7" name="Google Shape;587;p31"/>
          <p:cNvSpPr/>
          <p:nvPr/>
        </p:nvSpPr>
        <p:spPr>
          <a:xfrm>
            <a:off x="8562523" y="1842655"/>
            <a:ext cx="159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8" name="Google Shape;588;p31"/>
          <p:cNvSpPr/>
          <p:nvPr/>
        </p:nvSpPr>
        <p:spPr>
          <a:xfrm>
            <a:off x="4492336" y="1839193"/>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9" name="Google Shape;589;p31"/>
          <p:cNvSpPr/>
          <p:nvPr/>
        </p:nvSpPr>
        <p:spPr>
          <a:xfrm>
            <a:off x="117100" y="1060823"/>
            <a:ext cx="3723900" cy="6795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100"/>
              <a:buFont typeface="Arial"/>
              <a:buNone/>
            </a:pPr>
            <a:r>
              <a:rPr b="0" i="0" lang="it" sz="800" u="none" cap="none" strike="noStrike">
                <a:solidFill>
                  <a:schemeClr val="lt1"/>
                </a:solidFill>
                <a:latin typeface="Arial"/>
                <a:ea typeface="Arial"/>
                <a:cs typeface="Arial"/>
                <a:sym typeface="Arial"/>
              </a:rPr>
              <a:t>En décembre 2013, le président de la République de Chypre a annoncé une liste de politiques visant à réduire le chômage et l'exclusion sociale. Sous le pilier de la "cohésion sociale", des références et des actions spécifiques ont été identifiées concernant le développement de l'économie sociale qui a donné la priorité à la création d'entreprises sociales.</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100"/>
              <a:buFont typeface="Arial"/>
              <a:buNone/>
            </a:pPr>
            <a:r>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90" name="Google Shape;590;p31"/>
          <p:cNvSpPr/>
          <p:nvPr/>
        </p:nvSpPr>
        <p:spPr>
          <a:xfrm>
            <a:off x="359125" y="3080175"/>
            <a:ext cx="3723900" cy="14205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l'unité du Fonds social européen (FSE) du ministère du travail, de la protection sociale et de l'assurance sociale a commencé à participer activement au réseau d'entrepreneuriat social, un groupe international comprenant les autorités de gestion du FSE et les représentants des entreprises sociales de neuf pays et régions de l'UE. La participation du ministère s'est concentrée sur la collecte de savoir-faire technique en matière de soutien politique aux entreprises sociales en Europe et sur la discussion de leur application à Chypre. Ses conclusions ont abouti à l'organisation d'un atelier sur l'économie sociale et l'entrepreneuriat social à Nicosie en mai 2014, qui a été une révélation pour de nombreux décideurs politiques et cadres industriels de l'île</a:t>
            </a:r>
            <a:endParaRPr b="0" i="0" sz="800" u="none" cap="none" strike="noStrike">
              <a:solidFill>
                <a:schemeClr val="lt1"/>
              </a:solidFill>
              <a:latin typeface="Arial"/>
              <a:ea typeface="Arial"/>
              <a:cs typeface="Arial"/>
              <a:sym typeface="Arial"/>
            </a:endParaRPr>
          </a:p>
        </p:txBody>
      </p:sp>
      <p:sp>
        <p:nvSpPr>
          <p:cNvPr id="591" name="Google Shape;591;p31"/>
          <p:cNvSpPr/>
          <p:nvPr/>
        </p:nvSpPr>
        <p:spPr>
          <a:xfrm>
            <a:off x="3894400" y="989650"/>
            <a:ext cx="1843500" cy="7506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100"/>
              <a:buFont typeface="Arial"/>
              <a:buNone/>
            </a:pPr>
            <a:r>
              <a:rPr b="0" i="0" lang="it" sz="800" u="none" cap="none" strike="noStrike">
                <a:solidFill>
                  <a:schemeClr val="lt1"/>
                </a:solidFill>
                <a:latin typeface="Arial"/>
                <a:ea typeface="Arial"/>
                <a:cs typeface="Arial"/>
                <a:sym typeface="Arial"/>
              </a:rPr>
              <a:t>Les autorités chypriotes ont également élaboré un programme de réforme complet visant à créer un nouveau modèle économique en 2014.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100"/>
              <a:buFont typeface="Arial"/>
              <a:buNone/>
            </a:pPr>
            <a:r>
              <a:rPr b="0" i="0" lang="it" sz="800" u="none" cap="none" strike="noStrike">
                <a:solidFill>
                  <a:schemeClr val="lt1"/>
                </a:solidFill>
                <a:latin typeface="Arial"/>
                <a:ea typeface="Arial"/>
                <a:cs typeface="Arial"/>
                <a:sym typeface="Arial"/>
              </a:rPr>
              <a:t>un nouveau modèle économique en 2014.</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100"/>
              <a:buFont typeface="Arial"/>
              <a:buNone/>
            </a:pPr>
            <a:r>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92" name="Google Shape;592;p31"/>
          <p:cNvSpPr/>
          <p:nvPr/>
        </p:nvSpPr>
        <p:spPr>
          <a:xfrm>
            <a:off x="4232299" y="2963300"/>
            <a:ext cx="2374800" cy="16041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Politique pour le développement de l'écosystème entrepreneurial à Chypre (SNP), qui a été adoptée en 2015. Ce document présente un cadre politique complet et un plan d'action ciblé pour le développement intégré d'un écosystème entrepreneurial dans le pays. Le processus qui en résulte est la première approche systématique visant à créer un écosystème entrepreneurial chypriote doté des conditions adéquates pour encourager les initiatives commerciales réussies, susceptibles de contribuer à la croissance économique.</a:t>
            </a:r>
            <a:endParaRPr b="0" i="0" sz="800" u="none" cap="none" strike="noStrike">
              <a:solidFill>
                <a:schemeClr val="lt1"/>
              </a:solidFill>
              <a:latin typeface="Arial"/>
              <a:ea typeface="Arial"/>
              <a:cs typeface="Arial"/>
              <a:sym typeface="Arial"/>
            </a:endParaRPr>
          </a:p>
        </p:txBody>
      </p:sp>
      <p:sp>
        <p:nvSpPr>
          <p:cNvPr id="593" name="Google Shape;593;p31"/>
          <p:cNvSpPr/>
          <p:nvPr/>
        </p:nvSpPr>
        <p:spPr>
          <a:xfrm>
            <a:off x="5791409" y="1041020"/>
            <a:ext cx="2160300" cy="7506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it" sz="700" u="none" cap="none" strike="noStrike">
                <a:solidFill>
                  <a:schemeClr val="lt1"/>
                </a:solidFill>
                <a:latin typeface="Arial"/>
                <a:ea typeface="Arial"/>
                <a:cs typeface="Arial"/>
                <a:sym typeface="Arial"/>
              </a:rPr>
              <a:t>Le gouvernement a reconnu l'importance de promouvoir le dialogue public et la contribution potentielle des citoyens et a décidé de publier le projet de loi initial sur le site web de la présidence et a lancé une consultation publique qui a eu lieu entre mars et mai 2017.</a:t>
            </a:r>
            <a:endParaRPr b="0" i="0" sz="700" u="none" cap="none" strike="noStrike">
              <a:solidFill>
                <a:schemeClr val="lt1"/>
              </a:solidFill>
              <a:latin typeface="Arial"/>
              <a:ea typeface="Arial"/>
              <a:cs typeface="Arial"/>
              <a:sym typeface="Arial"/>
            </a:endParaRPr>
          </a:p>
        </p:txBody>
      </p:sp>
      <p:sp>
        <p:nvSpPr>
          <p:cNvPr id="594" name="Google Shape;594;p31"/>
          <p:cNvSpPr/>
          <p:nvPr/>
        </p:nvSpPr>
        <p:spPr>
          <a:xfrm>
            <a:off x="6785275" y="2963298"/>
            <a:ext cx="1777200" cy="7506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À la suite de ce processus de consultation, le projet de loi a été approuvé par le Conseil des ministres en janvier 2018, ainsi que le PAN pour les entreprises sociales. </a:t>
            </a:r>
            <a:endParaRPr b="0" i="0" sz="800" u="none" cap="none" strike="noStrike">
              <a:solidFill>
                <a:schemeClr val="lt1"/>
              </a:solidFill>
              <a:latin typeface="Arial"/>
              <a:ea typeface="Arial"/>
              <a:cs typeface="Arial"/>
              <a:sym typeface="Arial"/>
            </a:endParaRPr>
          </a:p>
        </p:txBody>
      </p:sp>
      <p:sp>
        <p:nvSpPr>
          <p:cNvPr id="595" name="Google Shape;595;p31"/>
          <p:cNvSpPr/>
          <p:nvPr/>
        </p:nvSpPr>
        <p:spPr>
          <a:xfrm>
            <a:off x="8044384" y="802866"/>
            <a:ext cx="974100" cy="9885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it" sz="700" u="none" cap="none" strike="noStrike">
                <a:solidFill>
                  <a:schemeClr val="lt1"/>
                </a:solidFill>
                <a:latin typeface="Arial"/>
                <a:ea typeface="Arial"/>
                <a:cs typeface="Arial"/>
                <a:sym typeface="Arial"/>
              </a:rPr>
              <a:t>En décembre 2020, le Parlement de Chypre a approuvé la législation relative à la fondation d'entreprises sociales, établissant le cadre juridique.</a:t>
            </a:r>
            <a:endParaRPr b="0" i="0" sz="700" u="none" cap="none" strike="noStrike">
              <a:solidFill>
                <a:schemeClr val="lt1"/>
              </a:solidFill>
              <a:latin typeface="Arial"/>
              <a:ea typeface="Arial"/>
              <a:cs typeface="Arial"/>
              <a:sym typeface="Arial"/>
            </a:endParaRPr>
          </a:p>
        </p:txBody>
      </p:sp>
      <p:sp>
        <p:nvSpPr>
          <p:cNvPr id="596" name="Google Shape;596;p31"/>
          <p:cNvSpPr/>
          <p:nvPr/>
        </p:nvSpPr>
        <p:spPr>
          <a:xfrm>
            <a:off x="1978972" y="1846117"/>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7" name="Google Shape;597;p31"/>
          <p:cNvSpPr/>
          <p:nvPr/>
        </p:nvSpPr>
        <p:spPr>
          <a:xfrm>
            <a:off x="7594241" y="1846117"/>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8" name="Google Shape;598;p31"/>
          <p:cNvSpPr/>
          <p:nvPr/>
        </p:nvSpPr>
        <p:spPr>
          <a:xfrm>
            <a:off x="6607093" y="1837152"/>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9" name="Google Shape;599;p31"/>
          <p:cNvSpPr/>
          <p:nvPr/>
        </p:nvSpPr>
        <p:spPr>
          <a:xfrm>
            <a:off x="5320157" y="1849302"/>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Graphical user interface, application&#10;&#10;Description automatically generated with medium confidence" id="600" name="Google Shape;600;p31"/>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
        <p:nvSpPr>
          <p:cNvPr id="601" name="Google Shape;601;p31"/>
          <p:cNvSpPr/>
          <p:nvPr/>
        </p:nvSpPr>
        <p:spPr>
          <a:xfrm>
            <a:off x="7278700" y="4430075"/>
            <a:ext cx="1443000" cy="267300"/>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0" i="0" lang="it" sz="1300" u="none" cap="none" strike="noStrike">
                <a:solidFill>
                  <a:schemeClr val="lt1"/>
                </a:solidFill>
                <a:latin typeface="Arial"/>
                <a:ea typeface="Arial"/>
                <a:cs typeface="Arial"/>
                <a:sym typeface="Arial"/>
              </a:rPr>
              <a:t>Ligne du temps</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32"/>
          <p:cNvSpPr txBox="1"/>
          <p:nvPr>
            <p:ph type="title"/>
          </p:nvPr>
        </p:nvSpPr>
        <p:spPr>
          <a:xfrm>
            <a:off x="2400250" y="50950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3.5 Malte</a:t>
            </a:r>
            <a:endParaRPr>
              <a:solidFill>
                <a:srgbClr val="002B4D"/>
              </a:solidFill>
            </a:endParaRPr>
          </a:p>
        </p:txBody>
      </p:sp>
      <p:sp>
        <p:nvSpPr>
          <p:cNvPr id="607" name="Google Shape;607;p32"/>
          <p:cNvSpPr txBox="1"/>
          <p:nvPr>
            <p:ph idx="1" type="body"/>
          </p:nvPr>
        </p:nvSpPr>
        <p:spPr>
          <a:xfrm>
            <a:off x="220950" y="1221475"/>
            <a:ext cx="8702100" cy="3002400"/>
          </a:xfrm>
          <a:prstGeom prst="rect">
            <a:avLst/>
          </a:prstGeom>
          <a:noFill/>
          <a:ln>
            <a:noFill/>
          </a:ln>
        </p:spPr>
        <p:txBody>
          <a:bodyPr anchorCtr="0" anchor="t" bIns="91425" lIns="91425" spcFirstLastPara="1" rIns="91425" wrap="square" tIns="91425">
            <a:noAutofit/>
          </a:bodyPr>
          <a:lstStyle/>
          <a:p>
            <a:pPr indent="0" lvl="0" marL="114300" rtl="0" algn="l">
              <a:lnSpc>
                <a:spcPct val="107000"/>
              </a:lnSpc>
              <a:spcBef>
                <a:spcPts val="800"/>
              </a:spcBef>
              <a:spcAft>
                <a:spcPts val="0"/>
              </a:spcAft>
              <a:buSzPts val="1800"/>
              <a:buNone/>
            </a:pPr>
            <a:r>
              <a:rPr lang="it">
                <a:latin typeface="Calibri"/>
                <a:ea typeface="Calibri"/>
                <a:cs typeface="Calibri"/>
                <a:sym typeface="Calibri"/>
              </a:rPr>
              <a:t>Pas de définition officielle des entreprises sociales, mais une définition est incluse dans le projet de loi sur l'entreprise sociale (2015).</a:t>
            </a:r>
            <a:endParaRPr>
              <a:latin typeface="Calibri"/>
              <a:ea typeface="Calibri"/>
              <a:cs typeface="Calibri"/>
              <a:sym typeface="Calibri"/>
            </a:endParaRPr>
          </a:p>
          <a:p>
            <a:pPr indent="0" lvl="0" marL="114300" rtl="0" algn="l">
              <a:lnSpc>
                <a:spcPct val="107000"/>
              </a:lnSpc>
              <a:spcBef>
                <a:spcPts val="800"/>
              </a:spcBef>
              <a:spcAft>
                <a:spcPts val="0"/>
              </a:spcAft>
              <a:buSzPts val="1800"/>
              <a:buNone/>
            </a:pPr>
            <a:r>
              <a:rPr lang="it">
                <a:latin typeface="Calibri"/>
                <a:ea typeface="Calibri"/>
                <a:cs typeface="Calibri"/>
                <a:sym typeface="Calibri"/>
              </a:rPr>
              <a:t>Il définit deux types de SE : </a:t>
            </a:r>
            <a:endParaRPr>
              <a:latin typeface="Calibri"/>
              <a:ea typeface="Calibri"/>
              <a:cs typeface="Calibri"/>
              <a:sym typeface="Calibri"/>
            </a:endParaRPr>
          </a:p>
          <a:p>
            <a:pPr indent="-342900" lvl="0" marL="457200" rtl="0" algn="l">
              <a:lnSpc>
                <a:spcPct val="107000"/>
              </a:lnSpc>
              <a:spcBef>
                <a:spcPts val="800"/>
              </a:spcBef>
              <a:spcAft>
                <a:spcPts val="0"/>
              </a:spcAft>
              <a:buSzPts val="1800"/>
              <a:buFont typeface="Calibri"/>
              <a:buChar char="●"/>
            </a:pPr>
            <a:r>
              <a:rPr b="1" lang="it">
                <a:latin typeface="Calibri"/>
                <a:ea typeface="Calibri"/>
                <a:cs typeface="Calibri"/>
                <a:sym typeface="Calibri"/>
              </a:rPr>
              <a:t>la société d'entreprise sociale </a:t>
            </a:r>
            <a:r>
              <a:rPr lang="it">
                <a:latin typeface="Calibri"/>
                <a:ea typeface="Calibri"/>
                <a:cs typeface="Calibri"/>
                <a:sym typeface="Calibri"/>
              </a:rPr>
              <a:t>(réservée aux sociétés à responsabilité limitée) et </a:t>
            </a:r>
            <a:endParaRPr>
              <a:latin typeface="Calibri"/>
              <a:ea typeface="Calibri"/>
              <a:cs typeface="Calibri"/>
              <a:sym typeface="Calibri"/>
            </a:endParaRPr>
          </a:p>
          <a:p>
            <a:pPr indent="-342900" lvl="0" marL="457200" rtl="0" algn="l">
              <a:lnSpc>
                <a:spcPct val="107000"/>
              </a:lnSpc>
              <a:spcBef>
                <a:spcPts val="0"/>
              </a:spcBef>
              <a:spcAft>
                <a:spcPts val="0"/>
              </a:spcAft>
              <a:buSzPts val="1800"/>
              <a:buFont typeface="Calibri"/>
              <a:buChar char="●"/>
            </a:pPr>
            <a:r>
              <a:rPr b="1" lang="it">
                <a:latin typeface="Calibri"/>
                <a:ea typeface="Calibri"/>
                <a:cs typeface="Calibri"/>
                <a:sym typeface="Calibri"/>
              </a:rPr>
              <a:t>organisation d'entreprise sociale </a:t>
            </a:r>
            <a:r>
              <a:rPr lang="it">
                <a:latin typeface="Calibri"/>
                <a:ea typeface="Calibri"/>
                <a:cs typeface="Calibri"/>
                <a:sym typeface="Calibri"/>
              </a:rPr>
              <a:t>(envisagée pour toutes les autres formes juridiques). </a:t>
            </a:r>
            <a:endParaRPr>
              <a:latin typeface="Calibri"/>
              <a:ea typeface="Calibri"/>
              <a:cs typeface="Calibri"/>
              <a:sym typeface="Calibri"/>
            </a:endParaRPr>
          </a:p>
          <a:p>
            <a:pPr indent="0" lvl="0" marL="114300" rtl="0" algn="l">
              <a:lnSpc>
                <a:spcPct val="107000"/>
              </a:lnSpc>
              <a:spcBef>
                <a:spcPts val="800"/>
              </a:spcBef>
              <a:spcAft>
                <a:spcPts val="0"/>
              </a:spcAft>
              <a:buClr>
                <a:schemeClr val="dk2"/>
              </a:buClr>
              <a:buSzPts val="1100"/>
              <a:buFont typeface="Arial"/>
              <a:buNone/>
            </a:pPr>
            <a:r>
              <a:rPr lang="it">
                <a:latin typeface="Calibri"/>
                <a:ea typeface="Calibri"/>
                <a:cs typeface="Calibri"/>
                <a:sym typeface="Calibri"/>
              </a:rPr>
              <a:t>Toutes deux sont alignées sur la définition opérationnelle des entreprises sociales de l'UE, à l'exception de l'absence de référence à la participation des parties prenantes. Les sociétés d'entreprise sociale doivent respecter des critères supplémentaires (par exemple, des limitations sur les salaires et les bénévoles, des exigences spécifiques sur l'acte constitutif).</a:t>
            </a:r>
            <a:endParaRPr>
              <a:latin typeface="Calibri"/>
              <a:ea typeface="Calibri"/>
              <a:cs typeface="Calibri"/>
              <a:sym typeface="Calibri"/>
            </a:endParaRPr>
          </a:p>
          <a:p>
            <a:pPr indent="0" lvl="0" marL="114300" rtl="0" algn="l">
              <a:lnSpc>
                <a:spcPct val="107000"/>
              </a:lnSpc>
              <a:spcBef>
                <a:spcPts val="800"/>
              </a:spcBef>
              <a:spcAft>
                <a:spcPts val="0"/>
              </a:spcAft>
              <a:buClr>
                <a:schemeClr val="dk2"/>
              </a:buClr>
              <a:buSzPts val="1100"/>
              <a:buFont typeface="Arial"/>
              <a:buNone/>
            </a:pPr>
            <a:r>
              <a:t/>
            </a:r>
            <a:endParaRPr b="1">
              <a:latin typeface="Calibri"/>
              <a:ea typeface="Calibri"/>
              <a:cs typeface="Calibri"/>
              <a:sym typeface="Calibri"/>
            </a:endParaRPr>
          </a:p>
          <a:p>
            <a:pPr indent="0" lvl="0" marL="114300" rtl="0" algn="l">
              <a:lnSpc>
                <a:spcPct val="107000"/>
              </a:lnSpc>
              <a:spcBef>
                <a:spcPts val="800"/>
              </a:spcBef>
              <a:spcAft>
                <a:spcPts val="800"/>
              </a:spcAft>
              <a:buSzPts val="1800"/>
              <a:buNone/>
            </a:pPr>
            <a:r>
              <a:t/>
            </a:r>
            <a:endParaRPr b="1">
              <a:latin typeface="Calibri"/>
              <a:ea typeface="Calibri"/>
              <a:cs typeface="Calibri"/>
              <a:sym typeface="Calibri"/>
            </a:endParaRPr>
          </a:p>
        </p:txBody>
      </p:sp>
      <p:pic>
        <p:nvPicPr>
          <p:cNvPr id="608" name="Google Shape;608;p32"/>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609" name="Google Shape;609;p32"/>
          <p:cNvPicPr preferRelativeResize="0"/>
          <p:nvPr/>
        </p:nvPicPr>
        <p:blipFill rotWithShape="1">
          <a:blip r:embed="rId4">
            <a:alphaModFix/>
          </a:blip>
          <a:srcRect b="0" l="0" r="0" t="0"/>
          <a:stretch/>
        </p:blipFill>
        <p:spPr>
          <a:xfrm>
            <a:off x="920606" y="79785"/>
            <a:ext cx="1006183" cy="1006183"/>
          </a:xfrm>
          <a:prstGeom prst="rect">
            <a:avLst/>
          </a:prstGeom>
          <a:noFill/>
          <a:ln>
            <a:noFill/>
          </a:ln>
        </p:spPr>
      </p:pic>
      <p:pic>
        <p:nvPicPr>
          <p:cNvPr descr="Graphical user interface, application&#10;&#10;Description automatically generated with medium confidence" id="610" name="Google Shape;610;p32"/>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33"/>
          <p:cNvSpPr txBox="1"/>
          <p:nvPr>
            <p:ph type="title"/>
          </p:nvPr>
        </p:nvSpPr>
        <p:spPr>
          <a:xfrm>
            <a:off x="1763755" y="405621"/>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Malte</a:t>
            </a:r>
            <a:endParaRPr/>
          </a:p>
        </p:txBody>
      </p:sp>
      <p:pic>
        <p:nvPicPr>
          <p:cNvPr id="616" name="Google Shape;616;p3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17" name="Google Shape;617;p33"/>
          <p:cNvSpPr/>
          <p:nvPr/>
        </p:nvSpPr>
        <p:spPr>
          <a:xfrm>
            <a:off x="360217" y="2308821"/>
            <a:ext cx="8361600" cy="9735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8" name="Google Shape;618;p33"/>
          <p:cNvSpPr/>
          <p:nvPr/>
        </p:nvSpPr>
        <p:spPr>
          <a:xfrm>
            <a:off x="359138" y="2308819"/>
            <a:ext cx="159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9" name="Google Shape;619;p33"/>
          <p:cNvSpPr/>
          <p:nvPr/>
        </p:nvSpPr>
        <p:spPr>
          <a:xfrm>
            <a:off x="8562523" y="2308824"/>
            <a:ext cx="159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0" name="Google Shape;620;p33"/>
          <p:cNvSpPr/>
          <p:nvPr/>
        </p:nvSpPr>
        <p:spPr>
          <a:xfrm>
            <a:off x="3533113" y="2314323"/>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1" name="Google Shape;621;p33"/>
          <p:cNvSpPr/>
          <p:nvPr/>
        </p:nvSpPr>
        <p:spPr>
          <a:xfrm>
            <a:off x="314325" y="3411877"/>
            <a:ext cx="3719700" cy="12855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chemeClr val="lt1"/>
                </a:solidFill>
                <a:latin typeface="Arial"/>
                <a:ea typeface="Arial"/>
                <a:cs typeface="Arial"/>
                <a:sym typeface="Arial"/>
              </a:rPr>
              <a:t>Avant la ratification de la loi sur les VO en 2007, aucune autorité globale n'était auparavant responsable des exigences relatives aux VO ni de leurs structures d'enregistrement, de suivi et de contrôle. Les organisations se définissaient comme des VO, des organisations non gouvernementales, des organisations caritatives, des groupes de mission ou, plus généralement, des organisations à but non lucratif (NPO).</a:t>
            </a:r>
            <a:endParaRPr b="0" i="0" sz="800" u="none" cap="none" strike="noStrike">
              <a:solidFill>
                <a:schemeClr val="lt1"/>
              </a:solidFill>
              <a:latin typeface="Arial"/>
              <a:ea typeface="Arial"/>
              <a:cs typeface="Arial"/>
              <a:sym typeface="Arial"/>
            </a:endParaRPr>
          </a:p>
        </p:txBody>
      </p:sp>
      <p:sp>
        <p:nvSpPr>
          <p:cNvPr id="622" name="Google Shape;622;p33"/>
          <p:cNvSpPr/>
          <p:nvPr/>
        </p:nvSpPr>
        <p:spPr>
          <a:xfrm>
            <a:off x="2611375" y="1342353"/>
            <a:ext cx="1843500" cy="8295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chemeClr val="lt1"/>
                </a:solidFill>
                <a:latin typeface="Arial"/>
                <a:ea typeface="Arial"/>
                <a:cs typeface="Arial"/>
                <a:sym typeface="Arial"/>
              </a:rPr>
              <a:t>Initiative pour les entreprises sociales (SBI) de 2011. Contient une première description d'une entreprise sociale</a:t>
            </a:r>
            <a:endParaRPr b="0" i="0" sz="800" u="none" cap="none" strike="noStrike">
              <a:solidFill>
                <a:schemeClr val="lt1"/>
              </a:solidFill>
              <a:latin typeface="Arial"/>
              <a:ea typeface="Arial"/>
              <a:cs typeface="Arial"/>
              <a:sym typeface="Arial"/>
            </a:endParaRPr>
          </a:p>
        </p:txBody>
      </p:sp>
      <p:sp>
        <p:nvSpPr>
          <p:cNvPr id="623" name="Google Shape;623;p33"/>
          <p:cNvSpPr/>
          <p:nvPr/>
        </p:nvSpPr>
        <p:spPr>
          <a:xfrm>
            <a:off x="4931550" y="3357749"/>
            <a:ext cx="2132700" cy="12855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chemeClr val="lt1"/>
                </a:solidFill>
                <a:latin typeface="Arial"/>
                <a:ea typeface="Arial"/>
                <a:cs typeface="Arial"/>
                <a:sym typeface="Arial"/>
              </a:rPr>
              <a:t>Le livre blanc sur la loi sur les entreprises sociales a été publié en 2015 comme une première étape vers la création d'un cadre légal et réglementaire pour les entreprises sociales, qui met l'accent sur le rôle des parties prenantes dans le processus.</a:t>
            </a:r>
            <a:endParaRPr b="0" i="0" sz="800" u="none" cap="none" strike="noStrike">
              <a:solidFill>
                <a:schemeClr val="lt1"/>
              </a:solidFill>
              <a:latin typeface="Arial"/>
              <a:ea typeface="Arial"/>
              <a:cs typeface="Arial"/>
              <a:sym typeface="Arial"/>
            </a:endParaRPr>
          </a:p>
        </p:txBody>
      </p:sp>
      <p:pic>
        <p:nvPicPr>
          <p:cNvPr id="624" name="Google Shape;624;p33"/>
          <p:cNvPicPr preferRelativeResize="0"/>
          <p:nvPr/>
        </p:nvPicPr>
        <p:blipFill rotWithShape="1">
          <a:blip r:embed="rId4">
            <a:alphaModFix/>
          </a:blip>
          <a:srcRect b="0" l="0" r="0" t="0"/>
          <a:stretch/>
        </p:blipFill>
        <p:spPr>
          <a:xfrm>
            <a:off x="920606" y="79785"/>
            <a:ext cx="1006183" cy="1006183"/>
          </a:xfrm>
          <a:prstGeom prst="rect">
            <a:avLst/>
          </a:prstGeom>
          <a:noFill/>
          <a:ln>
            <a:noFill/>
          </a:ln>
        </p:spPr>
      </p:pic>
      <p:sp>
        <p:nvSpPr>
          <p:cNvPr id="625" name="Google Shape;625;p33"/>
          <p:cNvSpPr/>
          <p:nvPr/>
        </p:nvSpPr>
        <p:spPr>
          <a:xfrm>
            <a:off x="5910797" y="2314326"/>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6" name="Google Shape;626;p33"/>
          <p:cNvSpPr/>
          <p:nvPr/>
        </p:nvSpPr>
        <p:spPr>
          <a:xfrm>
            <a:off x="5675125" y="624675"/>
            <a:ext cx="3101400" cy="1684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chemeClr val="lt1"/>
                </a:solidFill>
                <a:latin typeface="Arial"/>
                <a:ea typeface="Arial"/>
                <a:cs typeface="Arial"/>
                <a:sym typeface="Arial"/>
              </a:rPr>
              <a:t>Les VO qui peuvent être considérées comme des entreprises sociales acquièrent des financements par le biais de demandes et de dons et mènent des activités génératrices de revenus qui les aident à couvrir leurs coûts opérationnels. Les petites organisations ont tendance à fournir des services gratuitement ou contre une rémunération subventionnée, tandis que les grandes VO établissent normalement des contrats de prestation de services avec le gouvernement.</a:t>
            </a:r>
            <a:endParaRPr b="0" i="0" sz="600" u="none" cap="none" strike="noStrike">
              <a:solidFill>
                <a:schemeClr val="lt1"/>
              </a:solidFill>
              <a:latin typeface="Arial"/>
              <a:ea typeface="Arial"/>
              <a:cs typeface="Arial"/>
              <a:sym typeface="Arial"/>
            </a:endParaRPr>
          </a:p>
        </p:txBody>
      </p:sp>
      <p:pic>
        <p:nvPicPr>
          <p:cNvPr descr="Graphical user interface, application&#10;&#10;Description automatically generated with medium confidence" id="627" name="Google Shape;627;p33"/>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
        <p:nvSpPr>
          <p:cNvPr id="628" name="Google Shape;628;p33"/>
          <p:cNvSpPr/>
          <p:nvPr/>
        </p:nvSpPr>
        <p:spPr>
          <a:xfrm>
            <a:off x="7278700" y="4430075"/>
            <a:ext cx="1443000" cy="267300"/>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0" i="0" lang="it" sz="1300" u="none" cap="none" strike="noStrike">
                <a:solidFill>
                  <a:schemeClr val="lt1"/>
                </a:solidFill>
                <a:latin typeface="Arial"/>
                <a:ea typeface="Arial"/>
                <a:cs typeface="Arial"/>
                <a:sym typeface="Arial"/>
              </a:rPr>
              <a:t>Ligne du temps</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3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3.6 Belgique</a:t>
            </a:r>
            <a:endParaRPr>
              <a:solidFill>
                <a:srgbClr val="002B4D"/>
              </a:solidFill>
            </a:endParaRPr>
          </a:p>
        </p:txBody>
      </p:sp>
      <p:sp>
        <p:nvSpPr>
          <p:cNvPr id="634" name="Google Shape;634;p34"/>
          <p:cNvSpPr txBox="1"/>
          <p:nvPr>
            <p:ph idx="1" type="body"/>
          </p:nvPr>
        </p:nvSpPr>
        <p:spPr>
          <a:xfrm>
            <a:off x="202751" y="1368596"/>
            <a:ext cx="8519100" cy="3468000"/>
          </a:xfrm>
          <a:prstGeom prst="rect">
            <a:avLst/>
          </a:prstGeom>
          <a:noFill/>
          <a:ln>
            <a:noFill/>
          </a:ln>
        </p:spPr>
        <p:txBody>
          <a:bodyPr anchorCtr="0" anchor="t" bIns="91425" lIns="91425" spcFirstLastPara="1" rIns="91425" wrap="square" tIns="91425">
            <a:noAutofit/>
          </a:bodyPr>
          <a:lstStyle/>
          <a:p>
            <a:pPr indent="0" lvl="0" marL="114300" rtl="0" algn="l">
              <a:lnSpc>
                <a:spcPct val="107000"/>
              </a:lnSpc>
              <a:spcBef>
                <a:spcPts val="800"/>
              </a:spcBef>
              <a:spcAft>
                <a:spcPts val="0"/>
              </a:spcAft>
              <a:buSzPts val="1800"/>
              <a:buNone/>
            </a:pPr>
            <a:r>
              <a:rPr lang="it" sz="1300"/>
              <a:t>Il n'existe pas de consensus en Belgique sur ce qu'est une entreprise sociale et, plus précisément, sur les frontières à placer autour de cette notion.</a:t>
            </a:r>
            <a:endParaRPr sz="1300"/>
          </a:p>
          <a:p>
            <a:pPr indent="0" lvl="0" marL="114300" rtl="0" algn="l">
              <a:lnSpc>
                <a:spcPct val="107000"/>
              </a:lnSpc>
              <a:spcBef>
                <a:spcPts val="800"/>
              </a:spcBef>
              <a:spcAft>
                <a:spcPts val="0"/>
              </a:spcAft>
              <a:buSzPts val="1800"/>
              <a:buNone/>
            </a:pPr>
            <a:r>
              <a:rPr lang="it" sz="1300"/>
              <a:t>Les politiciens et les autorités publiques considèrent les entreprises sociales en fonction de leurs politiques publiques spécifiques et de leurs catégories de compétences.</a:t>
            </a:r>
            <a:endParaRPr sz="1300"/>
          </a:p>
          <a:p>
            <a:pPr indent="-342900" lvl="0" marL="457200" rtl="0" algn="l">
              <a:lnSpc>
                <a:spcPct val="107000"/>
              </a:lnSpc>
              <a:spcBef>
                <a:spcPts val="800"/>
              </a:spcBef>
              <a:spcAft>
                <a:spcPts val="0"/>
              </a:spcAft>
              <a:buSzPts val="1800"/>
              <a:buChar char="●"/>
            </a:pPr>
            <a:r>
              <a:rPr lang="it" sz="1300"/>
              <a:t>En </a:t>
            </a:r>
            <a:r>
              <a:rPr b="1" lang="it" sz="1300"/>
              <a:t>Wallonie </a:t>
            </a:r>
            <a:r>
              <a:rPr lang="it" sz="1300"/>
              <a:t>et en partie à Bruxelles, une entreprise sociale est typiquement présentée comme le sous-ensemble le plus entrepreneurial de l'économie sociale, ou comme un synonyme de cette dernière, définie comme toute activité économique développée par des associations, des coopératives, des mutuelles et des fondations et ne visant pas la maximisation du profit. </a:t>
            </a:r>
            <a:endParaRPr sz="1300"/>
          </a:p>
          <a:p>
            <a:pPr indent="-342900" lvl="0" marL="457200" rtl="0" algn="l">
              <a:lnSpc>
                <a:spcPct val="107000"/>
              </a:lnSpc>
              <a:spcBef>
                <a:spcPts val="800"/>
              </a:spcBef>
              <a:spcAft>
                <a:spcPts val="0"/>
              </a:spcAft>
              <a:buSzPts val="1800"/>
              <a:buChar char="●"/>
            </a:pPr>
            <a:r>
              <a:rPr lang="it" sz="1300"/>
              <a:t>En </a:t>
            </a:r>
            <a:r>
              <a:rPr b="1" lang="it" sz="1300"/>
              <a:t>Flandre</a:t>
            </a:r>
            <a:r>
              <a:rPr lang="it" sz="1300"/>
              <a:t>, "entreprise sociale - entrepreneuriat social" et "économie sociale" ne sont pas utilisés comme synonymes, mais au cours des dernières décennies, l'entrepreneuriat social a été partiellement intégré à l'économie sociale. L'économie sociale est désormais légalement définie (voir la Ondersteuningsdecreet en Flandre) comme un ensemble de "valeurs entrepreneuriales sociales" développées au sein de diverses formes organisationnelles et secteurs d'activité.</a:t>
            </a:r>
            <a:endParaRPr sz="1300"/>
          </a:p>
          <a:p>
            <a:pPr indent="-342900" lvl="0" marL="457200" rtl="0" algn="l">
              <a:lnSpc>
                <a:spcPct val="107000"/>
              </a:lnSpc>
              <a:spcBef>
                <a:spcPts val="800"/>
              </a:spcBef>
              <a:spcAft>
                <a:spcPts val="0"/>
              </a:spcAft>
              <a:buSzPts val="1800"/>
              <a:buChar char="●"/>
            </a:pPr>
            <a:r>
              <a:t/>
            </a:r>
            <a:endParaRPr sz="1300"/>
          </a:p>
          <a:p>
            <a:pPr indent="-311150" lvl="0" marL="457200" rtl="0" algn="l">
              <a:lnSpc>
                <a:spcPct val="107000"/>
              </a:lnSpc>
              <a:spcBef>
                <a:spcPts val="800"/>
              </a:spcBef>
              <a:spcAft>
                <a:spcPts val="0"/>
              </a:spcAft>
              <a:buSzPts val="1300"/>
              <a:buChar char="●"/>
            </a:pPr>
            <a:r>
              <a:t/>
            </a:r>
            <a:endParaRPr sz="1300"/>
          </a:p>
          <a:p>
            <a:pPr indent="0" lvl="0" marL="114300" rtl="0" algn="l">
              <a:lnSpc>
                <a:spcPct val="107000"/>
              </a:lnSpc>
              <a:spcBef>
                <a:spcPts val="800"/>
              </a:spcBef>
              <a:spcAft>
                <a:spcPts val="800"/>
              </a:spcAft>
              <a:buSzPts val="1800"/>
              <a:buNone/>
            </a:pPr>
            <a:r>
              <a:t/>
            </a:r>
            <a:endParaRPr sz="1300">
              <a:latin typeface="Calibri"/>
              <a:ea typeface="Calibri"/>
              <a:cs typeface="Calibri"/>
              <a:sym typeface="Calibri"/>
            </a:endParaRPr>
          </a:p>
        </p:txBody>
      </p:sp>
      <p:pic>
        <p:nvPicPr>
          <p:cNvPr id="635" name="Google Shape;635;p34"/>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36" name="Google Shape;636;p34"/>
          <p:cNvSpPr/>
          <p:nvPr/>
        </p:nvSpPr>
        <p:spPr>
          <a:xfrm>
            <a:off x="929554" y="79784"/>
            <a:ext cx="1038000" cy="1006200"/>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Graphical user interface, application&#10;&#10;Description automatically generated with medium confidence" id="637" name="Google Shape;637;p34"/>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3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Belgique</a:t>
            </a:r>
            <a:endParaRPr/>
          </a:p>
        </p:txBody>
      </p:sp>
      <p:pic>
        <p:nvPicPr>
          <p:cNvPr id="643" name="Google Shape;643;p35"/>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44" name="Google Shape;644;p35"/>
          <p:cNvSpPr/>
          <p:nvPr/>
        </p:nvSpPr>
        <p:spPr>
          <a:xfrm>
            <a:off x="360217" y="2221505"/>
            <a:ext cx="8361600" cy="9735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5" name="Google Shape;645;p35"/>
          <p:cNvSpPr/>
          <p:nvPr/>
        </p:nvSpPr>
        <p:spPr>
          <a:xfrm>
            <a:off x="359137" y="2224967"/>
            <a:ext cx="222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6" name="Google Shape;646;p35"/>
          <p:cNvSpPr/>
          <p:nvPr/>
        </p:nvSpPr>
        <p:spPr>
          <a:xfrm>
            <a:off x="8499511" y="2221505"/>
            <a:ext cx="222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7" name="Google Shape;647;p35"/>
          <p:cNvSpPr/>
          <p:nvPr/>
        </p:nvSpPr>
        <p:spPr>
          <a:xfrm>
            <a:off x="929554" y="79784"/>
            <a:ext cx="1095900" cy="1006200"/>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8" name="Google Shape;648;p35"/>
          <p:cNvSpPr/>
          <p:nvPr/>
        </p:nvSpPr>
        <p:spPr>
          <a:xfrm>
            <a:off x="6183065" y="3380369"/>
            <a:ext cx="2512200" cy="571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100"/>
              <a:buFont typeface="Arial"/>
              <a:buNone/>
            </a:pPr>
            <a:r>
              <a:rPr b="0" i="0" lang="it" sz="800" u="none" cap="none" strike="noStrike">
                <a:solidFill>
                  <a:schemeClr val="lt1"/>
                </a:solidFill>
                <a:latin typeface="Arial"/>
                <a:ea typeface="Arial"/>
                <a:cs typeface="Arial"/>
                <a:sym typeface="Arial"/>
              </a:rPr>
              <a:t>Un décret adopté en 2016 et exécuté en 2017, remplaçant le précédent datant de</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100"/>
              <a:buFont typeface="Arial"/>
              <a:buNone/>
            </a:pPr>
            <a:r>
              <a:rPr b="0" i="0" lang="it" sz="800" u="none" cap="none" strike="noStrike">
                <a:solidFill>
                  <a:schemeClr val="lt1"/>
                </a:solidFill>
                <a:latin typeface="Arial"/>
                <a:ea typeface="Arial"/>
                <a:cs typeface="Arial"/>
                <a:sym typeface="Arial"/>
              </a:rPr>
              <a:t>2003, structure les entreprises d'insertion (EI, entreprises d'insertion).</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100"/>
              <a:buFont typeface="Arial"/>
              <a:buNone/>
            </a:pPr>
            <a:r>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49" name="Google Shape;649;p35"/>
          <p:cNvSpPr/>
          <p:nvPr/>
        </p:nvSpPr>
        <p:spPr>
          <a:xfrm>
            <a:off x="4007772" y="2221505"/>
            <a:ext cx="222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0" name="Google Shape;650;p35"/>
          <p:cNvSpPr/>
          <p:nvPr/>
        </p:nvSpPr>
        <p:spPr>
          <a:xfrm>
            <a:off x="309175" y="3305225"/>
            <a:ext cx="4801500" cy="13923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Un décret réglementant l'économie sociale, initialement adopté dès 1990, a été redéfini en 2008 avec les objectifs suivants :</a:t>
            </a:r>
            <a:endParaRPr b="0" i="0" sz="800" u="none" cap="none" strike="noStrike">
              <a:solidFill>
                <a:schemeClr val="lt1"/>
              </a:solidFill>
              <a:latin typeface="Arial"/>
              <a:ea typeface="Arial"/>
              <a:cs typeface="Arial"/>
              <a:sym typeface="Arial"/>
            </a:endParaRPr>
          </a:p>
          <a:p>
            <a:pPr indent="-171450" lvl="0" marL="171450" marR="0" rtl="0" algn="l">
              <a:lnSpc>
                <a:spcPct val="100000"/>
              </a:lnSpc>
              <a:spcBef>
                <a:spcPts val="800"/>
              </a:spcBef>
              <a:spcAft>
                <a:spcPts val="0"/>
              </a:spcAft>
              <a:buClr>
                <a:srgbClr val="000000"/>
              </a:buClr>
              <a:buSzPts val="800"/>
              <a:buFont typeface="Arial"/>
              <a:buChar char="•"/>
            </a:pPr>
            <a:r>
              <a:rPr b="0" i="0" lang="it" sz="800" u="none" cap="none" strike="noStrike">
                <a:solidFill>
                  <a:schemeClr val="lt1"/>
                </a:solidFill>
                <a:latin typeface="Arial"/>
                <a:ea typeface="Arial"/>
                <a:cs typeface="Arial"/>
                <a:sym typeface="Arial"/>
              </a:rPr>
              <a:t>Reconnaître l'économie sociale et l'intégrer dans la législation wallonne.</a:t>
            </a:r>
            <a:endParaRPr b="0" i="0" sz="800" u="none" cap="none" strike="noStrike">
              <a:solidFill>
                <a:schemeClr val="lt1"/>
              </a:solidFill>
              <a:latin typeface="Arial"/>
              <a:ea typeface="Arial"/>
              <a:cs typeface="Arial"/>
              <a:sym typeface="Arial"/>
            </a:endParaRPr>
          </a:p>
          <a:p>
            <a:pPr indent="-171450" lvl="0" marL="171450" marR="0" rtl="0" algn="l">
              <a:lnSpc>
                <a:spcPct val="100000"/>
              </a:lnSpc>
              <a:spcBef>
                <a:spcPts val="800"/>
              </a:spcBef>
              <a:spcAft>
                <a:spcPts val="0"/>
              </a:spcAft>
              <a:buClr>
                <a:srgbClr val="000000"/>
              </a:buClr>
              <a:buSzPts val="800"/>
              <a:buFont typeface="Arial"/>
              <a:buChar char="•"/>
            </a:pPr>
            <a:r>
              <a:rPr b="0" i="0" lang="it" sz="800" u="none" cap="none" strike="noStrike">
                <a:solidFill>
                  <a:schemeClr val="lt1"/>
                </a:solidFill>
                <a:latin typeface="Arial"/>
                <a:ea typeface="Arial"/>
                <a:cs typeface="Arial"/>
                <a:sym typeface="Arial"/>
              </a:rPr>
              <a:t>Donner une légitimité aux entreprises sociales afin qu'elles puissent travailler sur un pied d'égalité avec les autres acteurs de l'économie.</a:t>
            </a:r>
            <a:endParaRPr b="0" i="0" sz="800" u="none" cap="none" strike="noStrike">
              <a:solidFill>
                <a:schemeClr val="lt1"/>
              </a:solidFill>
              <a:latin typeface="Arial"/>
              <a:ea typeface="Arial"/>
              <a:cs typeface="Arial"/>
              <a:sym typeface="Arial"/>
            </a:endParaRPr>
          </a:p>
          <a:p>
            <a:pPr indent="-171450" lvl="0" marL="171450" marR="0" rtl="0" algn="l">
              <a:lnSpc>
                <a:spcPct val="100000"/>
              </a:lnSpc>
              <a:spcBef>
                <a:spcPts val="800"/>
              </a:spcBef>
              <a:spcAft>
                <a:spcPts val="0"/>
              </a:spcAft>
              <a:buClr>
                <a:srgbClr val="000000"/>
              </a:buClr>
              <a:buSzPts val="800"/>
              <a:buFont typeface="Arial"/>
              <a:buChar char="•"/>
            </a:pPr>
            <a:r>
              <a:rPr b="0" i="0" lang="it" sz="800" u="none" cap="none" strike="noStrike">
                <a:solidFill>
                  <a:schemeClr val="lt1"/>
                </a:solidFill>
                <a:latin typeface="Arial"/>
                <a:ea typeface="Arial"/>
                <a:cs typeface="Arial"/>
                <a:sym typeface="Arial"/>
              </a:rPr>
              <a:t>Mieux articuler les différents mécanismes et dispositifs de soutien en région wallonne.</a:t>
            </a:r>
            <a:endParaRPr b="0" i="0" sz="800" u="none" cap="none" strike="noStrike">
              <a:solidFill>
                <a:schemeClr val="lt1"/>
              </a:solidFill>
              <a:latin typeface="Arial"/>
              <a:ea typeface="Arial"/>
              <a:cs typeface="Arial"/>
              <a:sym typeface="Arial"/>
            </a:endParaRPr>
          </a:p>
          <a:p>
            <a:pPr indent="-171450" lvl="0" marL="171450" marR="0" rtl="0" algn="l">
              <a:lnSpc>
                <a:spcPct val="100000"/>
              </a:lnSpc>
              <a:spcBef>
                <a:spcPts val="800"/>
              </a:spcBef>
              <a:spcAft>
                <a:spcPts val="0"/>
              </a:spcAft>
              <a:buClr>
                <a:srgbClr val="000000"/>
              </a:buClr>
              <a:buSzPts val="800"/>
              <a:buFont typeface="Arial"/>
              <a:buChar char="•"/>
            </a:pPr>
            <a:r>
              <a:rPr b="0" i="0" lang="it" sz="800" u="none" cap="none" strike="noStrike">
                <a:solidFill>
                  <a:schemeClr val="lt1"/>
                </a:solidFill>
                <a:latin typeface="Arial"/>
                <a:ea typeface="Arial"/>
                <a:cs typeface="Arial"/>
                <a:sym typeface="Arial"/>
              </a:rPr>
              <a:t>Mieux organiser la représentation et la concertation avec le secteur par le biais du CWES. </a:t>
            </a:r>
            <a:endParaRPr b="0" i="0" sz="800" u="none" cap="none" strike="noStrike">
              <a:solidFill>
                <a:schemeClr val="lt1"/>
              </a:solidFill>
              <a:latin typeface="Arial"/>
              <a:ea typeface="Arial"/>
              <a:cs typeface="Arial"/>
              <a:sym typeface="Arial"/>
            </a:endParaRPr>
          </a:p>
          <a:p>
            <a:pPr indent="-171450" lvl="0" marL="171450" marR="0" rtl="0" algn="l">
              <a:lnSpc>
                <a:spcPct val="100000"/>
              </a:lnSpc>
              <a:spcBef>
                <a:spcPts val="800"/>
              </a:spcBef>
              <a:spcAft>
                <a:spcPts val="0"/>
              </a:spcAft>
              <a:buClr>
                <a:srgbClr val="000000"/>
              </a:buClr>
              <a:buSzPts val="800"/>
              <a:buFont typeface="Arial"/>
              <a:buChar char="•"/>
            </a:pPr>
            <a:r>
              <a:t/>
            </a:r>
            <a:endParaRPr b="0" i="0" sz="800" u="none" cap="none" strike="noStrike">
              <a:solidFill>
                <a:schemeClr val="lt1"/>
              </a:solidFill>
              <a:latin typeface="Arial"/>
              <a:ea typeface="Arial"/>
              <a:cs typeface="Arial"/>
              <a:sym typeface="Arial"/>
            </a:endParaRPr>
          </a:p>
          <a:p>
            <a:pPr indent="-171450" lvl="0" marL="171450" marR="0" rtl="0" algn="l">
              <a:lnSpc>
                <a:spcPct val="100000"/>
              </a:lnSpc>
              <a:spcBef>
                <a:spcPts val="800"/>
              </a:spcBef>
              <a:spcAft>
                <a:spcPts val="0"/>
              </a:spcAft>
              <a:buClr>
                <a:schemeClr val="lt1"/>
              </a:buClr>
              <a:buSzPts val="800"/>
              <a:buFont typeface="Arial"/>
              <a:buChar char="•"/>
            </a:pPr>
            <a:r>
              <a:t/>
            </a:r>
            <a:endParaRPr b="0" i="0" sz="800" u="none" cap="none" strike="noStrike">
              <a:solidFill>
                <a:schemeClr val="lt1"/>
              </a:solidFill>
              <a:latin typeface="Arial"/>
              <a:ea typeface="Arial"/>
              <a:cs typeface="Arial"/>
              <a:sym typeface="Arial"/>
            </a:endParaRPr>
          </a:p>
        </p:txBody>
      </p:sp>
      <p:sp>
        <p:nvSpPr>
          <p:cNvPr id="651" name="Google Shape;651;p35"/>
          <p:cNvSpPr/>
          <p:nvPr/>
        </p:nvSpPr>
        <p:spPr>
          <a:xfrm>
            <a:off x="5661825" y="1211350"/>
            <a:ext cx="3197700" cy="862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100"/>
              <a:buFont typeface="Arial"/>
              <a:buNone/>
            </a:pPr>
            <a:r>
              <a:rPr b="0" i="0" lang="it" sz="800" u="none" cap="none" strike="noStrike">
                <a:solidFill>
                  <a:schemeClr val="lt1"/>
                </a:solidFill>
                <a:latin typeface="Arial"/>
                <a:ea typeface="Arial"/>
                <a:cs typeface="Arial"/>
                <a:sym typeface="Arial"/>
              </a:rPr>
              <a:t>La loi sur l'entreprise à but social a été abrogée en 2019. Avec la nouvelle loi, seules les coopératives peuvent obtenir une accréditation d'"entreprise sociale".</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100"/>
              <a:buFont typeface="Arial"/>
              <a:buNone/>
            </a:pPr>
            <a:r>
              <a:rPr b="0" i="0" lang="it" sz="800" u="none" cap="none" strike="noStrike">
                <a:solidFill>
                  <a:schemeClr val="lt1"/>
                </a:solidFill>
                <a:latin typeface="Arial"/>
                <a:ea typeface="Arial"/>
                <a:cs typeface="Arial"/>
                <a:sym typeface="Arial"/>
              </a:rPr>
              <a:t>La loi sur les associations a été modifiée de manière substantielle en 2019 pour renforcer l'"entrepreneuriat" des associations. Le droit des associations est désormais intégré dans le code des sociétés.</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100"/>
              <a:buFont typeface="Arial"/>
              <a:buNone/>
            </a:pPr>
            <a:r>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52" name="Google Shape;652;p35"/>
          <p:cNvSpPr/>
          <p:nvPr/>
        </p:nvSpPr>
        <p:spPr>
          <a:xfrm>
            <a:off x="2862858" y="1349565"/>
            <a:ext cx="2512200" cy="571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La Social Innovation Factory (Sociale InnovatieFabriek) a été créée en 2013. Elle " promeut, oriente et soutient l'entrepreneuriat social et l'innovation sociale pour relever les défis sociétaux ".</a:t>
            </a:r>
            <a:endParaRPr b="0" i="0" sz="1400" u="none" cap="none" strike="noStrike">
              <a:solidFill>
                <a:srgbClr val="000000"/>
              </a:solidFill>
              <a:latin typeface="Arial"/>
              <a:ea typeface="Arial"/>
              <a:cs typeface="Arial"/>
              <a:sym typeface="Arial"/>
            </a:endParaRPr>
          </a:p>
        </p:txBody>
      </p:sp>
      <p:sp>
        <p:nvSpPr>
          <p:cNvPr id="653" name="Google Shape;653;p35"/>
          <p:cNvSpPr/>
          <p:nvPr/>
        </p:nvSpPr>
        <p:spPr>
          <a:xfrm>
            <a:off x="6012748" y="2221505"/>
            <a:ext cx="222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4" name="Google Shape;654;p35"/>
          <p:cNvSpPr/>
          <p:nvPr/>
        </p:nvSpPr>
        <p:spPr>
          <a:xfrm>
            <a:off x="7278700" y="4430075"/>
            <a:ext cx="1443000" cy="267300"/>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0" i="0" lang="it" sz="1300" u="none" cap="none" strike="noStrike">
                <a:solidFill>
                  <a:schemeClr val="lt1"/>
                </a:solidFill>
                <a:latin typeface="Arial"/>
                <a:ea typeface="Arial"/>
                <a:cs typeface="Arial"/>
                <a:sym typeface="Arial"/>
              </a:rPr>
              <a:t>Ligne du temps</a:t>
            </a:r>
            <a:endParaRPr b="0" i="0" sz="13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655" name="Google Shape;655;p35"/>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
          <p:cNvSpPr txBox="1"/>
          <p:nvPr>
            <p:ph type="title"/>
          </p:nvPr>
        </p:nvSpPr>
        <p:spPr>
          <a:xfrm>
            <a:off x="1287750" y="475200"/>
            <a:ext cx="65685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Méthodologie – EQF Work Unit 1</a:t>
            </a:r>
            <a:endParaRPr sz="2000"/>
          </a:p>
          <a:p>
            <a:pPr indent="0" lvl="0" marL="0" rtl="0" algn="ctr">
              <a:lnSpc>
                <a:spcPct val="100000"/>
              </a:lnSpc>
              <a:spcBef>
                <a:spcPts val="0"/>
              </a:spcBef>
              <a:spcAft>
                <a:spcPts val="0"/>
              </a:spcAft>
              <a:buSzPts val="3000"/>
              <a:buNone/>
            </a:pPr>
            <a:r>
              <a:t/>
            </a:r>
            <a:endParaRPr sz="2000"/>
          </a:p>
        </p:txBody>
      </p:sp>
      <p:pic>
        <p:nvPicPr>
          <p:cNvPr id="267" name="Google Shape;267;p3"/>
          <p:cNvPicPr preferRelativeResize="0"/>
          <p:nvPr/>
        </p:nvPicPr>
        <p:blipFill rotWithShape="1">
          <a:blip r:embed="rId3">
            <a:alphaModFix/>
          </a:blip>
          <a:srcRect b="0" l="0" r="0" t="0"/>
          <a:stretch/>
        </p:blipFill>
        <p:spPr>
          <a:xfrm>
            <a:off x="0" y="0"/>
            <a:ext cx="718275" cy="679625"/>
          </a:xfrm>
          <a:prstGeom prst="rect">
            <a:avLst/>
          </a:prstGeom>
          <a:noFill/>
          <a:ln>
            <a:noFill/>
          </a:ln>
        </p:spPr>
      </p:pic>
      <p:graphicFrame>
        <p:nvGraphicFramePr>
          <p:cNvPr id="268" name="Google Shape;268;p3"/>
          <p:cNvGraphicFramePr/>
          <p:nvPr/>
        </p:nvGraphicFramePr>
        <p:xfrm>
          <a:off x="1068925" y="954684"/>
          <a:ext cx="3000000" cy="3000000"/>
        </p:xfrm>
        <a:graphic>
          <a:graphicData uri="http://schemas.openxmlformats.org/drawingml/2006/table">
            <a:tbl>
              <a:tblPr>
                <a:noFill/>
                <a:tableStyleId>{C46AE06C-BDE7-4502-B0D4-46D1538F2383}</a:tableStyleId>
              </a:tblPr>
              <a:tblGrid>
                <a:gridCol w="2441900"/>
                <a:gridCol w="2441900"/>
                <a:gridCol w="2441900"/>
              </a:tblGrid>
              <a:tr h="538475">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Connaissances: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Skills: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Compétences: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112025">
                <a:tc>
                  <a:txBody>
                    <a:bodyPr/>
                    <a:lstStyle/>
                    <a:p>
                      <a:pPr indent="0" lvl="0" marL="0" marR="0" rtl="0" algn="l">
                        <a:lnSpc>
                          <a:spcPct val="100000"/>
                        </a:lnSpc>
                        <a:spcBef>
                          <a:spcPts val="0"/>
                        </a:spcBef>
                        <a:spcAft>
                          <a:spcPts val="0"/>
                        </a:spcAft>
                        <a:buClr>
                          <a:srgbClr val="000000"/>
                        </a:buClr>
                        <a:buSzPts val="1600"/>
                        <a:buFont typeface="Arial"/>
                        <a:buNone/>
                      </a:pPr>
                      <a:r>
                        <a:rPr lang="it" sz="1600" u="none" cap="none" strike="noStrike">
                          <a:solidFill>
                            <a:schemeClr val="dk2"/>
                          </a:solidFill>
                          <a:latin typeface="Lato"/>
                          <a:ea typeface="Lato"/>
                          <a:cs typeface="Lato"/>
                          <a:sym typeface="Lato"/>
                        </a:rPr>
                        <a:t>Connaissance pour :</a:t>
                      </a:r>
                      <a:endParaRPr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lang="it" sz="1600" u="none" cap="none" strike="noStrike">
                          <a:solidFill>
                            <a:schemeClr val="dk2"/>
                          </a:solidFill>
                          <a:latin typeface="Lato"/>
                          <a:ea typeface="Lato"/>
                          <a:cs typeface="Lato"/>
                          <a:sym typeface="Lato"/>
                        </a:rPr>
                        <a:t>Mettre en relation des individus et des organisations issus de différentes communautés et entreprises sociales. </a:t>
                      </a:r>
                      <a:endParaRPr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lang="it" sz="1600" u="none" cap="none" strike="noStrike">
                          <a:solidFill>
                            <a:schemeClr val="dk2"/>
                          </a:solidFill>
                          <a:latin typeface="Lato"/>
                          <a:ea typeface="Lato"/>
                          <a:cs typeface="Lato"/>
                          <a:sym typeface="Lato"/>
                        </a:rPr>
                        <a:t>Trouver le bon équilibre entre la dimension sociale et économique au sein des entreprises sociales</a:t>
                      </a:r>
                      <a:endParaRPr sz="16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chemeClr val="dk2"/>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600"/>
                        <a:buFont typeface="Arial"/>
                        <a:buNone/>
                      </a:pPr>
                      <a:r>
                        <a:rPr lang="it" sz="1600" u="none" cap="none" strike="noStrike">
                          <a:solidFill>
                            <a:schemeClr val="dk2"/>
                          </a:solidFill>
                          <a:latin typeface="Lato"/>
                          <a:ea typeface="Lato"/>
                          <a:cs typeface="Lato"/>
                          <a:sym typeface="Lato"/>
                        </a:rPr>
                        <a:t>Compétences techniques et spécifiques pour :</a:t>
                      </a:r>
                      <a:endParaRPr sz="1600" u="none" cap="none" strike="noStrike">
                        <a:solidFill>
                          <a:schemeClr val="dk2"/>
                        </a:solidFill>
                        <a:latin typeface="Lato"/>
                        <a:ea typeface="Lato"/>
                        <a:cs typeface="Lato"/>
                        <a:sym typeface="Lato"/>
                      </a:endParaRPr>
                    </a:p>
                    <a:p>
                      <a:pPr indent="-285750" lvl="0" marL="285750" marR="0" rtl="0" algn="l">
                        <a:lnSpc>
                          <a:spcPct val="100000"/>
                        </a:lnSpc>
                        <a:spcBef>
                          <a:spcPts val="0"/>
                        </a:spcBef>
                        <a:spcAft>
                          <a:spcPts val="0"/>
                        </a:spcAft>
                        <a:buClr>
                          <a:srgbClr val="000000"/>
                        </a:buClr>
                        <a:buSzPts val="1100"/>
                        <a:buFont typeface="Noto Sans Symbols"/>
                        <a:buChar char="▪"/>
                      </a:pPr>
                      <a:r>
                        <a:rPr lang="it" sz="1600" u="none" cap="none" strike="noStrike">
                          <a:solidFill>
                            <a:schemeClr val="dk2"/>
                          </a:solidFill>
                          <a:latin typeface="Lato"/>
                          <a:ea typeface="Lato"/>
                          <a:cs typeface="Lato"/>
                          <a:sym typeface="Lato"/>
                        </a:rPr>
                        <a:t>Être capable d'obtenir un certificat B.Corp</a:t>
                      </a:r>
                      <a:endParaRPr sz="1600" u="none" cap="none" strike="noStrike">
                        <a:solidFill>
                          <a:schemeClr val="dk2"/>
                        </a:solidFill>
                        <a:latin typeface="Lato"/>
                        <a:ea typeface="Lato"/>
                        <a:cs typeface="Lato"/>
                        <a:sym typeface="Lato"/>
                      </a:endParaRPr>
                    </a:p>
                    <a:p>
                      <a:pPr indent="-285750" lvl="0" marL="285750" marR="0" rtl="0" algn="l">
                        <a:lnSpc>
                          <a:spcPct val="100000"/>
                        </a:lnSpc>
                        <a:spcBef>
                          <a:spcPts val="0"/>
                        </a:spcBef>
                        <a:spcAft>
                          <a:spcPts val="0"/>
                        </a:spcAft>
                        <a:buClr>
                          <a:srgbClr val="000000"/>
                        </a:buClr>
                        <a:buSzPts val="1100"/>
                        <a:buFont typeface="Noto Sans Symbols"/>
                        <a:buChar char="▪"/>
                      </a:pPr>
                      <a:r>
                        <a:rPr lang="it" sz="1600" u="none" cap="none" strike="noStrike">
                          <a:solidFill>
                            <a:schemeClr val="dk2"/>
                          </a:solidFill>
                          <a:latin typeface="Lato"/>
                          <a:ea typeface="Lato"/>
                          <a:cs typeface="Lato"/>
                          <a:sym typeface="Lato"/>
                        </a:rPr>
                        <a:t>Connaître les exigences essentielles pour la création de la dimension sociale et économique.</a:t>
                      </a:r>
                      <a:endParaRPr sz="1600" u="none" cap="none" strike="noStrike">
                        <a:solidFill>
                          <a:schemeClr val="dk2"/>
                        </a:solidFill>
                        <a:latin typeface="Lato"/>
                        <a:ea typeface="Lato"/>
                        <a:cs typeface="Lato"/>
                        <a:sym typeface="Lato"/>
                      </a:endParaRPr>
                    </a:p>
                    <a:p>
                      <a:pPr indent="-285750" lvl="0" marL="285750" marR="0" rtl="0" algn="l">
                        <a:lnSpc>
                          <a:spcPct val="100000"/>
                        </a:lnSpc>
                        <a:spcBef>
                          <a:spcPts val="0"/>
                        </a:spcBef>
                        <a:spcAft>
                          <a:spcPts val="0"/>
                        </a:spcAft>
                        <a:buClr>
                          <a:srgbClr val="000000"/>
                        </a:buClr>
                        <a:buSzPts val="1100"/>
                        <a:buFont typeface="Noto Sans Symbols"/>
                        <a:buChar char="▪"/>
                      </a:pPr>
                      <a:r>
                        <a:rPr lang="it" sz="1600" u="none" cap="none" strike="noStrike">
                          <a:solidFill>
                            <a:schemeClr val="dk2"/>
                          </a:solidFill>
                          <a:latin typeface="Lato"/>
                          <a:ea typeface="Lato"/>
                          <a:cs typeface="Lato"/>
                          <a:sym typeface="Lato"/>
                        </a:rPr>
                        <a:t>Savoir créer un système multi-acteurs.</a:t>
                      </a:r>
                      <a:endParaRPr sz="1600" u="none" cap="none" strike="noStrike">
                        <a:solidFill>
                          <a:schemeClr val="dk2"/>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t/>
                      </a:r>
                      <a:endParaRPr sz="1600" u="none" cap="none" strike="noStrike">
                        <a:solidFill>
                          <a:schemeClr val="dk2"/>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600"/>
                        <a:buFont typeface="Arial"/>
                        <a:buNone/>
                      </a:pPr>
                      <a:r>
                        <a:rPr lang="it" sz="1600" u="none" cap="none" strike="noStrike">
                          <a:solidFill>
                            <a:schemeClr val="dk2"/>
                          </a:solidFill>
                          <a:latin typeface="Lato"/>
                          <a:ea typeface="Lato"/>
                          <a:cs typeface="Lato"/>
                          <a:sym typeface="Lato"/>
                        </a:rPr>
                        <a:t>Compétences pour :</a:t>
                      </a:r>
                      <a:endParaRPr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lang="it" sz="1600" u="none" cap="none" strike="noStrike">
                          <a:solidFill>
                            <a:schemeClr val="dk2"/>
                          </a:solidFill>
                          <a:latin typeface="Lato"/>
                          <a:ea typeface="Lato"/>
                          <a:cs typeface="Lato"/>
                          <a:sym typeface="Lato"/>
                        </a:rPr>
                        <a:t>Trouver la bonne législation dans un pays spécifique pour définir votre entreprise sociale </a:t>
                      </a:r>
                      <a:endParaRPr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lang="it" sz="1600" u="none" cap="none" strike="noStrike">
                          <a:solidFill>
                            <a:schemeClr val="dk2"/>
                          </a:solidFill>
                          <a:latin typeface="Lato"/>
                          <a:ea typeface="Lato"/>
                          <a:cs typeface="Lato"/>
                          <a:sym typeface="Lato"/>
                        </a:rPr>
                        <a:t>Créer un réseau et interagir avec les parties prenantes</a:t>
                      </a:r>
                      <a:endParaRPr b="0" i="0" sz="1600" u="none" cap="none" strike="noStrike">
                        <a:solidFill>
                          <a:schemeClr val="dk2"/>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r>
            </a:tbl>
          </a:graphicData>
        </a:graphic>
      </p:graphicFrame>
      <p:pic>
        <p:nvPicPr>
          <p:cNvPr descr="Graphical user interface, application&#10;&#10;Description automatically generated with medium confidence" id="269" name="Google Shape;269;p3"/>
          <p:cNvPicPr preferRelativeResize="0"/>
          <p:nvPr/>
        </p:nvPicPr>
        <p:blipFill rotWithShape="1">
          <a:blip r:embed="rId4">
            <a:alphaModFix/>
          </a:blip>
          <a:srcRect b="0" l="0" r="0" t="0"/>
          <a:stretch/>
        </p:blipFill>
        <p:spPr>
          <a:xfrm>
            <a:off x="34350" y="4758650"/>
            <a:ext cx="1593175" cy="334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36"/>
          <p:cNvSpPr txBox="1"/>
          <p:nvPr/>
        </p:nvSpPr>
        <p:spPr>
          <a:xfrm>
            <a:off x="2062450" y="596425"/>
            <a:ext cx="7149600" cy="219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i="0" lang="it" sz="4200" u="none" cap="none" strike="noStrike">
                <a:solidFill>
                  <a:srgbClr val="000000"/>
                </a:solidFill>
                <a:latin typeface="Raleway"/>
                <a:ea typeface="Raleway"/>
                <a:cs typeface="Raleway"/>
                <a:sym typeface="Raleway"/>
              </a:rPr>
              <a:t>4 Comment construire ou accéder à un réseau et interagir avec vos interlocuteurs ?</a:t>
            </a:r>
            <a:endParaRPr b="1" i="0" sz="4200" u="none" cap="none" strike="noStrike">
              <a:solidFill>
                <a:srgbClr val="FFFFFF"/>
              </a:solidFill>
              <a:latin typeface="Raleway"/>
              <a:ea typeface="Raleway"/>
              <a:cs typeface="Raleway"/>
              <a:sym typeface="Raleway"/>
            </a:endParaRPr>
          </a:p>
        </p:txBody>
      </p:sp>
      <p:sp>
        <p:nvSpPr>
          <p:cNvPr id="661" name="Google Shape;661;p36"/>
          <p:cNvSpPr txBox="1"/>
          <p:nvPr/>
        </p:nvSpPr>
        <p:spPr>
          <a:xfrm>
            <a:off x="2471492" y="3526675"/>
            <a:ext cx="6331500" cy="1241700"/>
          </a:xfrm>
          <a:prstGeom prst="rect">
            <a:avLst/>
          </a:prstGeom>
          <a:solidFill>
            <a:srgbClr val="F4652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it" sz="1800" u="none" cap="none" strike="noStrike">
                <a:solidFill>
                  <a:srgbClr val="FFFFFF"/>
                </a:solidFill>
                <a:latin typeface="Lato"/>
                <a:ea typeface="Lato"/>
                <a:cs typeface="Lato"/>
                <a:sym typeface="Lato"/>
              </a:rPr>
              <a:t>CHAMBRE DE COMMERCE ITALO MALTAISE - MICC </a:t>
            </a:r>
            <a:endParaRPr b="0" i="0" sz="1800" u="none" cap="none" strike="noStrike">
              <a:solidFill>
                <a:srgbClr val="FFFFFF"/>
              </a:solidFill>
              <a:latin typeface="Lato"/>
              <a:ea typeface="Lato"/>
              <a:cs typeface="Lato"/>
              <a:sym typeface="Lato"/>
            </a:endParaRPr>
          </a:p>
        </p:txBody>
      </p:sp>
      <p:pic>
        <p:nvPicPr>
          <p:cNvPr id="662" name="Google Shape;662;p36"/>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663" name="Google Shape;663;p36"/>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pic>
        <p:nvPicPr>
          <p:cNvPr id="668" name="Google Shape;668;g1d0e18fce4a_5_0"/>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669" name="Google Shape;669;g1d0e18fce4a_5_0"/>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670" name="Google Shape;670;g1d0e18fce4a_5_0"/>
          <p:cNvPicPr preferRelativeResize="0"/>
          <p:nvPr/>
        </p:nvPicPr>
        <p:blipFill rotWithShape="1">
          <a:blip r:embed="rId5">
            <a:alphaModFix/>
          </a:blip>
          <a:srcRect b="0" l="0" r="0" t="0"/>
          <a:stretch/>
        </p:blipFill>
        <p:spPr>
          <a:xfrm>
            <a:off x="1751600" y="676175"/>
            <a:ext cx="7136426" cy="379114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pic>
        <p:nvPicPr>
          <p:cNvPr id="675" name="Google Shape;675;p3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76" name="Google Shape;676;p37"/>
          <p:cNvSpPr txBox="1"/>
          <p:nvPr/>
        </p:nvSpPr>
        <p:spPr>
          <a:xfrm>
            <a:off x="50" y="2580800"/>
            <a:ext cx="4572000" cy="12375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2"/>
              </a:buClr>
              <a:buSzPts val="1100"/>
              <a:buFont typeface="Arial"/>
              <a:buNone/>
            </a:pPr>
            <a:r>
              <a:rPr b="1" i="0" lang="it" sz="1600" u="none" cap="none" strike="noStrike">
                <a:solidFill>
                  <a:srgbClr val="122D4A"/>
                </a:solidFill>
                <a:latin typeface="Arial"/>
                <a:ea typeface="Arial"/>
                <a:cs typeface="Arial"/>
                <a:sym typeface="Arial"/>
              </a:rPr>
              <a:t>4.1 Pourquoi le réseau social d'entreprise est-il important ?</a:t>
            </a:r>
            <a:endParaRPr b="0" i="0" sz="1400" u="none" cap="none" strike="noStrike">
              <a:solidFill>
                <a:srgbClr val="000000"/>
              </a:solidFill>
              <a:latin typeface="Arial"/>
              <a:ea typeface="Arial"/>
              <a:cs typeface="Arial"/>
              <a:sym typeface="Arial"/>
            </a:endParaRPr>
          </a:p>
        </p:txBody>
      </p:sp>
      <p:sp>
        <p:nvSpPr>
          <p:cNvPr id="677" name="Google Shape;677;p37"/>
          <p:cNvSpPr txBox="1"/>
          <p:nvPr/>
        </p:nvSpPr>
        <p:spPr>
          <a:xfrm>
            <a:off x="50" y="1134675"/>
            <a:ext cx="4572000" cy="172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4. Comment construire ou accéder à un réseau et interagir avec vos interlocuteurs ?</a:t>
            </a:r>
            <a:endParaRPr b="1" i="0" sz="2500" u="none" cap="none" strike="noStrike">
              <a:solidFill>
                <a:schemeClr val="dk1"/>
              </a:solidFill>
              <a:latin typeface="Raleway"/>
              <a:ea typeface="Raleway"/>
              <a:cs typeface="Raleway"/>
              <a:sym typeface="Raleway"/>
            </a:endParaRPr>
          </a:p>
        </p:txBody>
      </p:sp>
      <p:sp>
        <p:nvSpPr>
          <p:cNvPr id="678" name="Google Shape;678;p37"/>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lang="it">
                <a:solidFill>
                  <a:srgbClr val="000000"/>
                </a:solidFill>
                <a:latin typeface="Calibri"/>
                <a:ea typeface="Calibri"/>
                <a:cs typeface="Calibri"/>
                <a:sym typeface="Calibri"/>
              </a:rPr>
              <a:t>Les entreprises sociales ont pour principal objectif de </a:t>
            </a:r>
            <a:r>
              <a:rPr b="1" lang="it">
                <a:solidFill>
                  <a:srgbClr val="000000"/>
                </a:solidFill>
                <a:latin typeface="Calibri"/>
                <a:ea typeface="Calibri"/>
                <a:cs typeface="Calibri"/>
                <a:sym typeface="Calibri"/>
              </a:rPr>
              <a:t>créer une valeur sociale en plus de la valeur économique.</a:t>
            </a:r>
            <a:endParaRPr b="1">
              <a:solidFill>
                <a:srgbClr val="000000"/>
              </a:solidFill>
            </a:endParaRPr>
          </a:p>
        </p:txBody>
      </p:sp>
      <p:pic>
        <p:nvPicPr>
          <p:cNvPr descr="Graphical user interface, application&#10;&#10;Description automatically generated with medium confidence" id="679" name="Google Shape;679;p37"/>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38"/>
          <p:cNvSpPr txBox="1"/>
          <p:nvPr>
            <p:ph type="title"/>
          </p:nvPr>
        </p:nvSpPr>
        <p:spPr>
          <a:xfrm>
            <a:off x="631325" y="504500"/>
            <a:ext cx="8208900" cy="679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3000"/>
              <a:buNone/>
            </a:pPr>
            <a:r>
              <a:rPr lang="it" sz="2300">
                <a:solidFill>
                  <a:schemeClr val="dk1"/>
                </a:solidFill>
              </a:rPr>
              <a:t>Pourquoi la mise en réseau des entreprises sociales est-elle importante ?</a:t>
            </a:r>
            <a:endParaRPr sz="2300">
              <a:solidFill>
                <a:schemeClr val="dk1"/>
              </a:solidFill>
            </a:endParaRPr>
          </a:p>
        </p:txBody>
      </p:sp>
      <p:sp>
        <p:nvSpPr>
          <p:cNvPr id="685" name="Google Shape;685;p38"/>
          <p:cNvSpPr txBox="1"/>
          <p:nvPr>
            <p:ph idx="1" type="body"/>
          </p:nvPr>
        </p:nvSpPr>
        <p:spPr>
          <a:xfrm>
            <a:off x="464200" y="1336675"/>
            <a:ext cx="8415000" cy="10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700">
                <a:latin typeface="Calibri"/>
                <a:ea typeface="Calibri"/>
                <a:cs typeface="Calibri"/>
                <a:sym typeface="Calibri"/>
              </a:rPr>
              <a:t>Les entreprises sociales ont pour principal objectif de </a:t>
            </a:r>
            <a:r>
              <a:rPr b="1" lang="it" sz="1700">
                <a:latin typeface="Calibri"/>
                <a:ea typeface="Calibri"/>
                <a:cs typeface="Calibri"/>
                <a:sym typeface="Calibri"/>
              </a:rPr>
              <a:t>créer de la valeur sociale en plus de la valeur économique.</a:t>
            </a:r>
            <a:r>
              <a:rPr lang="it" sz="1700">
                <a:latin typeface="Calibri"/>
                <a:ea typeface="Calibri"/>
                <a:cs typeface="Calibri"/>
                <a:sym typeface="Calibri"/>
              </a:rPr>
              <a:t> Cette double finalité limite l'accès aux ressources, car les entreprises sociales sont moins attrayantes pour les investisseurs externes :</a:t>
            </a:r>
            <a:endParaRPr sz="1700">
              <a:latin typeface="Calibri"/>
              <a:ea typeface="Calibri"/>
              <a:cs typeface="Calibri"/>
              <a:sym typeface="Calibri"/>
            </a:endParaRPr>
          </a:p>
        </p:txBody>
      </p:sp>
      <p:pic>
        <p:nvPicPr>
          <p:cNvPr id="686" name="Google Shape;686;p38"/>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87" name="Google Shape;687;p38"/>
          <p:cNvSpPr/>
          <p:nvPr/>
        </p:nvSpPr>
        <p:spPr>
          <a:xfrm>
            <a:off x="1423150" y="277070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38"/>
          <p:cNvSpPr/>
          <p:nvPr/>
        </p:nvSpPr>
        <p:spPr>
          <a:xfrm>
            <a:off x="5091428" y="276775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38"/>
          <p:cNvSpPr/>
          <p:nvPr/>
        </p:nvSpPr>
        <p:spPr>
          <a:xfrm>
            <a:off x="7196400" y="276775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38"/>
          <p:cNvSpPr/>
          <p:nvPr/>
        </p:nvSpPr>
        <p:spPr>
          <a:xfrm>
            <a:off x="6143929" y="276775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38"/>
          <p:cNvSpPr/>
          <p:nvPr/>
        </p:nvSpPr>
        <p:spPr>
          <a:xfrm>
            <a:off x="3961400" y="276775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38"/>
          <p:cNvSpPr/>
          <p:nvPr/>
        </p:nvSpPr>
        <p:spPr>
          <a:xfrm>
            <a:off x="2742704" y="276775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38"/>
          <p:cNvSpPr txBox="1"/>
          <p:nvPr/>
        </p:nvSpPr>
        <p:spPr>
          <a:xfrm>
            <a:off x="1176550" y="3323663"/>
            <a:ext cx="113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rgbClr val="000000"/>
                </a:solidFill>
                <a:latin typeface="Lato"/>
                <a:ea typeface="Lato"/>
                <a:cs typeface="Lato"/>
                <a:sym typeface="Lato"/>
              </a:rPr>
              <a:t>leadership</a:t>
            </a:r>
            <a:endParaRPr b="0" i="0" sz="1400" u="none" cap="none" strike="noStrike">
              <a:solidFill>
                <a:srgbClr val="000000"/>
              </a:solidFill>
              <a:latin typeface="Lato"/>
              <a:ea typeface="Lato"/>
              <a:cs typeface="Lato"/>
              <a:sym typeface="Lato"/>
            </a:endParaRPr>
          </a:p>
        </p:txBody>
      </p:sp>
      <p:sp>
        <p:nvSpPr>
          <p:cNvPr id="694" name="Google Shape;694;p38"/>
          <p:cNvSpPr txBox="1"/>
          <p:nvPr/>
        </p:nvSpPr>
        <p:spPr>
          <a:xfrm>
            <a:off x="2442875" y="3214450"/>
            <a:ext cx="16959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rgbClr val="000000"/>
                </a:solidFill>
                <a:latin typeface="Lato"/>
                <a:ea typeface="Lato"/>
                <a:cs typeface="Lato"/>
                <a:sym typeface="Lato"/>
              </a:rPr>
              <a:t>     nouveau</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rPr b="0" i="0" lang="it" sz="1400" u="none" cap="none" strike="noStrike">
                <a:solidFill>
                  <a:srgbClr val="000000"/>
                </a:solidFill>
                <a:latin typeface="Lato"/>
                <a:ea typeface="Lato"/>
                <a:cs typeface="Lato"/>
                <a:sym typeface="Lato"/>
              </a:rPr>
              <a:t>connaissances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695" name="Google Shape;695;p38"/>
          <p:cNvSpPr txBox="1"/>
          <p:nvPr/>
        </p:nvSpPr>
        <p:spPr>
          <a:xfrm>
            <a:off x="3765125" y="3322150"/>
            <a:ext cx="807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chemeClr val="dk2"/>
                </a:solidFill>
                <a:latin typeface="Lato"/>
                <a:ea typeface="Lato"/>
                <a:cs typeface="Lato"/>
                <a:sym typeface="Lato"/>
              </a:rPr>
              <a:t>finance</a:t>
            </a:r>
            <a:endParaRPr b="0" i="0" sz="1400" u="none" cap="none" strike="noStrike">
              <a:solidFill>
                <a:schemeClr val="dk2"/>
              </a:solidFill>
              <a:latin typeface="Lato"/>
              <a:ea typeface="Lato"/>
              <a:cs typeface="Lato"/>
              <a:sym typeface="Lato"/>
            </a:endParaRPr>
          </a:p>
        </p:txBody>
      </p:sp>
      <p:sp>
        <p:nvSpPr>
          <p:cNvPr id="696" name="Google Shape;696;p38"/>
          <p:cNvSpPr txBox="1"/>
          <p:nvPr/>
        </p:nvSpPr>
        <p:spPr>
          <a:xfrm>
            <a:off x="4951275" y="3322150"/>
            <a:ext cx="807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chemeClr val="dk2"/>
                </a:solidFill>
                <a:latin typeface="Lato"/>
                <a:ea typeface="Lato"/>
                <a:cs typeface="Lato"/>
                <a:sym typeface="Lato"/>
              </a:rPr>
              <a:t>talent</a:t>
            </a:r>
            <a:endParaRPr b="0" i="0" sz="1400" u="none" cap="none" strike="noStrike">
              <a:solidFill>
                <a:schemeClr val="dk2"/>
              </a:solidFill>
              <a:latin typeface="Lato"/>
              <a:ea typeface="Lato"/>
              <a:cs typeface="Lato"/>
              <a:sym typeface="Lato"/>
            </a:endParaRPr>
          </a:p>
        </p:txBody>
      </p:sp>
      <p:sp>
        <p:nvSpPr>
          <p:cNvPr id="697" name="Google Shape;697;p38"/>
          <p:cNvSpPr txBox="1"/>
          <p:nvPr/>
        </p:nvSpPr>
        <p:spPr>
          <a:xfrm>
            <a:off x="5945250" y="3215975"/>
            <a:ext cx="8775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2"/>
              </a:buClr>
              <a:buSzPts val="1100"/>
              <a:buFont typeface="Arial"/>
              <a:buNone/>
            </a:pPr>
            <a:r>
              <a:rPr b="0" i="0" lang="it" sz="1400" u="none" cap="none" strike="noStrike">
                <a:solidFill>
                  <a:schemeClr val="dk2"/>
                </a:solidFill>
                <a:latin typeface="Lato"/>
                <a:ea typeface="Lato"/>
                <a:cs typeface="Lato"/>
                <a:sym typeface="Lato"/>
              </a:rPr>
              <a:t>soutien</a:t>
            </a:r>
            <a:endParaRPr b="0" i="0" sz="1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rPr b="0" i="0" lang="it" sz="1400" u="none" cap="none" strike="noStrike">
                <a:solidFill>
                  <a:schemeClr val="dk2"/>
                </a:solidFill>
                <a:latin typeface="Lato"/>
                <a:ea typeface="Lato"/>
                <a:cs typeface="Lato"/>
                <a:sym typeface="Lato"/>
              </a:rPr>
              <a:t>services</a:t>
            </a:r>
            <a:endParaRPr b="0" i="0" sz="1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t/>
            </a:r>
            <a:endParaRPr b="0" i="0" sz="1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Lato"/>
              <a:ea typeface="Lato"/>
              <a:cs typeface="Lato"/>
              <a:sym typeface="Lato"/>
            </a:endParaRPr>
          </a:p>
        </p:txBody>
      </p:sp>
      <p:sp>
        <p:nvSpPr>
          <p:cNvPr id="698" name="Google Shape;698;p38"/>
          <p:cNvSpPr txBox="1"/>
          <p:nvPr/>
        </p:nvSpPr>
        <p:spPr>
          <a:xfrm>
            <a:off x="6929075" y="3322150"/>
            <a:ext cx="145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chemeClr val="dk2"/>
                </a:solidFill>
                <a:latin typeface="Lato"/>
                <a:ea typeface="Lato"/>
                <a:cs typeface="Lato"/>
                <a:sym typeface="Lato"/>
              </a:rPr>
              <a:t>networking</a:t>
            </a:r>
            <a:endParaRPr b="0" i="0" sz="1400" u="none" cap="none" strike="noStrike">
              <a:solidFill>
                <a:schemeClr val="dk2"/>
              </a:solidFill>
              <a:latin typeface="Lato"/>
              <a:ea typeface="Lato"/>
              <a:cs typeface="Lato"/>
              <a:sym typeface="Lato"/>
            </a:endParaRPr>
          </a:p>
        </p:txBody>
      </p:sp>
      <p:pic>
        <p:nvPicPr>
          <p:cNvPr id="699" name="Google Shape;699;p38"/>
          <p:cNvPicPr preferRelativeResize="0"/>
          <p:nvPr/>
        </p:nvPicPr>
        <p:blipFill rotWithShape="1">
          <a:blip r:embed="rId4">
            <a:alphaModFix/>
          </a:blip>
          <a:srcRect b="-6727" l="-6727" r="-6727" t="-6727"/>
          <a:stretch/>
        </p:blipFill>
        <p:spPr>
          <a:xfrm>
            <a:off x="1430000" y="2793950"/>
            <a:ext cx="400200" cy="400200"/>
          </a:xfrm>
          <a:prstGeom prst="rect">
            <a:avLst/>
          </a:prstGeom>
          <a:noFill/>
          <a:ln>
            <a:noFill/>
          </a:ln>
        </p:spPr>
      </p:pic>
      <p:pic>
        <p:nvPicPr>
          <p:cNvPr id="700" name="Google Shape;700;p38"/>
          <p:cNvPicPr preferRelativeResize="0"/>
          <p:nvPr/>
        </p:nvPicPr>
        <p:blipFill rotWithShape="1">
          <a:blip r:embed="rId5">
            <a:alphaModFix/>
          </a:blip>
          <a:srcRect b="0" l="-15528" r="-15514" t="-31044"/>
          <a:stretch/>
        </p:blipFill>
        <p:spPr>
          <a:xfrm>
            <a:off x="2742671" y="2719550"/>
            <a:ext cx="448200" cy="448200"/>
          </a:xfrm>
          <a:prstGeom prst="rect">
            <a:avLst/>
          </a:prstGeom>
          <a:noFill/>
          <a:ln>
            <a:noFill/>
          </a:ln>
        </p:spPr>
      </p:pic>
      <p:pic>
        <p:nvPicPr>
          <p:cNvPr id="701" name="Google Shape;701;p38"/>
          <p:cNvPicPr preferRelativeResize="0"/>
          <p:nvPr/>
        </p:nvPicPr>
        <p:blipFill rotWithShape="1">
          <a:blip r:embed="rId6">
            <a:alphaModFix/>
          </a:blip>
          <a:srcRect b="0" l="0" r="0" t="0"/>
          <a:stretch/>
        </p:blipFill>
        <p:spPr>
          <a:xfrm>
            <a:off x="7196425" y="2769950"/>
            <a:ext cx="448200" cy="448200"/>
          </a:xfrm>
          <a:prstGeom prst="rect">
            <a:avLst/>
          </a:prstGeom>
          <a:noFill/>
          <a:ln>
            <a:noFill/>
          </a:ln>
        </p:spPr>
      </p:pic>
      <p:pic>
        <p:nvPicPr>
          <p:cNvPr id="702" name="Google Shape;702;p38"/>
          <p:cNvPicPr preferRelativeResize="0"/>
          <p:nvPr/>
        </p:nvPicPr>
        <p:blipFill rotWithShape="1">
          <a:blip r:embed="rId7">
            <a:alphaModFix/>
          </a:blip>
          <a:srcRect b="0" l="0" r="0" t="0"/>
          <a:stretch/>
        </p:blipFill>
        <p:spPr>
          <a:xfrm>
            <a:off x="6185050" y="2820350"/>
            <a:ext cx="347400" cy="347400"/>
          </a:xfrm>
          <a:prstGeom prst="rect">
            <a:avLst/>
          </a:prstGeom>
          <a:noFill/>
          <a:ln>
            <a:noFill/>
          </a:ln>
        </p:spPr>
      </p:pic>
      <p:pic>
        <p:nvPicPr>
          <p:cNvPr id="703" name="Google Shape;703;p38"/>
          <p:cNvPicPr preferRelativeResize="0"/>
          <p:nvPr/>
        </p:nvPicPr>
        <p:blipFill rotWithShape="1">
          <a:blip r:embed="rId8">
            <a:alphaModFix/>
          </a:blip>
          <a:srcRect b="0" l="0" r="0" t="0"/>
          <a:stretch/>
        </p:blipFill>
        <p:spPr>
          <a:xfrm>
            <a:off x="4002550" y="2820350"/>
            <a:ext cx="347400" cy="347400"/>
          </a:xfrm>
          <a:prstGeom prst="rect">
            <a:avLst/>
          </a:prstGeom>
          <a:noFill/>
          <a:ln>
            <a:noFill/>
          </a:ln>
        </p:spPr>
      </p:pic>
      <p:pic>
        <p:nvPicPr>
          <p:cNvPr id="704" name="Google Shape;704;p38"/>
          <p:cNvPicPr preferRelativeResize="0"/>
          <p:nvPr/>
        </p:nvPicPr>
        <p:blipFill rotWithShape="1">
          <a:blip r:embed="rId9">
            <a:alphaModFix/>
          </a:blip>
          <a:srcRect b="0" l="0" r="0" t="0"/>
          <a:stretch/>
        </p:blipFill>
        <p:spPr>
          <a:xfrm>
            <a:off x="5095125" y="2783810"/>
            <a:ext cx="400200" cy="405011"/>
          </a:xfrm>
          <a:prstGeom prst="rect">
            <a:avLst/>
          </a:prstGeom>
          <a:noFill/>
          <a:ln>
            <a:noFill/>
          </a:ln>
        </p:spPr>
      </p:pic>
      <p:pic>
        <p:nvPicPr>
          <p:cNvPr descr="Graphical user interface, application&#10;&#10;Description automatically generated with medium confidence" id="705" name="Google Shape;705;p38"/>
          <p:cNvPicPr preferRelativeResize="0"/>
          <p:nvPr/>
        </p:nvPicPr>
        <p:blipFill rotWithShape="1">
          <a:blip r:embed="rId10">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pic>
        <p:nvPicPr>
          <p:cNvPr id="710" name="Google Shape;710;p39"/>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711" name="Google Shape;711;p39"/>
          <p:cNvSpPr txBox="1"/>
          <p:nvPr>
            <p:ph type="title"/>
          </p:nvPr>
        </p:nvSpPr>
        <p:spPr>
          <a:xfrm>
            <a:off x="450008" y="508800"/>
            <a:ext cx="82440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300">
                <a:solidFill>
                  <a:srgbClr val="002B4D"/>
                </a:solidFill>
              </a:rPr>
              <a:t>4.2 Comment construire un réseau</a:t>
            </a:r>
            <a:endParaRPr sz="2300">
              <a:solidFill>
                <a:srgbClr val="002B4D"/>
              </a:solidFill>
            </a:endParaRPr>
          </a:p>
        </p:txBody>
      </p:sp>
      <p:sp>
        <p:nvSpPr>
          <p:cNvPr id="712" name="Google Shape;712;p39"/>
          <p:cNvSpPr txBox="1"/>
          <p:nvPr>
            <p:ph idx="1" type="body"/>
          </p:nvPr>
        </p:nvSpPr>
        <p:spPr>
          <a:xfrm>
            <a:off x="731250" y="1184138"/>
            <a:ext cx="7681500" cy="1221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2"/>
              </a:buClr>
              <a:buSzPts val="1100"/>
              <a:buFont typeface="Arial"/>
              <a:buNone/>
            </a:pPr>
            <a:r>
              <a:rPr lang="it" sz="1700">
                <a:latin typeface="Calibri"/>
                <a:ea typeface="Calibri"/>
                <a:cs typeface="Calibri"/>
                <a:sym typeface="Calibri"/>
              </a:rPr>
              <a:t>Les réseaux d'entreprises sociales peuvent mettre en relation des </a:t>
            </a:r>
            <a:r>
              <a:rPr b="1" lang="it" sz="1700">
                <a:latin typeface="Calibri"/>
                <a:ea typeface="Calibri"/>
                <a:cs typeface="Calibri"/>
                <a:sym typeface="Calibri"/>
              </a:rPr>
              <a:t>individus et des organisations</a:t>
            </a:r>
            <a:r>
              <a:rPr lang="it" sz="1700">
                <a:latin typeface="Calibri"/>
                <a:ea typeface="Calibri"/>
                <a:cs typeface="Calibri"/>
                <a:sym typeface="Calibri"/>
              </a:rPr>
              <a:t> de différentes communautés, </a:t>
            </a:r>
            <a:r>
              <a:rPr b="1" lang="it" sz="1700">
                <a:latin typeface="Calibri"/>
                <a:ea typeface="Calibri"/>
                <a:cs typeface="Calibri"/>
                <a:sym typeface="Calibri"/>
              </a:rPr>
              <a:t>entreprises sociales </a:t>
            </a:r>
            <a:r>
              <a:rPr lang="it" sz="1700">
                <a:latin typeface="Calibri"/>
                <a:ea typeface="Calibri"/>
                <a:cs typeface="Calibri"/>
                <a:sym typeface="Calibri"/>
              </a:rPr>
              <a:t>et lieux dans des réseaux de soutien.</a:t>
            </a:r>
            <a:endParaRPr sz="1700">
              <a:latin typeface="Calibri"/>
              <a:ea typeface="Calibri"/>
              <a:cs typeface="Calibri"/>
              <a:sym typeface="Calibri"/>
            </a:endParaRPr>
          </a:p>
          <a:p>
            <a:pPr indent="0" lvl="0" marL="0" rtl="0" algn="just">
              <a:lnSpc>
                <a:spcPct val="100000"/>
              </a:lnSpc>
              <a:spcBef>
                <a:spcPts val="0"/>
              </a:spcBef>
              <a:spcAft>
                <a:spcPts val="0"/>
              </a:spcAft>
              <a:buClr>
                <a:schemeClr val="dk2"/>
              </a:buClr>
              <a:buSzPts val="1100"/>
              <a:buFont typeface="Arial"/>
              <a:buNone/>
            </a:pPr>
            <a:r>
              <a:rPr lang="it" sz="1700">
                <a:latin typeface="Calibri"/>
                <a:ea typeface="Calibri"/>
                <a:cs typeface="Calibri"/>
                <a:sym typeface="Calibri"/>
              </a:rPr>
              <a:t>Pour rejoindre un réseau, vous devez :</a:t>
            </a:r>
            <a:endParaRPr sz="1700">
              <a:latin typeface="Calibri"/>
              <a:ea typeface="Calibri"/>
              <a:cs typeface="Calibri"/>
              <a:sym typeface="Calibri"/>
            </a:endParaRPr>
          </a:p>
          <a:p>
            <a:pPr indent="0" lvl="0" marL="0" rtl="0" algn="just">
              <a:lnSpc>
                <a:spcPct val="100000"/>
              </a:lnSpc>
              <a:spcBef>
                <a:spcPts val="0"/>
              </a:spcBef>
              <a:spcAft>
                <a:spcPts val="0"/>
              </a:spcAft>
              <a:buClr>
                <a:schemeClr val="dk2"/>
              </a:buClr>
              <a:buSzPts val="1100"/>
              <a:buFont typeface="Arial"/>
              <a:buNone/>
            </a:pPr>
            <a:r>
              <a:t/>
            </a:r>
            <a:endParaRPr sz="1700">
              <a:latin typeface="Calibri"/>
              <a:ea typeface="Calibri"/>
              <a:cs typeface="Calibri"/>
              <a:sym typeface="Calibri"/>
            </a:endParaRPr>
          </a:p>
          <a:p>
            <a:pPr indent="0" lvl="0" marL="0" rtl="0" algn="just">
              <a:lnSpc>
                <a:spcPct val="100000"/>
              </a:lnSpc>
              <a:spcBef>
                <a:spcPts val="0"/>
              </a:spcBef>
              <a:spcAft>
                <a:spcPts val="0"/>
              </a:spcAft>
              <a:buSzPts val="1100"/>
              <a:buNone/>
            </a:pPr>
            <a:r>
              <a:t/>
            </a:r>
            <a:endParaRPr sz="1700">
              <a:latin typeface="Calibri"/>
              <a:ea typeface="Calibri"/>
              <a:cs typeface="Calibri"/>
              <a:sym typeface="Calibri"/>
            </a:endParaRPr>
          </a:p>
        </p:txBody>
      </p:sp>
      <p:grpSp>
        <p:nvGrpSpPr>
          <p:cNvPr id="713" name="Google Shape;713;p39"/>
          <p:cNvGrpSpPr/>
          <p:nvPr/>
        </p:nvGrpSpPr>
        <p:grpSpPr>
          <a:xfrm>
            <a:off x="4572000" y="2492858"/>
            <a:ext cx="1827900" cy="1282640"/>
            <a:chOff x="4572009" y="1146343"/>
            <a:chExt cx="1827900" cy="2399700"/>
          </a:xfrm>
        </p:grpSpPr>
        <p:sp>
          <p:nvSpPr>
            <p:cNvPr id="714" name="Google Shape;714;p39"/>
            <p:cNvSpPr/>
            <p:nvPr/>
          </p:nvSpPr>
          <p:spPr>
            <a:xfrm rot="-5400000">
              <a:off x="4286109" y="1432243"/>
              <a:ext cx="2399700" cy="1827900"/>
            </a:xfrm>
            <a:prstGeom prst="rightArrowCallout">
              <a:avLst>
                <a:gd fmla="val 9283" name="adj1"/>
                <a:gd fmla="val 13570" name="adj2"/>
                <a:gd fmla="val 16082" name="adj3"/>
                <a:gd fmla="val 81236" name="adj4"/>
              </a:avLst>
            </a:prstGeom>
            <a:solidFill>
              <a:srgbClr val="EDA2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39"/>
            <p:cNvSpPr/>
            <p:nvPr/>
          </p:nvSpPr>
          <p:spPr>
            <a:xfrm flipH="1">
              <a:off x="4660584" y="1746165"/>
              <a:ext cx="1649400" cy="1635300"/>
            </a:xfrm>
            <a:prstGeom prst="snip1Rect">
              <a:avLst>
                <a:gd fmla="val 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39"/>
            <p:cNvSpPr txBox="1"/>
            <p:nvPr/>
          </p:nvSpPr>
          <p:spPr>
            <a:xfrm>
              <a:off x="4794459" y="1965201"/>
              <a:ext cx="1383000" cy="137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1" i="0" lang="it" sz="1200" u="none" cap="none" strike="noStrike">
                  <a:solidFill>
                    <a:schemeClr val="lt1"/>
                  </a:solidFill>
                  <a:latin typeface="Roboto"/>
                  <a:ea typeface="Roboto"/>
                  <a:cs typeface="Roboto"/>
                  <a:sym typeface="Roboto"/>
                </a:rPr>
                <a:t>Se soutenir mutuellement</a:t>
              </a:r>
              <a:endParaRPr b="1" i="0" sz="1200" u="none" cap="none" strike="noStrike">
                <a:solidFill>
                  <a:schemeClr val="lt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rgbClr val="FFFFFF"/>
                </a:solidFill>
                <a:latin typeface="Roboto"/>
                <a:ea typeface="Roboto"/>
                <a:cs typeface="Roboto"/>
                <a:sym typeface="Roboto"/>
              </a:endParaRPr>
            </a:p>
          </p:txBody>
        </p:sp>
      </p:grpSp>
      <p:grpSp>
        <p:nvGrpSpPr>
          <p:cNvPr id="717" name="Google Shape;717;p39"/>
          <p:cNvGrpSpPr/>
          <p:nvPr/>
        </p:nvGrpSpPr>
        <p:grpSpPr>
          <a:xfrm>
            <a:off x="6364575" y="2741081"/>
            <a:ext cx="1863225" cy="1282640"/>
            <a:chOff x="6364734" y="1597469"/>
            <a:chExt cx="1863225" cy="2399700"/>
          </a:xfrm>
        </p:grpSpPr>
        <p:sp>
          <p:nvSpPr>
            <p:cNvPr id="718" name="Google Shape;718;p39"/>
            <p:cNvSpPr/>
            <p:nvPr/>
          </p:nvSpPr>
          <p:spPr>
            <a:xfrm rot="5400000">
              <a:off x="6114159" y="1883369"/>
              <a:ext cx="2399700" cy="1827900"/>
            </a:xfrm>
            <a:prstGeom prst="rightArrowCallout">
              <a:avLst>
                <a:gd fmla="val 9283" name="adj1"/>
                <a:gd fmla="val 13570" name="adj2"/>
                <a:gd fmla="val 16082" name="adj3"/>
                <a:gd fmla="val 81236" name="adj4"/>
              </a:avLst>
            </a:prstGeom>
            <a:solidFill>
              <a:srgbClr val="8020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39"/>
            <p:cNvSpPr/>
            <p:nvPr/>
          </p:nvSpPr>
          <p:spPr>
            <a:xfrm flipH="1" rot="10800000">
              <a:off x="6489984" y="1774622"/>
              <a:ext cx="1649400" cy="1614300"/>
            </a:xfrm>
            <a:prstGeom prst="snip1Rect">
              <a:avLst>
                <a:gd fmla="val 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39"/>
            <p:cNvSpPr txBox="1"/>
            <p:nvPr/>
          </p:nvSpPr>
          <p:spPr>
            <a:xfrm>
              <a:off x="6364734" y="1734268"/>
              <a:ext cx="1827900" cy="1695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2"/>
                </a:buClr>
                <a:buSzPts val="1100"/>
                <a:buFont typeface="Arial"/>
                <a:buNone/>
              </a:pPr>
              <a:r>
                <a:rPr b="1" i="0" lang="it" sz="1000" u="none" cap="none" strike="noStrike">
                  <a:solidFill>
                    <a:schemeClr val="lt1"/>
                  </a:solidFill>
                  <a:latin typeface="Roboto"/>
                  <a:ea typeface="Roboto"/>
                  <a:cs typeface="Roboto"/>
                  <a:sym typeface="Roboto"/>
                </a:rPr>
                <a:t>Promouvoir les </a:t>
              </a:r>
              <a:endParaRPr b="1" i="0" sz="1000" u="none" cap="none" strike="noStrike">
                <a:solidFill>
                  <a:schemeClr val="lt1"/>
                </a:solidFill>
                <a:latin typeface="Roboto"/>
                <a:ea typeface="Roboto"/>
                <a:cs typeface="Roboto"/>
                <a:sym typeface="Roboto"/>
              </a:endParaRPr>
            </a:p>
            <a:p>
              <a:pPr indent="0" lvl="0" marL="0" marR="0" rtl="0" algn="ctr">
                <a:lnSpc>
                  <a:spcPct val="115000"/>
                </a:lnSpc>
                <a:spcBef>
                  <a:spcPts val="0"/>
                </a:spcBef>
                <a:spcAft>
                  <a:spcPts val="0"/>
                </a:spcAft>
                <a:buClr>
                  <a:schemeClr val="dk2"/>
                </a:buClr>
                <a:buSzPts val="1100"/>
                <a:buFont typeface="Arial"/>
                <a:buNone/>
              </a:pPr>
              <a:r>
                <a:rPr b="1" i="0" lang="it" sz="1000" u="none" cap="none" strike="noStrike">
                  <a:solidFill>
                    <a:schemeClr val="lt1"/>
                  </a:solidFill>
                  <a:latin typeface="Roboto"/>
                  <a:ea typeface="Roboto"/>
                  <a:cs typeface="Roboto"/>
                  <a:sym typeface="Roboto"/>
                </a:rPr>
                <a:t>opportunités commerciales qui profitent aux deux parties</a:t>
              </a:r>
              <a:endParaRPr b="1" i="0" sz="1000" u="none" cap="none" strike="noStrike">
                <a:solidFill>
                  <a:schemeClr val="lt1"/>
                </a:solidFill>
                <a:latin typeface="Roboto"/>
                <a:ea typeface="Roboto"/>
                <a:cs typeface="Roboto"/>
                <a:sym typeface="Roboto"/>
              </a:endParaRPr>
            </a:p>
            <a:p>
              <a:pPr indent="0" lvl="0" marL="0" marR="0" rtl="0" algn="ctr">
                <a:lnSpc>
                  <a:spcPct val="115000"/>
                </a:lnSpc>
                <a:spcBef>
                  <a:spcPts val="0"/>
                </a:spcBef>
                <a:spcAft>
                  <a:spcPts val="1600"/>
                </a:spcAft>
                <a:buClr>
                  <a:srgbClr val="000000"/>
                </a:buClr>
                <a:buSzPts val="1100"/>
                <a:buFont typeface="Arial"/>
                <a:buNone/>
              </a:pPr>
              <a:r>
                <a:t/>
              </a:r>
              <a:endParaRPr b="1" i="0" sz="1100" u="none" cap="none" strike="noStrike">
                <a:solidFill>
                  <a:srgbClr val="FFFFFF"/>
                </a:solidFill>
                <a:latin typeface="Roboto"/>
                <a:ea typeface="Roboto"/>
                <a:cs typeface="Roboto"/>
                <a:sym typeface="Roboto"/>
              </a:endParaRPr>
            </a:p>
          </p:txBody>
        </p:sp>
      </p:grpSp>
      <p:grpSp>
        <p:nvGrpSpPr>
          <p:cNvPr id="721" name="Google Shape;721;p39"/>
          <p:cNvGrpSpPr/>
          <p:nvPr/>
        </p:nvGrpSpPr>
        <p:grpSpPr>
          <a:xfrm>
            <a:off x="916200" y="2492857"/>
            <a:ext cx="1827900" cy="1435627"/>
            <a:chOff x="916059" y="1146343"/>
            <a:chExt cx="1827900" cy="2685925"/>
          </a:xfrm>
        </p:grpSpPr>
        <p:sp>
          <p:nvSpPr>
            <p:cNvPr id="722" name="Google Shape;722;p39"/>
            <p:cNvSpPr/>
            <p:nvPr/>
          </p:nvSpPr>
          <p:spPr>
            <a:xfrm rot="-5400000">
              <a:off x="630159" y="1432243"/>
              <a:ext cx="2399700" cy="1827900"/>
            </a:xfrm>
            <a:prstGeom prst="rightArrowCallout">
              <a:avLst>
                <a:gd fmla="val 9283" name="adj1"/>
                <a:gd fmla="val 13570" name="adj2"/>
                <a:gd fmla="val 16082" name="adj3"/>
                <a:gd fmla="val 81236" name="adj4"/>
              </a:avLst>
            </a:prstGeom>
            <a:solidFill>
              <a:srgbClr val="EDA2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39"/>
            <p:cNvSpPr/>
            <p:nvPr/>
          </p:nvSpPr>
          <p:spPr>
            <a:xfrm flipH="1">
              <a:off x="1004634" y="1795557"/>
              <a:ext cx="1649400" cy="1585500"/>
            </a:xfrm>
            <a:prstGeom prst="snip1Rect">
              <a:avLst>
                <a:gd fmla="val 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39"/>
            <p:cNvSpPr txBox="1"/>
            <p:nvPr/>
          </p:nvSpPr>
          <p:spPr>
            <a:xfrm>
              <a:off x="1138434" y="1788668"/>
              <a:ext cx="1515600" cy="204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1" i="0" lang="it" sz="1100" u="none" cap="none" strike="noStrike">
                  <a:solidFill>
                    <a:schemeClr val="lt1"/>
                  </a:solidFill>
                  <a:latin typeface="Roboto"/>
                  <a:ea typeface="Roboto"/>
                  <a:cs typeface="Roboto"/>
                  <a:sym typeface="Roboto"/>
                </a:rPr>
                <a:t>Trouver des partenaires qui partagent les mêmes valeurs fondatrices</a:t>
              </a:r>
              <a:endParaRPr b="1" i="0" sz="1100" u="none" cap="none" strike="noStrike">
                <a:solidFill>
                  <a:schemeClr val="lt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100"/>
                <a:buFont typeface="Arial"/>
                <a:buNone/>
              </a:pPr>
              <a:r>
                <a:t/>
              </a:r>
              <a:endParaRPr b="1" i="0" sz="1000" u="none" cap="none" strike="noStrike">
                <a:solidFill>
                  <a:srgbClr val="FFFFFF"/>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800"/>
                <a:buFont typeface="Arial"/>
                <a:buNone/>
              </a:pPr>
              <a:r>
                <a:t/>
              </a:r>
              <a:endParaRPr b="0" i="0" sz="700" u="none" cap="none" strike="noStrike">
                <a:solidFill>
                  <a:srgbClr val="FFFFFF"/>
                </a:solidFill>
                <a:latin typeface="Roboto"/>
                <a:ea typeface="Roboto"/>
                <a:cs typeface="Roboto"/>
                <a:sym typeface="Roboto"/>
              </a:endParaRPr>
            </a:p>
            <a:p>
              <a:pPr indent="0" lvl="0" marL="0" marR="0" rtl="0" algn="ctr">
                <a:lnSpc>
                  <a:spcPct val="115000"/>
                </a:lnSpc>
                <a:spcBef>
                  <a:spcPts val="0"/>
                </a:spcBef>
                <a:spcAft>
                  <a:spcPts val="1600"/>
                </a:spcAft>
                <a:buClr>
                  <a:srgbClr val="000000"/>
                </a:buClr>
                <a:buSzPts val="800"/>
                <a:buFont typeface="Arial"/>
                <a:buNone/>
              </a:pPr>
              <a:r>
                <a:t/>
              </a:r>
              <a:endParaRPr b="0" i="0" sz="700" u="none" cap="none" strike="noStrike">
                <a:solidFill>
                  <a:srgbClr val="FFFFFF"/>
                </a:solidFill>
                <a:latin typeface="Arial"/>
                <a:ea typeface="Arial"/>
                <a:cs typeface="Arial"/>
                <a:sym typeface="Arial"/>
              </a:endParaRPr>
            </a:p>
          </p:txBody>
        </p:sp>
      </p:grpSp>
      <p:grpSp>
        <p:nvGrpSpPr>
          <p:cNvPr id="725" name="Google Shape;725;p39"/>
          <p:cNvGrpSpPr/>
          <p:nvPr/>
        </p:nvGrpSpPr>
        <p:grpSpPr>
          <a:xfrm>
            <a:off x="2744100" y="2741014"/>
            <a:ext cx="1827900" cy="1282640"/>
            <a:chOff x="2744109" y="1597469"/>
            <a:chExt cx="1827900" cy="2399700"/>
          </a:xfrm>
        </p:grpSpPr>
        <p:sp>
          <p:nvSpPr>
            <p:cNvPr id="726" name="Google Shape;726;p39"/>
            <p:cNvSpPr/>
            <p:nvPr/>
          </p:nvSpPr>
          <p:spPr>
            <a:xfrm flipH="1" rot="10800000">
              <a:off x="2834043" y="1687411"/>
              <a:ext cx="1649400" cy="1769700"/>
            </a:xfrm>
            <a:prstGeom prst="snip1Rect">
              <a:avLst>
                <a:gd fmla="val 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39"/>
            <p:cNvSpPr txBox="1"/>
            <p:nvPr/>
          </p:nvSpPr>
          <p:spPr>
            <a:xfrm>
              <a:off x="2966450" y="1795520"/>
              <a:ext cx="1383000" cy="147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it" sz="1200" u="none" cap="none" strike="noStrike">
                  <a:solidFill>
                    <a:schemeClr val="lt1"/>
                  </a:solidFill>
                  <a:latin typeface="Roboto"/>
                  <a:ea typeface="Roboto"/>
                  <a:cs typeface="Roboto"/>
                  <a:sym typeface="Roboto"/>
                </a:rPr>
                <a:t>Share information</a:t>
              </a:r>
              <a:endParaRPr b="1" i="0" sz="1200" u="none" cap="none" strike="noStrike">
                <a:solidFill>
                  <a:schemeClr val="lt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100"/>
                <a:buFont typeface="Arial"/>
                <a:buNone/>
              </a:pPr>
              <a:r>
                <a:t/>
              </a:r>
              <a:endParaRPr b="1" i="0" sz="1100" u="none" cap="none" strike="noStrike">
                <a:solidFill>
                  <a:srgbClr val="FFFFFF"/>
                </a:solidFill>
                <a:latin typeface="Roboto"/>
                <a:ea typeface="Roboto"/>
                <a:cs typeface="Roboto"/>
                <a:sym typeface="Roboto"/>
              </a:endParaRPr>
            </a:p>
          </p:txBody>
        </p:sp>
        <p:sp>
          <p:nvSpPr>
            <p:cNvPr id="728" name="Google Shape;728;p39"/>
            <p:cNvSpPr/>
            <p:nvPr/>
          </p:nvSpPr>
          <p:spPr>
            <a:xfrm rot="5400000">
              <a:off x="2458209" y="1883369"/>
              <a:ext cx="2399700" cy="1827900"/>
            </a:xfrm>
            <a:prstGeom prst="rightArrowCallout">
              <a:avLst>
                <a:gd fmla="val 9283" name="adj1"/>
                <a:gd fmla="val 13570" name="adj2"/>
                <a:gd fmla="val 16082" name="adj3"/>
                <a:gd fmla="val 81236" name="adj4"/>
              </a:avLst>
            </a:prstGeom>
            <a:solidFill>
              <a:srgbClr val="8020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9" name="Google Shape;729;p39"/>
          <p:cNvSpPr/>
          <p:nvPr/>
        </p:nvSpPr>
        <p:spPr>
          <a:xfrm flipH="1">
            <a:off x="2833350" y="2813462"/>
            <a:ext cx="1649400" cy="906000"/>
          </a:xfrm>
          <a:prstGeom prst="snip1Rect">
            <a:avLst>
              <a:gd fmla="val 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1" i="0" lang="it" sz="1200" u="none" cap="none" strike="noStrike">
                <a:solidFill>
                  <a:schemeClr val="lt1"/>
                </a:solidFill>
                <a:latin typeface="Roboto"/>
                <a:ea typeface="Roboto"/>
                <a:cs typeface="Roboto"/>
                <a:sym typeface="Roboto"/>
              </a:rPr>
              <a:t>Informations sur les actions</a:t>
            </a:r>
            <a:endParaRPr b="1" i="0" sz="1200" u="none" cap="none" strike="noStrike">
              <a:solidFill>
                <a:schemeClr val="lt1"/>
              </a:solidFill>
              <a:latin typeface="Roboto"/>
              <a:ea typeface="Roboto"/>
              <a:cs typeface="Roboto"/>
              <a:sym typeface="Roboto"/>
            </a:endParaRPr>
          </a:p>
        </p:txBody>
      </p:sp>
      <p:pic>
        <p:nvPicPr>
          <p:cNvPr descr="Graphical user interface, application&#10;&#10;Description automatically generated with medium confidence" id="730" name="Google Shape;730;p39"/>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40"/>
          <p:cNvSpPr txBox="1"/>
          <p:nvPr>
            <p:ph idx="1" type="body"/>
          </p:nvPr>
        </p:nvSpPr>
        <p:spPr>
          <a:xfrm>
            <a:off x="389716" y="1222800"/>
            <a:ext cx="8364600" cy="3002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2"/>
              </a:buClr>
              <a:buSzPts val="1100"/>
              <a:buFont typeface="Arial"/>
              <a:buNone/>
            </a:pPr>
            <a:r>
              <a:rPr lang="it" sz="1600">
                <a:latin typeface="Calibri"/>
                <a:ea typeface="Calibri"/>
                <a:cs typeface="Calibri"/>
                <a:sym typeface="Calibri"/>
              </a:rPr>
              <a:t>L'entreprise sociale est communément considérée comme une organisation </a:t>
            </a:r>
            <a:r>
              <a:rPr b="1" lang="it" sz="1600">
                <a:latin typeface="Calibri"/>
                <a:ea typeface="Calibri"/>
                <a:cs typeface="Calibri"/>
                <a:sym typeface="Calibri"/>
              </a:rPr>
              <a:t>multi-acteurs</a:t>
            </a:r>
            <a:r>
              <a:rPr lang="it" sz="1600">
                <a:latin typeface="Calibri"/>
                <a:ea typeface="Calibri"/>
                <a:cs typeface="Calibri"/>
                <a:sym typeface="Calibri"/>
              </a:rPr>
              <a:t>, avec une gouvernance participative, qui prévoit une participation directe à la gestion, afin d'assurer le partage et la transparence des décisions.</a:t>
            </a:r>
            <a:endParaRPr sz="1600">
              <a:latin typeface="Calibri"/>
              <a:ea typeface="Calibri"/>
              <a:cs typeface="Calibri"/>
              <a:sym typeface="Calibri"/>
            </a:endParaRPr>
          </a:p>
          <a:p>
            <a:pPr indent="0" lvl="0" marL="0" rtl="0" algn="just">
              <a:lnSpc>
                <a:spcPct val="100000"/>
              </a:lnSpc>
              <a:spcBef>
                <a:spcPts val="0"/>
              </a:spcBef>
              <a:spcAft>
                <a:spcPts val="0"/>
              </a:spcAft>
              <a:buClr>
                <a:schemeClr val="dk2"/>
              </a:buClr>
              <a:buSzPts val="1100"/>
              <a:buFont typeface="Arial"/>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2"/>
              </a:buClr>
              <a:buSzPts val="1100"/>
              <a:buFont typeface="Arial"/>
              <a:buNone/>
            </a:pPr>
            <a:r>
              <a:rPr lang="it" sz="1600">
                <a:latin typeface="Calibri"/>
                <a:ea typeface="Calibri"/>
                <a:cs typeface="Calibri"/>
                <a:sym typeface="Calibri"/>
              </a:rPr>
              <a:t>La relation avec les parties prenantes peut prendre différentes formes : </a:t>
            </a:r>
            <a:endParaRPr sz="1600">
              <a:latin typeface="Calibri"/>
              <a:ea typeface="Calibri"/>
              <a:cs typeface="Calibri"/>
              <a:sym typeface="Calibri"/>
            </a:endParaRPr>
          </a:p>
          <a:p>
            <a:pPr indent="0" lvl="0" marL="0" rtl="0" algn="just">
              <a:lnSpc>
                <a:spcPct val="100000"/>
              </a:lnSpc>
              <a:spcBef>
                <a:spcPts val="0"/>
              </a:spcBef>
              <a:spcAft>
                <a:spcPts val="0"/>
              </a:spcAft>
              <a:buClr>
                <a:schemeClr val="dk2"/>
              </a:buClr>
              <a:buSzPts val="1100"/>
              <a:buFont typeface="Arial"/>
              <a:buNone/>
            </a:pPr>
            <a:r>
              <a:rPr b="1" lang="it" sz="1600">
                <a:latin typeface="Calibri"/>
                <a:ea typeface="Calibri"/>
                <a:cs typeface="Calibri"/>
                <a:sym typeface="Calibri"/>
              </a:rPr>
              <a:t>écoute, consultation, co-planification, implication directe </a:t>
            </a:r>
            <a:endParaRPr b="1" sz="1600">
              <a:latin typeface="Calibri"/>
              <a:ea typeface="Calibri"/>
              <a:cs typeface="Calibri"/>
              <a:sym typeface="Calibri"/>
            </a:endParaRPr>
          </a:p>
          <a:p>
            <a:pPr indent="0" lvl="0" marL="0" rtl="0" algn="just">
              <a:lnSpc>
                <a:spcPct val="100000"/>
              </a:lnSpc>
              <a:spcBef>
                <a:spcPts val="0"/>
              </a:spcBef>
              <a:spcAft>
                <a:spcPts val="0"/>
              </a:spcAft>
              <a:buSzPts val="1100"/>
              <a:buNone/>
            </a:pPr>
            <a:r>
              <a:t/>
            </a:r>
            <a:endParaRPr sz="1600">
              <a:latin typeface="Calibri"/>
              <a:ea typeface="Calibri"/>
              <a:cs typeface="Calibri"/>
              <a:sym typeface="Calibri"/>
            </a:endParaRPr>
          </a:p>
          <a:p>
            <a:pPr indent="0" lvl="0" marL="0" rtl="0" algn="just">
              <a:lnSpc>
                <a:spcPct val="100000"/>
              </a:lnSpc>
              <a:spcBef>
                <a:spcPts val="0"/>
              </a:spcBef>
              <a:spcAft>
                <a:spcPts val="0"/>
              </a:spcAft>
              <a:buSzPts val="1100"/>
              <a:buNone/>
            </a:pPr>
            <a:r>
              <a:rPr b="1" lang="it" sz="1600">
                <a:latin typeface="Calibri"/>
                <a:ea typeface="Calibri"/>
                <a:cs typeface="Calibri"/>
                <a:sym typeface="Calibri"/>
              </a:rPr>
              <a:t>L'implication </a:t>
            </a:r>
            <a:r>
              <a:rPr lang="it" sz="1600">
                <a:latin typeface="Calibri"/>
                <a:ea typeface="Calibri"/>
                <a:cs typeface="Calibri"/>
                <a:sym typeface="Calibri"/>
              </a:rPr>
              <a:t>des parties prenantes est définie comme le mécanisme de consultation ou de participation par lequel les travailleurs, les utilisateurs et autres sujets directement intéressés par les activités sont placés en position d'exercer une influence sur les décisions de l'entreprise sociale.</a:t>
            </a:r>
            <a:endParaRPr sz="1600">
              <a:latin typeface="Calibri"/>
              <a:ea typeface="Calibri"/>
              <a:cs typeface="Calibri"/>
              <a:sym typeface="Calibri"/>
            </a:endParaRPr>
          </a:p>
          <a:p>
            <a:pPr indent="0" lvl="0" marL="0" rtl="0" algn="just">
              <a:lnSpc>
                <a:spcPct val="100000"/>
              </a:lnSpc>
              <a:spcBef>
                <a:spcPts val="0"/>
              </a:spcBef>
              <a:spcAft>
                <a:spcPts val="0"/>
              </a:spcAft>
              <a:buSzPts val="1100"/>
              <a:buNone/>
            </a:pPr>
            <a:r>
              <a:t/>
            </a:r>
            <a:endParaRPr sz="1400">
              <a:latin typeface="Calibri"/>
              <a:ea typeface="Calibri"/>
              <a:cs typeface="Calibri"/>
              <a:sym typeface="Calibri"/>
            </a:endParaRPr>
          </a:p>
          <a:p>
            <a:pPr indent="0" lvl="0" marL="0" rtl="0" algn="just">
              <a:lnSpc>
                <a:spcPct val="100000"/>
              </a:lnSpc>
              <a:spcBef>
                <a:spcPts val="0"/>
              </a:spcBef>
              <a:spcAft>
                <a:spcPts val="0"/>
              </a:spcAft>
              <a:buClr>
                <a:schemeClr val="dk2"/>
              </a:buClr>
              <a:buSzPts val="1100"/>
              <a:buFont typeface="Arial"/>
              <a:buNone/>
            </a:pPr>
            <a:r>
              <a:t/>
            </a:r>
            <a:endParaRPr sz="1400">
              <a:latin typeface="Calibri"/>
              <a:ea typeface="Calibri"/>
              <a:cs typeface="Calibri"/>
              <a:sym typeface="Calibri"/>
            </a:endParaRPr>
          </a:p>
        </p:txBody>
      </p:sp>
      <p:pic>
        <p:nvPicPr>
          <p:cNvPr id="736" name="Google Shape;736;p4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737" name="Google Shape;737;p40"/>
          <p:cNvSpPr txBox="1"/>
          <p:nvPr>
            <p:ph type="title"/>
          </p:nvPr>
        </p:nvSpPr>
        <p:spPr>
          <a:xfrm>
            <a:off x="1196175" y="544550"/>
            <a:ext cx="74958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it" sz="2200">
                <a:solidFill>
                  <a:srgbClr val="002B4D"/>
                </a:solidFill>
              </a:rPr>
              <a:t>4.3 Comment interagir avec votre partie prenante</a:t>
            </a:r>
            <a:endParaRPr sz="2200">
              <a:solidFill>
                <a:srgbClr val="002B4D"/>
              </a:solidFill>
            </a:endParaRPr>
          </a:p>
        </p:txBody>
      </p:sp>
      <p:pic>
        <p:nvPicPr>
          <p:cNvPr descr="Graphical user interface, application&#10;&#10;Description automatically generated with medium confidence" id="738" name="Google Shape;738;p40"/>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41"/>
          <p:cNvSpPr txBox="1"/>
          <p:nvPr>
            <p:ph idx="1" type="body"/>
          </p:nvPr>
        </p:nvSpPr>
        <p:spPr>
          <a:xfrm>
            <a:off x="337050" y="1708663"/>
            <a:ext cx="8364600" cy="3585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2"/>
              </a:buClr>
              <a:buSzPts val="1100"/>
              <a:buFont typeface="Arial"/>
              <a:buNone/>
            </a:pPr>
            <a:r>
              <a:rPr b="1" lang="it" sz="1700">
                <a:latin typeface="Calibri"/>
                <a:ea typeface="Calibri"/>
                <a:cs typeface="Calibri"/>
                <a:sym typeface="Calibri"/>
              </a:rPr>
              <a:t>Multi-stakeholder Organisation</a:t>
            </a:r>
            <a:endParaRPr b="1" sz="1700">
              <a:latin typeface="Calibri"/>
              <a:ea typeface="Calibri"/>
              <a:cs typeface="Calibri"/>
              <a:sym typeface="Calibri"/>
            </a:endParaRPr>
          </a:p>
          <a:p>
            <a:pPr indent="0" lvl="0" marL="0" rtl="0" algn="just">
              <a:lnSpc>
                <a:spcPct val="100000"/>
              </a:lnSpc>
              <a:spcBef>
                <a:spcPts val="0"/>
              </a:spcBef>
              <a:spcAft>
                <a:spcPts val="0"/>
              </a:spcAft>
              <a:buClr>
                <a:schemeClr val="dk2"/>
              </a:buClr>
              <a:buSzPts val="1100"/>
              <a:buFont typeface="Arial"/>
              <a:buNone/>
            </a:pPr>
            <a:r>
              <a:t/>
            </a:r>
            <a:endParaRPr b="1" sz="1700">
              <a:latin typeface="Calibri"/>
              <a:ea typeface="Calibri"/>
              <a:cs typeface="Calibri"/>
              <a:sym typeface="Calibri"/>
            </a:endParaRPr>
          </a:p>
          <a:p>
            <a:pPr indent="0" lvl="0" marL="0" rtl="0" algn="just">
              <a:lnSpc>
                <a:spcPct val="100000"/>
              </a:lnSpc>
              <a:spcBef>
                <a:spcPts val="0"/>
              </a:spcBef>
              <a:spcAft>
                <a:spcPts val="0"/>
              </a:spcAft>
              <a:buSzPts val="1100"/>
              <a:buNone/>
            </a:pPr>
            <a:r>
              <a:t/>
            </a:r>
            <a:endParaRPr sz="1200">
              <a:latin typeface="Calibri"/>
              <a:ea typeface="Calibri"/>
              <a:cs typeface="Calibri"/>
              <a:sym typeface="Calibri"/>
            </a:endParaRPr>
          </a:p>
          <a:p>
            <a:pPr indent="0" lvl="0" marL="0" rtl="0" algn="just">
              <a:lnSpc>
                <a:spcPct val="100000"/>
              </a:lnSpc>
              <a:spcBef>
                <a:spcPts val="0"/>
              </a:spcBef>
              <a:spcAft>
                <a:spcPts val="0"/>
              </a:spcAft>
              <a:buClr>
                <a:schemeClr val="dk2"/>
              </a:buClr>
              <a:buSzPts val="1100"/>
              <a:buFont typeface="Arial"/>
              <a:buNone/>
            </a:pPr>
            <a:r>
              <a:t/>
            </a:r>
            <a:endParaRPr sz="1200">
              <a:latin typeface="Calibri"/>
              <a:ea typeface="Calibri"/>
              <a:cs typeface="Calibri"/>
              <a:sym typeface="Calibri"/>
            </a:endParaRPr>
          </a:p>
        </p:txBody>
      </p:sp>
      <p:pic>
        <p:nvPicPr>
          <p:cNvPr id="744" name="Google Shape;744;p4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745" name="Google Shape;745;p41"/>
          <p:cNvSpPr txBox="1"/>
          <p:nvPr>
            <p:ph type="title"/>
          </p:nvPr>
        </p:nvSpPr>
        <p:spPr>
          <a:xfrm>
            <a:off x="1257600" y="504900"/>
            <a:ext cx="70758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it" sz="2400">
                <a:solidFill>
                  <a:schemeClr val="dk1"/>
                </a:solidFill>
              </a:rPr>
              <a:t>Comment interagir avec votre partie prenante</a:t>
            </a:r>
            <a:endParaRPr sz="2400"/>
          </a:p>
        </p:txBody>
      </p:sp>
      <p:sp>
        <p:nvSpPr>
          <p:cNvPr id="746" name="Google Shape;746;p41"/>
          <p:cNvSpPr/>
          <p:nvPr/>
        </p:nvSpPr>
        <p:spPr>
          <a:xfrm>
            <a:off x="5479675" y="2610975"/>
            <a:ext cx="952500" cy="493200"/>
          </a:xfrm>
          <a:prstGeom prst="rect">
            <a:avLst/>
          </a:prstGeom>
          <a:solidFill>
            <a:srgbClr val="CC412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    </a:t>
            </a:r>
            <a:r>
              <a:rPr b="1" i="0" lang="it" sz="1400" u="none" cap="none" strike="noStrike">
                <a:solidFill>
                  <a:schemeClr val="lt1"/>
                </a:solidFill>
                <a:latin typeface="Arial"/>
                <a:ea typeface="Arial"/>
                <a:cs typeface="Arial"/>
                <a:sym typeface="Arial"/>
              </a:rPr>
              <a:t>Firm</a:t>
            </a:r>
            <a:endParaRPr b="1" i="0" sz="1400" u="none" cap="none" strike="noStrike">
              <a:solidFill>
                <a:schemeClr val="lt1"/>
              </a:solidFill>
              <a:latin typeface="Arial"/>
              <a:ea typeface="Arial"/>
              <a:cs typeface="Arial"/>
              <a:sym typeface="Arial"/>
            </a:endParaRPr>
          </a:p>
        </p:txBody>
      </p:sp>
      <p:sp>
        <p:nvSpPr>
          <p:cNvPr id="747" name="Google Shape;747;p41"/>
          <p:cNvSpPr/>
          <p:nvPr/>
        </p:nvSpPr>
        <p:spPr>
          <a:xfrm>
            <a:off x="3902200" y="1902075"/>
            <a:ext cx="11712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Gouvernement</a:t>
            </a:r>
            <a:endParaRPr b="0" i="0" sz="800" u="none" cap="none" strike="noStrike">
              <a:solidFill>
                <a:schemeClr val="lt1"/>
              </a:solidFill>
              <a:latin typeface="Calibri"/>
              <a:ea typeface="Calibri"/>
              <a:cs typeface="Calibri"/>
              <a:sym typeface="Calibri"/>
            </a:endParaRPr>
          </a:p>
        </p:txBody>
      </p:sp>
      <p:sp>
        <p:nvSpPr>
          <p:cNvPr id="748" name="Google Shape;748;p41"/>
          <p:cNvSpPr/>
          <p:nvPr/>
        </p:nvSpPr>
        <p:spPr>
          <a:xfrm>
            <a:off x="5896113" y="1804188"/>
            <a:ext cx="89100" cy="742200"/>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41"/>
          <p:cNvSpPr/>
          <p:nvPr/>
        </p:nvSpPr>
        <p:spPr>
          <a:xfrm rot="1889619">
            <a:off x="6372234" y="1859941"/>
            <a:ext cx="89012" cy="742201"/>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41"/>
          <p:cNvSpPr/>
          <p:nvPr/>
        </p:nvSpPr>
        <p:spPr>
          <a:xfrm rot="10788425">
            <a:off x="5905149" y="3210445"/>
            <a:ext cx="89101" cy="742204"/>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41"/>
          <p:cNvSpPr/>
          <p:nvPr/>
        </p:nvSpPr>
        <p:spPr>
          <a:xfrm rot="1889619">
            <a:off x="5419922" y="3107503"/>
            <a:ext cx="89012" cy="742201"/>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41"/>
          <p:cNvSpPr/>
          <p:nvPr/>
        </p:nvSpPr>
        <p:spPr>
          <a:xfrm rot="8518366">
            <a:off x="5388207" y="1885525"/>
            <a:ext cx="89118" cy="741943"/>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41"/>
          <p:cNvSpPr/>
          <p:nvPr/>
        </p:nvSpPr>
        <p:spPr>
          <a:xfrm rot="8518366">
            <a:off x="6422232" y="3093175"/>
            <a:ext cx="89118" cy="741943"/>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41"/>
          <p:cNvSpPr/>
          <p:nvPr/>
        </p:nvSpPr>
        <p:spPr>
          <a:xfrm rot="5400000">
            <a:off x="6734500" y="2578275"/>
            <a:ext cx="103500" cy="558600"/>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41"/>
          <p:cNvSpPr/>
          <p:nvPr/>
        </p:nvSpPr>
        <p:spPr>
          <a:xfrm rot="5400000">
            <a:off x="5073850" y="2568300"/>
            <a:ext cx="103500" cy="558600"/>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41"/>
          <p:cNvSpPr/>
          <p:nvPr/>
        </p:nvSpPr>
        <p:spPr>
          <a:xfrm rot="7302336">
            <a:off x="5149977" y="2231275"/>
            <a:ext cx="103319" cy="558577"/>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41"/>
          <p:cNvSpPr/>
          <p:nvPr/>
        </p:nvSpPr>
        <p:spPr>
          <a:xfrm rot="7302336">
            <a:off x="6734584" y="3015652"/>
            <a:ext cx="103319" cy="558636"/>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41"/>
          <p:cNvSpPr/>
          <p:nvPr/>
        </p:nvSpPr>
        <p:spPr>
          <a:xfrm rot="3578144">
            <a:off x="6663444" y="2244024"/>
            <a:ext cx="103265" cy="558564"/>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41"/>
          <p:cNvSpPr/>
          <p:nvPr/>
        </p:nvSpPr>
        <p:spPr>
          <a:xfrm rot="3578144">
            <a:off x="5143044" y="2977849"/>
            <a:ext cx="103265" cy="558564"/>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60" name="Google Shape;760;p41"/>
          <p:cNvPicPr preferRelativeResize="0"/>
          <p:nvPr/>
        </p:nvPicPr>
        <p:blipFill rotWithShape="1">
          <a:blip r:embed="rId4">
            <a:alphaModFix/>
          </a:blip>
          <a:srcRect b="0" l="0" r="0" t="0"/>
          <a:stretch/>
        </p:blipFill>
        <p:spPr>
          <a:xfrm>
            <a:off x="543075" y="2067175"/>
            <a:ext cx="2263800" cy="2263800"/>
          </a:xfrm>
          <a:prstGeom prst="rect">
            <a:avLst/>
          </a:prstGeom>
          <a:noFill/>
          <a:ln>
            <a:noFill/>
          </a:ln>
        </p:spPr>
      </p:pic>
      <p:pic>
        <p:nvPicPr>
          <p:cNvPr descr="Graphical user interface, application&#10;&#10;Description automatically generated with medium confidence" id="761" name="Google Shape;761;p41"/>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
        <p:nvSpPr>
          <p:cNvPr id="762" name="Google Shape;762;p41"/>
          <p:cNvSpPr/>
          <p:nvPr/>
        </p:nvSpPr>
        <p:spPr>
          <a:xfrm>
            <a:off x="3744875" y="2602488"/>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Fournisseurs</a:t>
            </a:r>
            <a:endParaRPr b="0" i="0" sz="800" u="none" cap="none" strike="noStrike">
              <a:solidFill>
                <a:schemeClr val="lt1"/>
              </a:solidFill>
              <a:latin typeface="Calibri"/>
              <a:ea typeface="Calibri"/>
              <a:cs typeface="Calibri"/>
              <a:sym typeface="Calibri"/>
            </a:endParaRPr>
          </a:p>
        </p:txBody>
      </p:sp>
      <p:sp>
        <p:nvSpPr>
          <p:cNvPr id="763" name="Google Shape;763;p41"/>
          <p:cNvSpPr/>
          <p:nvPr/>
        </p:nvSpPr>
        <p:spPr>
          <a:xfrm>
            <a:off x="3820900" y="3302925"/>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Concurrents</a:t>
            </a:r>
            <a:endParaRPr b="0" i="0" sz="800" u="none" cap="none" strike="noStrike">
              <a:solidFill>
                <a:schemeClr val="lt1"/>
              </a:solidFill>
              <a:latin typeface="Calibri"/>
              <a:ea typeface="Calibri"/>
              <a:cs typeface="Calibri"/>
              <a:sym typeface="Calibri"/>
            </a:endParaRPr>
          </a:p>
        </p:txBody>
      </p:sp>
      <p:sp>
        <p:nvSpPr>
          <p:cNvPr id="764" name="Google Shape;764;p41"/>
          <p:cNvSpPr/>
          <p:nvPr/>
        </p:nvSpPr>
        <p:spPr>
          <a:xfrm>
            <a:off x="7065550" y="1898788"/>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Groupe d'activistes</a:t>
            </a:r>
            <a:endParaRPr b="0" i="0" sz="800" u="none" cap="none" strike="noStrike">
              <a:solidFill>
                <a:schemeClr val="lt1"/>
              </a:solidFill>
              <a:latin typeface="Calibri"/>
              <a:ea typeface="Calibri"/>
              <a:cs typeface="Calibri"/>
              <a:sym typeface="Calibri"/>
            </a:endParaRPr>
          </a:p>
        </p:txBody>
      </p:sp>
      <p:sp>
        <p:nvSpPr>
          <p:cNvPr id="765" name="Google Shape;765;p41"/>
          <p:cNvSpPr/>
          <p:nvPr/>
        </p:nvSpPr>
        <p:spPr>
          <a:xfrm>
            <a:off x="7140325" y="2600850"/>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Clients</a:t>
            </a:r>
            <a:endParaRPr b="0" i="0" sz="800" u="none" cap="none" strike="noStrike">
              <a:solidFill>
                <a:schemeClr val="lt1"/>
              </a:solidFill>
              <a:latin typeface="Calibri"/>
              <a:ea typeface="Calibri"/>
              <a:cs typeface="Calibri"/>
              <a:sym typeface="Calibri"/>
            </a:endParaRPr>
          </a:p>
        </p:txBody>
      </p:sp>
      <p:sp>
        <p:nvSpPr>
          <p:cNvPr id="766" name="Google Shape;766;p41"/>
          <p:cNvSpPr/>
          <p:nvPr/>
        </p:nvSpPr>
        <p:spPr>
          <a:xfrm>
            <a:off x="7043200" y="3302925"/>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Managers</a:t>
            </a:r>
            <a:endParaRPr b="0" i="0" sz="800" u="none" cap="none" strike="noStrike">
              <a:solidFill>
                <a:schemeClr val="lt1"/>
              </a:solidFill>
              <a:latin typeface="Calibri"/>
              <a:ea typeface="Calibri"/>
              <a:cs typeface="Calibri"/>
              <a:sym typeface="Calibri"/>
            </a:endParaRPr>
          </a:p>
        </p:txBody>
      </p:sp>
      <p:sp>
        <p:nvSpPr>
          <p:cNvPr id="767" name="Google Shape;767;p41"/>
          <p:cNvSpPr/>
          <p:nvPr/>
        </p:nvSpPr>
        <p:spPr>
          <a:xfrm>
            <a:off x="6555850" y="1269013"/>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2"/>
              </a:buClr>
              <a:buSzPts val="1100"/>
              <a:buFont typeface="Arial"/>
              <a:buNone/>
            </a:pPr>
            <a:r>
              <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2"/>
              </a:buClr>
              <a:buSzPts val="1100"/>
              <a:buFont typeface="Arial"/>
              <a:buNone/>
            </a:pPr>
            <a:r>
              <a:rPr b="0" i="0" lang="it" sz="900" u="none" cap="none" strike="noStrike">
                <a:solidFill>
                  <a:schemeClr val="lt1"/>
                </a:solidFill>
                <a:latin typeface="Calibri"/>
                <a:ea typeface="Calibri"/>
                <a:cs typeface="Calibri"/>
                <a:sym typeface="Calibri"/>
              </a:rPr>
              <a:t>Financial Community</a:t>
            </a:r>
            <a:endParaRPr b="0" i="0" sz="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800" u="none" cap="none" strike="noStrike">
              <a:solidFill>
                <a:schemeClr val="lt1"/>
              </a:solidFill>
              <a:latin typeface="Calibri"/>
              <a:ea typeface="Calibri"/>
              <a:cs typeface="Calibri"/>
              <a:sym typeface="Calibri"/>
            </a:endParaRPr>
          </a:p>
        </p:txBody>
      </p:sp>
      <p:sp>
        <p:nvSpPr>
          <p:cNvPr id="768" name="Google Shape;768;p41"/>
          <p:cNvSpPr/>
          <p:nvPr/>
        </p:nvSpPr>
        <p:spPr>
          <a:xfrm>
            <a:off x="5481925" y="1069450"/>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Propriétaires</a:t>
            </a:r>
            <a:endParaRPr b="0" i="0" sz="800" u="none" cap="none" strike="noStrike">
              <a:solidFill>
                <a:schemeClr val="lt1"/>
              </a:solidFill>
              <a:latin typeface="Calibri"/>
              <a:ea typeface="Calibri"/>
              <a:cs typeface="Calibri"/>
              <a:sym typeface="Calibri"/>
            </a:endParaRPr>
          </a:p>
        </p:txBody>
      </p:sp>
      <p:sp>
        <p:nvSpPr>
          <p:cNvPr id="769" name="Google Shape;769;p41"/>
          <p:cNvSpPr/>
          <p:nvPr/>
        </p:nvSpPr>
        <p:spPr>
          <a:xfrm>
            <a:off x="4408000" y="1295400"/>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Political Groups</a:t>
            </a:r>
            <a:endParaRPr b="0" i="0" sz="800" u="none" cap="none" strike="noStrike">
              <a:solidFill>
                <a:schemeClr val="lt1"/>
              </a:solidFill>
              <a:latin typeface="Calibri"/>
              <a:ea typeface="Calibri"/>
              <a:cs typeface="Calibri"/>
              <a:sym typeface="Calibri"/>
            </a:endParaRPr>
          </a:p>
        </p:txBody>
      </p:sp>
      <p:sp>
        <p:nvSpPr>
          <p:cNvPr id="770" name="Google Shape;770;p41"/>
          <p:cNvSpPr/>
          <p:nvPr/>
        </p:nvSpPr>
        <p:spPr>
          <a:xfrm>
            <a:off x="6555850" y="3932675"/>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Syndicats</a:t>
            </a:r>
            <a:endParaRPr b="0" i="0" sz="800" u="none" cap="none" strike="noStrike">
              <a:solidFill>
                <a:schemeClr val="lt1"/>
              </a:solidFill>
              <a:latin typeface="Calibri"/>
              <a:ea typeface="Calibri"/>
              <a:cs typeface="Calibri"/>
              <a:sym typeface="Calibri"/>
            </a:endParaRPr>
          </a:p>
        </p:txBody>
      </p:sp>
      <p:sp>
        <p:nvSpPr>
          <p:cNvPr id="771" name="Google Shape;771;p41"/>
          <p:cNvSpPr/>
          <p:nvPr/>
        </p:nvSpPr>
        <p:spPr>
          <a:xfrm>
            <a:off x="5481925" y="4058900"/>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Employés</a:t>
            </a:r>
            <a:endParaRPr b="0" i="0" sz="800" u="none" cap="none" strike="noStrike">
              <a:solidFill>
                <a:schemeClr val="lt1"/>
              </a:solidFill>
              <a:latin typeface="Calibri"/>
              <a:ea typeface="Calibri"/>
              <a:cs typeface="Calibri"/>
              <a:sym typeface="Calibri"/>
            </a:endParaRPr>
          </a:p>
        </p:txBody>
      </p:sp>
      <p:sp>
        <p:nvSpPr>
          <p:cNvPr id="772" name="Google Shape;772;p41"/>
          <p:cNvSpPr/>
          <p:nvPr/>
        </p:nvSpPr>
        <p:spPr>
          <a:xfrm>
            <a:off x="4219800" y="3909600"/>
            <a:ext cx="12417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Association professionnelle</a:t>
            </a:r>
            <a:endParaRPr b="0" i="0" sz="800" u="none" cap="none" strike="noStrike">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pic>
        <p:nvPicPr>
          <p:cNvPr id="777" name="Google Shape;777;p4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778" name="Google Shape;778;p42"/>
          <p:cNvSpPr txBox="1"/>
          <p:nvPr>
            <p:ph type="title"/>
          </p:nvPr>
        </p:nvSpPr>
        <p:spPr>
          <a:xfrm>
            <a:off x="491634" y="5384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rgbClr val="002B4D"/>
                </a:solidFill>
              </a:rPr>
              <a:t>4,4 Avantages d'un système multipartite</a:t>
            </a:r>
            <a:endParaRPr sz="2400">
              <a:solidFill>
                <a:srgbClr val="002B4D"/>
              </a:solidFill>
            </a:endParaRPr>
          </a:p>
        </p:txBody>
      </p:sp>
      <p:sp>
        <p:nvSpPr>
          <p:cNvPr id="779" name="Google Shape;779;p42"/>
          <p:cNvSpPr txBox="1"/>
          <p:nvPr>
            <p:ph idx="1" type="body"/>
          </p:nvPr>
        </p:nvSpPr>
        <p:spPr>
          <a:xfrm>
            <a:off x="718275" y="1326250"/>
            <a:ext cx="1695900" cy="45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b="1" lang="it" sz="2000">
                <a:latin typeface="Calibri"/>
                <a:ea typeface="Calibri"/>
                <a:cs typeface="Calibri"/>
                <a:sym typeface="Calibri"/>
              </a:rPr>
              <a:t>Avantages :</a:t>
            </a:r>
            <a:endParaRPr b="1" sz="2000">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t/>
            </a:r>
            <a:endParaRPr b="1" sz="2000">
              <a:latin typeface="Calibri"/>
              <a:ea typeface="Calibri"/>
              <a:cs typeface="Calibri"/>
              <a:sym typeface="Calibri"/>
            </a:endParaRPr>
          </a:p>
          <a:p>
            <a:pPr indent="0" lvl="0" marL="0" rtl="0" algn="l">
              <a:lnSpc>
                <a:spcPct val="115000"/>
              </a:lnSpc>
              <a:spcBef>
                <a:spcPts val="0"/>
              </a:spcBef>
              <a:spcAft>
                <a:spcPts val="0"/>
              </a:spcAft>
              <a:buSzPts val="1800"/>
              <a:buNone/>
            </a:pPr>
            <a:r>
              <a:rPr lang="it" sz="2000">
                <a:latin typeface="Calibri"/>
                <a:ea typeface="Calibri"/>
                <a:cs typeface="Calibri"/>
                <a:sym typeface="Calibri"/>
              </a:rPr>
              <a:t>:</a:t>
            </a:r>
            <a:endParaRPr sz="2000">
              <a:latin typeface="Calibri"/>
              <a:ea typeface="Calibri"/>
              <a:cs typeface="Calibri"/>
              <a:sym typeface="Calibri"/>
            </a:endParaRPr>
          </a:p>
          <a:p>
            <a:pPr indent="0" lvl="0" marL="114300" rtl="0" algn="l">
              <a:lnSpc>
                <a:spcPct val="115000"/>
              </a:lnSpc>
              <a:spcBef>
                <a:spcPts val="800"/>
              </a:spcBef>
              <a:spcAft>
                <a:spcPts val="0"/>
              </a:spcAft>
              <a:buSzPts val="1800"/>
              <a:buNone/>
            </a:pPr>
            <a:r>
              <a:t/>
            </a:r>
            <a:endParaRPr b="0" sz="2500"/>
          </a:p>
          <a:p>
            <a:pPr indent="0" lvl="0" marL="114300" rtl="0" algn="l">
              <a:lnSpc>
                <a:spcPct val="115000"/>
              </a:lnSpc>
              <a:spcBef>
                <a:spcPts val="800"/>
              </a:spcBef>
              <a:spcAft>
                <a:spcPts val="0"/>
              </a:spcAft>
              <a:buSzPts val="1800"/>
              <a:buNone/>
            </a:pPr>
            <a:br>
              <a:rPr lang="it" sz="2400"/>
            </a:br>
            <a:endParaRPr b="1" sz="2100">
              <a:solidFill>
                <a:schemeClr val="dk1"/>
              </a:solidFill>
            </a:endParaRPr>
          </a:p>
        </p:txBody>
      </p:sp>
      <p:sp>
        <p:nvSpPr>
          <p:cNvPr id="780" name="Google Shape;780;p42"/>
          <p:cNvSpPr txBox="1"/>
          <p:nvPr/>
        </p:nvSpPr>
        <p:spPr>
          <a:xfrm>
            <a:off x="3092725" y="1035400"/>
            <a:ext cx="5540100" cy="3829500"/>
          </a:xfrm>
          <a:prstGeom prst="rect">
            <a:avLst/>
          </a:prstGeom>
          <a:noFill/>
          <a:ln>
            <a:noFill/>
          </a:ln>
        </p:spPr>
        <p:txBody>
          <a:bodyPr anchorCtr="0" anchor="t" bIns="91425" lIns="91425" spcFirstLastPara="1" rIns="91425" wrap="square" tIns="91425">
            <a:spAutoFit/>
          </a:bodyPr>
          <a:lstStyle/>
          <a:p>
            <a:pPr indent="-330200" lvl="0" marL="457200" marR="0" rtl="0" algn="just">
              <a:lnSpc>
                <a:spcPct val="115000"/>
              </a:lnSpc>
              <a:spcBef>
                <a:spcPts val="0"/>
              </a:spcBef>
              <a:spcAft>
                <a:spcPts val="0"/>
              </a:spcAft>
              <a:buClr>
                <a:schemeClr val="dk2"/>
              </a:buClr>
              <a:buSzPts val="1600"/>
              <a:buFont typeface="Calibri"/>
              <a:buChar char="●"/>
            </a:pPr>
            <a:r>
              <a:rPr b="1" i="0" lang="it" sz="1600" u="none" cap="none" strike="noStrike">
                <a:solidFill>
                  <a:schemeClr val="dk2"/>
                </a:solidFill>
                <a:latin typeface="Calibri"/>
                <a:ea typeface="Calibri"/>
                <a:cs typeface="Calibri"/>
                <a:sym typeface="Calibri"/>
              </a:rPr>
              <a:t>réduction des écarts d'information</a:t>
            </a:r>
            <a:r>
              <a:rPr b="0" i="0" lang="it" sz="1600" u="none" cap="none" strike="noStrike">
                <a:solidFill>
                  <a:schemeClr val="dk2"/>
                </a:solidFill>
                <a:latin typeface="Calibri"/>
                <a:ea typeface="Calibri"/>
                <a:cs typeface="Calibri"/>
                <a:sym typeface="Calibri"/>
              </a:rPr>
              <a:t> entre l'organisme producteur et les utilisateurs des services</a:t>
            </a:r>
            <a:endParaRPr b="0" i="0" sz="1600" u="none" cap="none" strike="noStrike">
              <a:solidFill>
                <a:schemeClr val="dk2"/>
              </a:solidFill>
              <a:latin typeface="Calibri"/>
              <a:ea typeface="Calibri"/>
              <a:cs typeface="Calibri"/>
              <a:sym typeface="Calibri"/>
            </a:endParaRPr>
          </a:p>
          <a:p>
            <a:pPr indent="-330200" lvl="0" marL="457200" marR="0" rtl="0" algn="just">
              <a:lnSpc>
                <a:spcPct val="115000"/>
              </a:lnSpc>
              <a:spcBef>
                <a:spcPts val="0"/>
              </a:spcBef>
              <a:spcAft>
                <a:spcPts val="0"/>
              </a:spcAft>
              <a:buClr>
                <a:schemeClr val="dk2"/>
              </a:buClr>
              <a:buSzPts val="1600"/>
              <a:buFont typeface="Calibri"/>
              <a:buChar char="●"/>
            </a:pPr>
            <a:r>
              <a:rPr b="0" i="0" lang="it" sz="1600" u="none" cap="none" strike="noStrike">
                <a:solidFill>
                  <a:schemeClr val="dk2"/>
                </a:solidFill>
                <a:latin typeface="Calibri"/>
                <a:ea typeface="Calibri"/>
                <a:cs typeface="Calibri"/>
                <a:sym typeface="Calibri"/>
              </a:rPr>
              <a:t>augmentation de l'</a:t>
            </a:r>
            <a:r>
              <a:rPr b="1" i="0" lang="it" sz="1600" u="none" cap="none" strike="noStrike">
                <a:solidFill>
                  <a:schemeClr val="dk2"/>
                </a:solidFill>
                <a:latin typeface="Calibri"/>
                <a:ea typeface="Calibri"/>
                <a:cs typeface="Calibri"/>
                <a:sym typeface="Calibri"/>
              </a:rPr>
              <a:t>efficience et de l'efficacité</a:t>
            </a:r>
            <a:r>
              <a:rPr b="0" i="0" lang="it" sz="1600" u="none" cap="none" strike="noStrike">
                <a:solidFill>
                  <a:schemeClr val="dk2"/>
                </a:solidFill>
                <a:latin typeface="Calibri"/>
                <a:ea typeface="Calibri"/>
                <a:cs typeface="Calibri"/>
                <a:sym typeface="Calibri"/>
              </a:rPr>
              <a:t> de la production</a:t>
            </a:r>
            <a:endParaRPr b="0" i="0" sz="1600" u="none" cap="none" strike="noStrike">
              <a:solidFill>
                <a:schemeClr val="dk2"/>
              </a:solidFill>
              <a:latin typeface="Calibri"/>
              <a:ea typeface="Calibri"/>
              <a:cs typeface="Calibri"/>
              <a:sym typeface="Calibri"/>
            </a:endParaRPr>
          </a:p>
          <a:p>
            <a:pPr indent="-330200" lvl="0" marL="457200" marR="0" rtl="0" algn="just">
              <a:lnSpc>
                <a:spcPct val="115000"/>
              </a:lnSpc>
              <a:spcBef>
                <a:spcPts val="0"/>
              </a:spcBef>
              <a:spcAft>
                <a:spcPts val="0"/>
              </a:spcAft>
              <a:buClr>
                <a:schemeClr val="dk2"/>
              </a:buClr>
              <a:buSzPts val="1600"/>
              <a:buFont typeface="Calibri"/>
              <a:buChar char="●"/>
            </a:pPr>
            <a:r>
              <a:rPr b="0" i="0" lang="it" sz="1600" u="none" cap="none" strike="noStrike">
                <a:solidFill>
                  <a:schemeClr val="dk2"/>
                </a:solidFill>
                <a:latin typeface="Calibri"/>
                <a:ea typeface="Calibri"/>
                <a:cs typeface="Calibri"/>
                <a:sym typeface="Calibri"/>
              </a:rPr>
              <a:t>augmentation de </a:t>
            </a:r>
            <a:r>
              <a:rPr b="1" i="0" lang="it" sz="1600" u="none" cap="none" strike="noStrike">
                <a:solidFill>
                  <a:schemeClr val="dk2"/>
                </a:solidFill>
                <a:latin typeface="Calibri"/>
                <a:ea typeface="Calibri"/>
                <a:cs typeface="Calibri"/>
                <a:sym typeface="Calibri"/>
              </a:rPr>
              <a:t>la capacité de contrôle</a:t>
            </a:r>
            <a:r>
              <a:rPr b="0" i="0" lang="it" sz="1600" u="none" cap="none" strike="noStrike">
                <a:solidFill>
                  <a:schemeClr val="dk2"/>
                </a:solidFill>
                <a:latin typeface="Calibri"/>
                <a:ea typeface="Calibri"/>
                <a:cs typeface="Calibri"/>
                <a:sym typeface="Calibri"/>
              </a:rPr>
              <a:t>, dans les secteurs où il est difficile de confier la responsabilité à des parties externes</a:t>
            </a:r>
            <a:endParaRPr b="0" i="0" sz="1600" u="none" cap="none" strike="noStrike">
              <a:solidFill>
                <a:schemeClr val="dk2"/>
              </a:solidFill>
              <a:latin typeface="Calibri"/>
              <a:ea typeface="Calibri"/>
              <a:cs typeface="Calibri"/>
              <a:sym typeface="Calibri"/>
            </a:endParaRPr>
          </a:p>
          <a:p>
            <a:pPr indent="-330200" lvl="0" marL="457200" marR="0" rtl="0" algn="just">
              <a:lnSpc>
                <a:spcPct val="115000"/>
              </a:lnSpc>
              <a:spcBef>
                <a:spcPts val="0"/>
              </a:spcBef>
              <a:spcAft>
                <a:spcPts val="0"/>
              </a:spcAft>
              <a:buClr>
                <a:schemeClr val="dk2"/>
              </a:buClr>
              <a:buSzPts val="1600"/>
              <a:buFont typeface="Calibri"/>
              <a:buChar char="●"/>
            </a:pPr>
            <a:r>
              <a:rPr b="1" i="0" lang="it" sz="1600" u="none" cap="none" strike="noStrike">
                <a:solidFill>
                  <a:schemeClr val="dk2"/>
                </a:solidFill>
                <a:latin typeface="Calibri"/>
                <a:ea typeface="Calibri"/>
                <a:cs typeface="Calibri"/>
                <a:sym typeface="Calibri"/>
              </a:rPr>
              <a:t>stimulation de l'apprentissage</a:t>
            </a:r>
            <a:r>
              <a:rPr b="0" i="0" lang="it" sz="1600" u="none" cap="none" strike="noStrike">
                <a:solidFill>
                  <a:schemeClr val="dk2"/>
                </a:solidFill>
                <a:latin typeface="Calibri"/>
                <a:ea typeface="Calibri"/>
                <a:cs typeface="Calibri"/>
                <a:sym typeface="Calibri"/>
              </a:rPr>
              <a:t>, grâce à plusieurs points de vue, avec une plus grande capacité d'innovation et de réflexion ;</a:t>
            </a:r>
            <a:endParaRPr b="0" i="0" sz="1600" u="none" cap="none" strike="noStrike">
              <a:solidFill>
                <a:schemeClr val="dk2"/>
              </a:solidFill>
              <a:latin typeface="Calibri"/>
              <a:ea typeface="Calibri"/>
              <a:cs typeface="Calibri"/>
              <a:sym typeface="Calibri"/>
            </a:endParaRPr>
          </a:p>
          <a:p>
            <a:pPr indent="-330200" lvl="0" marL="457200" marR="0" rtl="0" algn="just">
              <a:lnSpc>
                <a:spcPct val="115000"/>
              </a:lnSpc>
              <a:spcBef>
                <a:spcPts val="0"/>
              </a:spcBef>
              <a:spcAft>
                <a:spcPts val="0"/>
              </a:spcAft>
              <a:buClr>
                <a:schemeClr val="dk2"/>
              </a:buClr>
              <a:buSzPts val="1600"/>
              <a:buFont typeface="Calibri"/>
              <a:buChar char="●"/>
            </a:pPr>
            <a:r>
              <a:rPr b="0" i="0" lang="it" sz="1600" u="none" cap="none" strike="noStrike">
                <a:solidFill>
                  <a:schemeClr val="dk2"/>
                </a:solidFill>
                <a:latin typeface="Calibri"/>
                <a:ea typeface="Calibri"/>
                <a:cs typeface="Calibri"/>
                <a:sym typeface="Calibri"/>
              </a:rPr>
              <a:t>capacité à</a:t>
            </a:r>
            <a:r>
              <a:rPr b="1" i="0" lang="it" sz="1600" u="none" cap="none" strike="noStrike">
                <a:solidFill>
                  <a:schemeClr val="dk2"/>
                </a:solidFill>
                <a:latin typeface="Calibri"/>
                <a:ea typeface="Calibri"/>
                <a:cs typeface="Calibri"/>
                <a:sym typeface="Calibri"/>
              </a:rPr>
              <a:t> générer des ressources supplémentaires externes</a:t>
            </a:r>
            <a:r>
              <a:rPr b="0" i="0" lang="it" sz="1600" u="none" cap="none" strike="noStrike">
                <a:solidFill>
                  <a:schemeClr val="dk2"/>
                </a:solidFill>
                <a:latin typeface="Calibri"/>
                <a:ea typeface="Calibri"/>
                <a:cs typeface="Calibri"/>
                <a:sym typeface="Calibri"/>
              </a:rPr>
              <a:t> à l'organisme, grâce à des échanges accrus avec l'environnement</a:t>
            </a:r>
            <a:endParaRPr b="1" i="0" sz="1600" u="none" cap="none" strike="noStrike">
              <a:solidFill>
                <a:schemeClr val="dk2"/>
              </a:solidFill>
              <a:latin typeface="Calibri"/>
              <a:ea typeface="Calibri"/>
              <a:cs typeface="Calibri"/>
              <a:sym typeface="Calibri"/>
            </a:endParaRPr>
          </a:p>
        </p:txBody>
      </p:sp>
      <p:cxnSp>
        <p:nvCxnSpPr>
          <p:cNvPr id="781" name="Google Shape;781;p42"/>
          <p:cNvCxnSpPr/>
          <p:nvPr/>
        </p:nvCxnSpPr>
        <p:spPr>
          <a:xfrm>
            <a:off x="3081625" y="1326250"/>
            <a:ext cx="11100" cy="2924700"/>
          </a:xfrm>
          <a:prstGeom prst="straightConnector1">
            <a:avLst/>
          </a:prstGeom>
          <a:noFill/>
          <a:ln cap="flat" cmpd="sng" w="9525">
            <a:solidFill>
              <a:schemeClr val="dk1"/>
            </a:solidFill>
            <a:prstDash val="solid"/>
            <a:round/>
            <a:headEnd len="sm" w="sm" type="none"/>
            <a:tailEnd len="sm" w="sm" type="none"/>
          </a:ln>
        </p:spPr>
      </p:cxnSp>
      <p:pic>
        <p:nvPicPr>
          <p:cNvPr id="782" name="Google Shape;782;p42"/>
          <p:cNvPicPr preferRelativeResize="0"/>
          <p:nvPr/>
        </p:nvPicPr>
        <p:blipFill rotWithShape="1">
          <a:blip r:embed="rId4">
            <a:alphaModFix/>
          </a:blip>
          <a:srcRect b="0" l="0" r="0" t="0"/>
          <a:stretch/>
        </p:blipFill>
        <p:spPr>
          <a:xfrm>
            <a:off x="261125" y="1936750"/>
            <a:ext cx="2679224" cy="2679224"/>
          </a:xfrm>
          <a:prstGeom prst="rect">
            <a:avLst/>
          </a:prstGeom>
          <a:noFill/>
          <a:ln>
            <a:noFill/>
          </a:ln>
        </p:spPr>
      </p:pic>
      <p:pic>
        <p:nvPicPr>
          <p:cNvPr descr="Graphical user interface, application&#10;&#10;Description automatically generated with medium confidence" id="783" name="Google Shape;783;p42"/>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pic>
        <p:nvPicPr>
          <p:cNvPr id="788" name="Google Shape;788;p4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789" name="Google Shape;789;p43"/>
          <p:cNvSpPr txBox="1"/>
          <p:nvPr/>
        </p:nvSpPr>
        <p:spPr>
          <a:xfrm>
            <a:off x="0" y="1344050"/>
            <a:ext cx="4572000" cy="287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5. . Synergie et équilibre entre les objectifs sociaux et économiques </a:t>
            </a:r>
            <a:endParaRPr b="1" i="0" sz="25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chemeClr val="dk2"/>
              </a:buClr>
              <a:buSzPts val="1100"/>
              <a:buFont typeface="Arial"/>
              <a:buNone/>
            </a:pPr>
            <a:r>
              <a:rPr b="1" i="0" lang="it" sz="2500" u="none" cap="none" strike="noStrike">
                <a:solidFill>
                  <a:schemeClr val="dk1"/>
                </a:solidFill>
                <a:latin typeface="Raleway"/>
                <a:ea typeface="Raleway"/>
                <a:cs typeface="Raleway"/>
                <a:sym typeface="Raleway"/>
              </a:rPr>
              <a:t>Comment commercialiser votre produit</a:t>
            </a:r>
            <a:endParaRPr b="1" i="0" sz="25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chemeClr val="dk2"/>
              </a:buClr>
              <a:buSzPts val="1100"/>
              <a:buFont typeface="Arial"/>
              <a:buNone/>
            </a:pPr>
            <a:r>
              <a:t/>
            </a:r>
            <a:endParaRPr b="1" i="0" sz="25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500"/>
              <a:buFont typeface="Arial"/>
              <a:buNone/>
            </a:pPr>
            <a:r>
              <a:t/>
            </a:r>
            <a:endParaRPr b="1" i="0" sz="2500" u="none" cap="none" strike="noStrike">
              <a:solidFill>
                <a:schemeClr val="dk1"/>
              </a:solidFill>
              <a:latin typeface="Raleway"/>
              <a:ea typeface="Raleway"/>
              <a:cs typeface="Raleway"/>
              <a:sym typeface="Raleway"/>
            </a:endParaRPr>
          </a:p>
        </p:txBody>
      </p:sp>
      <p:sp>
        <p:nvSpPr>
          <p:cNvPr id="790" name="Google Shape;790;p43"/>
          <p:cNvSpPr txBox="1"/>
          <p:nvPr>
            <p:ph type="title"/>
          </p:nvPr>
        </p:nvSpPr>
        <p:spPr>
          <a:xfrm>
            <a:off x="50" y="3239250"/>
            <a:ext cx="4572000" cy="1237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5.1 Le dualisme économique et social</a:t>
            </a:r>
            <a:endParaRPr/>
          </a:p>
        </p:txBody>
      </p:sp>
      <p:sp>
        <p:nvSpPr>
          <p:cNvPr id="791" name="Google Shape;791;p4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it">
                <a:solidFill>
                  <a:srgbClr val="000000"/>
                </a:solidFill>
              </a:rPr>
              <a:t>Les entreprises sociales représentent une réponse émergente aux problèmes économiques et sociaux, en devenant des promoteurs du changement.</a:t>
            </a:r>
            <a:endParaRPr>
              <a:solidFill>
                <a:srgbClr val="000000"/>
              </a:solidFill>
            </a:endParaRPr>
          </a:p>
        </p:txBody>
      </p:sp>
      <p:pic>
        <p:nvPicPr>
          <p:cNvPr descr="Graphical user interface, application&#10;&#10;Description automatically generated with medium confidence" id="792" name="Google Shape;792;p43"/>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pic>
        <p:nvPicPr>
          <p:cNvPr id="797" name="Google Shape;797;p44"/>
          <p:cNvPicPr preferRelativeResize="0"/>
          <p:nvPr/>
        </p:nvPicPr>
        <p:blipFill rotWithShape="1">
          <a:blip r:embed="rId3">
            <a:alphaModFix/>
          </a:blip>
          <a:srcRect b="0" l="0" r="-3231" t="-1926"/>
          <a:stretch/>
        </p:blipFill>
        <p:spPr>
          <a:xfrm>
            <a:off x="6414050" y="2530025"/>
            <a:ext cx="2554100" cy="2206249"/>
          </a:xfrm>
          <a:prstGeom prst="rect">
            <a:avLst/>
          </a:prstGeom>
          <a:noFill/>
          <a:ln>
            <a:noFill/>
          </a:ln>
        </p:spPr>
      </p:pic>
      <p:sp>
        <p:nvSpPr>
          <p:cNvPr id="798" name="Google Shape;798;p44"/>
          <p:cNvSpPr txBox="1"/>
          <p:nvPr>
            <p:ph type="title"/>
          </p:nvPr>
        </p:nvSpPr>
        <p:spPr>
          <a:xfrm>
            <a:off x="541635" y="610944"/>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2"/>
              </a:buClr>
              <a:buSzPts val="1100"/>
              <a:buFont typeface="Arial"/>
              <a:buNone/>
            </a:pPr>
            <a:r>
              <a:rPr lang="it" sz="2300">
                <a:solidFill>
                  <a:schemeClr val="dk1"/>
                </a:solidFill>
              </a:rPr>
              <a:t>Dualisme économique et social</a:t>
            </a:r>
            <a:endParaRPr sz="2300">
              <a:solidFill>
                <a:schemeClr val="dk1"/>
              </a:solidFill>
            </a:endParaRPr>
          </a:p>
          <a:p>
            <a:pPr indent="0" lvl="0" marL="0" rtl="0" algn="ctr">
              <a:lnSpc>
                <a:spcPct val="100000"/>
              </a:lnSpc>
              <a:spcBef>
                <a:spcPts val="0"/>
              </a:spcBef>
              <a:spcAft>
                <a:spcPts val="0"/>
              </a:spcAft>
              <a:buClr>
                <a:schemeClr val="dk2"/>
              </a:buClr>
              <a:buSzPts val="1100"/>
              <a:buFont typeface="Arial"/>
              <a:buNone/>
            </a:pPr>
            <a:r>
              <a:t/>
            </a:r>
            <a:endParaRPr sz="2400">
              <a:solidFill>
                <a:schemeClr val="accent5"/>
              </a:solidFill>
            </a:endParaRPr>
          </a:p>
        </p:txBody>
      </p:sp>
      <p:sp>
        <p:nvSpPr>
          <p:cNvPr id="799" name="Google Shape;799;p44"/>
          <p:cNvSpPr txBox="1"/>
          <p:nvPr>
            <p:ph idx="1" type="body"/>
          </p:nvPr>
        </p:nvSpPr>
        <p:spPr>
          <a:xfrm>
            <a:off x="496550" y="2914250"/>
            <a:ext cx="6603300" cy="132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it" sz="1400">
                <a:latin typeface="Calibri"/>
                <a:ea typeface="Calibri"/>
                <a:cs typeface="Calibri"/>
                <a:sym typeface="Calibri"/>
              </a:rPr>
              <a:t>Les </a:t>
            </a:r>
            <a:r>
              <a:rPr b="1" lang="it" sz="1400">
                <a:latin typeface="Calibri"/>
                <a:ea typeface="Calibri"/>
                <a:cs typeface="Calibri"/>
                <a:sym typeface="Calibri"/>
              </a:rPr>
              <a:t>entreprises sociales</a:t>
            </a:r>
            <a:r>
              <a:rPr lang="it" sz="1400">
                <a:latin typeface="Calibri"/>
                <a:ea typeface="Calibri"/>
                <a:cs typeface="Calibri"/>
                <a:sym typeface="Calibri"/>
              </a:rPr>
              <a:t> représentent une réponse émergente aux problèmes économiques et sociaux, devenant des promoteurs du changement. Elles sont capables d'apporter des solutions aux nouveaux besoins des personnes et des communautés. Elles peuvent concevoir, développer et introduire des transformations dans les relations entre les individus et les institutions et, de cette façon, redéfinir les objectifs et les priorités du développement </a:t>
            </a:r>
            <a:r>
              <a:rPr b="1" lang="it" sz="1400">
                <a:latin typeface="Calibri"/>
                <a:ea typeface="Calibri"/>
                <a:cs typeface="Calibri"/>
                <a:sym typeface="Calibri"/>
              </a:rPr>
              <a:t>socio-économique.</a:t>
            </a:r>
            <a:endParaRPr b="1" sz="1400">
              <a:latin typeface="Calibri"/>
              <a:ea typeface="Calibri"/>
              <a:cs typeface="Calibri"/>
              <a:sym typeface="Calibri"/>
            </a:endParaRPr>
          </a:p>
          <a:p>
            <a:pPr indent="0" lvl="0" marL="0" rtl="0" algn="l">
              <a:lnSpc>
                <a:spcPct val="115000"/>
              </a:lnSpc>
              <a:spcBef>
                <a:spcPts val="1200"/>
              </a:spcBef>
              <a:spcAft>
                <a:spcPts val="0"/>
              </a:spcAft>
              <a:buClr>
                <a:schemeClr val="dk2"/>
              </a:buClr>
              <a:buSzPts val="1100"/>
              <a:buFont typeface="Arial"/>
              <a:buNone/>
            </a:pPr>
            <a:r>
              <a:t/>
            </a:r>
            <a:endParaRPr sz="1400">
              <a:latin typeface="Arial"/>
              <a:ea typeface="Arial"/>
              <a:cs typeface="Arial"/>
              <a:sym typeface="Arial"/>
            </a:endParaRPr>
          </a:p>
          <a:p>
            <a:pPr indent="0" lvl="0" marL="0" rtl="0" algn="l">
              <a:lnSpc>
                <a:spcPct val="115000"/>
              </a:lnSpc>
              <a:spcBef>
                <a:spcPts val="1000"/>
              </a:spcBef>
              <a:spcAft>
                <a:spcPts val="0"/>
              </a:spcAft>
              <a:buSzPts val="1800"/>
              <a:buNone/>
            </a:pPr>
            <a:r>
              <a:t/>
            </a:r>
            <a:endParaRPr sz="1400">
              <a:solidFill>
                <a:srgbClr val="000000"/>
              </a:solidFill>
              <a:latin typeface="Calibri"/>
              <a:ea typeface="Calibri"/>
              <a:cs typeface="Calibri"/>
              <a:sym typeface="Calibri"/>
            </a:endParaRPr>
          </a:p>
          <a:p>
            <a:pPr indent="0" lvl="0" marL="0" rtl="0" algn="l">
              <a:lnSpc>
                <a:spcPct val="115000"/>
              </a:lnSpc>
              <a:spcBef>
                <a:spcPts val="0"/>
              </a:spcBef>
              <a:spcAft>
                <a:spcPts val="0"/>
              </a:spcAft>
              <a:buSzPts val="1800"/>
              <a:buNone/>
            </a:pPr>
            <a:r>
              <a:t/>
            </a:r>
            <a:endParaRPr sz="1400"/>
          </a:p>
          <a:p>
            <a:pPr indent="0" lvl="0" marL="0" rtl="0" algn="l">
              <a:lnSpc>
                <a:spcPct val="115000"/>
              </a:lnSpc>
              <a:spcBef>
                <a:spcPts val="0"/>
              </a:spcBef>
              <a:spcAft>
                <a:spcPts val="0"/>
              </a:spcAft>
              <a:buSzPts val="1800"/>
              <a:buNone/>
            </a:pPr>
            <a:r>
              <a:t/>
            </a:r>
            <a:endParaRPr sz="1400"/>
          </a:p>
        </p:txBody>
      </p:sp>
      <p:pic>
        <p:nvPicPr>
          <p:cNvPr id="800" name="Google Shape;800;p44"/>
          <p:cNvPicPr preferRelativeResize="0"/>
          <p:nvPr/>
        </p:nvPicPr>
        <p:blipFill rotWithShape="1">
          <a:blip r:embed="rId4">
            <a:alphaModFix/>
          </a:blip>
          <a:srcRect b="0" l="0" r="0" t="0"/>
          <a:stretch/>
        </p:blipFill>
        <p:spPr>
          <a:xfrm>
            <a:off x="0" y="0"/>
            <a:ext cx="718275" cy="679625"/>
          </a:xfrm>
          <a:prstGeom prst="rect">
            <a:avLst/>
          </a:prstGeom>
          <a:noFill/>
          <a:ln>
            <a:noFill/>
          </a:ln>
        </p:spPr>
      </p:pic>
      <p:cxnSp>
        <p:nvCxnSpPr>
          <p:cNvPr id="801" name="Google Shape;801;p44"/>
          <p:cNvCxnSpPr/>
          <p:nvPr/>
        </p:nvCxnSpPr>
        <p:spPr>
          <a:xfrm>
            <a:off x="409126" y="1348824"/>
            <a:ext cx="4200" cy="702300"/>
          </a:xfrm>
          <a:prstGeom prst="straightConnector1">
            <a:avLst/>
          </a:prstGeom>
          <a:noFill/>
          <a:ln cap="flat" cmpd="sng" w="28575">
            <a:solidFill>
              <a:srgbClr val="FF6B26"/>
            </a:solidFill>
            <a:prstDash val="solid"/>
            <a:round/>
            <a:headEnd len="sm" w="sm" type="none"/>
            <a:tailEnd len="sm" w="sm" type="none"/>
          </a:ln>
        </p:spPr>
      </p:cxnSp>
      <p:cxnSp>
        <p:nvCxnSpPr>
          <p:cNvPr id="802" name="Google Shape;802;p44"/>
          <p:cNvCxnSpPr/>
          <p:nvPr/>
        </p:nvCxnSpPr>
        <p:spPr>
          <a:xfrm>
            <a:off x="407625" y="2234250"/>
            <a:ext cx="7200" cy="675000"/>
          </a:xfrm>
          <a:prstGeom prst="straightConnector1">
            <a:avLst/>
          </a:prstGeom>
          <a:noFill/>
          <a:ln cap="flat" cmpd="sng" w="28575">
            <a:solidFill>
              <a:srgbClr val="F8A17A"/>
            </a:solidFill>
            <a:prstDash val="solid"/>
            <a:round/>
            <a:headEnd len="sm" w="sm" type="none"/>
            <a:tailEnd len="sm" w="sm" type="none"/>
          </a:ln>
        </p:spPr>
      </p:cxnSp>
      <p:cxnSp>
        <p:nvCxnSpPr>
          <p:cNvPr id="803" name="Google Shape;803;p44"/>
          <p:cNvCxnSpPr/>
          <p:nvPr/>
        </p:nvCxnSpPr>
        <p:spPr>
          <a:xfrm flipH="1">
            <a:off x="404925" y="3092375"/>
            <a:ext cx="10800" cy="1105800"/>
          </a:xfrm>
          <a:prstGeom prst="straightConnector1">
            <a:avLst/>
          </a:prstGeom>
          <a:noFill/>
          <a:ln cap="flat" cmpd="sng" w="28575">
            <a:solidFill>
              <a:srgbClr val="FFD197"/>
            </a:solidFill>
            <a:prstDash val="solid"/>
            <a:round/>
            <a:headEnd len="sm" w="sm" type="none"/>
            <a:tailEnd len="sm" w="sm" type="none"/>
          </a:ln>
        </p:spPr>
      </p:cxnSp>
      <p:sp>
        <p:nvSpPr>
          <p:cNvPr id="804" name="Google Shape;804;p44"/>
          <p:cNvSpPr txBox="1"/>
          <p:nvPr/>
        </p:nvSpPr>
        <p:spPr>
          <a:xfrm>
            <a:off x="496550" y="1252075"/>
            <a:ext cx="80370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chemeClr val="dk2"/>
              </a:buClr>
              <a:buSzPts val="1100"/>
              <a:buFont typeface="Arial"/>
              <a:buNone/>
            </a:pPr>
            <a:r>
              <a:rPr b="0" i="0" lang="it" sz="1400" u="none" cap="none" strike="noStrike">
                <a:solidFill>
                  <a:schemeClr val="dk2"/>
                </a:solidFill>
                <a:latin typeface="Calibri"/>
                <a:ea typeface="Calibri"/>
                <a:cs typeface="Calibri"/>
                <a:sym typeface="Calibri"/>
              </a:rPr>
              <a:t>Le dualisme économique et social peut donner lieu à des tensions dans la gestion des objectifs sociaux et économiques, ce qui entraîne des problèmes au sein de l'organisation. Ces sources de tension peuvent provenir aussi bien de sous-groupes internes que de </a:t>
            </a:r>
            <a:r>
              <a:rPr b="1" i="0" lang="it" sz="1400" u="none" cap="none" strike="noStrike">
                <a:solidFill>
                  <a:schemeClr val="dk2"/>
                </a:solidFill>
                <a:latin typeface="Calibri"/>
                <a:ea typeface="Calibri"/>
                <a:cs typeface="Calibri"/>
                <a:sym typeface="Calibri"/>
              </a:rPr>
              <a:t>stakeholders </a:t>
            </a:r>
            <a:r>
              <a:rPr b="0" i="0" lang="it" sz="1400" u="none" cap="none" strike="noStrike">
                <a:solidFill>
                  <a:schemeClr val="dk2"/>
                </a:solidFill>
                <a:latin typeface="Calibri"/>
                <a:ea typeface="Calibri"/>
                <a:cs typeface="Calibri"/>
                <a:sym typeface="Calibri"/>
              </a:rPr>
              <a:t>externes. </a:t>
            </a:r>
            <a:endParaRPr b="0" i="0" sz="1400" u="none" cap="none" strike="noStrike">
              <a:solidFill>
                <a:srgbClr val="000000"/>
              </a:solidFill>
              <a:latin typeface="Lato"/>
              <a:ea typeface="Lato"/>
              <a:cs typeface="Lato"/>
              <a:sym typeface="Lato"/>
            </a:endParaRPr>
          </a:p>
        </p:txBody>
      </p:sp>
      <p:sp>
        <p:nvSpPr>
          <p:cNvPr id="805" name="Google Shape;805;p44"/>
          <p:cNvSpPr txBox="1"/>
          <p:nvPr/>
        </p:nvSpPr>
        <p:spPr>
          <a:xfrm>
            <a:off x="541625" y="2123850"/>
            <a:ext cx="79920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chemeClr val="dk2"/>
              </a:buClr>
              <a:buSzPts val="1100"/>
              <a:buFont typeface="Arial"/>
              <a:buNone/>
            </a:pPr>
            <a:r>
              <a:rPr b="0" i="0" lang="it" sz="1400" u="none" cap="none" strike="noStrike">
                <a:solidFill>
                  <a:schemeClr val="dk2"/>
                </a:solidFill>
                <a:latin typeface="Calibri"/>
                <a:ea typeface="Calibri"/>
                <a:cs typeface="Calibri"/>
                <a:sym typeface="Calibri"/>
              </a:rPr>
              <a:t>Si l'on accorde trop d'attention aux objectifs économiques, l'organisation risque de s'éloigner de ses objectifs sociaux, tandis que si l'on se concentre trop sur les objectifs sociaux, la viabilité financière de l'organisation risque d'être compromise.</a:t>
            </a:r>
            <a:endParaRPr b="0" i="0" sz="1400" u="none" cap="none" strike="noStrike">
              <a:solidFill>
                <a:srgbClr val="000000"/>
              </a:solidFill>
              <a:latin typeface="Lato"/>
              <a:ea typeface="Lato"/>
              <a:cs typeface="Lato"/>
              <a:sym typeface="Lato"/>
            </a:endParaRPr>
          </a:p>
        </p:txBody>
      </p:sp>
      <p:pic>
        <p:nvPicPr>
          <p:cNvPr descr="Graphical user interface, application&#10;&#10;Description automatically generated with medium confidence" id="806" name="Google Shape;806;p44"/>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4500"/>
                                        <p:tgtEl>
                                          <p:spTgt spid="7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
          <p:cNvSpPr txBox="1"/>
          <p:nvPr>
            <p:ph type="title"/>
          </p:nvPr>
        </p:nvSpPr>
        <p:spPr>
          <a:xfrm>
            <a:off x="1287750" y="564875"/>
            <a:ext cx="65685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Méthodologie – EQF Work Unit 1</a:t>
            </a:r>
            <a:endParaRPr sz="2000"/>
          </a:p>
          <a:p>
            <a:pPr indent="0" lvl="0" marL="0" rtl="0" algn="ctr">
              <a:lnSpc>
                <a:spcPct val="100000"/>
              </a:lnSpc>
              <a:spcBef>
                <a:spcPts val="0"/>
              </a:spcBef>
              <a:spcAft>
                <a:spcPts val="0"/>
              </a:spcAft>
              <a:buSzPts val="3000"/>
              <a:buNone/>
            </a:pPr>
            <a:r>
              <a:t/>
            </a:r>
            <a:endParaRPr sz="2000"/>
          </a:p>
        </p:txBody>
      </p:sp>
      <p:pic>
        <p:nvPicPr>
          <p:cNvPr id="275" name="Google Shape;275;p4"/>
          <p:cNvPicPr preferRelativeResize="0"/>
          <p:nvPr/>
        </p:nvPicPr>
        <p:blipFill rotWithShape="1">
          <a:blip r:embed="rId3">
            <a:alphaModFix/>
          </a:blip>
          <a:srcRect b="0" l="0" r="0" t="0"/>
          <a:stretch/>
        </p:blipFill>
        <p:spPr>
          <a:xfrm>
            <a:off x="0" y="0"/>
            <a:ext cx="718275" cy="679625"/>
          </a:xfrm>
          <a:prstGeom prst="rect">
            <a:avLst/>
          </a:prstGeom>
          <a:noFill/>
          <a:ln>
            <a:noFill/>
          </a:ln>
        </p:spPr>
      </p:pic>
      <p:graphicFrame>
        <p:nvGraphicFramePr>
          <p:cNvPr id="276" name="Google Shape;276;p4"/>
          <p:cNvGraphicFramePr/>
          <p:nvPr/>
        </p:nvGraphicFramePr>
        <p:xfrm>
          <a:off x="1068925" y="1096819"/>
          <a:ext cx="3000000" cy="3000000"/>
        </p:xfrm>
        <a:graphic>
          <a:graphicData uri="http://schemas.openxmlformats.org/drawingml/2006/table">
            <a:tbl>
              <a:tblPr>
                <a:noFill/>
                <a:tableStyleId>{C46AE06C-BDE7-4502-B0D4-46D1538F2383}</a:tableStyleId>
              </a:tblPr>
              <a:tblGrid>
                <a:gridCol w="2416675"/>
                <a:gridCol w="2416675"/>
                <a:gridCol w="2416675"/>
              </a:tblGrid>
              <a:tr h="443075">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Connaissances: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Skills: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Compétences: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654725">
                <a:tc>
                  <a:txBody>
                    <a:bodyPr/>
                    <a:lstStyle/>
                    <a:p>
                      <a:pPr indent="0" lvl="0" marL="0" marR="0" rtl="0" algn="l">
                        <a:lnSpc>
                          <a:spcPct val="100000"/>
                        </a:lnSpc>
                        <a:spcBef>
                          <a:spcPts val="0"/>
                        </a:spcBef>
                        <a:spcAft>
                          <a:spcPts val="0"/>
                        </a:spcAft>
                        <a:buClr>
                          <a:srgbClr val="000000"/>
                        </a:buClr>
                        <a:buSzPts val="1600"/>
                        <a:buFont typeface="Arial"/>
                        <a:buNone/>
                      </a:pPr>
                      <a:r>
                        <a:rPr lang="it" sz="1600" u="none" cap="none" strike="noStrike">
                          <a:solidFill>
                            <a:schemeClr val="dk2"/>
                          </a:solidFill>
                          <a:latin typeface="Lato"/>
                          <a:ea typeface="Lato"/>
                          <a:cs typeface="Lato"/>
                          <a:sym typeface="Lato"/>
                        </a:rPr>
                        <a:t>Connaissance pour :</a:t>
                      </a:r>
                      <a:endParaRPr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lang="it" sz="1600" u="none" cap="none" strike="noStrike">
                          <a:solidFill>
                            <a:schemeClr val="dk2"/>
                          </a:solidFill>
                          <a:latin typeface="Lato"/>
                          <a:ea typeface="Lato"/>
                          <a:cs typeface="Lato"/>
                          <a:sym typeface="Lato"/>
                        </a:rPr>
                        <a:t>Savoir comment mesurer l'impact social</a:t>
                      </a:r>
                      <a:endParaRPr sz="1600" u="none" cap="none" strike="noStrike">
                        <a:solidFill>
                          <a:schemeClr val="dk2"/>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600"/>
                        <a:buFont typeface="Arial"/>
                        <a:buNone/>
                      </a:pPr>
                      <a:r>
                        <a:rPr lang="it" sz="1600" u="none" cap="none" strike="noStrike">
                          <a:solidFill>
                            <a:schemeClr val="dk2"/>
                          </a:solidFill>
                          <a:latin typeface="Lato"/>
                          <a:ea typeface="Lato"/>
                          <a:cs typeface="Lato"/>
                          <a:sym typeface="Lato"/>
                        </a:rPr>
                        <a:t>Compétences techniques et spécifiques pour :</a:t>
                      </a:r>
                      <a:endParaRPr sz="1600" u="none" cap="none" strike="noStrike">
                        <a:solidFill>
                          <a:schemeClr val="dk2"/>
                        </a:solidFill>
                        <a:latin typeface="Lato"/>
                        <a:ea typeface="Lato"/>
                        <a:cs typeface="Lato"/>
                        <a:sym typeface="Lato"/>
                      </a:endParaRPr>
                    </a:p>
                    <a:p>
                      <a:pPr indent="-285750" lvl="0" marL="285750" marR="0" rtl="0" algn="l">
                        <a:lnSpc>
                          <a:spcPct val="100000"/>
                        </a:lnSpc>
                        <a:spcBef>
                          <a:spcPts val="0"/>
                        </a:spcBef>
                        <a:spcAft>
                          <a:spcPts val="0"/>
                        </a:spcAft>
                        <a:buClr>
                          <a:srgbClr val="000000"/>
                        </a:buClr>
                        <a:buSzPts val="1100"/>
                        <a:buFont typeface="Noto Sans Symbols"/>
                        <a:buChar char="▪"/>
                      </a:pPr>
                      <a:r>
                        <a:rPr lang="it" sz="1600" u="none" cap="none" strike="noStrike">
                          <a:solidFill>
                            <a:schemeClr val="dk2"/>
                          </a:solidFill>
                          <a:latin typeface="Lato"/>
                          <a:ea typeface="Lato"/>
                          <a:cs typeface="Lato"/>
                          <a:sym typeface="Lato"/>
                        </a:rPr>
                        <a:t>Savoir cartographier le système législatif européen des entreprises sociales.</a:t>
                      </a:r>
                      <a:endParaRPr sz="16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0" i="0" sz="1600" u="none" cap="none" strike="noStrike">
                        <a:solidFill>
                          <a:schemeClr val="dk2"/>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600"/>
                        <a:buFont typeface="Arial"/>
                        <a:buNone/>
                      </a:pPr>
                      <a:r>
                        <a:rPr lang="it" sz="1600" u="none" cap="none" strike="noStrike">
                          <a:solidFill>
                            <a:schemeClr val="dk2"/>
                          </a:solidFill>
                          <a:latin typeface="Lato"/>
                          <a:ea typeface="Lato"/>
                          <a:cs typeface="Lato"/>
                          <a:sym typeface="Lato"/>
                        </a:rPr>
                        <a:t>Compétences pour :</a:t>
                      </a:r>
                      <a:endParaRPr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lang="it" sz="1600" u="none" cap="none" strike="noStrike">
                          <a:solidFill>
                            <a:schemeClr val="dk2"/>
                          </a:solidFill>
                          <a:latin typeface="Lato"/>
                          <a:ea typeface="Lato"/>
                          <a:cs typeface="Lato"/>
                          <a:sym typeface="Lato"/>
                        </a:rPr>
                        <a:t>Savoir dépasser le dualisme social et économique.</a:t>
                      </a:r>
                      <a:endParaRPr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lang="it" sz="1600" u="none" cap="none" strike="noStrike">
                          <a:solidFill>
                            <a:schemeClr val="dk2"/>
                          </a:solidFill>
                          <a:latin typeface="Lato"/>
                          <a:ea typeface="Lato"/>
                          <a:cs typeface="Lato"/>
                          <a:sym typeface="Lato"/>
                        </a:rPr>
                        <a:t>Être capable de comprendre le rôle des parties prenantes et de créer une entreprise socialement valable.</a:t>
                      </a:r>
                      <a:endParaRPr sz="1600" u="none" cap="none" strike="noStrike">
                        <a:solidFill>
                          <a:schemeClr val="dk2"/>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r>
            </a:tbl>
          </a:graphicData>
        </a:graphic>
      </p:graphicFrame>
      <p:pic>
        <p:nvPicPr>
          <p:cNvPr descr="Graphical user interface, application&#10;&#10;Description automatically generated with medium confidence" id="277" name="Google Shape;277;p4"/>
          <p:cNvPicPr preferRelativeResize="0"/>
          <p:nvPr/>
        </p:nvPicPr>
        <p:blipFill rotWithShape="1">
          <a:blip r:embed="rId4">
            <a:alphaModFix/>
          </a:blip>
          <a:srcRect b="0" l="0" r="0" t="0"/>
          <a:stretch/>
        </p:blipFill>
        <p:spPr>
          <a:xfrm>
            <a:off x="34350" y="4646550"/>
            <a:ext cx="2127550" cy="4463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45"/>
          <p:cNvSpPr txBox="1"/>
          <p:nvPr>
            <p:ph type="title"/>
          </p:nvPr>
        </p:nvSpPr>
        <p:spPr>
          <a:xfrm>
            <a:off x="477983" y="575950"/>
            <a:ext cx="8244000" cy="63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2"/>
              </a:buClr>
              <a:buSzPts val="1100"/>
              <a:buFont typeface="Arial"/>
              <a:buNone/>
            </a:pPr>
            <a:r>
              <a:rPr lang="it" sz="2300">
                <a:solidFill>
                  <a:srgbClr val="002B4D"/>
                </a:solidFill>
              </a:rPr>
              <a:t>5.2 Dimension économique</a:t>
            </a:r>
            <a:endParaRPr sz="2300">
              <a:solidFill>
                <a:srgbClr val="002B4D"/>
              </a:solidFill>
            </a:endParaRPr>
          </a:p>
          <a:p>
            <a:pPr indent="0" lvl="0" marL="0" rtl="0" algn="ctr">
              <a:lnSpc>
                <a:spcPct val="115000"/>
              </a:lnSpc>
              <a:spcBef>
                <a:spcPts val="1200"/>
              </a:spcBef>
              <a:spcAft>
                <a:spcPts val="0"/>
              </a:spcAft>
              <a:buClr>
                <a:schemeClr val="dk2"/>
              </a:buClr>
              <a:buSzPts val="1100"/>
              <a:buFont typeface="Arial"/>
              <a:buNone/>
            </a:pPr>
            <a:r>
              <a:t/>
            </a:r>
            <a:endParaRPr b="0" sz="31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400">
              <a:solidFill>
                <a:schemeClr val="dk1"/>
              </a:solidFill>
            </a:endParaRPr>
          </a:p>
        </p:txBody>
      </p:sp>
      <p:pic>
        <p:nvPicPr>
          <p:cNvPr id="812" name="Google Shape;812;p45"/>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Lente di ingrandimento con riempimento a tinta unita" id="813" name="Google Shape;813;p45"/>
          <p:cNvPicPr preferRelativeResize="0"/>
          <p:nvPr/>
        </p:nvPicPr>
        <p:blipFill rotWithShape="1">
          <a:blip r:embed="rId4">
            <a:alphaModFix/>
          </a:blip>
          <a:srcRect b="0" l="0" r="0" t="0"/>
          <a:stretch/>
        </p:blipFill>
        <p:spPr>
          <a:xfrm>
            <a:off x="3165930" y="1354039"/>
            <a:ext cx="409135" cy="409135"/>
          </a:xfrm>
          <a:prstGeom prst="rect">
            <a:avLst/>
          </a:prstGeom>
          <a:noFill/>
          <a:ln>
            <a:noFill/>
          </a:ln>
        </p:spPr>
      </p:pic>
      <p:sp>
        <p:nvSpPr>
          <p:cNvPr id="814" name="Google Shape;814;p45"/>
          <p:cNvSpPr txBox="1"/>
          <p:nvPr/>
        </p:nvSpPr>
        <p:spPr>
          <a:xfrm>
            <a:off x="570375" y="1156075"/>
            <a:ext cx="82440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2"/>
              </a:buClr>
              <a:buSzPts val="1100"/>
              <a:buFont typeface="Arial"/>
              <a:buNone/>
            </a:pPr>
            <a:r>
              <a:rPr b="0" i="0" lang="it" sz="1400" u="none" cap="none" strike="noStrike">
                <a:solidFill>
                  <a:schemeClr val="dk2"/>
                </a:solidFill>
                <a:latin typeface="Calibri"/>
                <a:ea typeface="Calibri"/>
                <a:cs typeface="Calibri"/>
                <a:sym typeface="Calibri"/>
              </a:rPr>
              <a:t>La </a:t>
            </a:r>
            <a:r>
              <a:rPr b="1" i="0" lang="it" sz="1400" u="none" cap="none" strike="noStrike">
                <a:solidFill>
                  <a:schemeClr val="dk2"/>
                </a:solidFill>
                <a:latin typeface="Calibri"/>
                <a:ea typeface="Calibri"/>
                <a:cs typeface="Calibri"/>
                <a:sym typeface="Calibri"/>
              </a:rPr>
              <a:t>dimension économique</a:t>
            </a:r>
            <a:r>
              <a:rPr b="0" i="0" lang="it" sz="1400" u="none" cap="none" strike="noStrike">
                <a:solidFill>
                  <a:schemeClr val="dk2"/>
                </a:solidFill>
                <a:latin typeface="Calibri"/>
                <a:ea typeface="Calibri"/>
                <a:cs typeface="Calibri"/>
                <a:sym typeface="Calibri"/>
              </a:rPr>
              <a:t> définit l'entreprise, tandis que le social est constitué des objectifs et de la manière dont la production est réalisée. La définition s'articule autour de deux dimensions : la dimension économico-entrepreneuriale et la dimension sociale.  La dimension économico-entrepreneuriale requiert l'existence de </a:t>
            </a:r>
            <a:r>
              <a:rPr b="1" i="0" lang="it" sz="1400" u="none" cap="none" strike="noStrike">
                <a:solidFill>
                  <a:schemeClr val="dk2"/>
                </a:solidFill>
                <a:latin typeface="Calibri"/>
                <a:ea typeface="Calibri"/>
                <a:cs typeface="Calibri"/>
                <a:sym typeface="Calibri"/>
              </a:rPr>
              <a:t>quatre conditions </a:t>
            </a:r>
            <a:r>
              <a:rPr b="0" i="0" lang="it" sz="1400" u="none" cap="none" strike="noStrike">
                <a:solidFill>
                  <a:schemeClr val="dk2"/>
                </a:solidFill>
                <a:latin typeface="Calibri"/>
                <a:ea typeface="Calibri"/>
                <a:cs typeface="Calibri"/>
                <a:sym typeface="Calibri"/>
              </a:rPr>
              <a:t>: </a:t>
            </a:r>
            <a:endParaRPr b="0" i="0" sz="1400" u="none" cap="none" strike="noStrike">
              <a:solidFill>
                <a:schemeClr val="dk2"/>
              </a:solidFill>
              <a:latin typeface="Calibri"/>
              <a:ea typeface="Calibri"/>
              <a:cs typeface="Calibri"/>
              <a:sym typeface="Calibri"/>
            </a:endParaRPr>
          </a:p>
        </p:txBody>
      </p:sp>
      <p:grpSp>
        <p:nvGrpSpPr>
          <p:cNvPr id="815" name="Google Shape;815;p45"/>
          <p:cNvGrpSpPr/>
          <p:nvPr/>
        </p:nvGrpSpPr>
        <p:grpSpPr>
          <a:xfrm>
            <a:off x="5950374" y="2369261"/>
            <a:ext cx="1697522" cy="1793003"/>
            <a:chOff x="6077707" y="1644751"/>
            <a:chExt cx="1854000" cy="1854000"/>
          </a:xfrm>
        </p:grpSpPr>
        <p:sp>
          <p:nvSpPr>
            <p:cNvPr id="816" name="Google Shape;816;p45"/>
            <p:cNvSpPr/>
            <p:nvPr/>
          </p:nvSpPr>
          <p:spPr>
            <a:xfrm>
              <a:off x="6077707" y="1644751"/>
              <a:ext cx="1854000" cy="1854000"/>
            </a:xfrm>
            <a:prstGeom prst="ellipse">
              <a:avLst/>
            </a:prstGeom>
            <a:solidFill>
              <a:schemeClr val="dk1"/>
            </a:solidFill>
            <a:ln cap="flat" cmpd="sng" w="28575">
              <a:solidFill>
                <a:srgbClr val="B02C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45"/>
            <p:cNvSpPr txBox="1"/>
            <p:nvPr/>
          </p:nvSpPr>
          <p:spPr>
            <a:xfrm>
              <a:off x="6378305" y="2074954"/>
              <a:ext cx="1418400" cy="993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chemeClr val="lt1"/>
                  </a:solidFill>
                  <a:latin typeface="Calibri"/>
                  <a:ea typeface="Calibri"/>
                  <a:cs typeface="Calibri"/>
                  <a:sym typeface="Calibri"/>
                </a:rPr>
                <a:t>la prise en charge par les fondateurs et les propriétaires d'un niveau important de risque économique</a:t>
              </a:r>
              <a:endParaRPr b="0" i="0" sz="900" u="none" cap="none" strike="noStrike">
                <a:solidFill>
                  <a:schemeClr val="lt1"/>
                </a:solidFill>
                <a:latin typeface="Roboto"/>
                <a:ea typeface="Roboto"/>
                <a:cs typeface="Roboto"/>
                <a:sym typeface="Roboto"/>
              </a:endParaRPr>
            </a:p>
          </p:txBody>
        </p:sp>
      </p:grpSp>
      <p:grpSp>
        <p:nvGrpSpPr>
          <p:cNvPr id="818" name="Google Shape;818;p45"/>
          <p:cNvGrpSpPr/>
          <p:nvPr/>
        </p:nvGrpSpPr>
        <p:grpSpPr>
          <a:xfrm>
            <a:off x="4521365" y="2369274"/>
            <a:ext cx="1697522" cy="1793003"/>
            <a:chOff x="4614148" y="1699022"/>
            <a:chExt cx="1854000" cy="1854000"/>
          </a:xfrm>
        </p:grpSpPr>
        <p:sp>
          <p:nvSpPr>
            <p:cNvPr id="819" name="Google Shape;819;p45"/>
            <p:cNvSpPr/>
            <p:nvPr/>
          </p:nvSpPr>
          <p:spPr>
            <a:xfrm>
              <a:off x="4614148" y="1699022"/>
              <a:ext cx="1854000" cy="1854000"/>
            </a:xfrm>
            <a:prstGeom prst="ellipse">
              <a:avLst/>
            </a:prstGeom>
            <a:solidFill>
              <a:schemeClr val="dk1"/>
            </a:solidFill>
            <a:ln cap="flat" cmpd="sng" w="28575">
              <a:solidFill>
                <a:srgbClr val="C33E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45"/>
            <p:cNvSpPr txBox="1"/>
            <p:nvPr/>
          </p:nvSpPr>
          <p:spPr>
            <a:xfrm>
              <a:off x="4891089" y="2215291"/>
              <a:ext cx="1440600" cy="934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chemeClr val="lt1"/>
                  </a:solidFill>
                  <a:latin typeface="Calibri"/>
                  <a:ea typeface="Calibri"/>
                  <a:cs typeface="Calibri"/>
                  <a:sym typeface="Calibri"/>
                </a:rPr>
                <a:t>assumption by the founders and owners of a significant level of economic risk</a:t>
              </a:r>
              <a:endParaRPr b="0" i="0" sz="900" u="none" cap="none" strike="noStrike">
                <a:solidFill>
                  <a:schemeClr val="lt1"/>
                </a:solidFill>
                <a:latin typeface="Roboto"/>
                <a:ea typeface="Roboto"/>
                <a:cs typeface="Roboto"/>
                <a:sym typeface="Roboto"/>
              </a:endParaRPr>
            </a:p>
          </p:txBody>
        </p:sp>
      </p:grpSp>
      <p:grpSp>
        <p:nvGrpSpPr>
          <p:cNvPr id="821" name="Google Shape;821;p45"/>
          <p:cNvGrpSpPr/>
          <p:nvPr/>
        </p:nvGrpSpPr>
        <p:grpSpPr>
          <a:xfrm>
            <a:off x="2980530" y="2369271"/>
            <a:ext cx="1697522" cy="1793003"/>
            <a:chOff x="2834102" y="1644762"/>
            <a:chExt cx="1854000" cy="1854000"/>
          </a:xfrm>
        </p:grpSpPr>
        <p:sp>
          <p:nvSpPr>
            <p:cNvPr id="822" name="Google Shape;822;p45"/>
            <p:cNvSpPr/>
            <p:nvPr/>
          </p:nvSpPr>
          <p:spPr>
            <a:xfrm>
              <a:off x="2834102" y="1644762"/>
              <a:ext cx="1854000" cy="1854000"/>
            </a:xfrm>
            <a:prstGeom prst="ellipse">
              <a:avLst/>
            </a:prstGeom>
            <a:solidFill>
              <a:schemeClr val="dk1"/>
            </a:solidFill>
            <a:ln cap="flat" cmpd="sng" w="28575">
              <a:solidFill>
                <a:srgbClr val="C33E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45"/>
            <p:cNvSpPr txBox="1"/>
            <p:nvPr/>
          </p:nvSpPr>
          <p:spPr>
            <a:xfrm>
              <a:off x="3129287" y="1823418"/>
              <a:ext cx="1505400" cy="1496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chemeClr val="lt1"/>
                  </a:solidFill>
                  <a:latin typeface="Calibri"/>
                  <a:ea typeface="Calibri"/>
                  <a:cs typeface="Calibri"/>
                  <a:sym typeface="Calibri"/>
                </a:rPr>
                <a:t>haut degré d'autonomie dans la création et la gestion de l'entreprise</a:t>
              </a:r>
              <a:endParaRPr b="0" i="0" sz="1100" u="none" cap="none" strike="noStrike">
                <a:solidFill>
                  <a:schemeClr val="lt1"/>
                </a:solidFill>
                <a:latin typeface="Roboto"/>
                <a:ea typeface="Roboto"/>
                <a:cs typeface="Roboto"/>
                <a:sym typeface="Roboto"/>
              </a:endParaRPr>
            </a:p>
          </p:txBody>
        </p:sp>
      </p:grpSp>
      <p:grpSp>
        <p:nvGrpSpPr>
          <p:cNvPr id="824" name="Google Shape;824;p45"/>
          <p:cNvGrpSpPr/>
          <p:nvPr/>
        </p:nvGrpSpPr>
        <p:grpSpPr>
          <a:xfrm>
            <a:off x="1496111" y="2369271"/>
            <a:ext cx="1697522" cy="1793003"/>
            <a:chOff x="1212300" y="1644762"/>
            <a:chExt cx="1854000" cy="1854000"/>
          </a:xfrm>
        </p:grpSpPr>
        <p:sp>
          <p:nvSpPr>
            <p:cNvPr id="825" name="Google Shape;825;p45"/>
            <p:cNvSpPr/>
            <p:nvPr/>
          </p:nvSpPr>
          <p:spPr>
            <a:xfrm>
              <a:off x="1212300" y="1644762"/>
              <a:ext cx="1854000" cy="1854000"/>
            </a:xfrm>
            <a:prstGeom prst="ellipse">
              <a:avLst/>
            </a:prstGeom>
            <a:solidFill>
              <a:schemeClr val="dk1"/>
            </a:solidFill>
            <a:ln cap="flat" cmpd="sng" w="28575">
              <a:solidFill>
                <a:srgbClr val="BE2F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45"/>
            <p:cNvSpPr txBox="1"/>
            <p:nvPr/>
          </p:nvSpPr>
          <p:spPr>
            <a:xfrm>
              <a:off x="1407869" y="1988344"/>
              <a:ext cx="1658400" cy="1029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chemeClr val="lt1"/>
                  </a:solidFill>
                  <a:latin typeface="Calibri"/>
                  <a:ea typeface="Calibri"/>
                  <a:cs typeface="Calibri"/>
                  <a:sym typeface="Calibri"/>
                </a:rPr>
                <a:t>production de biens et/ou de services sous une forme continue et professionnelle </a:t>
              </a:r>
              <a:endParaRPr b="0" i="0" sz="1100" u="none" cap="none" strike="noStrike">
                <a:solidFill>
                  <a:schemeClr val="lt1"/>
                </a:solidFill>
                <a:latin typeface="Roboto"/>
                <a:ea typeface="Roboto"/>
                <a:cs typeface="Roboto"/>
                <a:sym typeface="Roboto"/>
              </a:endParaRPr>
            </a:p>
          </p:txBody>
        </p:sp>
      </p:grpSp>
      <p:pic>
        <p:nvPicPr>
          <p:cNvPr descr="Graphical user interface, application&#10;&#10;Description automatically generated with medium confidence" id="827" name="Google Shape;827;p45"/>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pic>
        <p:nvPicPr>
          <p:cNvPr id="832" name="Google Shape;832;p46"/>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33" name="Google Shape;833;p46"/>
          <p:cNvSpPr txBox="1"/>
          <p:nvPr/>
        </p:nvSpPr>
        <p:spPr>
          <a:xfrm>
            <a:off x="3828875" y="1426825"/>
            <a:ext cx="5142300" cy="339570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Clr>
                <a:srgbClr val="000000"/>
              </a:buClr>
              <a:buSzPts val="1200"/>
              <a:buFont typeface="Arial"/>
              <a:buNone/>
            </a:pPr>
            <a:r>
              <a:t/>
            </a:r>
            <a:endParaRPr b="1" i="0" sz="1200" u="none" cap="none" strike="noStrike">
              <a:solidFill>
                <a:schemeClr val="dk2"/>
              </a:solidFill>
              <a:latin typeface="Calibri"/>
              <a:ea typeface="Calibri"/>
              <a:cs typeface="Calibri"/>
              <a:sym typeface="Calibri"/>
            </a:endParaRPr>
          </a:p>
          <a:p>
            <a:pPr indent="-311150" lvl="0" marL="457200" marR="0" rtl="0" algn="l">
              <a:lnSpc>
                <a:spcPct val="150000"/>
              </a:lnSpc>
              <a:spcBef>
                <a:spcPts val="0"/>
              </a:spcBef>
              <a:spcAft>
                <a:spcPts val="0"/>
              </a:spcAft>
              <a:buClr>
                <a:schemeClr val="dk2"/>
              </a:buClr>
              <a:buSzPts val="1300"/>
              <a:buFont typeface="Calibri"/>
              <a:buChar char="●"/>
            </a:pPr>
            <a:r>
              <a:rPr b="0" i="0" lang="it" sz="1300" u="none" cap="none" strike="noStrike">
                <a:solidFill>
                  <a:schemeClr val="dk2"/>
                </a:solidFill>
                <a:latin typeface="Calibri"/>
                <a:ea typeface="Calibri"/>
                <a:cs typeface="Calibri"/>
                <a:sym typeface="Calibri"/>
              </a:rPr>
              <a:t>avoir pour objectif </a:t>
            </a:r>
            <a:r>
              <a:rPr b="1" i="0" lang="it" sz="1300" u="none" cap="none" strike="noStrike">
                <a:solidFill>
                  <a:schemeClr val="dk2"/>
                </a:solidFill>
                <a:latin typeface="Calibri"/>
                <a:ea typeface="Calibri"/>
                <a:cs typeface="Calibri"/>
                <a:sym typeface="Calibri"/>
              </a:rPr>
              <a:t>explicite </a:t>
            </a:r>
            <a:r>
              <a:rPr b="0" i="0" lang="it" sz="1300" u="none" cap="none" strike="noStrike">
                <a:solidFill>
                  <a:schemeClr val="dk2"/>
                </a:solidFill>
                <a:latin typeface="Calibri"/>
                <a:ea typeface="Calibri"/>
                <a:cs typeface="Calibri"/>
                <a:sym typeface="Calibri"/>
              </a:rPr>
              <a:t>de produire des bénéfices pour la communauté dans son ensemble ou pour des groupes défavorisés</a:t>
            </a:r>
            <a:endParaRPr b="0" i="0" sz="1300" u="none" cap="none" strike="noStrike">
              <a:solidFill>
                <a:schemeClr val="dk2"/>
              </a:solidFill>
              <a:latin typeface="Calibri"/>
              <a:ea typeface="Calibri"/>
              <a:cs typeface="Calibri"/>
              <a:sym typeface="Calibri"/>
            </a:endParaRPr>
          </a:p>
          <a:p>
            <a:pPr indent="-311150" lvl="0" marL="457200" marR="0" rtl="0" algn="l">
              <a:lnSpc>
                <a:spcPct val="150000"/>
              </a:lnSpc>
              <a:spcBef>
                <a:spcPts val="0"/>
              </a:spcBef>
              <a:spcAft>
                <a:spcPts val="0"/>
              </a:spcAft>
              <a:buClr>
                <a:schemeClr val="dk2"/>
              </a:buClr>
              <a:buSzPts val="1300"/>
              <a:buFont typeface="Calibri"/>
              <a:buChar char="●"/>
            </a:pPr>
            <a:r>
              <a:rPr b="0" i="0" lang="it" sz="1300" u="none" cap="none" strike="noStrike">
                <a:solidFill>
                  <a:schemeClr val="dk2"/>
                </a:solidFill>
                <a:latin typeface="Calibri"/>
                <a:ea typeface="Calibri"/>
                <a:cs typeface="Calibri"/>
                <a:sym typeface="Calibri"/>
              </a:rPr>
              <a:t>être une initiative </a:t>
            </a:r>
            <a:r>
              <a:rPr b="1" i="0" lang="it" sz="1300" u="none" cap="none" strike="noStrike">
                <a:solidFill>
                  <a:schemeClr val="dk2"/>
                </a:solidFill>
                <a:latin typeface="Calibri"/>
                <a:ea typeface="Calibri"/>
                <a:cs typeface="Calibri"/>
                <a:sym typeface="Calibri"/>
              </a:rPr>
              <a:t>collective</a:t>
            </a:r>
            <a:r>
              <a:rPr b="0" i="0" lang="it" sz="1300" u="none" cap="none" strike="noStrike">
                <a:solidFill>
                  <a:schemeClr val="dk2"/>
                </a:solidFill>
                <a:latin typeface="Calibri"/>
                <a:ea typeface="Calibri"/>
                <a:cs typeface="Calibri"/>
                <a:sym typeface="Calibri"/>
              </a:rPr>
              <a:t>, promue par un groupe de citoyens</a:t>
            </a:r>
            <a:endParaRPr b="0" i="0" sz="1300" u="none" cap="none" strike="noStrike">
              <a:solidFill>
                <a:schemeClr val="dk2"/>
              </a:solidFill>
              <a:latin typeface="Calibri"/>
              <a:ea typeface="Calibri"/>
              <a:cs typeface="Calibri"/>
              <a:sym typeface="Calibri"/>
            </a:endParaRPr>
          </a:p>
          <a:p>
            <a:pPr indent="-311150" lvl="0" marL="457200" marR="0" rtl="0" algn="l">
              <a:lnSpc>
                <a:spcPct val="150000"/>
              </a:lnSpc>
              <a:spcBef>
                <a:spcPts val="0"/>
              </a:spcBef>
              <a:spcAft>
                <a:spcPts val="0"/>
              </a:spcAft>
              <a:buClr>
                <a:schemeClr val="dk2"/>
              </a:buClr>
              <a:buSzPts val="1300"/>
              <a:buFont typeface="Calibri"/>
              <a:buChar char="●"/>
            </a:pPr>
            <a:r>
              <a:rPr b="0" i="0" lang="it" sz="1300" u="none" cap="none" strike="noStrike">
                <a:solidFill>
                  <a:schemeClr val="dk2"/>
                </a:solidFill>
                <a:latin typeface="Calibri"/>
                <a:ea typeface="Calibri"/>
                <a:cs typeface="Calibri"/>
                <a:sym typeface="Calibri"/>
              </a:rPr>
              <a:t>avoir une gouvernance confiée exclusivement ou majoritairement à des parties prenantes autres que les propriétaires du capital</a:t>
            </a:r>
            <a:endParaRPr b="0" i="0" sz="1300" u="none" cap="none" strike="noStrike">
              <a:solidFill>
                <a:schemeClr val="dk2"/>
              </a:solidFill>
              <a:latin typeface="Calibri"/>
              <a:ea typeface="Calibri"/>
              <a:cs typeface="Calibri"/>
              <a:sym typeface="Calibri"/>
            </a:endParaRPr>
          </a:p>
          <a:p>
            <a:pPr indent="-311150" lvl="0" marL="457200" marR="0" rtl="0" algn="l">
              <a:lnSpc>
                <a:spcPct val="150000"/>
              </a:lnSpc>
              <a:spcBef>
                <a:spcPts val="0"/>
              </a:spcBef>
              <a:spcAft>
                <a:spcPts val="0"/>
              </a:spcAft>
              <a:buClr>
                <a:schemeClr val="dk2"/>
              </a:buClr>
              <a:buSzPts val="1300"/>
              <a:buFont typeface="Calibri"/>
              <a:buChar char="●"/>
            </a:pPr>
            <a:r>
              <a:rPr b="0" i="0" lang="it" sz="1300" u="none" cap="none" strike="noStrike">
                <a:solidFill>
                  <a:schemeClr val="dk2"/>
                </a:solidFill>
                <a:latin typeface="Calibri"/>
                <a:ea typeface="Calibri"/>
                <a:cs typeface="Calibri"/>
                <a:sym typeface="Calibri"/>
              </a:rPr>
              <a:t>assurer une </a:t>
            </a:r>
            <a:r>
              <a:rPr b="1" i="0" lang="it" sz="1300" u="none" cap="none" strike="noStrike">
                <a:solidFill>
                  <a:schemeClr val="dk2"/>
                </a:solidFill>
                <a:latin typeface="Calibri"/>
                <a:ea typeface="Calibri"/>
                <a:cs typeface="Calibri"/>
                <a:sym typeface="Calibri"/>
              </a:rPr>
              <a:t>large participation</a:t>
            </a:r>
            <a:r>
              <a:rPr b="0" i="0" lang="it" sz="1300" u="none" cap="none" strike="noStrike">
                <a:solidFill>
                  <a:schemeClr val="dk2"/>
                </a:solidFill>
                <a:latin typeface="Calibri"/>
                <a:ea typeface="Calibri"/>
                <a:cs typeface="Calibri"/>
                <a:sym typeface="Calibri"/>
              </a:rPr>
              <a:t> aux processus décisionnels, capable d'impliquer tous ou presque tous les groupes intéressés par l'activité </a:t>
            </a:r>
            <a:endParaRPr b="0" i="0" sz="1300" u="none" cap="none" strike="noStrike">
              <a:solidFill>
                <a:schemeClr val="dk2"/>
              </a:solidFill>
              <a:latin typeface="Calibri"/>
              <a:ea typeface="Calibri"/>
              <a:cs typeface="Calibri"/>
              <a:sym typeface="Calibri"/>
            </a:endParaRPr>
          </a:p>
          <a:p>
            <a:pPr indent="-311150" lvl="0" marL="457200" marR="0" rtl="0" algn="l">
              <a:lnSpc>
                <a:spcPct val="150000"/>
              </a:lnSpc>
              <a:spcBef>
                <a:spcPts val="0"/>
              </a:spcBef>
              <a:spcAft>
                <a:spcPts val="0"/>
              </a:spcAft>
              <a:buClr>
                <a:schemeClr val="dk2"/>
              </a:buClr>
              <a:buSzPts val="1300"/>
              <a:buFont typeface="Calibri"/>
              <a:buChar char="●"/>
            </a:pPr>
            <a:r>
              <a:rPr b="1" i="0" lang="it" sz="1300" u="none" cap="none" strike="noStrike">
                <a:solidFill>
                  <a:schemeClr val="dk2"/>
                </a:solidFill>
                <a:latin typeface="Calibri"/>
                <a:ea typeface="Calibri"/>
                <a:cs typeface="Calibri"/>
                <a:sym typeface="Calibri"/>
              </a:rPr>
              <a:t>ne pas prévoir la distribution de bénéfices</a:t>
            </a:r>
            <a:r>
              <a:rPr b="0" i="0" lang="it" sz="1300" u="none" cap="none" strike="noStrike">
                <a:solidFill>
                  <a:schemeClr val="dk2"/>
                </a:solidFill>
                <a:latin typeface="Calibri"/>
                <a:ea typeface="Calibri"/>
                <a:cs typeface="Calibri"/>
                <a:sym typeface="Calibri"/>
              </a:rPr>
              <a:t>, même indirectement, ou tout au plus une distribution limitée.</a:t>
            </a:r>
            <a:endParaRPr b="0" i="0" sz="1300" u="none" cap="none" strike="noStrike">
              <a:solidFill>
                <a:schemeClr val="dk2"/>
              </a:solidFill>
              <a:latin typeface="Calibri"/>
              <a:ea typeface="Calibri"/>
              <a:cs typeface="Calibri"/>
              <a:sym typeface="Calibri"/>
            </a:endParaRPr>
          </a:p>
          <a:p>
            <a:pPr indent="0" lvl="0" marL="0" marR="0" rtl="0" algn="l">
              <a:lnSpc>
                <a:spcPct val="100000"/>
              </a:lnSpc>
              <a:spcBef>
                <a:spcPts val="220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834" name="Google Shape;834;p46"/>
          <p:cNvSpPr txBox="1"/>
          <p:nvPr/>
        </p:nvSpPr>
        <p:spPr>
          <a:xfrm>
            <a:off x="2664725" y="2641275"/>
            <a:ext cx="1652400" cy="72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chemeClr val="dk2"/>
              </a:buClr>
              <a:buSzPts val="1100"/>
              <a:buFont typeface="Arial"/>
              <a:buNone/>
            </a:pPr>
            <a:r>
              <a:t/>
            </a:r>
            <a:endParaRPr b="0" i="0" sz="1100" u="none" cap="none" strike="noStrike">
              <a:solidFill>
                <a:schemeClr val="lt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835" name="Google Shape;835;p46"/>
          <p:cNvSpPr txBox="1"/>
          <p:nvPr>
            <p:ph type="title"/>
          </p:nvPr>
        </p:nvSpPr>
        <p:spPr>
          <a:xfrm>
            <a:off x="516308" y="608250"/>
            <a:ext cx="8244000" cy="63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2"/>
              </a:buClr>
              <a:buSzPts val="1100"/>
              <a:buFont typeface="Arial"/>
              <a:buNone/>
            </a:pPr>
            <a:r>
              <a:rPr lang="it" sz="2300">
                <a:solidFill>
                  <a:srgbClr val="002B4D"/>
                </a:solidFill>
              </a:rPr>
              <a:t>5.3 Dimension sociale</a:t>
            </a:r>
            <a:endParaRPr sz="2400">
              <a:solidFill>
                <a:srgbClr val="002B4D"/>
              </a:solidFill>
            </a:endParaRPr>
          </a:p>
        </p:txBody>
      </p:sp>
      <p:pic>
        <p:nvPicPr>
          <p:cNvPr id="836" name="Google Shape;836;p46"/>
          <p:cNvPicPr preferRelativeResize="0"/>
          <p:nvPr/>
        </p:nvPicPr>
        <p:blipFill rotWithShape="1">
          <a:blip r:embed="rId4">
            <a:alphaModFix/>
          </a:blip>
          <a:srcRect b="0" l="0" r="0" t="0"/>
          <a:stretch/>
        </p:blipFill>
        <p:spPr>
          <a:xfrm>
            <a:off x="880475" y="2029400"/>
            <a:ext cx="2531149" cy="2648349"/>
          </a:xfrm>
          <a:prstGeom prst="rect">
            <a:avLst/>
          </a:prstGeom>
          <a:noFill/>
          <a:ln>
            <a:noFill/>
          </a:ln>
        </p:spPr>
      </p:pic>
      <p:sp>
        <p:nvSpPr>
          <p:cNvPr id="837" name="Google Shape;837;p46"/>
          <p:cNvSpPr txBox="1"/>
          <p:nvPr/>
        </p:nvSpPr>
        <p:spPr>
          <a:xfrm>
            <a:off x="516300" y="1243650"/>
            <a:ext cx="3259500" cy="99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000"/>
              </a:spcAft>
              <a:buClr>
                <a:schemeClr val="dk2"/>
              </a:buClr>
              <a:buSzPts val="1100"/>
              <a:buFont typeface="Arial"/>
              <a:buNone/>
            </a:pPr>
            <a:r>
              <a:rPr b="1" i="0" lang="it" sz="1600" u="none" cap="none" strike="noStrike">
                <a:solidFill>
                  <a:schemeClr val="dk2"/>
                </a:solidFill>
                <a:latin typeface="Calibri"/>
                <a:ea typeface="Calibri"/>
                <a:cs typeface="Calibri"/>
                <a:sym typeface="Calibri"/>
              </a:rPr>
              <a:t>La dimension sociale requiert la possession des caractéristiques suivantes :</a:t>
            </a:r>
            <a:endParaRPr b="1" i="0" sz="1600" u="none" cap="none" strike="noStrike">
              <a:solidFill>
                <a:schemeClr val="dk2"/>
              </a:solidFill>
              <a:latin typeface="Calibri"/>
              <a:ea typeface="Calibri"/>
              <a:cs typeface="Calibri"/>
              <a:sym typeface="Calibri"/>
            </a:endParaRPr>
          </a:p>
        </p:txBody>
      </p:sp>
      <p:sp>
        <p:nvSpPr>
          <p:cNvPr id="838" name="Google Shape;838;p46"/>
          <p:cNvSpPr txBox="1"/>
          <p:nvPr/>
        </p:nvSpPr>
        <p:spPr>
          <a:xfrm>
            <a:off x="152400" y="152400"/>
            <a:ext cx="3000000" cy="58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000"/>
              </a:spcAft>
              <a:buClr>
                <a:srgbClr val="000000"/>
              </a:buClr>
              <a:buSzPts val="1200"/>
              <a:buFont typeface="Arial"/>
              <a:buNone/>
            </a:pPr>
            <a:r>
              <a:rPr b="0" i="0" lang="it" sz="1200" u="none" cap="none" strike="noStrike">
                <a:solidFill>
                  <a:schemeClr val="lt1"/>
                </a:solidFill>
                <a:latin typeface="Calibri"/>
                <a:ea typeface="Calibri"/>
                <a:cs typeface="Calibri"/>
                <a:sym typeface="Calibri"/>
              </a:rPr>
              <a:t>The social dimension requires the possession of the following characteristics:</a:t>
            </a:r>
            <a:endParaRPr b="0" i="0" sz="1400" u="none" cap="none" strike="noStrike">
              <a:solidFill>
                <a:schemeClr val="dk2"/>
              </a:solidFill>
              <a:latin typeface="Arial"/>
              <a:ea typeface="Arial"/>
              <a:cs typeface="Arial"/>
              <a:sym typeface="Arial"/>
            </a:endParaRPr>
          </a:p>
        </p:txBody>
      </p:sp>
      <p:pic>
        <p:nvPicPr>
          <p:cNvPr descr="Graphical user interface, application&#10;&#10;Description automatically generated with medium confidence" id="839" name="Google Shape;839;p46"/>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pic>
        <p:nvPicPr>
          <p:cNvPr id="844" name="Google Shape;844;p4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45" name="Google Shape;845;p47"/>
          <p:cNvSpPr txBox="1"/>
          <p:nvPr>
            <p:ph idx="1" type="body"/>
          </p:nvPr>
        </p:nvSpPr>
        <p:spPr>
          <a:xfrm>
            <a:off x="570150" y="1099975"/>
            <a:ext cx="8003700" cy="114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it" sz="1400">
                <a:latin typeface="Calibri"/>
                <a:ea typeface="Calibri"/>
                <a:cs typeface="Calibri"/>
                <a:sym typeface="Calibri"/>
              </a:rPr>
              <a:t>Afin d'atteindre le succès économique, les</a:t>
            </a:r>
            <a:r>
              <a:rPr b="1" lang="it" sz="1400">
                <a:latin typeface="Calibri"/>
                <a:ea typeface="Calibri"/>
                <a:cs typeface="Calibri"/>
                <a:sym typeface="Calibri"/>
              </a:rPr>
              <a:t> entreprises sociales</a:t>
            </a:r>
            <a:r>
              <a:rPr lang="it" sz="1400">
                <a:latin typeface="Calibri"/>
                <a:ea typeface="Calibri"/>
                <a:cs typeface="Calibri"/>
                <a:sym typeface="Calibri"/>
              </a:rPr>
              <a:t> doivent s'appuyer sur la </a:t>
            </a:r>
            <a:r>
              <a:rPr b="1" lang="it" sz="1400">
                <a:latin typeface="Calibri"/>
                <a:ea typeface="Calibri"/>
                <a:cs typeface="Calibri"/>
                <a:sym typeface="Calibri"/>
              </a:rPr>
              <a:t>communication</a:t>
            </a:r>
            <a:r>
              <a:rPr lang="it" sz="1400">
                <a:latin typeface="Calibri"/>
                <a:ea typeface="Calibri"/>
                <a:cs typeface="Calibri"/>
                <a:sym typeface="Calibri"/>
              </a:rPr>
              <a:t>, en particulier sur le </a:t>
            </a:r>
            <a:r>
              <a:rPr b="1" lang="it" sz="1400">
                <a:latin typeface="Calibri"/>
                <a:ea typeface="Calibri"/>
                <a:cs typeface="Calibri"/>
                <a:sym typeface="Calibri"/>
              </a:rPr>
              <a:t>marketing</a:t>
            </a:r>
            <a:r>
              <a:rPr lang="it" sz="1400">
                <a:latin typeface="Calibri"/>
                <a:ea typeface="Calibri"/>
                <a:cs typeface="Calibri"/>
                <a:sym typeface="Calibri"/>
              </a:rPr>
              <a:t>, pour diffuser et faire connaître leur message et leur propre mission au sein de la société, à tel point que l'on parle dans ces cas de marketing social.</a:t>
            </a:r>
            <a:br>
              <a:rPr lang="it" sz="1400">
                <a:latin typeface="Calibri"/>
                <a:ea typeface="Calibri"/>
                <a:cs typeface="Calibri"/>
                <a:sym typeface="Calibri"/>
              </a:rPr>
            </a:br>
            <a:r>
              <a:rPr lang="it" sz="1400">
                <a:latin typeface="Calibri"/>
                <a:ea typeface="Calibri"/>
                <a:cs typeface="Calibri"/>
                <a:sym typeface="Calibri"/>
              </a:rPr>
              <a:t>Les critères suivants sont les points de référence pour reconnaître les approches marketing qui peuvent légitimement se placer sous l'étiquette de </a:t>
            </a:r>
            <a:r>
              <a:rPr b="1" lang="it" sz="1400">
                <a:latin typeface="Calibri"/>
                <a:ea typeface="Calibri"/>
                <a:cs typeface="Calibri"/>
                <a:sym typeface="Calibri"/>
              </a:rPr>
              <a:t>marketing social</a:t>
            </a:r>
            <a:r>
              <a:rPr lang="it" sz="1400">
                <a:latin typeface="Calibri"/>
                <a:ea typeface="Calibri"/>
                <a:cs typeface="Calibri"/>
                <a:sym typeface="Calibri"/>
              </a:rPr>
              <a:t> :</a:t>
            </a:r>
            <a:endParaRPr sz="1400">
              <a:latin typeface="Calibri"/>
              <a:ea typeface="Calibri"/>
              <a:cs typeface="Calibri"/>
              <a:sym typeface="Calibri"/>
            </a:endParaRPr>
          </a:p>
          <a:p>
            <a:pPr indent="0" lvl="0" marL="0" rtl="0" algn="l">
              <a:lnSpc>
                <a:spcPct val="115000"/>
              </a:lnSpc>
              <a:spcBef>
                <a:spcPts val="1000"/>
              </a:spcBef>
              <a:spcAft>
                <a:spcPts val="0"/>
              </a:spcAft>
              <a:buClr>
                <a:schemeClr val="dk2"/>
              </a:buClr>
              <a:buSzPts val="1100"/>
              <a:buFont typeface="Arial"/>
              <a:buNone/>
            </a:pPr>
            <a:r>
              <a:t/>
            </a:r>
            <a:endParaRPr sz="1400">
              <a:latin typeface="Calibri"/>
              <a:ea typeface="Calibri"/>
              <a:cs typeface="Calibri"/>
              <a:sym typeface="Calibri"/>
            </a:endParaRPr>
          </a:p>
          <a:p>
            <a:pPr indent="0" lvl="0" marL="0" rtl="0" algn="l">
              <a:lnSpc>
                <a:spcPct val="115000"/>
              </a:lnSpc>
              <a:spcBef>
                <a:spcPts val="1000"/>
              </a:spcBef>
              <a:spcAft>
                <a:spcPts val="1000"/>
              </a:spcAft>
              <a:buSzPts val="1800"/>
              <a:buNone/>
            </a:pPr>
            <a:r>
              <a:t/>
            </a:r>
            <a:endParaRPr sz="1400">
              <a:latin typeface="Calibri"/>
              <a:ea typeface="Calibri"/>
              <a:cs typeface="Calibri"/>
              <a:sym typeface="Calibri"/>
            </a:endParaRPr>
          </a:p>
        </p:txBody>
      </p:sp>
      <p:sp>
        <p:nvSpPr>
          <p:cNvPr id="846" name="Google Shape;846;p47"/>
          <p:cNvSpPr txBox="1"/>
          <p:nvPr/>
        </p:nvSpPr>
        <p:spPr>
          <a:xfrm>
            <a:off x="0" y="2495800"/>
            <a:ext cx="2124000" cy="1289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1600"/>
              </a:spcAft>
              <a:buClr>
                <a:srgbClr val="000000"/>
              </a:buClr>
              <a:buSzPts val="800"/>
              <a:buFont typeface="Arial"/>
              <a:buNone/>
            </a:pPr>
            <a:r>
              <a:t/>
            </a:r>
            <a:endParaRPr b="1" i="0" sz="800" u="none" cap="none" strike="noStrike">
              <a:solidFill>
                <a:srgbClr val="000000"/>
              </a:solidFill>
              <a:latin typeface="Roboto"/>
              <a:ea typeface="Roboto"/>
              <a:cs typeface="Roboto"/>
              <a:sym typeface="Roboto"/>
            </a:endParaRPr>
          </a:p>
        </p:txBody>
      </p:sp>
      <p:sp>
        <p:nvSpPr>
          <p:cNvPr id="847" name="Google Shape;847;p47"/>
          <p:cNvSpPr txBox="1"/>
          <p:nvPr/>
        </p:nvSpPr>
        <p:spPr>
          <a:xfrm>
            <a:off x="6544300" y="3567900"/>
            <a:ext cx="2223300" cy="934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it" sz="1300" u="none" cap="none" strike="noStrike">
                <a:solidFill>
                  <a:schemeClr val="dk2"/>
                </a:solidFill>
                <a:latin typeface="Calibri"/>
                <a:ea typeface="Calibri"/>
                <a:cs typeface="Calibri"/>
                <a:sym typeface="Calibri"/>
              </a:rPr>
              <a:t>l'objectif du programme de marketing doit être "le changement volontaire de comportement"</a:t>
            </a:r>
            <a:endParaRPr b="1" i="0" sz="1300" u="none" cap="none" strike="noStrike">
              <a:solidFill>
                <a:srgbClr val="000000"/>
              </a:solidFill>
              <a:latin typeface="Calibri"/>
              <a:ea typeface="Calibri"/>
              <a:cs typeface="Calibri"/>
              <a:sym typeface="Calibri"/>
            </a:endParaRPr>
          </a:p>
        </p:txBody>
      </p:sp>
      <p:sp>
        <p:nvSpPr>
          <p:cNvPr id="848" name="Google Shape;848;p47"/>
          <p:cNvSpPr txBox="1"/>
          <p:nvPr/>
        </p:nvSpPr>
        <p:spPr>
          <a:xfrm>
            <a:off x="718275" y="2884900"/>
            <a:ext cx="1878900" cy="1602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1" i="0" lang="it" sz="1300" u="none" cap="none" strike="noStrike">
                <a:solidFill>
                  <a:schemeClr val="dk2"/>
                </a:solidFill>
                <a:latin typeface="Calibri"/>
                <a:ea typeface="Calibri"/>
                <a:cs typeface="Calibri"/>
                <a:sym typeface="Calibri"/>
              </a:rPr>
              <a:t>les projets de marketing doivent faire un usage cohérent de la "recherche d'audience".</a:t>
            </a:r>
            <a:endParaRPr b="1" i="0" sz="1300" u="none" cap="none" strike="noStrike">
              <a:solidFill>
                <a:schemeClr val="dk2"/>
              </a:solidFill>
              <a:latin typeface="Calibri"/>
              <a:ea typeface="Calibri"/>
              <a:cs typeface="Calibri"/>
              <a:sym typeface="Calibri"/>
            </a:endParaRPr>
          </a:p>
          <a:p>
            <a:pPr indent="0" lvl="0" marL="0" marR="0" rtl="0" algn="l">
              <a:lnSpc>
                <a:spcPct val="100000"/>
              </a:lnSpc>
              <a:spcBef>
                <a:spcPts val="220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849" name="Google Shape;849;p47"/>
          <p:cNvSpPr txBox="1"/>
          <p:nvPr/>
        </p:nvSpPr>
        <p:spPr>
          <a:xfrm>
            <a:off x="6544250" y="2406750"/>
            <a:ext cx="21651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it" sz="1300" u="none" cap="none" strike="noStrike">
                <a:solidFill>
                  <a:schemeClr val="dk2"/>
                </a:solidFill>
                <a:latin typeface="Calibri"/>
                <a:ea typeface="Calibri"/>
                <a:cs typeface="Calibri"/>
                <a:sym typeface="Calibri"/>
              </a:rPr>
              <a:t>le programme procède à une segmentation minutieuse du public cible</a:t>
            </a:r>
            <a:endParaRPr b="0" i="0" sz="1300" u="none" cap="none" strike="noStrike">
              <a:solidFill>
                <a:srgbClr val="000000"/>
              </a:solidFill>
              <a:latin typeface="Calibri"/>
              <a:ea typeface="Calibri"/>
              <a:cs typeface="Calibri"/>
              <a:sym typeface="Calibri"/>
            </a:endParaRPr>
          </a:p>
        </p:txBody>
      </p:sp>
      <p:grpSp>
        <p:nvGrpSpPr>
          <p:cNvPr id="850" name="Google Shape;850;p47"/>
          <p:cNvGrpSpPr/>
          <p:nvPr/>
        </p:nvGrpSpPr>
        <p:grpSpPr>
          <a:xfrm>
            <a:off x="3111329" y="2006672"/>
            <a:ext cx="3068540" cy="2944706"/>
            <a:chOff x="2675581" y="676586"/>
            <a:chExt cx="3793942" cy="3790328"/>
          </a:xfrm>
        </p:grpSpPr>
        <p:sp>
          <p:nvSpPr>
            <p:cNvPr id="851" name="Google Shape;851;p47"/>
            <p:cNvSpPr/>
            <p:nvPr/>
          </p:nvSpPr>
          <p:spPr>
            <a:xfrm rot="-7199815">
              <a:off x="3183352" y="1184485"/>
              <a:ext cx="2774659" cy="2774659"/>
            </a:xfrm>
            <a:prstGeom prst="blockArc">
              <a:avLst>
                <a:gd fmla="val 12622480" name="adj1"/>
                <a:gd fmla="val 18176457" name="adj2"/>
                <a:gd fmla="val 20786" name="adj3"/>
              </a:avLst>
            </a:prstGeom>
            <a:solidFill>
              <a:srgbClr val="B02C20"/>
            </a:solidFill>
            <a:ln cap="flat" cmpd="sng" w="9525">
              <a:solidFill>
                <a:srgbClr val="FB8C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47"/>
            <p:cNvSpPr/>
            <p:nvPr/>
          </p:nvSpPr>
          <p:spPr>
            <a:xfrm rot="-1799815">
              <a:off x="3183352" y="1184357"/>
              <a:ext cx="2774659" cy="2774659"/>
            </a:xfrm>
            <a:prstGeom prst="blockArc">
              <a:avLst>
                <a:gd fmla="val 12622480" name="adj1"/>
                <a:gd fmla="val 18176457" name="adj2"/>
                <a:gd fmla="val 20786" name="adj3"/>
              </a:avLst>
            </a:prstGeom>
            <a:solidFill>
              <a:srgbClr val="F46524"/>
            </a:solidFill>
            <a:ln cap="flat" cmpd="sng" w="9525">
              <a:solidFill>
                <a:srgbClr val="C33E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47"/>
            <p:cNvSpPr/>
            <p:nvPr/>
          </p:nvSpPr>
          <p:spPr>
            <a:xfrm rot="3600185">
              <a:off x="3187094" y="1184439"/>
              <a:ext cx="2774659" cy="2774659"/>
            </a:xfrm>
            <a:prstGeom prst="blockArc">
              <a:avLst>
                <a:gd fmla="val 12564381" name="adj1"/>
                <a:gd fmla="val 18346131" name="adj2"/>
                <a:gd fmla="val 20844" name="adj3"/>
              </a:avLst>
            </a:prstGeom>
            <a:solidFill>
              <a:srgbClr val="802017"/>
            </a:solidFill>
            <a:ln cap="flat" cmpd="sng" w="9525">
              <a:solidFill>
                <a:srgbClr val="FB8C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47"/>
            <p:cNvSpPr/>
            <p:nvPr/>
          </p:nvSpPr>
          <p:spPr>
            <a:xfrm rot="9000185">
              <a:off x="3185977" y="1184485"/>
              <a:ext cx="2774659" cy="2774659"/>
            </a:xfrm>
            <a:prstGeom prst="blockArc">
              <a:avLst>
                <a:gd fmla="val 12622480" name="adj1"/>
                <a:gd fmla="val 18081133" name="adj2"/>
                <a:gd fmla="val 20809" name="adj3"/>
              </a:avLst>
            </a:prstGeom>
            <a:solidFill>
              <a:schemeClr val="dk1"/>
            </a:solidFill>
            <a:ln cap="flat" cmpd="sng" w="9525">
              <a:solidFill>
                <a:srgbClr val="C33E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5" name="Google Shape;855;p47"/>
            <p:cNvGrpSpPr/>
            <p:nvPr/>
          </p:nvGrpSpPr>
          <p:grpSpPr>
            <a:xfrm rot="5400000">
              <a:off x="5379664" y="2278951"/>
              <a:ext cx="585000" cy="585471"/>
              <a:chOff x="1967628" y="812211"/>
              <a:chExt cx="587999" cy="587999"/>
            </a:xfrm>
          </p:grpSpPr>
          <p:sp>
            <p:nvSpPr>
              <p:cNvPr id="856" name="Google Shape;856;p47"/>
              <p:cNvSpPr/>
              <p:nvPr/>
            </p:nvSpPr>
            <p:spPr>
              <a:xfrm rot="39023">
                <a:off x="1970909" y="815492"/>
                <a:ext cx="581437" cy="581437"/>
              </a:xfrm>
              <a:prstGeom prst="pie">
                <a:avLst>
                  <a:gd fmla="val 6190354" name="adj1"/>
                  <a:gd fmla="val 14996165" name="adj2"/>
                </a:avLst>
              </a:prstGeom>
              <a:solidFill>
                <a:srgbClr val="A72A1E"/>
              </a:solidFill>
              <a:ln>
                <a:noFill/>
              </a:ln>
              <a:effectLst>
                <a:outerShdw blurRad="142875" rotWithShape="0" algn="bl">
                  <a:srgbClr val="000000">
                    <a:alpha val="4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47"/>
              <p:cNvSpPr/>
              <p:nvPr/>
            </p:nvSpPr>
            <p:spPr>
              <a:xfrm rot="10800000">
                <a:off x="1970875" y="815525"/>
                <a:ext cx="581400" cy="581400"/>
              </a:xfrm>
              <a:prstGeom prst="pie">
                <a:avLst>
                  <a:gd fmla="val 4028252" name="adj1"/>
                  <a:gd fmla="val 17183677" name="adj2"/>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8" name="Google Shape;858;p47"/>
            <p:cNvGrpSpPr/>
            <p:nvPr/>
          </p:nvGrpSpPr>
          <p:grpSpPr>
            <a:xfrm rot="10800000">
              <a:off x="4280710" y="3378530"/>
              <a:ext cx="585000" cy="585471"/>
              <a:chOff x="1967628" y="812211"/>
              <a:chExt cx="587999" cy="587999"/>
            </a:xfrm>
          </p:grpSpPr>
          <p:sp>
            <p:nvSpPr>
              <p:cNvPr id="859" name="Google Shape;859;p47"/>
              <p:cNvSpPr/>
              <p:nvPr/>
            </p:nvSpPr>
            <p:spPr>
              <a:xfrm rot="39023">
                <a:off x="1970909" y="815492"/>
                <a:ext cx="581437" cy="581437"/>
              </a:xfrm>
              <a:prstGeom prst="pie">
                <a:avLst>
                  <a:gd fmla="val 6190354" name="adj1"/>
                  <a:gd fmla="val 14996165" name="adj2"/>
                </a:avLst>
              </a:prstGeom>
              <a:solidFill>
                <a:srgbClr val="B02C20"/>
              </a:solidFill>
              <a:ln>
                <a:noFill/>
              </a:ln>
              <a:effectLst>
                <a:outerShdw blurRad="142875" rotWithShape="0" algn="bl">
                  <a:srgbClr val="000000">
                    <a:alpha val="4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47"/>
              <p:cNvSpPr/>
              <p:nvPr/>
            </p:nvSpPr>
            <p:spPr>
              <a:xfrm rot="10800000">
                <a:off x="1970875" y="815525"/>
                <a:ext cx="581400" cy="581400"/>
              </a:xfrm>
              <a:prstGeom prst="pie">
                <a:avLst>
                  <a:gd fmla="val 4028252" name="adj1"/>
                  <a:gd fmla="val 17183677" name="adj2"/>
                </a:avLst>
              </a:prstGeom>
              <a:solidFill>
                <a:srgbClr val="B02C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1" name="Google Shape;861;p47"/>
            <p:cNvGrpSpPr/>
            <p:nvPr/>
          </p:nvGrpSpPr>
          <p:grpSpPr>
            <a:xfrm rot="-5400000">
              <a:off x="3179922" y="2281479"/>
              <a:ext cx="585000" cy="585471"/>
              <a:chOff x="1967628" y="812211"/>
              <a:chExt cx="587999" cy="587999"/>
            </a:xfrm>
          </p:grpSpPr>
          <p:sp>
            <p:nvSpPr>
              <p:cNvPr id="862" name="Google Shape;862;p47"/>
              <p:cNvSpPr/>
              <p:nvPr/>
            </p:nvSpPr>
            <p:spPr>
              <a:xfrm rot="39023">
                <a:off x="1970909" y="815492"/>
                <a:ext cx="581437" cy="581437"/>
              </a:xfrm>
              <a:prstGeom prst="pie">
                <a:avLst>
                  <a:gd fmla="val 6190354" name="adj1"/>
                  <a:gd fmla="val 14996165" name="adj2"/>
                </a:avLst>
              </a:prstGeom>
              <a:solidFill>
                <a:srgbClr val="BE2F22"/>
              </a:solidFill>
              <a:ln>
                <a:noFill/>
              </a:ln>
              <a:effectLst>
                <a:outerShdw blurRad="142875" rotWithShape="0" algn="bl">
                  <a:srgbClr val="000000">
                    <a:alpha val="4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47"/>
              <p:cNvSpPr/>
              <p:nvPr/>
            </p:nvSpPr>
            <p:spPr>
              <a:xfrm rot="10800000">
                <a:off x="1970875" y="815525"/>
                <a:ext cx="581400" cy="581400"/>
              </a:xfrm>
              <a:prstGeom prst="pie">
                <a:avLst>
                  <a:gd fmla="val 4028252" name="adj1"/>
                  <a:gd fmla="val 17183677" name="adj2"/>
                </a:avLst>
              </a:prstGeom>
              <a:solidFill>
                <a:srgbClr val="BE2F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4" name="Google Shape;864;p47"/>
            <p:cNvSpPr txBox="1"/>
            <p:nvPr/>
          </p:nvSpPr>
          <p:spPr>
            <a:xfrm>
              <a:off x="3214513" y="2360618"/>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p:txBody>
        </p:sp>
        <p:sp>
          <p:nvSpPr>
            <p:cNvPr id="865" name="Google Shape;865;p47"/>
            <p:cNvSpPr txBox="1"/>
            <p:nvPr/>
          </p:nvSpPr>
          <p:spPr>
            <a:xfrm>
              <a:off x="4335750" y="3460301"/>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p:txBody>
        </p:sp>
        <p:sp>
          <p:nvSpPr>
            <p:cNvPr id="866" name="Google Shape;866;p47"/>
            <p:cNvSpPr txBox="1"/>
            <p:nvPr/>
          </p:nvSpPr>
          <p:spPr>
            <a:xfrm>
              <a:off x="5419402" y="2360618"/>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p:txBody>
        </p:sp>
        <p:sp>
          <p:nvSpPr>
            <p:cNvPr id="867" name="Google Shape;867;p47"/>
            <p:cNvSpPr txBox="1"/>
            <p:nvPr/>
          </p:nvSpPr>
          <p:spPr>
            <a:xfrm>
              <a:off x="4335750" y="1254446"/>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p:txBody>
        </p:sp>
        <p:grpSp>
          <p:nvGrpSpPr>
            <p:cNvPr id="868" name="Google Shape;868;p47"/>
            <p:cNvGrpSpPr/>
            <p:nvPr/>
          </p:nvGrpSpPr>
          <p:grpSpPr>
            <a:xfrm>
              <a:off x="4261689" y="1180926"/>
              <a:ext cx="585000" cy="585529"/>
              <a:chOff x="1967628" y="812211"/>
              <a:chExt cx="587999" cy="587999"/>
            </a:xfrm>
          </p:grpSpPr>
          <p:sp>
            <p:nvSpPr>
              <p:cNvPr id="869" name="Google Shape;869;p47"/>
              <p:cNvSpPr/>
              <p:nvPr/>
            </p:nvSpPr>
            <p:spPr>
              <a:xfrm rot="39023">
                <a:off x="1970909" y="815492"/>
                <a:ext cx="581437" cy="581437"/>
              </a:xfrm>
              <a:prstGeom prst="pie">
                <a:avLst>
                  <a:gd fmla="val 6190354" name="adj1"/>
                  <a:gd fmla="val 14996165" name="adj2"/>
                </a:avLst>
              </a:prstGeom>
              <a:solidFill>
                <a:srgbClr val="802017"/>
              </a:solidFill>
              <a:ln>
                <a:noFill/>
              </a:ln>
              <a:effectLst>
                <a:outerShdw blurRad="142875" rotWithShape="0" algn="bl">
                  <a:srgbClr val="000000">
                    <a:alpha val="4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47"/>
              <p:cNvSpPr/>
              <p:nvPr/>
            </p:nvSpPr>
            <p:spPr>
              <a:xfrm rot="10800000">
                <a:off x="1970875" y="815525"/>
                <a:ext cx="581400" cy="581400"/>
              </a:xfrm>
              <a:prstGeom prst="pie">
                <a:avLst>
                  <a:gd fmla="val 4028252" name="adj1"/>
                  <a:gd fmla="val 17183677" name="adj2"/>
                </a:avLst>
              </a:prstGeom>
              <a:solidFill>
                <a:srgbClr val="8020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71" name="Google Shape;871;p47"/>
          <p:cNvSpPr txBox="1"/>
          <p:nvPr>
            <p:ph type="title"/>
          </p:nvPr>
        </p:nvSpPr>
        <p:spPr>
          <a:xfrm>
            <a:off x="523600" y="568825"/>
            <a:ext cx="8244000" cy="56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2"/>
              </a:buClr>
              <a:buSzPts val="1100"/>
              <a:buFont typeface="Arial"/>
              <a:buNone/>
            </a:pPr>
            <a:r>
              <a:rPr lang="it" sz="2300">
                <a:solidFill>
                  <a:srgbClr val="002B4D"/>
                </a:solidFill>
              </a:rPr>
              <a:t>5.4 Marketing social</a:t>
            </a:r>
            <a:endParaRPr sz="2400">
              <a:solidFill>
                <a:srgbClr val="002B4D"/>
              </a:solidFill>
            </a:endParaRPr>
          </a:p>
        </p:txBody>
      </p:sp>
      <p:cxnSp>
        <p:nvCxnSpPr>
          <p:cNvPr id="872" name="Google Shape;872;p47"/>
          <p:cNvCxnSpPr/>
          <p:nvPr/>
        </p:nvCxnSpPr>
        <p:spPr>
          <a:xfrm flipH="1">
            <a:off x="2570585" y="3326521"/>
            <a:ext cx="789000" cy="3300"/>
          </a:xfrm>
          <a:prstGeom prst="straightConnector1">
            <a:avLst/>
          </a:prstGeom>
          <a:noFill/>
          <a:ln cap="flat" cmpd="sng" w="9525">
            <a:solidFill>
              <a:srgbClr val="A72A1E"/>
            </a:solidFill>
            <a:prstDash val="solid"/>
            <a:round/>
            <a:headEnd len="sm" w="sm" type="none"/>
            <a:tailEnd len="med" w="med" type="oval"/>
          </a:ln>
        </p:spPr>
      </p:cxnSp>
      <p:cxnSp>
        <p:nvCxnSpPr>
          <p:cNvPr id="873" name="Google Shape;873;p47"/>
          <p:cNvCxnSpPr/>
          <p:nvPr/>
        </p:nvCxnSpPr>
        <p:spPr>
          <a:xfrm>
            <a:off x="5576535" y="2661846"/>
            <a:ext cx="899400" cy="0"/>
          </a:xfrm>
          <a:prstGeom prst="straightConnector1">
            <a:avLst/>
          </a:prstGeom>
          <a:noFill/>
          <a:ln cap="flat" cmpd="sng" w="9525">
            <a:solidFill>
              <a:srgbClr val="A72A1E"/>
            </a:solidFill>
            <a:prstDash val="solid"/>
            <a:round/>
            <a:headEnd len="sm" w="sm" type="none"/>
            <a:tailEnd len="med" w="med" type="oval"/>
          </a:ln>
        </p:spPr>
      </p:cxnSp>
      <p:cxnSp>
        <p:nvCxnSpPr>
          <p:cNvPr id="874" name="Google Shape;874;p47"/>
          <p:cNvCxnSpPr/>
          <p:nvPr/>
        </p:nvCxnSpPr>
        <p:spPr>
          <a:xfrm>
            <a:off x="5644910" y="4078671"/>
            <a:ext cx="899400" cy="0"/>
          </a:xfrm>
          <a:prstGeom prst="straightConnector1">
            <a:avLst/>
          </a:prstGeom>
          <a:noFill/>
          <a:ln cap="flat" cmpd="sng" w="9525">
            <a:solidFill>
              <a:srgbClr val="A72A1E"/>
            </a:solidFill>
            <a:prstDash val="solid"/>
            <a:round/>
            <a:headEnd len="sm" w="sm" type="none"/>
            <a:tailEnd len="med" w="med" type="oval"/>
          </a:ln>
        </p:spPr>
      </p:cxnSp>
      <p:pic>
        <p:nvPicPr>
          <p:cNvPr descr="Graphical user interface, application&#10;&#10;Description automatically generated with medium confidence" id="875" name="Google Shape;875;p47"/>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pic>
        <p:nvPicPr>
          <p:cNvPr id="880" name="Google Shape;880;p48"/>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81" name="Google Shape;881;p4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Clr>
                <a:schemeClr val="dk2"/>
              </a:buClr>
              <a:buSzPts val="1100"/>
              <a:buFont typeface="Arial"/>
              <a:buNone/>
            </a:pPr>
            <a:r>
              <a:rPr lang="it">
                <a:solidFill>
                  <a:srgbClr val="000000"/>
                </a:solidFill>
              </a:rPr>
              <a:t>Le processus de mesure de l'impact social </a:t>
            </a:r>
            <a:endParaRPr>
              <a:solidFill>
                <a:srgbClr val="000000"/>
              </a:solidFill>
            </a:endParaRPr>
          </a:p>
          <a:p>
            <a:pPr indent="0" lvl="0" marL="114300" rtl="0" algn="l">
              <a:lnSpc>
                <a:spcPct val="115000"/>
              </a:lnSpc>
              <a:spcBef>
                <a:spcPts val="0"/>
              </a:spcBef>
              <a:spcAft>
                <a:spcPts val="0"/>
              </a:spcAft>
              <a:buSzPts val="1100"/>
              <a:buNone/>
            </a:pPr>
            <a:r>
              <a:rPr lang="it">
                <a:solidFill>
                  <a:srgbClr val="000000"/>
                </a:solidFill>
              </a:rPr>
              <a:t>d'une entreprise est nécessaire pour analyser et redéfinir les objectifs et les stratégies de l'entreprise par les parties prenantes, qui peuvent avoir une vision complète de l'avancement du projet. </a:t>
            </a:r>
            <a:endParaRPr>
              <a:solidFill>
                <a:srgbClr val="000000"/>
              </a:solidFill>
            </a:endParaRPr>
          </a:p>
        </p:txBody>
      </p:sp>
      <p:sp>
        <p:nvSpPr>
          <p:cNvPr id="882" name="Google Shape;882;p48"/>
          <p:cNvSpPr txBox="1"/>
          <p:nvPr/>
        </p:nvSpPr>
        <p:spPr>
          <a:xfrm>
            <a:off x="50" y="1650007"/>
            <a:ext cx="45720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6. Comment mesurer l'impact social</a:t>
            </a:r>
            <a:endParaRPr b="1" i="0" sz="2500" u="none" cap="none" strike="noStrike">
              <a:solidFill>
                <a:schemeClr val="dk1"/>
              </a:solidFill>
              <a:latin typeface="Raleway"/>
              <a:ea typeface="Raleway"/>
              <a:cs typeface="Raleway"/>
              <a:sym typeface="Raleway"/>
            </a:endParaRPr>
          </a:p>
        </p:txBody>
      </p:sp>
      <p:sp>
        <p:nvSpPr>
          <p:cNvPr id="883" name="Google Shape;883;p48"/>
          <p:cNvSpPr txBox="1"/>
          <p:nvPr>
            <p:ph type="title"/>
          </p:nvPr>
        </p:nvSpPr>
        <p:spPr>
          <a:xfrm>
            <a:off x="50" y="2380832"/>
            <a:ext cx="4572000" cy="1237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6.1  Objectif de la mesure</a:t>
            </a:r>
            <a:endParaRPr/>
          </a:p>
        </p:txBody>
      </p:sp>
      <p:pic>
        <p:nvPicPr>
          <p:cNvPr descr="Graphical user interface, application&#10;&#10;Description automatically generated with medium confidence" id="884" name="Google Shape;884;p48"/>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49"/>
          <p:cNvSpPr txBox="1"/>
          <p:nvPr>
            <p:ph type="title"/>
          </p:nvPr>
        </p:nvSpPr>
        <p:spPr>
          <a:xfrm>
            <a:off x="496560" y="658794"/>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chemeClr val="dk1"/>
                </a:solidFill>
              </a:rPr>
              <a:t>Comment mesurer l'impact social</a:t>
            </a:r>
            <a:endParaRPr sz="2400"/>
          </a:p>
        </p:txBody>
      </p:sp>
      <p:sp>
        <p:nvSpPr>
          <p:cNvPr id="890" name="Google Shape;890;p49"/>
          <p:cNvSpPr txBox="1"/>
          <p:nvPr>
            <p:ph idx="1" type="body"/>
          </p:nvPr>
        </p:nvSpPr>
        <p:spPr>
          <a:xfrm>
            <a:off x="606357" y="1294192"/>
            <a:ext cx="8170500" cy="309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1600">
              <a:solidFill>
                <a:srgbClr val="000000"/>
              </a:solidFill>
              <a:latin typeface="Calibri"/>
              <a:ea typeface="Calibri"/>
              <a:cs typeface="Calibri"/>
              <a:sym typeface="Calibri"/>
            </a:endParaRPr>
          </a:p>
          <a:p>
            <a:pPr indent="0" lvl="0" marL="0" rtl="0" algn="l">
              <a:lnSpc>
                <a:spcPct val="115000"/>
              </a:lnSpc>
              <a:spcBef>
                <a:spcPts val="0"/>
              </a:spcBef>
              <a:spcAft>
                <a:spcPts val="0"/>
              </a:spcAft>
              <a:buSzPts val="1800"/>
              <a:buNone/>
            </a:pPr>
            <a:r>
              <a:rPr lang="it" sz="1600">
                <a:solidFill>
                  <a:srgbClr val="000000"/>
                </a:solidFill>
                <a:latin typeface="Calibri"/>
                <a:ea typeface="Calibri"/>
                <a:cs typeface="Calibri"/>
                <a:sym typeface="Calibri"/>
              </a:rPr>
              <a:t>Le processus de mesure a deux objectifs :</a:t>
            </a:r>
            <a:endParaRPr sz="2400"/>
          </a:p>
        </p:txBody>
      </p:sp>
      <p:pic>
        <p:nvPicPr>
          <p:cNvPr id="891" name="Google Shape;891;p49"/>
          <p:cNvPicPr preferRelativeResize="0"/>
          <p:nvPr/>
        </p:nvPicPr>
        <p:blipFill rotWithShape="1">
          <a:blip r:embed="rId3">
            <a:alphaModFix/>
          </a:blip>
          <a:srcRect b="0" l="0" r="0" t="0"/>
          <a:stretch/>
        </p:blipFill>
        <p:spPr>
          <a:xfrm>
            <a:off x="0" y="0"/>
            <a:ext cx="718275" cy="679625"/>
          </a:xfrm>
          <a:prstGeom prst="rect">
            <a:avLst/>
          </a:prstGeom>
          <a:noFill/>
          <a:ln>
            <a:noFill/>
          </a:ln>
        </p:spPr>
      </p:pic>
      <p:grpSp>
        <p:nvGrpSpPr>
          <p:cNvPr id="892" name="Google Shape;892;p49"/>
          <p:cNvGrpSpPr/>
          <p:nvPr/>
        </p:nvGrpSpPr>
        <p:grpSpPr>
          <a:xfrm>
            <a:off x="761999" y="2176332"/>
            <a:ext cx="7620000" cy="1877881"/>
            <a:chOff x="0" y="33789"/>
            <a:chExt cx="7620000" cy="1877881"/>
          </a:xfrm>
        </p:grpSpPr>
        <p:sp>
          <p:nvSpPr>
            <p:cNvPr id="893" name="Google Shape;893;p49"/>
            <p:cNvSpPr/>
            <p:nvPr/>
          </p:nvSpPr>
          <p:spPr>
            <a:xfrm>
              <a:off x="0" y="240429"/>
              <a:ext cx="7620000" cy="793800"/>
            </a:xfrm>
            <a:prstGeom prst="rect">
              <a:avLst/>
            </a:prstGeom>
            <a:solidFill>
              <a:schemeClr val="lt1">
                <a:alpha val="88627"/>
              </a:schemeClr>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49"/>
            <p:cNvSpPr txBox="1"/>
            <p:nvPr/>
          </p:nvSpPr>
          <p:spPr>
            <a:xfrm>
              <a:off x="0" y="240429"/>
              <a:ext cx="7620000" cy="793800"/>
            </a:xfrm>
            <a:prstGeom prst="rect">
              <a:avLst/>
            </a:prstGeom>
            <a:noFill/>
            <a:ln>
              <a:noFill/>
            </a:ln>
          </p:spPr>
          <p:txBody>
            <a:bodyPr anchorCtr="0" anchor="t" bIns="99550" lIns="591375" spcFirstLastPara="1" rIns="591375" wrap="square" tIns="291575">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it" sz="1400" u="none" cap="none" strike="noStrike">
                  <a:solidFill>
                    <a:srgbClr val="000000"/>
                  </a:solidFill>
                  <a:latin typeface="Calibri"/>
                  <a:ea typeface="Calibri"/>
                  <a:cs typeface="Calibri"/>
                  <a:sym typeface="Calibri"/>
                </a:rPr>
                <a:t>permet d'identifier des stratégies plus efficaces pour les projets que l'entreprise entend développer</a:t>
              </a:r>
              <a:endParaRPr b="0" i="0" sz="1400" u="none" cap="none" strike="noStrike">
                <a:solidFill>
                  <a:srgbClr val="000000"/>
                </a:solidFill>
                <a:latin typeface="Arial"/>
                <a:ea typeface="Arial"/>
                <a:cs typeface="Arial"/>
                <a:sym typeface="Arial"/>
              </a:endParaRPr>
            </a:p>
          </p:txBody>
        </p:sp>
        <p:sp>
          <p:nvSpPr>
            <p:cNvPr id="895" name="Google Shape;895;p49"/>
            <p:cNvSpPr/>
            <p:nvPr/>
          </p:nvSpPr>
          <p:spPr>
            <a:xfrm>
              <a:off x="381000" y="33789"/>
              <a:ext cx="5334000" cy="413400"/>
            </a:xfrm>
            <a:prstGeom prst="roundRect">
              <a:avLst>
                <a:gd fmla="val 16667" name="adj"/>
              </a:avLst>
            </a:prstGeom>
            <a:solidFill>
              <a:schemeClr val="dk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49"/>
            <p:cNvSpPr txBox="1"/>
            <p:nvPr/>
          </p:nvSpPr>
          <p:spPr>
            <a:xfrm>
              <a:off x="401175" y="53964"/>
              <a:ext cx="5293800" cy="372900"/>
            </a:xfrm>
            <a:prstGeom prst="rect">
              <a:avLst/>
            </a:prstGeom>
            <a:noFill/>
            <a:ln>
              <a:noFill/>
            </a:ln>
          </p:spPr>
          <p:txBody>
            <a:bodyPr anchorCtr="0" anchor="ctr" bIns="0" lIns="201600" spcFirstLastPara="1" rIns="201600" wrap="square" tIns="0">
              <a:noAutofit/>
            </a:bodyPr>
            <a:lstStyle/>
            <a:p>
              <a:pPr indent="0" lvl="0" marL="0" marR="0" rtl="0" algn="l">
                <a:lnSpc>
                  <a:spcPct val="9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interne</a:t>
              </a:r>
              <a:endParaRPr b="0" i="0" sz="1400" u="none" cap="none" strike="noStrike">
                <a:solidFill>
                  <a:schemeClr val="lt1"/>
                </a:solidFill>
                <a:latin typeface="Arial"/>
                <a:ea typeface="Arial"/>
                <a:cs typeface="Arial"/>
                <a:sym typeface="Arial"/>
              </a:endParaRPr>
            </a:p>
          </p:txBody>
        </p:sp>
        <p:sp>
          <p:nvSpPr>
            <p:cNvPr id="897" name="Google Shape;897;p49"/>
            <p:cNvSpPr/>
            <p:nvPr/>
          </p:nvSpPr>
          <p:spPr>
            <a:xfrm>
              <a:off x="0" y="1316470"/>
              <a:ext cx="7620000" cy="595200"/>
            </a:xfrm>
            <a:prstGeom prst="rect">
              <a:avLst/>
            </a:prstGeom>
            <a:solidFill>
              <a:schemeClr val="lt1">
                <a:alpha val="88627"/>
              </a:schemeClr>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49"/>
            <p:cNvSpPr txBox="1"/>
            <p:nvPr/>
          </p:nvSpPr>
          <p:spPr>
            <a:xfrm>
              <a:off x="0" y="1316470"/>
              <a:ext cx="7620000" cy="595200"/>
            </a:xfrm>
            <a:prstGeom prst="rect">
              <a:avLst/>
            </a:prstGeom>
            <a:noFill/>
            <a:ln>
              <a:noFill/>
            </a:ln>
          </p:spPr>
          <p:txBody>
            <a:bodyPr anchorCtr="0" anchor="t" bIns="99550" lIns="591375" spcFirstLastPara="1" rIns="591375" wrap="square" tIns="291575">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it" sz="1400" u="none" cap="none" strike="noStrike">
                  <a:solidFill>
                    <a:srgbClr val="000000"/>
                  </a:solidFill>
                  <a:latin typeface="Calibri"/>
                  <a:ea typeface="Calibri"/>
                  <a:cs typeface="Calibri"/>
                  <a:sym typeface="Calibri"/>
                </a:rPr>
                <a:t>vous permet d'informer les parties prenantes sur l'efficacité de ses interventions</a:t>
              </a:r>
              <a:endParaRPr b="0" i="0" sz="1400" u="none" cap="none" strike="noStrike">
                <a:solidFill>
                  <a:srgbClr val="000000"/>
                </a:solidFill>
                <a:latin typeface="Arial"/>
                <a:ea typeface="Arial"/>
                <a:cs typeface="Arial"/>
                <a:sym typeface="Arial"/>
              </a:endParaRPr>
            </a:p>
          </p:txBody>
        </p:sp>
        <p:sp>
          <p:nvSpPr>
            <p:cNvPr id="899" name="Google Shape;899;p49"/>
            <p:cNvSpPr/>
            <p:nvPr/>
          </p:nvSpPr>
          <p:spPr>
            <a:xfrm>
              <a:off x="381000" y="1109829"/>
              <a:ext cx="5334000" cy="413400"/>
            </a:xfrm>
            <a:prstGeom prst="roundRect">
              <a:avLst>
                <a:gd fmla="val 16667" name="adj"/>
              </a:avLst>
            </a:prstGeom>
            <a:solidFill>
              <a:schemeClr val="dk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49"/>
            <p:cNvSpPr txBox="1"/>
            <p:nvPr/>
          </p:nvSpPr>
          <p:spPr>
            <a:xfrm>
              <a:off x="401175" y="1130004"/>
              <a:ext cx="5293800" cy="372900"/>
            </a:xfrm>
            <a:prstGeom prst="rect">
              <a:avLst/>
            </a:prstGeom>
            <a:noFill/>
            <a:ln>
              <a:noFill/>
            </a:ln>
          </p:spPr>
          <p:txBody>
            <a:bodyPr anchorCtr="0" anchor="ctr" bIns="0" lIns="201600" spcFirstLastPara="1" rIns="201600" wrap="square" tIns="0">
              <a:noAutofit/>
            </a:bodyPr>
            <a:lstStyle/>
            <a:p>
              <a:pPr indent="0" lvl="0" marL="0" marR="0" rtl="0" algn="l">
                <a:lnSpc>
                  <a:spcPct val="9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externe</a:t>
              </a:r>
              <a:endParaRPr b="0" i="0" sz="1400" u="none" cap="none" strike="noStrike">
                <a:solidFill>
                  <a:schemeClr val="lt1"/>
                </a:solidFill>
                <a:latin typeface="Arial"/>
                <a:ea typeface="Arial"/>
                <a:cs typeface="Arial"/>
                <a:sym typeface="Arial"/>
              </a:endParaRPr>
            </a:p>
          </p:txBody>
        </p:sp>
      </p:grpSp>
      <p:pic>
        <p:nvPicPr>
          <p:cNvPr descr="Graphical user interface, application&#10;&#10;Description automatically generated with medium confidence" id="901" name="Google Shape;901;p49"/>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50"/>
          <p:cNvSpPr txBox="1"/>
          <p:nvPr>
            <p:ph type="title"/>
          </p:nvPr>
        </p:nvSpPr>
        <p:spPr>
          <a:xfrm>
            <a:off x="477983" y="575950"/>
            <a:ext cx="82440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chemeClr val="dk1"/>
                </a:solidFill>
              </a:rPr>
              <a:t>Comment mesurer l'impact social</a:t>
            </a:r>
            <a:endParaRPr sz="2400">
              <a:solidFill>
                <a:schemeClr val="dk1"/>
              </a:solidFill>
            </a:endParaRPr>
          </a:p>
          <a:p>
            <a:pPr indent="0" lvl="0" marL="0" rtl="0" algn="ctr">
              <a:lnSpc>
                <a:spcPct val="100000"/>
              </a:lnSpc>
              <a:spcBef>
                <a:spcPts val="0"/>
              </a:spcBef>
              <a:spcAft>
                <a:spcPts val="0"/>
              </a:spcAft>
              <a:buClr>
                <a:schemeClr val="dk2"/>
              </a:buClr>
              <a:buSzPts val="1100"/>
              <a:buFont typeface="Arial"/>
              <a:buNone/>
            </a:pPr>
            <a:r>
              <a:t/>
            </a:r>
            <a:endParaRPr sz="2400">
              <a:solidFill>
                <a:schemeClr val="dk1"/>
              </a:solidFill>
            </a:endParaRPr>
          </a:p>
          <a:p>
            <a:pPr indent="0" lvl="0" marL="0" rtl="0" algn="ctr">
              <a:lnSpc>
                <a:spcPct val="100000"/>
              </a:lnSpc>
              <a:spcBef>
                <a:spcPts val="0"/>
              </a:spcBef>
              <a:spcAft>
                <a:spcPts val="0"/>
              </a:spcAft>
              <a:buClr>
                <a:schemeClr val="dk2"/>
              </a:buClr>
              <a:buSzPts val="1100"/>
              <a:buFont typeface="Arial"/>
              <a:buNone/>
            </a:pPr>
            <a:r>
              <a:t/>
            </a:r>
            <a:endParaRPr sz="2400">
              <a:solidFill>
                <a:schemeClr val="dk1"/>
              </a:solidFill>
            </a:endParaRPr>
          </a:p>
        </p:txBody>
      </p:sp>
      <p:pic>
        <p:nvPicPr>
          <p:cNvPr id="907" name="Google Shape;907;p5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908" name="Google Shape;908;p50"/>
          <p:cNvSpPr txBox="1"/>
          <p:nvPr/>
        </p:nvSpPr>
        <p:spPr>
          <a:xfrm>
            <a:off x="4726996" y="1300314"/>
            <a:ext cx="3660600" cy="6826500"/>
          </a:xfrm>
          <a:prstGeom prst="rect">
            <a:avLst/>
          </a:prstGeom>
          <a:noFill/>
          <a:ln>
            <a:noFill/>
          </a:ln>
        </p:spPr>
        <p:txBody>
          <a:bodyPr anchorCtr="0" anchor="t" bIns="45700" lIns="91425" spcFirstLastPara="1" rIns="91425" wrap="square" tIns="45700">
            <a:spAutoFit/>
          </a:bodyPr>
          <a:lstStyle/>
          <a:p>
            <a:pPr indent="-279400" lvl="0" marL="285750" marR="0" rtl="0" algn="l">
              <a:lnSpc>
                <a:spcPct val="250000"/>
              </a:lnSpc>
              <a:spcBef>
                <a:spcPts val="0"/>
              </a:spcBef>
              <a:spcAft>
                <a:spcPts val="0"/>
              </a:spcAft>
              <a:buClr>
                <a:srgbClr val="000000"/>
              </a:buClr>
              <a:buSzPts val="1300"/>
              <a:buFont typeface="Arial"/>
              <a:buChar char="•"/>
            </a:pPr>
            <a:r>
              <a:rPr b="0" i="0" lang="it" sz="1300" u="none" cap="none" strike="noStrike">
                <a:solidFill>
                  <a:srgbClr val="000000"/>
                </a:solidFill>
                <a:latin typeface="Calibri"/>
                <a:ea typeface="Calibri"/>
                <a:cs typeface="Calibri"/>
                <a:sym typeface="Calibri"/>
              </a:rPr>
              <a:t>Définition de la portée de l'analyse</a:t>
            </a:r>
            <a:endParaRPr b="0" i="0" sz="1300" u="none" cap="none" strike="noStrike">
              <a:solidFill>
                <a:srgbClr val="000000"/>
              </a:solidFill>
              <a:latin typeface="Calibri"/>
              <a:ea typeface="Calibri"/>
              <a:cs typeface="Calibri"/>
              <a:sym typeface="Calibri"/>
            </a:endParaRPr>
          </a:p>
          <a:p>
            <a:pPr indent="-279400" lvl="0" marL="285750" marR="0" rtl="0" algn="l">
              <a:lnSpc>
                <a:spcPct val="250000"/>
              </a:lnSpc>
              <a:spcBef>
                <a:spcPts val="0"/>
              </a:spcBef>
              <a:spcAft>
                <a:spcPts val="0"/>
              </a:spcAft>
              <a:buClr>
                <a:srgbClr val="000000"/>
              </a:buClr>
              <a:buSzPts val="1300"/>
              <a:buFont typeface="Arial"/>
              <a:buChar char="•"/>
            </a:pPr>
            <a:r>
              <a:rPr b="0" i="0" lang="it" sz="1300" u="none" cap="none" strike="noStrike">
                <a:solidFill>
                  <a:srgbClr val="000000"/>
                </a:solidFill>
                <a:latin typeface="Calibri"/>
                <a:ea typeface="Calibri"/>
                <a:cs typeface="Calibri"/>
                <a:sym typeface="Calibri"/>
              </a:rPr>
              <a:t>Engagement et participation des parties prenantes</a:t>
            </a:r>
            <a:endParaRPr b="0" i="0" sz="1300" u="none" cap="none" strike="noStrike">
              <a:solidFill>
                <a:srgbClr val="000000"/>
              </a:solidFill>
              <a:latin typeface="Calibri"/>
              <a:ea typeface="Calibri"/>
              <a:cs typeface="Calibri"/>
              <a:sym typeface="Calibri"/>
            </a:endParaRPr>
          </a:p>
          <a:p>
            <a:pPr indent="-279400" lvl="0" marL="285750" marR="0" rtl="0" algn="l">
              <a:lnSpc>
                <a:spcPct val="250000"/>
              </a:lnSpc>
              <a:spcBef>
                <a:spcPts val="0"/>
              </a:spcBef>
              <a:spcAft>
                <a:spcPts val="0"/>
              </a:spcAft>
              <a:buClr>
                <a:srgbClr val="000000"/>
              </a:buClr>
              <a:buSzPts val="1300"/>
              <a:buFont typeface="Arial"/>
              <a:buChar char="•"/>
            </a:pPr>
            <a:r>
              <a:rPr b="0" i="0" lang="it" sz="1300" u="none" cap="none" strike="noStrike">
                <a:solidFill>
                  <a:srgbClr val="000000"/>
                </a:solidFill>
                <a:latin typeface="Calibri"/>
                <a:ea typeface="Calibri"/>
                <a:cs typeface="Calibri"/>
                <a:sym typeface="Calibri"/>
              </a:rPr>
              <a:t>Compréhension du processus de changement</a:t>
            </a:r>
            <a:endParaRPr b="0" i="0" sz="1300" u="none" cap="none" strike="noStrike">
              <a:solidFill>
                <a:srgbClr val="000000"/>
              </a:solidFill>
              <a:latin typeface="Calibri"/>
              <a:ea typeface="Calibri"/>
              <a:cs typeface="Calibri"/>
              <a:sym typeface="Calibri"/>
            </a:endParaRPr>
          </a:p>
          <a:p>
            <a:pPr indent="-279400" lvl="0" marL="285750" marR="0" rtl="0" algn="l">
              <a:lnSpc>
                <a:spcPct val="250000"/>
              </a:lnSpc>
              <a:spcBef>
                <a:spcPts val="0"/>
              </a:spcBef>
              <a:spcAft>
                <a:spcPts val="0"/>
              </a:spcAft>
              <a:buClr>
                <a:srgbClr val="000000"/>
              </a:buClr>
              <a:buSzPts val="1300"/>
              <a:buFont typeface="Arial"/>
              <a:buChar char="•"/>
            </a:pPr>
            <a:r>
              <a:rPr b="0" i="0" lang="it" sz="1300" u="none" cap="none" strike="noStrike">
                <a:solidFill>
                  <a:srgbClr val="000000"/>
                </a:solidFill>
                <a:latin typeface="Calibri"/>
                <a:ea typeface="Calibri"/>
                <a:cs typeface="Calibri"/>
                <a:sym typeface="Calibri"/>
              </a:rPr>
              <a:t>Mesure et choix des indicateurs</a:t>
            </a:r>
            <a:endParaRPr b="0" i="0" sz="1300" u="none" cap="none" strike="noStrike">
              <a:solidFill>
                <a:srgbClr val="000000"/>
              </a:solidFill>
              <a:latin typeface="Calibri"/>
              <a:ea typeface="Calibri"/>
              <a:cs typeface="Calibri"/>
              <a:sym typeface="Calibri"/>
            </a:endParaRPr>
          </a:p>
          <a:p>
            <a:pPr indent="-279400" lvl="0" marL="285750" marR="0" rtl="0" algn="l">
              <a:lnSpc>
                <a:spcPct val="250000"/>
              </a:lnSpc>
              <a:spcBef>
                <a:spcPts val="0"/>
              </a:spcBef>
              <a:spcAft>
                <a:spcPts val="0"/>
              </a:spcAft>
              <a:buClr>
                <a:srgbClr val="000000"/>
              </a:buClr>
              <a:buSzPts val="1300"/>
              <a:buFont typeface="Arial"/>
              <a:buChar char="•"/>
            </a:pPr>
            <a:r>
              <a:rPr b="0" i="0" lang="it" sz="1300" u="none" cap="none" strike="noStrike">
                <a:solidFill>
                  <a:srgbClr val="000000"/>
                </a:solidFill>
                <a:latin typeface="Calibri"/>
                <a:ea typeface="Calibri"/>
                <a:cs typeface="Calibri"/>
                <a:sym typeface="Calibri"/>
              </a:rPr>
              <a:t>Évaluation de l'impact</a:t>
            </a:r>
            <a:endParaRPr b="0" i="0" sz="1300" u="none" cap="none" strike="noStrike">
              <a:solidFill>
                <a:srgbClr val="000000"/>
              </a:solidFill>
              <a:latin typeface="Calibri"/>
              <a:ea typeface="Calibri"/>
              <a:cs typeface="Calibri"/>
              <a:sym typeface="Calibri"/>
            </a:endParaRPr>
          </a:p>
          <a:p>
            <a:pPr indent="-279400" lvl="0" marL="285750" marR="0" rtl="0" algn="l">
              <a:lnSpc>
                <a:spcPct val="250000"/>
              </a:lnSpc>
              <a:spcBef>
                <a:spcPts val="0"/>
              </a:spcBef>
              <a:spcAft>
                <a:spcPts val="0"/>
              </a:spcAft>
              <a:buClr>
                <a:srgbClr val="000000"/>
              </a:buClr>
              <a:buSzPts val="1300"/>
              <a:buFont typeface="Arial"/>
              <a:buChar char="•"/>
            </a:pPr>
            <a:r>
              <a:rPr b="0" i="0" lang="it" sz="1300" u="none" cap="none" strike="noStrike">
                <a:solidFill>
                  <a:srgbClr val="000000"/>
                </a:solidFill>
                <a:latin typeface="Calibri"/>
                <a:ea typeface="Calibri"/>
                <a:cs typeface="Calibri"/>
                <a:sym typeface="Calibri"/>
              </a:rPr>
              <a:t>Communication des résultats</a:t>
            </a:r>
            <a:endParaRPr b="0" i="0" sz="1300" u="none" cap="none" strike="noStrike">
              <a:solidFill>
                <a:srgbClr val="000000"/>
              </a:solidFill>
              <a:latin typeface="Calibri"/>
              <a:ea typeface="Calibri"/>
              <a:cs typeface="Calibri"/>
              <a:sym typeface="Calibri"/>
            </a:endParaRPr>
          </a:p>
          <a:p>
            <a:pPr indent="-196850" lvl="0" marL="28575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196850" lvl="0" marL="28575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196850" lvl="0" marL="28575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196850" lvl="0" marL="28575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196850" lvl="0" marL="28575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09" name="Google Shape;909;p50"/>
          <p:cNvCxnSpPr/>
          <p:nvPr/>
        </p:nvCxnSpPr>
        <p:spPr>
          <a:xfrm>
            <a:off x="8633638" y="1211350"/>
            <a:ext cx="0" cy="439500"/>
          </a:xfrm>
          <a:prstGeom prst="straightConnector1">
            <a:avLst/>
          </a:prstGeom>
          <a:noFill/>
          <a:ln cap="flat" cmpd="sng" w="22225">
            <a:solidFill>
              <a:srgbClr val="C33E00"/>
            </a:solidFill>
            <a:prstDash val="solid"/>
            <a:round/>
            <a:headEnd len="sm" w="sm" type="none"/>
            <a:tailEnd len="sm" w="sm" type="none"/>
          </a:ln>
        </p:spPr>
      </p:cxnSp>
      <p:cxnSp>
        <p:nvCxnSpPr>
          <p:cNvPr id="910" name="Google Shape;910;p50"/>
          <p:cNvCxnSpPr/>
          <p:nvPr/>
        </p:nvCxnSpPr>
        <p:spPr>
          <a:xfrm>
            <a:off x="8633638" y="1763174"/>
            <a:ext cx="0" cy="439500"/>
          </a:xfrm>
          <a:prstGeom prst="straightConnector1">
            <a:avLst/>
          </a:prstGeom>
          <a:noFill/>
          <a:ln cap="flat" cmpd="sng" w="19050">
            <a:solidFill>
              <a:srgbClr val="FF6B26"/>
            </a:solidFill>
            <a:prstDash val="solid"/>
            <a:round/>
            <a:headEnd len="sm" w="sm" type="none"/>
            <a:tailEnd len="sm" w="sm" type="none"/>
          </a:ln>
        </p:spPr>
      </p:cxnSp>
      <p:cxnSp>
        <p:nvCxnSpPr>
          <p:cNvPr id="911" name="Google Shape;911;p50"/>
          <p:cNvCxnSpPr/>
          <p:nvPr/>
        </p:nvCxnSpPr>
        <p:spPr>
          <a:xfrm>
            <a:off x="8633638" y="2351948"/>
            <a:ext cx="0" cy="439500"/>
          </a:xfrm>
          <a:prstGeom prst="straightConnector1">
            <a:avLst/>
          </a:prstGeom>
          <a:noFill/>
          <a:ln cap="flat" cmpd="sng" w="19050">
            <a:solidFill>
              <a:srgbClr val="F8A17A"/>
            </a:solidFill>
            <a:prstDash val="solid"/>
            <a:round/>
            <a:headEnd len="sm" w="sm" type="none"/>
            <a:tailEnd len="sm" w="sm" type="none"/>
          </a:ln>
        </p:spPr>
      </p:cxnSp>
      <p:cxnSp>
        <p:nvCxnSpPr>
          <p:cNvPr id="912" name="Google Shape;912;p50"/>
          <p:cNvCxnSpPr/>
          <p:nvPr/>
        </p:nvCxnSpPr>
        <p:spPr>
          <a:xfrm>
            <a:off x="8640727" y="2910143"/>
            <a:ext cx="0" cy="439500"/>
          </a:xfrm>
          <a:prstGeom prst="straightConnector1">
            <a:avLst/>
          </a:prstGeom>
          <a:noFill/>
          <a:ln cap="flat" cmpd="sng" w="19050">
            <a:solidFill>
              <a:srgbClr val="FFBA63"/>
            </a:solidFill>
            <a:prstDash val="solid"/>
            <a:round/>
            <a:headEnd len="sm" w="sm" type="none"/>
            <a:tailEnd len="sm" w="sm" type="none"/>
          </a:ln>
        </p:spPr>
      </p:cxnSp>
      <p:cxnSp>
        <p:nvCxnSpPr>
          <p:cNvPr id="913" name="Google Shape;913;p50"/>
          <p:cNvCxnSpPr/>
          <p:nvPr/>
        </p:nvCxnSpPr>
        <p:spPr>
          <a:xfrm>
            <a:off x="8640727" y="3495173"/>
            <a:ext cx="0" cy="439500"/>
          </a:xfrm>
          <a:prstGeom prst="straightConnector1">
            <a:avLst/>
          </a:prstGeom>
          <a:noFill/>
          <a:ln cap="flat" cmpd="sng" w="19050">
            <a:solidFill>
              <a:srgbClr val="FFD197"/>
            </a:solidFill>
            <a:prstDash val="solid"/>
            <a:round/>
            <a:headEnd len="sm" w="sm" type="none"/>
            <a:tailEnd len="sm" w="sm" type="none"/>
          </a:ln>
        </p:spPr>
      </p:cxnSp>
      <p:cxnSp>
        <p:nvCxnSpPr>
          <p:cNvPr id="914" name="Google Shape;914;p50"/>
          <p:cNvCxnSpPr/>
          <p:nvPr/>
        </p:nvCxnSpPr>
        <p:spPr>
          <a:xfrm>
            <a:off x="8640727" y="4106939"/>
            <a:ext cx="0" cy="439500"/>
          </a:xfrm>
          <a:prstGeom prst="straightConnector1">
            <a:avLst/>
          </a:prstGeom>
          <a:noFill/>
          <a:ln cap="flat" cmpd="sng" w="19050">
            <a:solidFill>
              <a:srgbClr val="FFE8CB"/>
            </a:solidFill>
            <a:prstDash val="solid"/>
            <a:round/>
            <a:headEnd len="sm" w="sm" type="none"/>
            <a:tailEnd len="sm" w="sm" type="none"/>
          </a:ln>
        </p:spPr>
      </p:cxnSp>
      <p:sp>
        <p:nvSpPr>
          <p:cNvPr id="915" name="Google Shape;915;p50"/>
          <p:cNvSpPr txBox="1"/>
          <p:nvPr/>
        </p:nvSpPr>
        <p:spPr>
          <a:xfrm>
            <a:off x="1252142" y="2425047"/>
            <a:ext cx="21183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it" sz="1600" u="none" cap="none" strike="noStrike">
                <a:solidFill>
                  <a:schemeClr val="dk2"/>
                </a:solidFill>
                <a:latin typeface="Arial"/>
                <a:ea typeface="Arial"/>
                <a:cs typeface="Arial"/>
                <a:sym typeface="Arial"/>
              </a:rPr>
              <a:t>  Le processus de mesure peut être divisé en six phases</a:t>
            </a:r>
            <a:endParaRPr b="0" i="0" sz="1400" u="none" cap="none" strike="noStrike">
              <a:solidFill>
                <a:srgbClr val="000000"/>
              </a:solidFill>
              <a:latin typeface="Arial"/>
              <a:ea typeface="Arial"/>
              <a:cs typeface="Arial"/>
              <a:sym typeface="Arial"/>
            </a:endParaRPr>
          </a:p>
        </p:txBody>
      </p:sp>
      <p:sp>
        <p:nvSpPr>
          <p:cNvPr id="916" name="Google Shape;916;p50"/>
          <p:cNvSpPr/>
          <p:nvPr/>
        </p:nvSpPr>
        <p:spPr>
          <a:xfrm>
            <a:off x="568311" y="1354050"/>
            <a:ext cx="3615000" cy="3090000"/>
          </a:xfrm>
          <a:prstGeom prst="ellipse">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7" name="Google Shape;917;p50"/>
          <p:cNvSpPr/>
          <p:nvPr/>
        </p:nvSpPr>
        <p:spPr>
          <a:xfrm>
            <a:off x="3051521" y="1255575"/>
            <a:ext cx="638100" cy="636900"/>
          </a:xfrm>
          <a:prstGeom prst="ellipse">
            <a:avLst/>
          </a:prstGeom>
          <a:solidFill>
            <a:srgbClr val="C33E00"/>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8" name="Google Shape;918;p50"/>
          <p:cNvSpPr/>
          <p:nvPr/>
        </p:nvSpPr>
        <p:spPr>
          <a:xfrm>
            <a:off x="3701659" y="2071489"/>
            <a:ext cx="638100" cy="636900"/>
          </a:xfrm>
          <a:prstGeom prst="ellipse">
            <a:avLst/>
          </a:prstGeom>
          <a:solidFill>
            <a:srgbClr val="2AA1FE"/>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9" name="Google Shape;919;p50"/>
          <p:cNvSpPr/>
          <p:nvPr/>
        </p:nvSpPr>
        <p:spPr>
          <a:xfrm>
            <a:off x="3701659" y="3153827"/>
            <a:ext cx="638100" cy="636900"/>
          </a:xfrm>
          <a:prstGeom prst="ellipse">
            <a:avLst/>
          </a:prstGeom>
          <a:solidFill>
            <a:srgbClr val="FFFF00"/>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20" name="Google Shape;920;p50"/>
          <p:cNvSpPr/>
          <p:nvPr/>
        </p:nvSpPr>
        <p:spPr>
          <a:xfrm>
            <a:off x="2906232" y="3860918"/>
            <a:ext cx="638100" cy="636900"/>
          </a:xfrm>
          <a:prstGeom prst="ellipse">
            <a:avLst/>
          </a:prstGeom>
          <a:solidFill>
            <a:schemeClr val="accent4"/>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Lente di ingrandimento con riempimento a tinta unita" id="921" name="Google Shape;921;p50"/>
          <p:cNvPicPr preferRelativeResize="0"/>
          <p:nvPr/>
        </p:nvPicPr>
        <p:blipFill rotWithShape="1">
          <a:blip r:embed="rId4">
            <a:alphaModFix/>
          </a:blip>
          <a:srcRect b="0" l="0" r="0" t="0"/>
          <a:stretch/>
        </p:blipFill>
        <p:spPr>
          <a:xfrm>
            <a:off x="3165930" y="1354039"/>
            <a:ext cx="409135" cy="409135"/>
          </a:xfrm>
          <a:prstGeom prst="rect">
            <a:avLst/>
          </a:prstGeom>
          <a:noFill/>
          <a:ln>
            <a:noFill/>
          </a:ln>
        </p:spPr>
      </p:pic>
      <p:pic>
        <p:nvPicPr>
          <p:cNvPr descr="Grafico logaritmico con riempimento a tinta unita" id="922" name="Google Shape;922;p50"/>
          <p:cNvPicPr preferRelativeResize="0"/>
          <p:nvPr/>
        </p:nvPicPr>
        <p:blipFill rotWithShape="1">
          <a:blip r:embed="rId5">
            <a:alphaModFix/>
          </a:blip>
          <a:srcRect b="0" l="0" r="0" t="0"/>
          <a:stretch/>
        </p:blipFill>
        <p:spPr>
          <a:xfrm>
            <a:off x="3843574" y="2219868"/>
            <a:ext cx="410357" cy="410357"/>
          </a:xfrm>
          <a:prstGeom prst="rect">
            <a:avLst/>
          </a:prstGeom>
          <a:noFill/>
          <a:ln>
            <a:noFill/>
          </a:ln>
        </p:spPr>
      </p:pic>
      <p:pic>
        <p:nvPicPr>
          <p:cNvPr descr="Persona che mangia con riempimento a tinta unita" id="923" name="Google Shape;923;p50"/>
          <p:cNvPicPr preferRelativeResize="0"/>
          <p:nvPr/>
        </p:nvPicPr>
        <p:blipFill rotWithShape="1">
          <a:blip r:embed="rId6">
            <a:alphaModFix/>
          </a:blip>
          <a:srcRect b="0" l="0" r="0" t="0"/>
          <a:stretch/>
        </p:blipFill>
        <p:spPr>
          <a:xfrm>
            <a:off x="3797919" y="3260846"/>
            <a:ext cx="494280" cy="494280"/>
          </a:xfrm>
          <a:prstGeom prst="rect">
            <a:avLst/>
          </a:prstGeom>
          <a:noFill/>
          <a:ln>
            <a:noFill/>
          </a:ln>
        </p:spPr>
      </p:pic>
      <p:pic>
        <p:nvPicPr>
          <p:cNvPr descr="Ingranaggi con riempimento a tinta unita" id="924" name="Google Shape;924;p50"/>
          <p:cNvPicPr preferRelativeResize="0"/>
          <p:nvPr/>
        </p:nvPicPr>
        <p:blipFill rotWithShape="1">
          <a:blip r:embed="rId7">
            <a:alphaModFix/>
          </a:blip>
          <a:srcRect b="0" l="0" r="0" t="0"/>
          <a:stretch/>
        </p:blipFill>
        <p:spPr>
          <a:xfrm>
            <a:off x="2989762" y="3961377"/>
            <a:ext cx="470894" cy="470894"/>
          </a:xfrm>
          <a:prstGeom prst="rect">
            <a:avLst/>
          </a:prstGeom>
          <a:noFill/>
          <a:ln>
            <a:noFill/>
          </a:ln>
        </p:spPr>
      </p:pic>
      <p:pic>
        <p:nvPicPr>
          <p:cNvPr descr="Graphical user interface, application&#10;&#10;Description automatically generated with medium confidence" id="925" name="Google Shape;925;p50"/>
          <p:cNvPicPr preferRelativeResize="0"/>
          <p:nvPr/>
        </p:nvPicPr>
        <p:blipFill rotWithShape="1">
          <a:blip r:embed="rId8">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pic>
        <p:nvPicPr>
          <p:cNvPr id="930" name="Google Shape;930;p5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931" name="Google Shape;931;p51"/>
          <p:cNvSpPr txBox="1"/>
          <p:nvPr>
            <p:ph type="title"/>
          </p:nvPr>
        </p:nvSpPr>
        <p:spPr>
          <a:xfrm>
            <a:off x="3206675" y="679625"/>
            <a:ext cx="3912300" cy="55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it" sz="2400">
                <a:solidFill>
                  <a:schemeClr val="dk1"/>
                </a:solidFill>
              </a:rPr>
              <a:t>Objectif de la mesure</a:t>
            </a:r>
            <a:endParaRPr sz="2400">
              <a:solidFill>
                <a:schemeClr val="dk1"/>
              </a:solidFill>
            </a:endParaRPr>
          </a:p>
          <a:p>
            <a:pPr indent="0" lvl="0" marL="0" rtl="0" algn="l">
              <a:lnSpc>
                <a:spcPct val="100000"/>
              </a:lnSpc>
              <a:spcBef>
                <a:spcPts val="0"/>
              </a:spcBef>
              <a:spcAft>
                <a:spcPts val="0"/>
              </a:spcAft>
              <a:buClr>
                <a:schemeClr val="dk2"/>
              </a:buClr>
              <a:buSzPts val="1100"/>
              <a:buFont typeface="Arial"/>
              <a:buNone/>
            </a:pPr>
            <a:r>
              <a:t/>
            </a:r>
            <a:endParaRPr sz="2400">
              <a:solidFill>
                <a:schemeClr val="dk1"/>
              </a:solidFill>
            </a:endParaRPr>
          </a:p>
          <a:p>
            <a:pPr indent="0" lvl="0" marL="0" rtl="0" algn="l">
              <a:lnSpc>
                <a:spcPct val="100000"/>
              </a:lnSpc>
              <a:spcBef>
                <a:spcPts val="0"/>
              </a:spcBef>
              <a:spcAft>
                <a:spcPts val="0"/>
              </a:spcAft>
              <a:buSzPts val="3000"/>
              <a:buNone/>
            </a:pPr>
            <a:r>
              <a:t/>
            </a:r>
            <a:endParaRPr sz="2400">
              <a:solidFill>
                <a:schemeClr val="dk1"/>
              </a:solidFill>
            </a:endParaRPr>
          </a:p>
        </p:txBody>
      </p:sp>
      <p:sp>
        <p:nvSpPr>
          <p:cNvPr id="932" name="Google Shape;932;p51"/>
          <p:cNvSpPr txBox="1"/>
          <p:nvPr/>
        </p:nvSpPr>
        <p:spPr>
          <a:xfrm>
            <a:off x="835925" y="1791450"/>
            <a:ext cx="3399900" cy="780300"/>
          </a:xfrm>
          <a:prstGeom prst="rect">
            <a:avLst/>
          </a:prstGeom>
          <a:noFill/>
          <a:ln>
            <a:noFill/>
          </a:ln>
        </p:spPr>
        <p:txBody>
          <a:bodyPr anchorCtr="0" anchor="t" bIns="91425" lIns="91425" spcFirstLastPara="1" rIns="91425" wrap="square" tIns="91425">
            <a:spAutoFit/>
          </a:bodyPr>
          <a:lstStyle/>
          <a:p>
            <a:pPr indent="0" lvl="0" marL="114300" marR="0" rtl="0" algn="l">
              <a:lnSpc>
                <a:spcPct val="115000"/>
              </a:lnSpc>
              <a:spcBef>
                <a:spcPts val="0"/>
              </a:spcBef>
              <a:spcAft>
                <a:spcPts val="0"/>
              </a:spcAft>
              <a:buClr>
                <a:srgbClr val="000000"/>
              </a:buClr>
              <a:buSzPts val="1800"/>
              <a:buFont typeface="Arial"/>
              <a:buNone/>
            </a:pPr>
            <a:r>
              <a:rPr b="1" i="0" lang="it" sz="1800" u="none" cap="none" strike="noStrike">
                <a:solidFill>
                  <a:schemeClr val="dk2"/>
                </a:solidFill>
                <a:latin typeface="Calibri"/>
                <a:ea typeface="Calibri"/>
                <a:cs typeface="Calibri"/>
                <a:sym typeface="Calibri"/>
              </a:rPr>
              <a:t>The purpose of measurement also has 3 purposes:</a:t>
            </a:r>
            <a:endParaRPr b="1" i="0" sz="1800" u="none" cap="none" strike="noStrike">
              <a:solidFill>
                <a:schemeClr val="dk2"/>
              </a:solidFill>
              <a:latin typeface="Lato"/>
              <a:ea typeface="Lato"/>
              <a:cs typeface="Lato"/>
              <a:sym typeface="Lato"/>
            </a:endParaRPr>
          </a:p>
        </p:txBody>
      </p:sp>
      <p:grpSp>
        <p:nvGrpSpPr>
          <p:cNvPr id="933" name="Google Shape;933;p51"/>
          <p:cNvGrpSpPr/>
          <p:nvPr/>
        </p:nvGrpSpPr>
        <p:grpSpPr>
          <a:xfrm>
            <a:off x="5552415" y="2640224"/>
            <a:ext cx="1854000" cy="1854000"/>
            <a:chOff x="4303290" y="2158374"/>
            <a:chExt cx="1854000" cy="1854000"/>
          </a:xfrm>
        </p:grpSpPr>
        <p:sp>
          <p:nvSpPr>
            <p:cNvPr id="934" name="Google Shape;934;p51"/>
            <p:cNvSpPr/>
            <p:nvPr/>
          </p:nvSpPr>
          <p:spPr>
            <a:xfrm>
              <a:off x="4303290" y="2158374"/>
              <a:ext cx="1854000" cy="1854000"/>
            </a:xfrm>
            <a:prstGeom prst="ellipse">
              <a:avLst/>
            </a:prstGeom>
            <a:solidFill>
              <a:schemeClr val="accent5"/>
            </a:solidFill>
            <a:ln cap="flat" cmpd="sng" w="28575">
              <a:solidFill>
                <a:srgbClr val="EDA2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51"/>
            <p:cNvSpPr txBox="1"/>
            <p:nvPr/>
          </p:nvSpPr>
          <p:spPr>
            <a:xfrm>
              <a:off x="5010351" y="2937027"/>
              <a:ext cx="1075200" cy="521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0" i="0" lang="it" sz="1100" u="none" cap="none" strike="noStrike">
                  <a:solidFill>
                    <a:srgbClr val="FFFFFF"/>
                  </a:solidFill>
                  <a:latin typeface="Roboto"/>
                  <a:ea typeface="Roboto"/>
                  <a:cs typeface="Roboto"/>
                  <a:sym typeface="Roboto"/>
                </a:rPr>
                <a:t>INFORMER</a:t>
              </a:r>
              <a:endParaRPr b="0" i="0" sz="1100" u="none" cap="none" strike="noStrike">
                <a:solidFill>
                  <a:srgbClr val="FFFFFF"/>
                </a:solidFill>
                <a:latin typeface="Roboto"/>
                <a:ea typeface="Roboto"/>
                <a:cs typeface="Roboto"/>
                <a:sym typeface="Roboto"/>
              </a:endParaRPr>
            </a:p>
          </p:txBody>
        </p:sp>
      </p:grpSp>
      <p:grpSp>
        <p:nvGrpSpPr>
          <p:cNvPr id="936" name="Google Shape;936;p51"/>
          <p:cNvGrpSpPr/>
          <p:nvPr/>
        </p:nvGrpSpPr>
        <p:grpSpPr>
          <a:xfrm>
            <a:off x="4235837" y="2640224"/>
            <a:ext cx="1854000" cy="1854000"/>
            <a:chOff x="2986712" y="2158374"/>
            <a:chExt cx="1854000" cy="1854000"/>
          </a:xfrm>
        </p:grpSpPr>
        <p:sp>
          <p:nvSpPr>
            <p:cNvPr id="937" name="Google Shape;937;p51"/>
            <p:cNvSpPr/>
            <p:nvPr/>
          </p:nvSpPr>
          <p:spPr>
            <a:xfrm>
              <a:off x="2986712" y="2158374"/>
              <a:ext cx="1854000" cy="1854000"/>
            </a:xfrm>
            <a:prstGeom prst="ellipse">
              <a:avLst/>
            </a:prstGeom>
            <a:solidFill>
              <a:srgbClr val="F8A17A"/>
            </a:solidFill>
            <a:ln cap="flat" cmpd="sng" w="28575">
              <a:solidFill>
                <a:srgbClr val="EDA2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51"/>
            <p:cNvSpPr txBox="1"/>
            <p:nvPr/>
          </p:nvSpPr>
          <p:spPr>
            <a:xfrm>
              <a:off x="3134204" y="2937025"/>
              <a:ext cx="1398000" cy="521400"/>
            </a:xfrm>
            <a:prstGeom prst="rect">
              <a:avLst/>
            </a:prstGeom>
            <a:solidFill>
              <a:srgbClr val="F8A17A"/>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rgbClr val="FFFFFF"/>
                  </a:solidFill>
                  <a:latin typeface="Roboto"/>
                  <a:ea typeface="Roboto"/>
                  <a:cs typeface="Roboto"/>
                  <a:sym typeface="Roboto"/>
                </a:rPr>
                <a:t>APPRENTISSAGE</a:t>
              </a:r>
              <a:endParaRPr b="0" i="0" sz="1100" u="none" cap="none" strike="noStrike">
                <a:solidFill>
                  <a:srgbClr val="FFFFFF"/>
                </a:solidFill>
                <a:latin typeface="Roboto"/>
                <a:ea typeface="Roboto"/>
                <a:cs typeface="Roboto"/>
                <a:sym typeface="Roboto"/>
              </a:endParaRPr>
            </a:p>
          </p:txBody>
        </p:sp>
      </p:grpSp>
      <p:grpSp>
        <p:nvGrpSpPr>
          <p:cNvPr id="939" name="Google Shape;939;p51"/>
          <p:cNvGrpSpPr/>
          <p:nvPr/>
        </p:nvGrpSpPr>
        <p:grpSpPr>
          <a:xfrm>
            <a:off x="4905969" y="1612989"/>
            <a:ext cx="1854000" cy="1854000"/>
            <a:chOff x="3656844" y="1131139"/>
            <a:chExt cx="1854000" cy="1854000"/>
          </a:xfrm>
        </p:grpSpPr>
        <p:sp>
          <p:nvSpPr>
            <p:cNvPr id="940" name="Google Shape;940;p51"/>
            <p:cNvSpPr/>
            <p:nvPr/>
          </p:nvSpPr>
          <p:spPr>
            <a:xfrm>
              <a:off x="3656844" y="1131139"/>
              <a:ext cx="1854000" cy="1854000"/>
            </a:xfrm>
            <a:prstGeom prst="ellipse">
              <a:avLst/>
            </a:prstGeom>
            <a:solidFill>
              <a:schemeClr val="dk1"/>
            </a:solidFill>
            <a:ln cap="flat" cmpd="sng" w="28575">
              <a:solidFill>
                <a:srgbClr val="EDA2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51"/>
            <p:cNvSpPr txBox="1"/>
            <p:nvPr/>
          </p:nvSpPr>
          <p:spPr>
            <a:xfrm>
              <a:off x="3938562" y="1893334"/>
              <a:ext cx="1290600" cy="521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100"/>
                <a:buFont typeface="Arial"/>
                <a:buNone/>
              </a:pPr>
              <a:r>
                <a:rPr b="0" i="0" lang="it" sz="1200" u="none" cap="none" strike="noStrike">
                  <a:solidFill>
                    <a:schemeClr val="lt1"/>
                  </a:solidFill>
                  <a:latin typeface="Roboto"/>
                  <a:ea typeface="Roboto"/>
                  <a:cs typeface="Roboto"/>
                  <a:sym typeface="Roboto"/>
                </a:rPr>
                <a:t>PRISE DE DÉCISION</a:t>
              </a:r>
              <a:endParaRPr b="0" i="0" sz="1200" u="none" cap="none" strike="noStrike">
                <a:solidFill>
                  <a:schemeClr val="lt1"/>
                </a:solidFill>
                <a:latin typeface="Roboto"/>
                <a:ea typeface="Roboto"/>
                <a:cs typeface="Roboto"/>
                <a:sym typeface="Roboto"/>
              </a:endParaRPr>
            </a:p>
            <a:p>
              <a:pPr indent="0" lvl="0" marL="0" marR="0" rtl="0" algn="ctr">
                <a:lnSpc>
                  <a:spcPct val="100000"/>
                </a:lnSpc>
                <a:spcBef>
                  <a:spcPts val="0"/>
                </a:spcBef>
                <a:spcAft>
                  <a:spcPts val="0"/>
                </a:spcAft>
                <a:buClr>
                  <a:schemeClr val="dk2"/>
                </a:buClr>
                <a:buSzPts val="1100"/>
                <a:buFont typeface="Arial"/>
                <a:buNone/>
              </a:pPr>
              <a:r>
                <a:t/>
              </a:r>
              <a:endParaRPr b="0" i="0" sz="1200" u="none" cap="none" strike="noStrike">
                <a:solidFill>
                  <a:schemeClr val="lt1"/>
                </a:solidFill>
                <a:latin typeface="Roboto"/>
                <a:ea typeface="Roboto"/>
                <a:cs typeface="Roboto"/>
                <a:sym typeface="Roboto"/>
              </a:endParaRPr>
            </a:p>
            <a:p>
              <a:pPr indent="0" lvl="0" marL="0" marR="0" rtl="0" algn="ctr">
                <a:lnSpc>
                  <a:spcPct val="100000"/>
                </a:lnSpc>
                <a:spcBef>
                  <a:spcPts val="0"/>
                </a:spcBef>
                <a:spcAft>
                  <a:spcPts val="0"/>
                </a:spcAft>
                <a:buClr>
                  <a:schemeClr val="dk2"/>
                </a:buClr>
                <a:buSzPts val="1100"/>
                <a:buFont typeface="Arial"/>
                <a:buNone/>
              </a:pPr>
              <a:r>
                <a:t/>
              </a:r>
              <a:endParaRPr b="0" i="0" sz="1200" u="none" cap="none" strike="noStrike">
                <a:solidFill>
                  <a:schemeClr val="lt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Roboto"/>
                <a:ea typeface="Roboto"/>
                <a:cs typeface="Roboto"/>
                <a:sym typeface="Roboto"/>
              </a:endParaRPr>
            </a:p>
          </p:txBody>
        </p:sp>
      </p:grpSp>
      <p:pic>
        <p:nvPicPr>
          <p:cNvPr descr="Graphical user interface, application&#10;&#10;Description automatically generated with medium confidence" id="942" name="Google Shape;942;p51"/>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pic>
        <p:nvPicPr>
          <p:cNvPr id="947" name="Google Shape;947;p5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948" name="Google Shape;948;p52"/>
          <p:cNvSpPr txBox="1"/>
          <p:nvPr>
            <p:ph type="title"/>
          </p:nvPr>
        </p:nvSpPr>
        <p:spPr>
          <a:xfrm>
            <a:off x="639834" y="56740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rgbClr val="002B4D"/>
                </a:solidFill>
              </a:rPr>
              <a:t>6.2 Stakeholders</a:t>
            </a:r>
            <a:endParaRPr sz="2400">
              <a:solidFill>
                <a:srgbClr val="002B4D"/>
              </a:solidFill>
            </a:endParaRPr>
          </a:p>
        </p:txBody>
      </p:sp>
      <p:sp>
        <p:nvSpPr>
          <p:cNvPr id="949" name="Google Shape;949;p52"/>
          <p:cNvSpPr txBox="1"/>
          <p:nvPr>
            <p:ph idx="1" type="body"/>
          </p:nvPr>
        </p:nvSpPr>
        <p:spPr>
          <a:xfrm>
            <a:off x="718275" y="1289796"/>
            <a:ext cx="8003700" cy="458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it" sz="1600">
                <a:solidFill>
                  <a:srgbClr val="000000"/>
                </a:solidFill>
                <a:latin typeface="Calibri"/>
                <a:ea typeface="Calibri"/>
                <a:cs typeface="Calibri"/>
                <a:sym typeface="Calibri"/>
              </a:rPr>
              <a:t>Les parties prenantes sont les sujets sur lesquels les activités de l'entreprise </a:t>
            </a:r>
            <a:r>
              <a:rPr b="1" lang="it" sz="1600">
                <a:solidFill>
                  <a:srgbClr val="000000"/>
                </a:solidFill>
                <a:latin typeface="Calibri"/>
                <a:ea typeface="Calibri"/>
                <a:cs typeface="Calibri"/>
                <a:sym typeface="Calibri"/>
              </a:rPr>
              <a:t>ont un impact </a:t>
            </a:r>
            <a:r>
              <a:rPr lang="it" sz="1600">
                <a:solidFill>
                  <a:srgbClr val="000000"/>
                </a:solidFill>
                <a:latin typeface="Calibri"/>
                <a:ea typeface="Calibri"/>
                <a:cs typeface="Calibri"/>
                <a:sym typeface="Calibri"/>
              </a:rPr>
              <a:t>et une </a:t>
            </a:r>
            <a:r>
              <a:rPr b="1" lang="it" sz="1600">
                <a:solidFill>
                  <a:srgbClr val="000000"/>
                </a:solidFill>
                <a:latin typeface="Calibri"/>
                <a:ea typeface="Calibri"/>
                <a:cs typeface="Calibri"/>
                <a:sym typeface="Calibri"/>
              </a:rPr>
              <a:t>influence </a:t>
            </a:r>
            <a:r>
              <a:rPr lang="it" sz="1600">
                <a:solidFill>
                  <a:srgbClr val="000000"/>
                </a:solidFill>
                <a:latin typeface="Calibri"/>
                <a:ea typeface="Calibri"/>
                <a:cs typeface="Calibri"/>
                <a:sym typeface="Calibri"/>
              </a:rPr>
              <a:t>sur l'entreprise elle-même.</a:t>
            </a:r>
            <a:endParaRPr sz="1600">
              <a:solidFill>
                <a:srgbClr val="000000"/>
              </a:solidFill>
              <a:latin typeface="Calibri"/>
              <a:ea typeface="Calibri"/>
              <a:cs typeface="Calibri"/>
              <a:sym typeface="Calibri"/>
            </a:endParaRPr>
          </a:p>
          <a:p>
            <a:pPr indent="0" lvl="0" marL="114300" rtl="0" algn="l">
              <a:lnSpc>
                <a:spcPct val="115000"/>
              </a:lnSpc>
              <a:spcBef>
                <a:spcPts val="800"/>
              </a:spcBef>
              <a:spcAft>
                <a:spcPts val="0"/>
              </a:spcAft>
              <a:buSzPts val="1800"/>
              <a:buNone/>
            </a:pPr>
            <a:r>
              <a:rPr lang="it" sz="1600">
                <a:solidFill>
                  <a:srgbClr val="000000"/>
                </a:solidFill>
                <a:latin typeface="Calibri"/>
                <a:ea typeface="Calibri"/>
                <a:cs typeface="Calibri"/>
                <a:sym typeface="Calibri"/>
              </a:rPr>
              <a:t>L'engagement des parties prenantes est une</a:t>
            </a:r>
            <a:r>
              <a:rPr b="1" lang="it" sz="1600">
                <a:solidFill>
                  <a:srgbClr val="000000"/>
                </a:solidFill>
                <a:latin typeface="Calibri"/>
                <a:ea typeface="Calibri"/>
                <a:cs typeface="Calibri"/>
                <a:sym typeface="Calibri"/>
              </a:rPr>
              <a:t> activité transversale</a:t>
            </a:r>
            <a:r>
              <a:rPr lang="it" sz="1600">
                <a:solidFill>
                  <a:srgbClr val="000000"/>
                </a:solidFill>
                <a:latin typeface="Calibri"/>
                <a:ea typeface="Calibri"/>
                <a:cs typeface="Calibri"/>
                <a:sym typeface="Calibri"/>
              </a:rPr>
              <a:t> qui suit tout le parcours du processus de mesure :</a:t>
            </a:r>
            <a:endParaRPr b="0" sz="1600"/>
          </a:p>
          <a:p>
            <a:pPr indent="0" lvl="0" marL="114300" rtl="0" algn="l">
              <a:lnSpc>
                <a:spcPct val="115000"/>
              </a:lnSpc>
              <a:spcBef>
                <a:spcPts val="800"/>
              </a:spcBef>
              <a:spcAft>
                <a:spcPts val="0"/>
              </a:spcAft>
              <a:buSzPts val="1800"/>
              <a:buNone/>
            </a:pPr>
            <a:br>
              <a:rPr lang="it" sz="2400"/>
            </a:br>
            <a:endParaRPr b="1" sz="2100">
              <a:solidFill>
                <a:schemeClr val="dk1"/>
              </a:solidFill>
            </a:endParaRPr>
          </a:p>
        </p:txBody>
      </p:sp>
      <p:grpSp>
        <p:nvGrpSpPr>
          <p:cNvPr id="950" name="Google Shape;950;p52"/>
          <p:cNvGrpSpPr/>
          <p:nvPr/>
        </p:nvGrpSpPr>
        <p:grpSpPr>
          <a:xfrm>
            <a:off x="3413935" y="3199780"/>
            <a:ext cx="2304084" cy="955929"/>
            <a:chOff x="1083025" y="2306625"/>
            <a:chExt cx="1834900" cy="834800"/>
          </a:xfrm>
        </p:grpSpPr>
        <p:sp>
          <p:nvSpPr>
            <p:cNvPr id="951" name="Google Shape;951;p52"/>
            <p:cNvSpPr txBox="1"/>
            <p:nvPr/>
          </p:nvSpPr>
          <p:spPr>
            <a:xfrm>
              <a:off x="1252728" y="2695025"/>
              <a:ext cx="1505100" cy="446400"/>
            </a:xfrm>
            <a:prstGeom prst="rect">
              <a:avLst/>
            </a:prstGeom>
            <a:solidFill>
              <a:schemeClr val="lt1"/>
            </a:solid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it" sz="1200" u="none" cap="none" strike="noStrike">
                  <a:solidFill>
                    <a:schemeClr val="dk1"/>
                  </a:solidFill>
                  <a:latin typeface="Roboto"/>
                  <a:ea typeface="Roboto"/>
                  <a:cs typeface="Roboto"/>
                  <a:sym typeface="Roboto"/>
                </a:rPr>
                <a:t>Pendant le déroulement du projet</a:t>
              </a:r>
              <a:endParaRPr b="1" i="0" sz="1200" u="none" cap="none" strike="noStrike">
                <a:solidFill>
                  <a:schemeClr val="dk1"/>
                </a:solidFill>
                <a:latin typeface="Roboto"/>
                <a:ea typeface="Roboto"/>
                <a:cs typeface="Roboto"/>
                <a:sym typeface="Roboto"/>
              </a:endParaRPr>
            </a:p>
          </p:txBody>
        </p:sp>
        <p:sp>
          <p:nvSpPr>
            <p:cNvPr id="952" name="Google Shape;952;p52"/>
            <p:cNvSpPr/>
            <p:nvPr/>
          </p:nvSpPr>
          <p:spPr>
            <a:xfrm flipH="1">
              <a:off x="1083025" y="2306625"/>
              <a:ext cx="1834800" cy="143400"/>
            </a:xfrm>
            <a:prstGeom prst="parallelogram">
              <a:avLst>
                <a:gd fmla="val 96952" name="adj"/>
              </a:avLst>
            </a:prstGeom>
            <a:solidFill>
              <a:srgbClr val="F8A1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it"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953" name="Google Shape;953;p52"/>
            <p:cNvSpPr/>
            <p:nvPr/>
          </p:nvSpPr>
          <p:spPr>
            <a:xfrm>
              <a:off x="1083125" y="2460449"/>
              <a:ext cx="1834800" cy="143400"/>
            </a:xfrm>
            <a:prstGeom prst="parallelogram">
              <a:avLst>
                <a:gd fmla="val 96952" name="adj"/>
              </a:avLst>
            </a:prstGeom>
            <a:solidFill>
              <a:srgbClr val="F465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grpSp>
      <p:grpSp>
        <p:nvGrpSpPr>
          <p:cNvPr id="954" name="Google Shape;954;p52"/>
          <p:cNvGrpSpPr/>
          <p:nvPr/>
        </p:nvGrpSpPr>
        <p:grpSpPr>
          <a:xfrm>
            <a:off x="5567745" y="3199767"/>
            <a:ext cx="2304084" cy="955929"/>
            <a:chOff x="1083025" y="2306625"/>
            <a:chExt cx="1834900" cy="834800"/>
          </a:xfrm>
        </p:grpSpPr>
        <p:sp>
          <p:nvSpPr>
            <p:cNvPr id="955" name="Google Shape;955;p52"/>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it" sz="1200" u="none" cap="none" strike="noStrike">
                  <a:solidFill>
                    <a:srgbClr val="858585"/>
                  </a:solidFill>
                  <a:latin typeface="Roboto"/>
                  <a:ea typeface="Roboto"/>
                  <a:cs typeface="Roboto"/>
                  <a:sym typeface="Roboto"/>
                </a:rPr>
                <a:t>In the post-evaluation phase</a:t>
              </a:r>
              <a:endParaRPr b="1" i="0" sz="1200" u="none" cap="none" strike="noStrike">
                <a:solidFill>
                  <a:srgbClr val="858585"/>
                </a:solidFill>
                <a:latin typeface="Roboto"/>
                <a:ea typeface="Roboto"/>
                <a:cs typeface="Roboto"/>
                <a:sym typeface="Roboto"/>
              </a:endParaRPr>
            </a:p>
          </p:txBody>
        </p:sp>
        <p:sp>
          <p:nvSpPr>
            <p:cNvPr id="956" name="Google Shape;956;p52"/>
            <p:cNvSpPr/>
            <p:nvPr/>
          </p:nvSpPr>
          <p:spPr>
            <a:xfrm flipH="1">
              <a:off x="1083025" y="2306625"/>
              <a:ext cx="18348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it"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957" name="Google Shape;957;p52"/>
            <p:cNvSpPr/>
            <p:nvPr/>
          </p:nvSpPr>
          <p:spPr>
            <a:xfrm>
              <a:off x="1083125" y="2460449"/>
              <a:ext cx="18348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grpSp>
      <p:grpSp>
        <p:nvGrpSpPr>
          <p:cNvPr id="958" name="Google Shape;958;p52"/>
          <p:cNvGrpSpPr/>
          <p:nvPr/>
        </p:nvGrpSpPr>
        <p:grpSpPr>
          <a:xfrm>
            <a:off x="1209449" y="2360880"/>
            <a:ext cx="2366811" cy="1963148"/>
            <a:chOff x="1033072" y="1574025"/>
            <a:chExt cx="1884853" cy="1714390"/>
          </a:xfrm>
        </p:grpSpPr>
        <p:sp>
          <p:nvSpPr>
            <p:cNvPr id="959" name="Google Shape;959;p52"/>
            <p:cNvSpPr txBox="1"/>
            <p:nvPr/>
          </p:nvSpPr>
          <p:spPr>
            <a:xfrm>
              <a:off x="1033072" y="2695015"/>
              <a:ext cx="1707900" cy="5934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it" sz="1200" u="none" cap="none" strike="noStrike">
                  <a:solidFill>
                    <a:schemeClr val="dk1"/>
                  </a:solidFill>
                  <a:latin typeface="Roboto"/>
                  <a:ea typeface="Roboto"/>
                  <a:cs typeface="Roboto"/>
                  <a:sym typeface="Roboto"/>
                </a:rPr>
                <a:t>Dans la phase de planification d'un programme ou d'un projet</a:t>
              </a:r>
              <a:endParaRPr b="1" i="0" sz="1200" u="none" cap="none" strike="noStrike">
                <a:solidFill>
                  <a:schemeClr val="dk1"/>
                </a:solidFill>
                <a:latin typeface="Roboto"/>
                <a:ea typeface="Roboto"/>
                <a:cs typeface="Roboto"/>
                <a:sym typeface="Roboto"/>
              </a:endParaRPr>
            </a:p>
          </p:txBody>
        </p:sp>
        <p:sp>
          <p:nvSpPr>
            <p:cNvPr id="960" name="Google Shape;960;p52"/>
            <p:cNvSpPr/>
            <p:nvPr/>
          </p:nvSpPr>
          <p:spPr>
            <a:xfrm flipH="1">
              <a:off x="1083025" y="2306625"/>
              <a:ext cx="1834800" cy="143400"/>
            </a:xfrm>
            <a:prstGeom prst="parallelogram">
              <a:avLst>
                <a:gd fmla="val 96952" name="adj"/>
              </a:avLst>
            </a:prstGeom>
            <a:solidFill>
              <a:srgbClr val="F8A1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it"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961" name="Google Shape;961;p52"/>
            <p:cNvSpPr/>
            <p:nvPr/>
          </p:nvSpPr>
          <p:spPr>
            <a:xfrm>
              <a:off x="1083125" y="2460449"/>
              <a:ext cx="1834800" cy="143400"/>
            </a:xfrm>
            <a:prstGeom prst="parallelogram">
              <a:avLst>
                <a:gd fmla="val 96952" name="adj"/>
              </a:avLst>
            </a:prstGeom>
            <a:solidFill>
              <a:srgbClr val="F465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962" name="Google Shape;962;p52"/>
            <p:cNvSpPr txBox="1"/>
            <p:nvPr/>
          </p:nvSpPr>
          <p:spPr>
            <a:xfrm>
              <a:off x="1604274" y="1574025"/>
              <a:ext cx="624300" cy="241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000"/>
                <a:buFont typeface="Arial"/>
                <a:buNone/>
              </a:pPr>
              <a:r>
                <a:t/>
              </a:r>
              <a:endParaRPr b="0" i="0" sz="1000" u="none" cap="none" strike="noStrike">
                <a:solidFill>
                  <a:srgbClr val="A72A1E"/>
                </a:solidFill>
                <a:latin typeface="Roboto"/>
                <a:ea typeface="Roboto"/>
                <a:cs typeface="Roboto"/>
                <a:sym typeface="Roboto"/>
              </a:endParaRPr>
            </a:p>
          </p:txBody>
        </p:sp>
      </p:grpSp>
      <p:pic>
        <p:nvPicPr>
          <p:cNvPr descr="Graphical user interface, application&#10;&#10;Description automatically generated with medium confidence" id="963" name="Google Shape;963;p52"/>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53"/>
          <p:cNvSpPr txBox="1"/>
          <p:nvPr>
            <p:ph type="title"/>
          </p:nvPr>
        </p:nvSpPr>
        <p:spPr>
          <a:xfrm>
            <a:off x="467591" y="575950"/>
            <a:ext cx="85101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rgbClr val="002B4D"/>
                </a:solidFill>
              </a:rPr>
              <a:t>6.3 Chaîne de valeur de l'impact</a:t>
            </a:r>
            <a:endParaRPr sz="2400">
              <a:solidFill>
                <a:srgbClr val="002B4D"/>
              </a:solidFill>
            </a:endParaRPr>
          </a:p>
        </p:txBody>
      </p:sp>
      <p:pic>
        <p:nvPicPr>
          <p:cNvPr id="969" name="Google Shape;969;p5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970" name="Google Shape;970;p53"/>
          <p:cNvSpPr txBox="1"/>
          <p:nvPr>
            <p:ph idx="1" type="body"/>
          </p:nvPr>
        </p:nvSpPr>
        <p:spPr>
          <a:xfrm>
            <a:off x="185250" y="1926588"/>
            <a:ext cx="2174100" cy="1290300"/>
          </a:xfrm>
          <a:prstGeom prst="rect">
            <a:avLst/>
          </a:prstGeom>
          <a:noFill/>
          <a:ln>
            <a:noFill/>
          </a:ln>
        </p:spPr>
        <p:txBody>
          <a:bodyPr anchorCtr="0" anchor="t" bIns="91425" lIns="91425" spcFirstLastPara="1" rIns="91425" wrap="square" tIns="91425">
            <a:noAutofit/>
          </a:bodyPr>
          <a:lstStyle/>
          <a:p>
            <a:pPr indent="0" lvl="0" marL="114300" rtl="0" algn="just">
              <a:lnSpc>
                <a:spcPct val="115000"/>
              </a:lnSpc>
              <a:spcBef>
                <a:spcPts val="0"/>
              </a:spcBef>
              <a:spcAft>
                <a:spcPts val="0"/>
              </a:spcAft>
              <a:buSzPts val="1800"/>
              <a:buNone/>
            </a:pPr>
            <a:r>
              <a:rPr b="1" lang="it" sz="1900">
                <a:solidFill>
                  <a:srgbClr val="000000"/>
                </a:solidFill>
                <a:latin typeface="Calibri"/>
                <a:ea typeface="Calibri"/>
                <a:cs typeface="Calibri"/>
                <a:sym typeface="Calibri"/>
              </a:rPr>
              <a:t>Chaîne de valeur de l'impact :</a:t>
            </a:r>
            <a:r>
              <a:rPr b="1" i="0" lang="it" sz="1900" u="none" strike="noStrike">
                <a:solidFill>
                  <a:srgbClr val="000000"/>
                </a:solidFill>
                <a:latin typeface="Calibri"/>
                <a:ea typeface="Calibri"/>
                <a:cs typeface="Calibri"/>
                <a:sym typeface="Calibri"/>
              </a:rPr>
              <a:t> </a:t>
            </a:r>
            <a:r>
              <a:rPr lang="it" sz="1650">
                <a:solidFill>
                  <a:srgbClr val="132E57"/>
                </a:solidFill>
                <a:highlight>
                  <a:srgbClr val="FFFFFF"/>
                </a:highlight>
                <a:latin typeface="Calibri"/>
                <a:ea typeface="Calibri"/>
                <a:cs typeface="Calibri"/>
                <a:sym typeface="Calibri"/>
              </a:rPr>
              <a:t>Toutes les activités et tous les processus au sein d'une entreprise qui contribuent à ajouter de la valeur au produit final.</a:t>
            </a:r>
            <a:br>
              <a:rPr lang="it" sz="1900">
                <a:latin typeface="Calibri"/>
                <a:ea typeface="Calibri"/>
                <a:cs typeface="Calibri"/>
                <a:sym typeface="Calibri"/>
              </a:rPr>
            </a:br>
            <a:endParaRPr sz="1900">
              <a:latin typeface="Calibri"/>
              <a:ea typeface="Calibri"/>
              <a:cs typeface="Calibri"/>
              <a:sym typeface="Calibri"/>
            </a:endParaRPr>
          </a:p>
        </p:txBody>
      </p:sp>
      <p:pic>
        <p:nvPicPr>
          <p:cNvPr id="971" name="Google Shape;971;p53"/>
          <p:cNvPicPr preferRelativeResize="0"/>
          <p:nvPr/>
        </p:nvPicPr>
        <p:blipFill rotWithShape="1">
          <a:blip r:embed="rId4">
            <a:alphaModFix/>
          </a:blip>
          <a:srcRect b="0" l="0" r="0" t="0"/>
          <a:stretch/>
        </p:blipFill>
        <p:spPr>
          <a:xfrm>
            <a:off x="6482350" y="1479175"/>
            <a:ext cx="2661649" cy="2661649"/>
          </a:xfrm>
          <a:prstGeom prst="rect">
            <a:avLst/>
          </a:prstGeom>
          <a:noFill/>
          <a:ln>
            <a:noFill/>
          </a:ln>
        </p:spPr>
      </p:pic>
      <p:sp>
        <p:nvSpPr>
          <p:cNvPr id="972" name="Google Shape;972;p53"/>
          <p:cNvSpPr txBox="1"/>
          <p:nvPr/>
        </p:nvSpPr>
        <p:spPr>
          <a:xfrm>
            <a:off x="2552050" y="1161775"/>
            <a:ext cx="4899900" cy="372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it" sz="1600" u="none" cap="none" strike="noStrike">
                <a:solidFill>
                  <a:schemeClr val="dk2"/>
                </a:solidFill>
                <a:latin typeface="Calibri"/>
                <a:ea typeface="Calibri"/>
                <a:cs typeface="Calibri"/>
                <a:sym typeface="Calibri"/>
              </a:rPr>
              <a:t>Cette approche peut aider à : </a:t>
            </a:r>
            <a:endParaRPr b="0" i="0" sz="1600" u="none" cap="none" strike="noStrike">
              <a:solidFill>
                <a:schemeClr val="dk2"/>
              </a:solidFill>
              <a:latin typeface="Calibri"/>
              <a:ea typeface="Calibri"/>
              <a:cs typeface="Calibri"/>
              <a:sym typeface="Calibri"/>
            </a:endParaRPr>
          </a:p>
          <a:p>
            <a:pPr indent="-342900" lvl="0" marL="457200" marR="0" rtl="0" algn="l">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Calibri"/>
                <a:ea typeface="Calibri"/>
                <a:cs typeface="Calibri"/>
                <a:sym typeface="Calibri"/>
              </a:rPr>
              <a:t>comprendre comment les objectifs identifiés sont atteints ; </a:t>
            </a:r>
            <a:endParaRPr b="0" i="0" sz="1600" u="none" cap="none" strike="noStrike">
              <a:solidFill>
                <a:schemeClr val="dk2"/>
              </a:solidFill>
              <a:latin typeface="Calibri"/>
              <a:ea typeface="Calibri"/>
              <a:cs typeface="Calibri"/>
              <a:sym typeface="Calibri"/>
            </a:endParaRPr>
          </a:p>
          <a:p>
            <a:pPr indent="-342900" lvl="0" marL="457200" marR="0" rtl="0" algn="l">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Calibri"/>
                <a:ea typeface="Calibri"/>
                <a:cs typeface="Calibri"/>
                <a:sym typeface="Calibri"/>
              </a:rPr>
              <a:t>reformuler l'objet de l'évaluation ;</a:t>
            </a:r>
            <a:endParaRPr b="0" i="0" sz="1600" u="none" cap="none" strike="noStrike">
              <a:solidFill>
                <a:schemeClr val="dk2"/>
              </a:solidFill>
              <a:latin typeface="Calibri"/>
              <a:ea typeface="Calibri"/>
              <a:cs typeface="Calibri"/>
              <a:sym typeface="Calibri"/>
            </a:endParaRPr>
          </a:p>
          <a:p>
            <a:pPr indent="-342900" lvl="0" marL="457200" marR="0" rtl="0" algn="l">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Calibri"/>
                <a:ea typeface="Calibri"/>
                <a:cs typeface="Calibri"/>
                <a:sym typeface="Calibri"/>
              </a:rPr>
              <a:t>comprendre les interactions entre les éléments de la chaîne de valeur, tels que les produits et les résultats ; </a:t>
            </a:r>
            <a:endParaRPr b="0" i="0" sz="1600" u="none" cap="none" strike="noStrike">
              <a:solidFill>
                <a:schemeClr val="dk2"/>
              </a:solidFill>
              <a:latin typeface="Calibri"/>
              <a:ea typeface="Calibri"/>
              <a:cs typeface="Calibri"/>
              <a:sym typeface="Calibri"/>
            </a:endParaRPr>
          </a:p>
          <a:p>
            <a:pPr indent="-342900" lvl="0" marL="457200" marR="0" rtl="0" algn="l">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Calibri"/>
                <a:ea typeface="Calibri"/>
                <a:cs typeface="Calibri"/>
                <a:sym typeface="Calibri"/>
              </a:rPr>
              <a:t>identifier les éventuelles conséquences inattendues et les risques potentiels ;</a:t>
            </a:r>
            <a:endParaRPr b="0" i="0" sz="1600" u="none" cap="none" strike="noStrike">
              <a:solidFill>
                <a:schemeClr val="dk2"/>
              </a:solidFill>
              <a:latin typeface="Calibri"/>
              <a:ea typeface="Calibri"/>
              <a:cs typeface="Calibri"/>
              <a:sym typeface="Calibri"/>
            </a:endParaRPr>
          </a:p>
          <a:p>
            <a:pPr indent="-342900" lvl="0" marL="457200" marR="0" rtl="0" algn="l">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Calibri"/>
                <a:ea typeface="Calibri"/>
                <a:cs typeface="Calibri"/>
                <a:sym typeface="Calibri"/>
              </a:rPr>
              <a:t>évaluer l'efficacité d'une intervention, en faisant le lien entre les coûts encourus et les bénéfices attendus.</a:t>
            </a:r>
            <a:endParaRPr b="0" i="0" sz="1600" u="none" cap="none" strike="noStrike">
              <a:solidFill>
                <a:schemeClr val="dk2"/>
              </a:solidFill>
              <a:latin typeface="Calibri"/>
              <a:ea typeface="Calibri"/>
              <a:cs typeface="Calibri"/>
              <a:sym typeface="Calibri"/>
            </a:endParaRPr>
          </a:p>
        </p:txBody>
      </p:sp>
      <p:pic>
        <p:nvPicPr>
          <p:cNvPr descr="Graphical user interface, application&#10;&#10;Description automatically generated with medium confidence" id="973" name="Google Shape;973;p53"/>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54"/>
          <p:cNvSpPr txBox="1"/>
          <p:nvPr>
            <p:ph type="title"/>
          </p:nvPr>
        </p:nvSpPr>
        <p:spPr>
          <a:xfrm>
            <a:off x="718275" y="578625"/>
            <a:ext cx="80037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rgbClr val="002B4D"/>
                </a:solidFill>
              </a:rPr>
              <a:t>6.4 Approche de la mesure</a:t>
            </a:r>
            <a:endParaRPr sz="2400">
              <a:solidFill>
                <a:srgbClr val="002B4D"/>
              </a:solidFill>
            </a:endParaRPr>
          </a:p>
        </p:txBody>
      </p:sp>
      <p:sp>
        <p:nvSpPr>
          <p:cNvPr id="979" name="Google Shape;979;p54"/>
          <p:cNvSpPr txBox="1"/>
          <p:nvPr>
            <p:ph idx="1" type="body"/>
          </p:nvPr>
        </p:nvSpPr>
        <p:spPr>
          <a:xfrm>
            <a:off x="554475" y="1361313"/>
            <a:ext cx="3349500" cy="32571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it" sz="1600">
                <a:solidFill>
                  <a:srgbClr val="000000"/>
                </a:solidFill>
                <a:latin typeface="Calibri"/>
                <a:ea typeface="Calibri"/>
                <a:cs typeface="Calibri"/>
                <a:sym typeface="Calibri"/>
              </a:rPr>
              <a:t>La </a:t>
            </a:r>
            <a:r>
              <a:rPr b="1" lang="it" sz="1600">
                <a:solidFill>
                  <a:srgbClr val="000000"/>
                </a:solidFill>
                <a:latin typeface="Calibri"/>
                <a:ea typeface="Calibri"/>
                <a:cs typeface="Calibri"/>
                <a:sym typeface="Calibri"/>
              </a:rPr>
              <a:t>Commission européenne</a:t>
            </a:r>
            <a:r>
              <a:rPr lang="it" sz="1600">
                <a:solidFill>
                  <a:srgbClr val="000000"/>
                </a:solidFill>
                <a:latin typeface="Calibri"/>
                <a:ea typeface="Calibri"/>
                <a:cs typeface="Calibri"/>
                <a:sym typeface="Calibri"/>
              </a:rPr>
              <a:t> se penche sur la question de la mesure de l'impact social au niveau européen. Pour qu'une mesure soit efficace, il faut qu'elle le soit : </a:t>
            </a:r>
            <a:endParaRPr b="0" sz="1600"/>
          </a:p>
          <a:p>
            <a:pPr indent="0" lvl="0" marL="457200" rtl="0" algn="l">
              <a:lnSpc>
                <a:spcPct val="115000"/>
              </a:lnSpc>
              <a:spcBef>
                <a:spcPts val="0"/>
              </a:spcBef>
              <a:spcAft>
                <a:spcPts val="800"/>
              </a:spcAft>
              <a:buSzPts val="1800"/>
              <a:buNone/>
            </a:pPr>
            <a:r>
              <a:t/>
            </a:r>
            <a:endParaRPr sz="1800">
              <a:latin typeface="Calibri"/>
              <a:ea typeface="Calibri"/>
              <a:cs typeface="Calibri"/>
              <a:sym typeface="Calibri"/>
            </a:endParaRPr>
          </a:p>
        </p:txBody>
      </p:sp>
      <p:pic>
        <p:nvPicPr>
          <p:cNvPr id="980" name="Google Shape;980;p54"/>
          <p:cNvPicPr preferRelativeResize="0"/>
          <p:nvPr/>
        </p:nvPicPr>
        <p:blipFill rotWithShape="1">
          <a:blip r:embed="rId3">
            <a:alphaModFix/>
          </a:blip>
          <a:srcRect b="0" l="0" r="0" t="0"/>
          <a:stretch/>
        </p:blipFill>
        <p:spPr>
          <a:xfrm>
            <a:off x="0" y="0"/>
            <a:ext cx="718275" cy="679625"/>
          </a:xfrm>
          <a:prstGeom prst="rect">
            <a:avLst/>
          </a:prstGeom>
          <a:noFill/>
          <a:ln>
            <a:noFill/>
          </a:ln>
        </p:spPr>
      </p:pic>
      <p:grpSp>
        <p:nvGrpSpPr>
          <p:cNvPr id="981" name="Google Shape;981;p54"/>
          <p:cNvGrpSpPr/>
          <p:nvPr/>
        </p:nvGrpSpPr>
        <p:grpSpPr>
          <a:xfrm>
            <a:off x="4734025" y="1211353"/>
            <a:ext cx="3337675" cy="861172"/>
            <a:chOff x="4318975" y="909418"/>
            <a:chExt cx="3337675" cy="765282"/>
          </a:xfrm>
        </p:grpSpPr>
        <p:sp>
          <p:nvSpPr>
            <p:cNvPr id="982" name="Google Shape;982;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1" i="0" lang="it" sz="1100" u="none" cap="none" strike="noStrike">
                  <a:solidFill>
                    <a:schemeClr val="dk1"/>
                  </a:solidFill>
                  <a:latin typeface="Roboto"/>
                  <a:ea typeface="Roboto"/>
                  <a:cs typeface="Roboto"/>
                  <a:sym typeface="Roboto"/>
                </a:rPr>
                <a:t>Pertinent</a:t>
              </a:r>
              <a:endParaRPr b="1"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chemeClr val="dk2"/>
                </a:buClr>
                <a:buSzPts val="1100"/>
                <a:buFont typeface="Arial"/>
                <a:buNone/>
              </a:pPr>
              <a:r>
                <a:t/>
              </a:r>
              <a:endParaRPr b="1"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chemeClr val="dk1"/>
                </a:solidFill>
                <a:latin typeface="Roboto"/>
                <a:ea typeface="Roboto"/>
                <a:cs typeface="Roboto"/>
                <a:sym typeface="Roboto"/>
              </a:endParaRPr>
            </a:p>
          </p:txBody>
        </p:sp>
        <p:sp>
          <p:nvSpPr>
            <p:cNvPr id="983" name="Google Shape;983;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84" name="Google Shape;984;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985" name="Google Shape;985;p54"/>
          <p:cNvGrpSpPr/>
          <p:nvPr/>
        </p:nvGrpSpPr>
        <p:grpSpPr>
          <a:xfrm>
            <a:off x="4734025" y="1613804"/>
            <a:ext cx="3337675" cy="861172"/>
            <a:chOff x="4318975" y="909418"/>
            <a:chExt cx="3337675" cy="765282"/>
          </a:xfrm>
        </p:grpSpPr>
        <p:sp>
          <p:nvSpPr>
            <p:cNvPr id="986" name="Google Shape;986;p54"/>
            <p:cNvSpPr txBox="1"/>
            <p:nvPr/>
          </p:nvSpPr>
          <p:spPr>
            <a:xfrm>
              <a:off x="4928450" y="909418"/>
              <a:ext cx="2728200" cy="2454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1" i="0" lang="it" sz="1100" u="none" cap="none" strike="noStrike">
                  <a:solidFill>
                    <a:schemeClr val="dk1"/>
                  </a:solidFill>
                  <a:latin typeface="Roboto"/>
                  <a:ea typeface="Roboto"/>
                  <a:cs typeface="Roboto"/>
                  <a:sym typeface="Roboto"/>
                </a:rPr>
                <a:t>Utile</a:t>
              </a:r>
              <a:endParaRPr b="1"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chemeClr val="dk2"/>
                </a:buClr>
                <a:buSzPts val="1100"/>
                <a:buFont typeface="Arial"/>
                <a:buNone/>
              </a:pPr>
              <a:r>
                <a:t/>
              </a:r>
              <a:endParaRPr b="1"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chemeClr val="dk1"/>
                </a:solidFill>
                <a:latin typeface="Roboto"/>
                <a:ea typeface="Roboto"/>
                <a:cs typeface="Roboto"/>
                <a:sym typeface="Roboto"/>
              </a:endParaRPr>
            </a:p>
          </p:txBody>
        </p:sp>
        <p:sp>
          <p:nvSpPr>
            <p:cNvPr id="987" name="Google Shape;987;p54"/>
            <p:cNvSpPr/>
            <p:nvPr/>
          </p:nvSpPr>
          <p:spPr>
            <a:xfrm>
              <a:off x="4517125" y="1086100"/>
              <a:ext cx="133500" cy="5886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88" name="Google Shape;988;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989" name="Google Shape;989;p54"/>
          <p:cNvGrpSpPr/>
          <p:nvPr/>
        </p:nvGrpSpPr>
        <p:grpSpPr>
          <a:xfrm>
            <a:off x="4734025" y="2034867"/>
            <a:ext cx="3337675" cy="861172"/>
            <a:chOff x="4318975" y="909418"/>
            <a:chExt cx="3337675" cy="765282"/>
          </a:xfrm>
        </p:grpSpPr>
        <p:sp>
          <p:nvSpPr>
            <p:cNvPr id="990" name="Google Shape;990;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Simple</a:t>
              </a:r>
              <a:endParaRPr b="1" i="0" sz="1100" u="none" cap="none" strike="noStrike">
                <a:solidFill>
                  <a:schemeClr val="dk1"/>
                </a:solidFill>
                <a:latin typeface="Roboto"/>
                <a:ea typeface="Roboto"/>
                <a:cs typeface="Roboto"/>
                <a:sym typeface="Roboto"/>
              </a:endParaRPr>
            </a:p>
          </p:txBody>
        </p:sp>
        <p:sp>
          <p:nvSpPr>
            <p:cNvPr id="991" name="Google Shape;991;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92" name="Google Shape;992;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993" name="Google Shape;993;p54"/>
          <p:cNvGrpSpPr/>
          <p:nvPr/>
        </p:nvGrpSpPr>
        <p:grpSpPr>
          <a:xfrm>
            <a:off x="4734025" y="2474967"/>
            <a:ext cx="3337675" cy="861172"/>
            <a:chOff x="4318975" y="909418"/>
            <a:chExt cx="3337675" cy="765282"/>
          </a:xfrm>
        </p:grpSpPr>
        <p:sp>
          <p:nvSpPr>
            <p:cNvPr id="994" name="Google Shape;994;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Naturel</a:t>
              </a:r>
              <a:endParaRPr b="1" i="0" sz="1100" u="none" cap="none" strike="noStrike">
                <a:solidFill>
                  <a:schemeClr val="dk1"/>
                </a:solidFill>
                <a:latin typeface="Roboto"/>
                <a:ea typeface="Roboto"/>
                <a:cs typeface="Roboto"/>
                <a:sym typeface="Roboto"/>
              </a:endParaRPr>
            </a:p>
          </p:txBody>
        </p:sp>
        <p:sp>
          <p:nvSpPr>
            <p:cNvPr id="995" name="Google Shape;995;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96" name="Google Shape;996;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997" name="Google Shape;997;p54"/>
          <p:cNvGrpSpPr/>
          <p:nvPr/>
        </p:nvGrpSpPr>
        <p:grpSpPr>
          <a:xfrm>
            <a:off x="4734025" y="2851805"/>
            <a:ext cx="3337675" cy="905422"/>
            <a:chOff x="4318975" y="870095"/>
            <a:chExt cx="3337675" cy="804605"/>
          </a:xfrm>
        </p:grpSpPr>
        <p:sp>
          <p:nvSpPr>
            <p:cNvPr id="998" name="Google Shape;998;p54"/>
            <p:cNvSpPr txBox="1"/>
            <p:nvPr/>
          </p:nvSpPr>
          <p:spPr>
            <a:xfrm>
              <a:off x="4928450" y="870095"/>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Certains</a:t>
              </a:r>
              <a:endParaRPr b="1" i="0" sz="1100" u="none" cap="none" strike="noStrike">
                <a:solidFill>
                  <a:schemeClr val="dk1"/>
                </a:solidFill>
                <a:latin typeface="Roboto"/>
                <a:ea typeface="Roboto"/>
                <a:cs typeface="Roboto"/>
                <a:sym typeface="Roboto"/>
              </a:endParaRPr>
            </a:p>
          </p:txBody>
        </p:sp>
        <p:sp>
          <p:nvSpPr>
            <p:cNvPr id="999" name="Google Shape;999;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00" name="Google Shape;1000;p54"/>
            <p:cNvCxnSpPr/>
            <p:nvPr/>
          </p:nvCxnSpPr>
          <p:spPr>
            <a:xfrm rot="10800000">
              <a:off x="4318975" y="1032108"/>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01" name="Google Shape;1001;p54"/>
          <p:cNvGrpSpPr/>
          <p:nvPr/>
        </p:nvGrpSpPr>
        <p:grpSpPr>
          <a:xfrm>
            <a:off x="4734025" y="3234268"/>
            <a:ext cx="3337675" cy="861172"/>
            <a:chOff x="4318975" y="909418"/>
            <a:chExt cx="3337675" cy="765282"/>
          </a:xfrm>
        </p:grpSpPr>
        <p:sp>
          <p:nvSpPr>
            <p:cNvPr id="1002" name="Google Shape;1002;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Compris et accepté</a:t>
              </a:r>
              <a:endParaRPr b="1" i="0" sz="1100" u="none" cap="none" strike="noStrike">
                <a:solidFill>
                  <a:schemeClr val="dk1"/>
                </a:solidFill>
                <a:latin typeface="Roboto"/>
                <a:ea typeface="Roboto"/>
                <a:cs typeface="Roboto"/>
                <a:sym typeface="Roboto"/>
              </a:endParaRPr>
            </a:p>
          </p:txBody>
        </p:sp>
        <p:sp>
          <p:nvSpPr>
            <p:cNvPr id="1003" name="Google Shape;1003;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04" name="Google Shape;1004;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05" name="Google Shape;1005;p54"/>
          <p:cNvGrpSpPr/>
          <p:nvPr/>
        </p:nvGrpSpPr>
        <p:grpSpPr>
          <a:xfrm>
            <a:off x="4734025" y="3543568"/>
            <a:ext cx="3337675" cy="861172"/>
            <a:chOff x="4318975" y="909418"/>
            <a:chExt cx="3337675" cy="765282"/>
          </a:xfrm>
        </p:grpSpPr>
        <p:sp>
          <p:nvSpPr>
            <p:cNvPr id="1006" name="Google Shape;1006;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1" i="0" lang="it" sz="1100" u="none" cap="none" strike="noStrike">
                  <a:solidFill>
                    <a:schemeClr val="dk1"/>
                  </a:solidFill>
                  <a:latin typeface="Roboto"/>
                  <a:ea typeface="Roboto"/>
                  <a:cs typeface="Roboto"/>
                  <a:sym typeface="Roboto"/>
                </a:rPr>
                <a:t>Transparent et bien énoncé</a:t>
              </a:r>
              <a:endParaRPr b="1"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chemeClr val="dk2"/>
                </a:buClr>
                <a:buSzPts val="1100"/>
                <a:buFont typeface="Arial"/>
                <a:buNone/>
              </a:pPr>
              <a:r>
                <a:t/>
              </a:r>
              <a:endParaRPr b="1" i="0" sz="11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chemeClr val="dk1"/>
                </a:solidFill>
                <a:latin typeface="Roboto"/>
                <a:ea typeface="Roboto"/>
                <a:cs typeface="Roboto"/>
                <a:sym typeface="Roboto"/>
              </a:endParaRPr>
            </a:p>
          </p:txBody>
        </p:sp>
        <p:sp>
          <p:nvSpPr>
            <p:cNvPr id="1007" name="Google Shape;1007;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08" name="Google Shape;1008;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09" name="Google Shape;1009;p54"/>
          <p:cNvGrpSpPr/>
          <p:nvPr/>
        </p:nvGrpSpPr>
        <p:grpSpPr>
          <a:xfrm>
            <a:off x="4734025" y="3890474"/>
            <a:ext cx="3337675" cy="740697"/>
            <a:chOff x="4318975" y="840676"/>
            <a:chExt cx="3337675" cy="834024"/>
          </a:xfrm>
        </p:grpSpPr>
        <p:sp>
          <p:nvSpPr>
            <p:cNvPr id="1010" name="Google Shape;1010;p54"/>
            <p:cNvSpPr txBox="1"/>
            <p:nvPr/>
          </p:nvSpPr>
          <p:spPr>
            <a:xfrm>
              <a:off x="4928450" y="840676"/>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Basé sur des preuves</a:t>
              </a:r>
              <a:endParaRPr b="1" i="0" sz="1100" u="none" cap="none" strike="noStrike">
                <a:solidFill>
                  <a:schemeClr val="dk1"/>
                </a:solidFill>
                <a:latin typeface="Roboto"/>
                <a:ea typeface="Roboto"/>
                <a:cs typeface="Roboto"/>
                <a:sym typeface="Roboto"/>
              </a:endParaRPr>
            </a:p>
          </p:txBody>
        </p:sp>
        <p:sp>
          <p:nvSpPr>
            <p:cNvPr id="1011" name="Google Shape;1011;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12" name="Google Shape;1012;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pic>
        <p:nvPicPr>
          <p:cNvPr id="1013" name="Google Shape;1013;p54"/>
          <p:cNvPicPr preferRelativeResize="0"/>
          <p:nvPr/>
        </p:nvPicPr>
        <p:blipFill rotWithShape="1">
          <a:blip r:embed="rId4">
            <a:alphaModFix/>
          </a:blip>
          <a:srcRect b="0" l="0" r="0" t="0"/>
          <a:stretch/>
        </p:blipFill>
        <p:spPr>
          <a:xfrm>
            <a:off x="1789400" y="2816575"/>
            <a:ext cx="1814600" cy="1814600"/>
          </a:xfrm>
          <a:prstGeom prst="rect">
            <a:avLst/>
          </a:prstGeom>
          <a:noFill/>
          <a:ln>
            <a:noFill/>
          </a:ln>
        </p:spPr>
      </p:pic>
      <p:pic>
        <p:nvPicPr>
          <p:cNvPr descr="Graphical user interface, application&#10;&#10;Description automatically generated with medium confidence" id="1014" name="Google Shape;1014;p54"/>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
          <p:cNvSpPr txBox="1"/>
          <p:nvPr>
            <p:ph type="title"/>
          </p:nvPr>
        </p:nvSpPr>
        <p:spPr>
          <a:xfrm>
            <a:off x="1925500" y="538625"/>
            <a:ext cx="6321600" cy="635400"/>
          </a:xfrm>
          <a:prstGeom prst="rect">
            <a:avLst/>
          </a:prstGeom>
          <a:noFill/>
          <a:ln>
            <a:noFill/>
          </a:ln>
        </p:spPr>
        <p:txBody>
          <a:bodyPr anchorCtr="0" anchor="t" bIns="91425" lIns="91425" spcFirstLastPara="1" rIns="91425" wrap="square" tIns="91425">
            <a:noAutofit/>
          </a:bodyPr>
          <a:lstStyle/>
          <a:p>
            <a:pPr indent="0" lvl="0" marL="457200" rtl="0" algn="ctr">
              <a:lnSpc>
                <a:spcPct val="100000"/>
              </a:lnSpc>
              <a:spcBef>
                <a:spcPts val="0"/>
              </a:spcBef>
              <a:spcAft>
                <a:spcPts val="0"/>
              </a:spcAft>
              <a:buClr>
                <a:schemeClr val="dk2"/>
              </a:buClr>
              <a:buSzPts val="1100"/>
              <a:buFont typeface="Arial"/>
              <a:buNone/>
            </a:pPr>
            <a:r>
              <a:rPr lang="it" sz="1400">
                <a:solidFill>
                  <a:srgbClr val="000000"/>
                </a:solidFill>
              </a:rPr>
              <a:t>Entreprises sociales, gestion et fonctionnement</a:t>
            </a:r>
            <a:endParaRPr sz="1400">
              <a:solidFill>
                <a:srgbClr val="000000"/>
              </a:solidFill>
            </a:endParaRPr>
          </a:p>
          <a:p>
            <a:pPr indent="0" lvl="0" marL="457200" rtl="0" algn="ctr">
              <a:lnSpc>
                <a:spcPct val="100000"/>
              </a:lnSpc>
              <a:spcBef>
                <a:spcPts val="0"/>
              </a:spcBef>
              <a:spcAft>
                <a:spcPts val="0"/>
              </a:spcAft>
              <a:buClr>
                <a:schemeClr val="dk2"/>
              </a:buClr>
              <a:buSzPts val="1100"/>
              <a:buFont typeface="Arial"/>
              <a:buNone/>
            </a:pPr>
            <a:r>
              <a:t/>
            </a:r>
            <a:endParaRPr sz="1400">
              <a:solidFill>
                <a:srgbClr val="000000"/>
              </a:solidFill>
            </a:endParaRPr>
          </a:p>
          <a:p>
            <a:pPr indent="0" lvl="0" marL="457200" rtl="0" algn="ctr">
              <a:lnSpc>
                <a:spcPct val="100000"/>
              </a:lnSpc>
              <a:spcBef>
                <a:spcPts val="0"/>
              </a:spcBef>
              <a:spcAft>
                <a:spcPts val="0"/>
              </a:spcAft>
              <a:buClr>
                <a:schemeClr val="dk2"/>
              </a:buClr>
              <a:buSzPts val="1100"/>
              <a:buFont typeface="Arial"/>
              <a:buNone/>
            </a:pPr>
            <a:r>
              <a:t/>
            </a:r>
            <a:endParaRPr sz="1400">
              <a:solidFill>
                <a:srgbClr val="000000"/>
              </a:solidFill>
            </a:endParaRPr>
          </a:p>
        </p:txBody>
      </p:sp>
      <p:pic>
        <p:nvPicPr>
          <p:cNvPr id="283" name="Google Shape;283;p5"/>
          <p:cNvPicPr preferRelativeResize="0"/>
          <p:nvPr/>
        </p:nvPicPr>
        <p:blipFill rotWithShape="1">
          <a:blip r:embed="rId3">
            <a:alphaModFix/>
          </a:blip>
          <a:srcRect b="0" l="0" r="0" t="0"/>
          <a:stretch/>
        </p:blipFill>
        <p:spPr>
          <a:xfrm>
            <a:off x="0" y="447300"/>
            <a:ext cx="1097150" cy="1038100"/>
          </a:xfrm>
          <a:prstGeom prst="rect">
            <a:avLst/>
          </a:prstGeom>
          <a:noFill/>
          <a:ln>
            <a:noFill/>
          </a:ln>
        </p:spPr>
      </p:pic>
      <p:sp>
        <p:nvSpPr>
          <p:cNvPr id="284" name="Google Shape;284;p5"/>
          <p:cNvSpPr txBox="1"/>
          <p:nvPr/>
        </p:nvSpPr>
        <p:spPr>
          <a:xfrm>
            <a:off x="456075" y="2317800"/>
            <a:ext cx="20874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600"/>
              </a:spcAft>
              <a:buClr>
                <a:srgbClr val="000000"/>
              </a:buClr>
              <a:buSzPts val="2100"/>
              <a:buFont typeface="Arial"/>
              <a:buNone/>
            </a:pPr>
            <a:r>
              <a:rPr b="1" i="0" lang="it" sz="2100" u="none" cap="none" strike="noStrike">
                <a:solidFill>
                  <a:schemeClr val="dk1"/>
                </a:solidFill>
                <a:latin typeface="Lato"/>
                <a:ea typeface="Lato"/>
                <a:cs typeface="Lato"/>
                <a:sym typeface="Lato"/>
              </a:rPr>
              <a:t>Index</a:t>
            </a:r>
            <a:endParaRPr b="0" i="0" sz="1400" u="none" cap="none" strike="noStrike">
              <a:solidFill>
                <a:srgbClr val="000000"/>
              </a:solidFill>
              <a:latin typeface="Arial"/>
              <a:ea typeface="Arial"/>
              <a:cs typeface="Arial"/>
              <a:sym typeface="Arial"/>
            </a:endParaRPr>
          </a:p>
        </p:txBody>
      </p:sp>
      <p:sp>
        <p:nvSpPr>
          <p:cNvPr id="285" name="Google Shape;285;p5"/>
          <p:cNvSpPr txBox="1"/>
          <p:nvPr>
            <p:ph idx="1" type="body"/>
          </p:nvPr>
        </p:nvSpPr>
        <p:spPr>
          <a:xfrm>
            <a:off x="1900600" y="864050"/>
            <a:ext cx="6791100" cy="4114500"/>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chemeClr val="lt1"/>
              </a:buClr>
              <a:buSzPts val="1300"/>
              <a:buFont typeface="Lato"/>
              <a:buAutoNum type="arabicPeriod"/>
            </a:pPr>
            <a:r>
              <a:rPr b="1" lang="it" sz="1300">
                <a:solidFill>
                  <a:schemeClr val="dk1"/>
                </a:solidFill>
              </a:rPr>
              <a:t>1.          Qu'est-ce qu'une entreprise sociale ?</a:t>
            </a:r>
            <a:endParaRPr/>
          </a:p>
          <a:p>
            <a:pPr indent="-228600" lvl="0" marL="457200" rtl="0" algn="l">
              <a:lnSpc>
                <a:spcPct val="100000"/>
              </a:lnSpc>
              <a:spcBef>
                <a:spcPts val="0"/>
              </a:spcBef>
              <a:spcAft>
                <a:spcPts val="0"/>
              </a:spcAft>
              <a:buClr>
                <a:schemeClr val="lt1"/>
              </a:buClr>
              <a:buSzPts val="1300"/>
              <a:buFont typeface="Lato"/>
              <a:buNone/>
            </a:pPr>
            <a:r>
              <a:t/>
            </a:r>
            <a:endParaRPr b="1" sz="800">
              <a:solidFill>
                <a:schemeClr val="dk1"/>
              </a:solidFill>
            </a:endParaRPr>
          </a:p>
          <a:p>
            <a:pPr indent="-311150" lvl="0" marL="457200" rtl="0" algn="l">
              <a:lnSpc>
                <a:spcPct val="100000"/>
              </a:lnSpc>
              <a:spcBef>
                <a:spcPts val="0"/>
              </a:spcBef>
              <a:spcAft>
                <a:spcPts val="0"/>
              </a:spcAft>
              <a:buClr>
                <a:schemeClr val="lt1"/>
              </a:buClr>
              <a:buSzPts val="1300"/>
              <a:buAutoNum type="arabicPeriod"/>
            </a:pPr>
            <a:r>
              <a:rPr b="1" lang="it" sz="1100"/>
              <a:t>1.1.	Définition </a:t>
            </a:r>
            <a:endParaRPr b="1" sz="1100"/>
          </a:p>
          <a:p>
            <a:pPr indent="-311150" lvl="0" marL="457200" rtl="0" algn="l">
              <a:lnSpc>
                <a:spcPct val="100000"/>
              </a:lnSpc>
              <a:spcBef>
                <a:spcPts val="0"/>
              </a:spcBef>
              <a:spcAft>
                <a:spcPts val="0"/>
              </a:spcAft>
              <a:buClr>
                <a:schemeClr val="lt1"/>
              </a:buClr>
              <a:buSzPts val="1300"/>
              <a:buAutoNum type="arabicPeriod"/>
            </a:pPr>
            <a:r>
              <a:rPr b="1" lang="it" sz="1100"/>
              <a:t>1.2.	Contexte et historique</a:t>
            </a:r>
            <a:endParaRPr b="1" sz="1100"/>
          </a:p>
          <a:p>
            <a:pPr indent="-311150" lvl="0" marL="457200" rtl="0" algn="l">
              <a:lnSpc>
                <a:spcPct val="100000"/>
              </a:lnSpc>
              <a:spcBef>
                <a:spcPts val="0"/>
              </a:spcBef>
              <a:spcAft>
                <a:spcPts val="0"/>
              </a:spcAft>
              <a:buClr>
                <a:schemeClr val="lt1"/>
              </a:buClr>
              <a:buSzPts val="1300"/>
              <a:buAutoNum type="arabicPeriod"/>
            </a:pPr>
            <a:r>
              <a:rPr b="1" lang="it" sz="1100"/>
              <a:t>1.3.	Les entreprises sociales aujourd'hui </a:t>
            </a:r>
            <a:endParaRPr b="1" sz="1100"/>
          </a:p>
          <a:p>
            <a:pPr indent="-228600" lvl="0" marL="457200" rtl="0" algn="l">
              <a:lnSpc>
                <a:spcPct val="100000"/>
              </a:lnSpc>
              <a:spcBef>
                <a:spcPts val="0"/>
              </a:spcBef>
              <a:spcAft>
                <a:spcPts val="0"/>
              </a:spcAft>
              <a:buClr>
                <a:schemeClr val="lt1"/>
              </a:buClr>
              <a:buSzPts val="1300"/>
              <a:buFont typeface="Lato"/>
              <a:buNone/>
            </a:pPr>
            <a:r>
              <a:t/>
            </a:r>
            <a:endParaRPr b="1" sz="800">
              <a:solidFill>
                <a:schemeClr val="dk2"/>
              </a:solidFill>
            </a:endParaRPr>
          </a:p>
          <a:p>
            <a:pPr indent="-311150" lvl="0" marL="457200" rtl="0" algn="l">
              <a:lnSpc>
                <a:spcPct val="100000"/>
              </a:lnSpc>
              <a:spcBef>
                <a:spcPts val="0"/>
              </a:spcBef>
              <a:spcAft>
                <a:spcPts val="0"/>
              </a:spcAft>
              <a:buClr>
                <a:schemeClr val="lt1"/>
              </a:buClr>
              <a:buSzPts val="1300"/>
              <a:buFont typeface="Lato"/>
              <a:buAutoNum type="arabicPeriod"/>
            </a:pPr>
            <a:r>
              <a:rPr b="1" lang="it" sz="1300">
                <a:solidFill>
                  <a:schemeClr val="dk1"/>
                </a:solidFill>
              </a:rPr>
              <a:t>2.	B-Corp et comment obtenir une certification</a:t>
            </a:r>
            <a:br>
              <a:rPr b="1" lang="it" sz="800">
                <a:solidFill>
                  <a:schemeClr val="dk1"/>
                </a:solidFill>
              </a:rPr>
            </a:br>
            <a:endParaRPr b="1" sz="1100"/>
          </a:p>
          <a:p>
            <a:pPr indent="-311150" lvl="0" marL="457200" rtl="0" algn="l">
              <a:lnSpc>
                <a:spcPct val="100000"/>
              </a:lnSpc>
              <a:spcBef>
                <a:spcPts val="0"/>
              </a:spcBef>
              <a:spcAft>
                <a:spcPts val="0"/>
              </a:spcAft>
              <a:buClr>
                <a:schemeClr val="lt1"/>
              </a:buClr>
              <a:buSzPts val="1300"/>
              <a:buAutoNum type="arabicPeriod"/>
            </a:pPr>
            <a:r>
              <a:rPr b="1" lang="it" sz="1100"/>
              <a:t>2.1.	Qu'est-ce qu'une société de secours ?</a:t>
            </a:r>
            <a:endParaRPr b="1" sz="1100"/>
          </a:p>
          <a:p>
            <a:pPr indent="-311150" lvl="0" marL="457200" rtl="0" algn="l">
              <a:lnSpc>
                <a:spcPct val="100000"/>
              </a:lnSpc>
              <a:spcBef>
                <a:spcPts val="0"/>
              </a:spcBef>
              <a:spcAft>
                <a:spcPts val="0"/>
              </a:spcAft>
              <a:buClr>
                <a:schemeClr val="lt1"/>
              </a:buClr>
              <a:buSzPts val="1300"/>
              <a:buAutoNum type="arabicPeriod"/>
            </a:pPr>
            <a:r>
              <a:rPr b="1" lang="it" sz="1100"/>
              <a:t>2.2.	Qu'est-ce qu'une B-Corps ?</a:t>
            </a:r>
            <a:endParaRPr b="1" sz="1100"/>
          </a:p>
          <a:p>
            <a:pPr indent="-311150" lvl="0" marL="457200" rtl="0" algn="l">
              <a:lnSpc>
                <a:spcPct val="100000"/>
              </a:lnSpc>
              <a:spcBef>
                <a:spcPts val="0"/>
              </a:spcBef>
              <a:spcAft>
                <a:spcPts val="0"/>
              </a:spcAft>
              <a:buClr>
                <a:schemeClr val="lt1"/>
              </a:buClr>
              <a:buSzPts val="1300"/>
              <a:buAutoNum type="arabicPeriod"/>
            </a:pPr>
            <a:r>
              <a:rPr b="1" lang="it" sz="1100"/>
              <a:t>2.3.	Les sociétés de bienfaisance en tant que sujets de droit</a:t>
            </a:r>
            <a:endParaRPr b="1" sz="1100"/>
          </a:p>
          <a:p>
            <a:pPr indent="-228600" lvl="0" marL="457200" rtl="0" algn="l">
              <a:lnSpc>
                <a:spcPct val="100000"/>
              </a:lnSpc>
              <a:spcBef>
                <a:spcPts val="0"/>
              </a:spcBef>
              <a:spcAft>
                <a:spcPts val="0"/>
              </a:spcAft>
              <a:buClr>
                <a:schemeClr val="lt1"/>
              </a:buClr>
              <a:buSzPts val="1300"/>
              <a:buFont typeface="Lato"/>
              <a:buNone/>
            </a:pPr>
            <a:r>
              <a:t/>
            </a:r>
            <a:endParaRPr b="1" sz="800">
              <a:solidFill>
                <a:schemeClr val="dk2"/>
              </a:solidFill>
            </a:endParaRPr>
          </a:p>
          <a:p>
            <a:pPr indent="-311150" lvl="0" marL="457200" rtl="0" algn="l">
              <a:lnSpc>
                <a:spcPct val="100000"/>
              </a:lnSpc>
              <a:spcBef>
                <a:spcPts val="0"/>
              </a:spcBef>
              <a:spcAft>
                <a:spcPts val="0"/>
              </a:spcAft>
              <a:buClr>
                <a:schemeClr val="lt1"/>
              </a:buClr>
              <a:buSzPts val="1300"/>
              <a:buFont typeface="Lato"/>
              <a:buAutoNum type="arabicPeriod"/>
            </a:pPr>
            <a:r>
              <a:rPr b="1" lang="it" sz="1300">
                <a:solidFill>
                  <a:schemeClr val="dk1"/>
                </a:solidFill>
              </a:rPr>
              <a:t>3.	Cartographie de la législation des différents pays sur les entreprises sociales</a:t>
            </a:r>
            <a:endParaRPr/>
          </a:p>
          <a:p>
            <a:pPr indent="-228600" lvl="0" marL="457200" rtl="0" algn="l">
              <a:lnSpc>
                <a:spcPct val="100000"/>
              </a:lnSpc>
              <a:spcBef>
                <a:spcPts val="0"/>
              </a:spcBef>
              <a:spcAft>
                <a:spcPts val="0"/>
              </a:spcAft>
              <a:buClr>
                <a:schemeClr val="lt1"/>
              </a:buClr>
              <a:buSzPts val="1300"/>
              <a:buFont typeface="Lato"/>
              <a:buNone/>
            </a:pPr>
            <a:r>
              <a:t/>
            </a:r>
            <a:endParaRPr b="1" sz="800">
              <a:solidFill>
                <a:schemeClr val="dk1"/>
              </a:solidFill>
            </a:endParaRPr>
          </a:p>
          <a:p>
            <a:pPr indent="-311150" lvl="0" marL="457200" rtl="0" algn="l">
              <a:lnSpc>
                <a:spcPct val="100000"/>
              </a:lnSpc>
              <a:spcBef>
                <a:spcPts val="0"/>
              </a:spcBef>
              <a:spcAft>
                <a:spcPts val="0"/>
              </a:spcAft>
              <a:buClr>
                <a:schemeClr val="lt1"/>
              </a:buClr>
              <a:buSzPts val="1300"/>
              <a:buAutoNum type="arabicPeriod"/>
            </a:pPr>
            <a:r>
              <a:rPr b="1" lang="it" sz="1100"/>
              <a:t>3.1.	Espagne</a:t>
            </a:r>
            <a:endParaRPr b="1" sz="1100"/>
          </a:p>
          <a:p>
            <a:pPr indent="-311150" lvl="0" marL="457200" rtl="0" algn="l">
              <a:lnSpc>
                <a:spcPct val="100000"/>
              </a:lnSpc>
              <a:spcBef>
                <a:spcPts val="0"/>
              </a:spcBef>
              <a:spcAft>
                <a:spcPts val="0"/>
              </a:spcAft>
              <a:buClr>
                <a:schemeClr val="lt1"/>
              </a:buClr>
              <a:buSzPts val="1300"/>
              <a:buAutoNum type="arabicPeriod"/>
            </a:pPr>
            <a:r>
              <a:rPr b="1" lang="it" sz="1100"/>
              <a:t>3.2.	Italie</a:t>
            </a:r>
            <a:endParaRPr b="1" sz="1100"/>
          </a:p>
          <a:p>
            <a:pPr indent="-311150" lvl="0" marL="457200" rtl="0" algn="l">
              <a:lnSpc>
                <a:spcPct val="100000"/>
              </a:lnSpc>
              <a:spcBef>
                <a:spcPts val="0"/>
              </a:spcBef>
              <a:spcAft>
                <a:spcPts val="0"/>
              </a:spcAft>
              <a:buClr>
                <a:schemeClr val="lt1"/>
              </a:buClr>
              <a:buSzPts val="1300"/>
              <a:buAutoNum type="arabicPeriod"/>
            </a:pPr>
            <a:r>
              <a:rPr b="1" lang="it" sz="1100"/>
              <a:t>3.3.	Allemagne</a:t>
            </a:r>
            <a:endParaRPr b="1" sz="1100"/>
          </a:p>
          <a:p>
            <a:pPr indent="-311150" lvl="0" marL="457200" rtl="0" algn="l">
              <a:lnSpc>
                <a:spcPct val="100000"/>
              </a:lnSpc>
              <a:spcBef>
                <a:spcPts val="0"/>
              </a:spcBef>
              <a:spcAft>
                <a:spcPts val="0"/>
              </a:spcAft>
              <a:buClr>
                <a:schemeClr val="lt1"/>
              </a:buClr>
              <a:buSzPts val="1300"/>
              <a:buAutoNum type="arabicPeriod"/>
            </a:pPr>
            <a:r>
              <a:rPr b="1" lang="it" sz="1100"/>
              <a:t>3.4.	Chypre </a:t>
            </a:r>
            <a:endParaRPr b="1" sz="1100"/>
          </a:p>
          <a:p>
            <a:pPr indent="-311150" lvl="0" marL="457200" rtl="0" algn="l">
              <a:lnSpc>
                <a:spcPct val="100000"/>
              </a:lnSpc>
              <a:spcBef>
                <a:spcPts val="0"/>
              </a:spcBef>
              <a:spcAft>
                <a:spcPts val="0"/>
              </a:spcAft>
              <a:buClr>
                <a:schemeClr val="lt1"/>
              </a:buClr>
              <a:buSzPts val="1300"/>
              <a:buAutoNum type="arabicPeriod"/>
            </a:pPr>
            <a:r>
              <a:rPr b="1" lang="it" sz="1100"/>
              <a:t>3.5.	Malte</a:t>
            </a:r>
            <a:endParaRPr b="1" sz="1100"/>
          </a:p>
          <a:p>
            <a:pPr indent="-311150" lvl="0" marL="457200" rtl="0" algn="l">
              <a:lnSpc>
                <a:spcPct val="100000"/>
              </a:lnSpc>
              <a:spcBef>
                <a:spcPts val="0"/>
              </a:spcBef>
              <a:spcAft>
                <a:spcPts val="0"/>
              </a:spcAft>
              <a:buClr>
                <a:schemeClr val="lt1"/>
              </a:buClr>
              <a:buSzPts val="1300"/>
              <a:buAutoNum type="arabicPeriod"/>
            </a:pPr>
            <a:r>
              <a:rPr b="1" lang="it" sz="1100"/>
              <a:t>3.6.	Belgique</a:t>
            </a:r>
            <a:endParaRPr b="1" sz="1100"/>
          </a:p>
          <a:p>
            <a:pPr indent="-298450" lvl="0" marL="457200" rtl="0" algn="l">
              <a:lnSpc>
                <a:spcPct val="100000"/>
              </a:lnSpc>
              <a:spcBef>
                <a:spcPts val="0"/>
              </a:spcBef>
              <a:spcAft>
                <a:spcPts val="0"/>
              </a:spcAft>
              <a:buSzPts val="1100"/>
              <a:buAutoNum type="arabicPeriod"/>
            </a:pPr>
            <a:r>
              <a:t/>
            </a:r>
            <a:endParaRPr b="1" sz="1100"/>
          </a:p>
          <a:p>
            <a:pPr indent="0" lvl="0" marL="146050" rtl="0" algn="l">
              <a:lnSpc>
                <a:spcPct val="100000"/>
              </a:lnSpc>
              <a:spcBef>
                <a:spcPts val="0"/>
              </a:spcBef>
              <a:spcAft>
                <a:spcPts val="0"/>
              </a:spcAft>
              <a:buClr>
                <a:schemeClr val="dk1"/>
              </a:buClr>
              <a:buSzPts val="1300"/>
              <a:buNone/>
            </a:pPr>
            <a:r>
              <a:t/>
            </a:r>
            <a:endParaRPr b="1" sz="1300">
              <a:solidFill>
                <a:schemeClr val="dk1"/>
              </a:solidFill>
            </a:endParaRPr>
          </a:p>
        </p:txBody>
      </p:sp>
      <p:pic>
        <p:nvPicPr>
          <p:cNvPr descr="Graphical user interface, application&#10;&#10;Description automatically generated with medium confidence" id="286" name="Google Shape;286;p5"/>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pic>
        <p:nvPicPr>
          <p:cNvPr id="1019" name="Google Shape;1019;p55"/>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1020" name="Google Shape;1020;p55"/>
          <p:cNvPicPr preferRelativeResize="0"/>
          <p:nvPr/>
        </p:nvPicPr>
        <p:blipFill rotWithShape="1">
          <a:blip r:embed="rId4">
            <a:alphaModFix/>
          </a:blip>
          <a:srcRect b="0" l="0" r="0" t="0"/>
          <a:stretch/>
        </p:blipFill>
        <p:spPr>
          <a:xfrm>
            <a:off x="5441810" y="349795"/>
            <a:ext cx="2665218" cy="3997827"/>
          </a:xfrm>
          <a:prstGeom prst="rect">
            <a:avLst/>
          </a:prstGeom>
          <a:noFill/>
          <a:ln>
            <a:noFill/>
          </a:ln>
        </p:spPr>
      </p:pic>
      <p:pic>
        <p:nvPicPr>
          <p:cNvPr id="1021" name="Google Shape;1021;p55"/>
          <p:cNvPicPr preferRelativeResize="0"/>
          <p:nvPr/>
        </p:nvPicPr>
        <p:blipFill rotWithShape="1">
          <a:blip r:embed="rId5">
            <a:alphaModFix/>
          </a:blip>
          <a:srcRect b="0" l="0" r="0" t="0"/>
          <a:stretch/>
        </p:blipFill>
        <p:spPr>
          <a:xfrm>
            <a:off x="6772662" y="3209900"/>
            <a:ext cx="1334366" cy="1137722"/>
          </a:xfrm>
          <a:prstGeom prst="rect">
            <a:avLst/>
          </a:prstGeom>
          <a:noFill/>
          <a:ln>
            <a:noFill/>
          </a:ln>
        </p:spPr>
      </p:pic>
      <p:sp>
        <p:nvSpPr>
          <p:cNvPr id="1022" name="Google Shape;1022;p55"/>
          <p:cNvSpPr txBox="1"/>
          <p:nvPr/>
        </p:nvSpPr>
        <p:spPr>
          <a:xfrm>
            <a:off x="50" y="1519377"/>
            <a:ext cx="45720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7.  Meilleur cas : Entretien avec Close the Gap</a:t>
            </a:r>
            <a:endParaRPr b="1" i="0" sz="2500" u="none" cap="none" strike="noStrike">
              <a:solidFill>
                <a:schemeClr val="dk1"/>
              </a:solidFill>
              <a:latin typeface="Raleway"/>
              <a:ea typeface="Raleway"/>
              <a:cs typeface="Raleway"/>
              <a:sym typeface="Raleway"/>
            </a:endParaRPr>
          </a:p>
        </p:txBody>
      </p:sp>
      <p:sp>
        <p:nvSpPr>
          <p:cNvPr id="1023" name="Google Shape;1023;p55"/>
          <p:cNvSpPr txBox="1"/>
          <p:nvPr>
            <p:ph type="title"/>
          </p:nvPr>
        </p:nvSpPr>
        <p:spPr>
          <a:xfrm>
            <a:off x="50" y="2380835"/>
            <a:ext cx="4572000" cy="1237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Marnick Vanlee</a:t>
            </a:r>
            <a:br>
              <a:rPr lang="it" sz="1600">
                <a:solidFill>
                  <a:srgbClr val="122D4A"/>
                </a:solidFill>
                <a:latin typeface="Arial"/>
                <a:ea typeface="Arial"/>
                <a:cs typeface="Arial"/>
                <a:sym typeface="Arial"/>
              </a:rPr>
            </a:br>
            <a:r>
              <a:rPr lang="it" sz="1600">
                <a:solidFill>
                  <a:srgbClr val="122D4A"/>
                </a:solidFill>
                <a:latin typeface="Arial"/>
                <a:ea typeface="Arial"/>
                <a:cs typeface="Arial"/>
                <a:sym typeface="Arial"/>
              </a:rPr>
              <a:t>CLOSE THE GAP</a:t>
            </a:r>
            <a:endParaRPr/>
          </a:p>
        </p:txBody>
      </p:sp>
      <p:pic>
        <p:nvPicPr>
          <p:cNvPr descr="Graphical user interface, application&#10;&#10;Description automatically generated with medium confidence" id="1024" name="Google Shape;1024;p55"/>
          <p:cNvPicPr preferRelativeResize="0"/>
          <p:nvPr/>
        </p:nvPicPr>
        <p:blipFill rotWithShape="1">
          <a:blip r:embed="rId6">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56"/>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sp>
        <p:nvSpPr>
          <p:cNvPr id="1030" name="Google Shape;1030;p56"/>
          <p:cNvSpPr txBox="1"/>
          <p:nvPr>
            <p:ph idx="1" type="body"/>
          </p:nvPr>
        </p:nvSpPr>
        <p:spPr>
          <a:xfrm>
            <a:off x="281981" y="1547559"/>
            <a:ext cx="8430900" cy="487500"/>
          </a:xfrm>
          <a:prstGeom prst="rect">
            <a:avLst/>
          </a:prstGeom>
          <a:noFill/>
          <a:ln>
            <a:noFill/>
          </a:ln>
        </p:spPr>
        <p:txBody>
          <a:bodyPr anchorCtr="0" anchor="t" bIns="91425" lIns="91425" spcFirstLastPara="1" rIns="91425" wrap="square" tIns="91425">
            <a:noAutofit/>
          </a:bodyPr>
          <a:lstStyle/>
          <a:p>
            <a:pPr indent="0" lvl="0" marL="0" rtl="0" algn="just">
              <a:lnSpc>
                <a:spcPct val="107000"/>
              </a:lnSpc>
              <a:spcBef>
                <a:spcPts val="0"/>
              </a:spcBef>
              <a:spcAft>
                <a:spcPts val="800"/>
              </a:spcAft>
              <a:buSzPts val="1800"/>
              <a:buNone/>
            </a:pPr>
            <a:r>
              <a:rPr b="1" lang="it" sz="2200">
                <a:solidFill>
                  <a:schemeClr val="dk1"/>
                </a:solidFill>
              </a:rPr>
              <a:t>Close the Gap</a:t>
            </a:r>
            <a:r>
              <a:rPr lang="it" sz="2200"/>
              <a:t> est une entreprise sociale internationale qui vise à réduire la fracture numérique en offrant</a:t>
            </a:r>
            <a:endParaRPr sz="2200"/>
          </a:p>
        </p:txBody>
      </p:sp>
      <p:pic>
        <p:nvPicPr>
          <p:cNvPr id="1031" name="Google Shape;1031;p56"/>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1032" name="Google Shape;1032;p56"/>
          <p:cNvPicPr preferRelativeResize="0"/>
          <p:nvPr/>
        </p:nvPicPr>
        <p:blipFill rotWithShape="1">
          <a:blip r:embed="rId4">
            <a:alphaModFix/>
          </a:blip>
          <a:srcRect b="0" l="0" r="0" t="0"/>
          <a:stretch/>
        </p:blipFill>
        <p:spPr>
          <a:xfrm>
            <a:off x="5094678" y="2371244"/>
            <a:ext cx="3773332" cy="1773260"/>
          </a:xfrm>
          <a:prstGeom prst="rect">
            <a:avLst/>
          </a:prstGeom>
          <a:noFill/>
          <a:ln>
            <a:noFill/>
          </a:ln>
        </p:spPr>
      </p:pic>
      <p:sp>
        <p:nvSpPr>
          <p:cNvPr id="1033" name="Google Shape;1033;p56"/>
          <p:cNvSpPr txBox="1"/>
          <p:nvPr/>
        </p:nvSpPr>
        <p:spPr>
          <a:xfrm>
            <a:off x="281980" y="2325330"/>
            <a:ext cx="4666500" cy="2124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200"/>
              <a:buFont typeface="Arial"/>
              <a:buNone/>
            </a:pPr>
            <a:r>
              <a:rPr b="0" i="0" lang="it" sz="2200" u="none" cap="none" strike="noStrike">
                <a:solidFill>
                  <a:schemeClr val="dk2"/>
                </a:solidFill>
                <a:latin typeface="Lato"/>
                <a:ea typeface="Lato"/>
                <a:cs typeface="Lato"/>
                <a:sym typeface="Lato"/>
              </a:rPr>
              <a:t>des appareils informatiques de haute qualité et d'occasion donnés par des entreprises européennes à des projets éducatifs, médicaux et sociaux dans les pays en développement et émergents.</a:t>
            </a:r>
            <a:endParaRPr b="0" i="0" sz="22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1034" name="Google Shape;1034;p56"/>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57"/>
          <p:cNvSpPr txBox="1"/>
          <p:nvPr>
            <p:ph idx="1" type="body"/>
          </p:nvPr>
        </p:nvSpPr>
        <p:spPr>
          <a:xfrm>
            <a:off x="507319" y="1118336"/>
            <a:ext cx="4080300" cy="243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b="1" lang="it" sz="2000">
                <a:solidFill>
                  <a:schemeClr val="dk1"/>
                </a:solidFill>
              </a:rPr>
              <a:t>Close the Gap</a:t>
            </a:r>
            <a:r>
              <a:rPr lang="it" sz="2000"/>
              <a:t> croit en l'autosuffisance, l'organisation se maintient grâce à des partenariats avec de grandes entreprises européennes et au marché numérique de l'occasion.</a:t>
            </a:r>
            <a:endParaRPr/>
          </a:p>
        </p:txBody>
      </p:sp>
      <p:pic>
        <p:nvPicPr>
          <p:cNvPr id="1040" name="Google Shape;1040;p5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041" name="Google Shape;1041;p57"/>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pic>
        <p:nvPicPr>
          <p:cNvPr id="1042" name="Google Shape;1042;p57"/>
          <p:cNvPicPr preferRelativeResize="0"/>
          <p:nvPr/>
        </p:nvPicPr>
        <p:blipFill rotWithShape="1">
          <a:blip r:embed="rId4">
            <a:alphaModFix/>
          </a:blip>
          <a:srcRect b="0" l="0" r="0" t="0"/>
          <a:stretch/>
        </p:blipFill>
        <p:spPr>
          <a:xfrm>
            <a:off x="4641479" y="1443879"/>
            <a:ext cx="4013948" cy="2006974"/>
          </a:xfrm>
          <a:prstGeom prst="rect">
            <a:avLst/>
          </a:prstGeom>
          <a:noFill/>
          <a:ln>
            <a:noFill/>
          </a:ln>
        </p:spPr>
      </p:pic>
      <p:sp>
        <p:nvSpPr>
          <p:cNvPr id="1043" name="Google Shape;1043;p57"/>
          <p:cNvSpPr txBox="1"/>
          <p:nvPr/>
        </p:nvSpPr>
        <p:spPr>
          <a:xfrm>
            <a:off x="506916" y="3607011"/>
            <a:ext cx="8148600" cy="1015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it" sz="2000" u="none" cap="none" strike="noStrike">
                <a:solidFill>
                  <a:schemeClr val="dk2"/>
                </a:solidFill>
                <a:latin typeface="Lato"/>
                <a:ea typeface="Lato"/>
                <a:cs typeface="Lato"/>
                <a:sym typeface="Lato"/>
              </a:rPr>
              <a:t>Tous les matériels récupérés ne correspondent pas à la mission sociale de </a:t>
            </a:r>
            <a:r>
              <a:rPr b="1" i="0" lang="it" sz="2000" u="none" cap="none" strike="noStrike">
                <a:solidFill>
                  <a:schemeClr val="dk1"/>
                </a:solidFill>
                <a:latin typeface="Lato"/>
                <a:ea typeface="Lato"/>
                <a:cs typeface="Lato"/>
                <a:sym typeface="Lato"/>
              </a:rPr>
              <a:t>Close the Gap</a:t>
            </a:r>
            <a:r>
              <a:rPr b="0" i="0" lang="it" sz="2000" u="none" cap="none" strike="noStrike">
                <a:solidFill>
                  <a:schemeClr val="dk2"/>
                </a:solidFill>
                <a:latin typeface="Lato"/>
                <a:ea typeface="Lato"/>
                <a:cs typeface="Lato"/>
                <a:sym typeface="Lato"/>
              </a:rPr>
              <a:t>, c'est pourquoi après le reconditionnement du produit, l'organisation le vend et réussit à faire des bénéfices.</a:t>
            </a:r>
            <a:endParaRPr b="0" i="0" sz="14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1044" name="Google Shape;1044;p57"/>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58"/>
          <p:cNvSpPr txBox="1"/>
          <p:nvPr>
            <p:ph idx="1" type="body"/>
          </p:nvPr>
        </p:nvSpPr>
        <p:spPr>
          <a:xfrm>
            <a:off x="2622787" y="1211356"/>
            <a:ext cx="6321600" cy="3002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b="1" lang="it"/>
              <a:t>Marnick Vanlee</a:t>
            </a:r>
            <a:r>
              <a:rPr lang="it"/>
              <a:t> a souligné que, bien qu'il s'agisse d'une entreprise à but non lucratif, </a:t>
            </a:r>
            <a:r>
              <a:rPr b="1" lang="it">
                <a:solidFill>
                  <a:schemeClr val="dk1"/>
                </a:solidFill>
              </a:rPr>
              <a:t>Close the Gap </a:t>
            </a:r>
            <a:r>
              <a:rPr lang="it"/>
              <a:t>ne distribue pas le matériel gratuitement.</a:t>
            </a:r>
            <a:endParaRPr/>
          </a:p>
          <a:p>
            <a:pPr indent="0" lvl="0" marL="11430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i="1" lang="it"/>
              <a:t>"Nous demandons délibérément une contribution aux partenaires que nous soutenons en Afrique, nous ne croyons pas qu'il faille donner quelque chose gratuitement, il faut donner aux gens un sentiment d'appartenance car cela donne de meilleurs résultats pour le projet. Seule une personne sérieusement intéressée et disposant des conditions nécessaires pour utiliser le matériel pourra utiliser efficacement le produit."</a:t>
            </a:r>
            <a:endParaRPr i="1"/>
          </a:p>
          <a:p>
            <a:pPr indent="0" lvl="0" marL="114300" rtl="0" algn="l">
              <a:lnSpc>
                <a:spcPct val="115000"/>
              </a:lnSpc>
              <a:spcBef>
                <a:spcPts val="0"/>
              </a:spcBef>
              <a:spcAft>
                <a:spcPts val="0"/>
              </a:spcAft>
              <a:buSzPts val="1800"/>
              <a:buNone/>
            </a:pPr>
            <a:r>
              <a:t/>
            </a:r>
            <a:endParaRPr/>
          </a:p>
        </p:txBody>
      </p:sp>
      <p:pic>
        <p:nvPicPr>
          <p:cNvPr id="1050" name="Google Shape;1050;p58"/>
          <p:cNvPicPr preferRelativeResize="0"/>
          <p:nvPr/>
        </p:nvPicPr>
        <p:blipFill rotWithShape="1">
          <a:blip r:embed="rId3">
            <a:alphaModFix/>
          </a:blip>
          <a:srcRect b="0" l="0" r="0" t="0"/>
          <a:stretch/>
        </p:blipFill>
        <p:spPr>
          <a:xfrm>
            <a:off x="-10" y="1506374"/>
            <a:ext cx="2519368" cy="2867668"/>
          </a:xfrm>
          <a:prstGeom prst="rect">
            <a:avLst/>
          </a:prstGeom>
          <a:noFill/>
          <a:ln>
            <a:noFill/>
          </a:ln>
        </p:spPr>
      </p:pic>
      <p:sp>
        <p:nvSpPr>
          <p:cNvPr id="1051" name="Google Shape;1051;p58"/>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pic>
        <p:nvPicPr>
          <p:cNvPr id="1052" name="Google Shape;1052;p58"/>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053" name="Google Shape;1053;p58"/>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59"/>
          <p:cNvSpPr txBox="1"/>
          <p:nvPr>
            <p:ph idx="1" type="body"/>
          </p:nvPr>
        </p:nvSpPr>
        <p:spPr>
          <a:xfrm>
            <a:off x="2626200" y="1368810"/>
            <a:ext cx="6321600" cy="3002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Clr>
                <a:schemeClr val="dk2"/>
              </a:buClr>
              <a:buSzPts val="1100"/>
              <a:buFont typeface="Arial"/>
              <a:buNone/>
            </a:pPr>
            <a:r>
              <a:rPr b="1" lang="it" sz="2400">
                <a:solidFill>
                  <a:schemeClr val="dk1"/>
                </a:solidFill>
              </a:rPr>
              <a:t>Close the Gap</a:t>
            </a:r>
            <a:r>
              <a:rPr lang="it" sz="2400"/>
              <a:t> n'a que cinq employés en Belgique, et même si elle est une si petite entreprise sans but lucratif, elle ne dépend pas de fonds externes ou de la charité.</a:t>
            </a:r>
            <a:endParaRPr sz="2400"/>
          </a:p>
          <a:p>
            <a:pPr indent="0" lvl="0" marL="114300" rtl="0" algn="l">
              <a:lnSpc>
                <a:spcPct val="115000"/>
              </a:lnSpc>
              <a:spcBef>
                <a:spcPts val="0"/>
              </a:spcBef>
              <a:spcAft>
                <a:spcPts val="0"/>
              </a:spcAft>
              <a:buClr>
                <a:schemeClr val="dk2"/>
              </a:buClr>
              <a:buSzPts val="1100"/>
              <a:buFont typeface="Arial"/>
              <a:buNone/>
            </a:pPr>
            <a:r>
              <a:rPr lang="it" sz="2400"/>
              <a:t>L'entreprise, comme nous l'avons montré, est autosuffisante et capable de se développer de manière indépendante.</a:t>
            </a:r>
            <a:endParaRPr sz="2400"/>
          </a:p>
          <a:p>
            <a:pPr indent="0" lvl="0" marL="114300" rtl="0" algn="l">
              <a:lnSpc>
                <a:spcPct val="115000"/>
              </a:lnSpc>
              <a:spcBef>
                <a:spcPts val="0"/>
              </a:spcBef>
              <a:spcAft>
                <a:spcPts val="0"/>
              </a:spcAft>
              <a:buClr>
                <a:schemeClr val="dk2"/>
              </a:buClr>
              <a:buSzPts val="1100"/>
              <a:buFont typeface="Arial"/>
              <a:buNone/>
            </a:pPr>
            <a:r>
              <a:t/>
            </a:r>
            <a:endParaRPr b="1" sz="2400">
              <a:solidFill>
                <a:schemeClr val="dk1"/>
              </a:solidFill>
            </a:endParaRPr>
          </a:p>
          <a:p>
            <a:pPr indent="0" lvl="0" marL="114300" rtl="0" algn="l">
              <a:lnSpc>
                <a:spcPct val="115000"/>
              </a:lnSpc>
              <a:spcBef>
                <a:spcPts val="0"/>
              </a:spcBef>
              <a:spcAft>
                <a:spcPts val="0"/>
              </a:spcAft>
              <a:buSzPts val="1800"/>
              <a:buNone/>
            </a:pPr>
            <a:r>
              <a:t/>
            </a:r>
            <a:endParaRPr b="1" sz="2400">
              <a:solidFill>
                <a:schemeClr val="dk1"/>
              </a:solidFill>
            </a:endParaRPr>
          </a:p>
        </p:txBody>
      </p:sp>
      <p:sp>
        <p:nvSpPr>
          <p:cNvPr id="1059" name="Google Shape;1059;p59"/>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pic>
        <p:nvPicPr>
          <p:cNvPr id="1060" name="Google Shape;1060;p59"/>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1061" name="Google Shape;1061;p59"/>
          <p:cNvPicPr preferRelativeResize="0"/>
          <p:nvPr/>
        </p:nvPicPr>
        <p:blipFill rotWithShape="1">
          <a:blip r:embed="rId4">
            <a:alphaModFix/>
          </a:blip>
          <a:srcRect b="0" l="0" r="0" t="0"/>
          <a:stretch/>
        </p:blipFill>
        <p:spPr>
          <a:xfrm>
            <a:off x="183020" y="1560334"/>
            <a:ext cx="2343150" cy="2810876"/>
          </a:xfrm>
          <a:prstGeom prst="rect">
            <a:avLst/>
          </a:prstGeom>
          <a:noFill/>
          <a:ln>
            <a:noFill/>
          </a:ln>
        </p:spPr>
      </p:pic>
      <p:pic>
        <p:nvPicPr>
          <p:cNvPr descr="Graphical user interface, application&#10;&#10;Description automatically generated with medium confidence" id="1062" name="Google Shape;1062;p59"/>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60"/>
          <p:cNvSpPr txBox="1"/>
          <p:nvPr>
            <p:ph idx="1" type="body"/>
          </p:nvPr>
        </p:nvSpPr>
        <p:spPr>
          <a:xfrm>
            <a:off x="389718" y="1285547"/>
            <a:ext cx="40392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b="1" lang="it" sz="2000">
                <a:solidFill>
                  <a:schemeClr val="dk1"/>
                </a:solidFill>
              </a:rPr>
              <a:t>Close the gap </a:t>
            </a:r>
            <a:r>
              <a:rPr lang="it" sz="2000">
                <a:solidFill>
                  <a:schemeClr val="dk1"/>
                </a:solidFill>
              </a:rPr>
              <a:t>a un grand nombre de partenaires qui l'aident dans tous les aspects de l'entreprise, de la comptabilité aux questions pratiques.</a:t>
            </a:r>
            <a:endParaRPr>
              <a:solidFill>
                <a:schemeClr val="dk1"/>
              </a:solidFill>
            </a:endParaRPr>
          </a:p>
        </p:txBody>
      </p:sp>
      <p:pic>
        <p:nvPicPr>
          <p:cNvPr id="1068" name="Google Shape;1068;p6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069" name="Google Shape;1069;p60"/>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sp>
        <p:nvSpPr>
          <p:cNvPr id="1070" name="Google Shape;1070;p60"/>
          <p:cNvSpPr txBox="1"/>
          <p:nvPr/>
        </p:nvSpPr>
        <p:spPr>
          <a:xfrm>
            <a:off x="389719" y="3552844"/>
            <a:ext cx="83016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it" sz="2000" u="none" cap="none" strike="noStrike">
                <a:solidFill>
                  <a:schemeClr val="dk1"/>
                </a:solidFill>
                <a:latin typeface="Lato"/>
                <a:ea typeface="Lato"/>
                <a:cs typeface="Lato"/>
                <a:sym typeface="Lato"/>
              </a:rPr>
              <a:t>Close the Gap</a:t>
            </a:r>
            <a:r>
              <a:rPr b="0" i="0" lang="it" sz="2000" u="none" cap="none" strike="noStrike">
                <a:solidFill>
                  <a:schemeClr val="dk2"/>
                </a:solidFill>
                <a:latin typeface="Lato"/>
                <a:ea typeface="Lato"/>
                <a:cs typeface="Lato"/>
                <a:sym typeface="Lato"/>
              </a:rPr>
              <a:t> est maintenant un groupe d'entreprises, le modèle d'entreprise initial a demandé beaucoup de développement, bien qu'il ne soit pas orienté vers le profit, la bonne gestion des affaires a rendu possible une expansion mondiale.</a:t>
            </a:r>
            <a:endParaRPr b="0" i="0" sz="1400" u="none" cap="none" strike="noStrike">
              <a:solidFill>
                <a:schemeClr val="dk2"/>
              </a:solidFill>
              <a:latin typeface="Arial"/>
              <a:ea typeface="Arial"/>
              <a:cs typeface="Arial"/>
              <a:sym typeface="Arial"/>
            </a:endParaRPr>
          </a:p>
        </p:txBody>
      </p:sp>
      <p:pic>
        <p:nvPicPr>
          <p:cNvPr id="1071" name="Google Shape;1071;p60"/>
          <p:cNvPicPr preferRelativeResize="0"/>
          <p:nvPr/>
        </p:nvPicPr>
        <p:blipFill rotWithShape="1">
          <a:blip r:embed="rId4">
            <a:alphaModFix/>
          </a:blip>
          <a:srcRect b="0" l="0" r="0" t="0"/>
          <a:stretch/>
        </p:blipFill>
        <p:spPr>
          <a:xfrm>
            <a:off x="4428983" y="1399769"/>
            <a:ext cx="4262286" cy="2081909"/>
          </a:xfrm>
          <a:prstGeom prst="rect">
            <a:avLst/>
          </a:prstGeom>
          <a:noFill/>
          <a:ln>
            <a:noFill/>
          </a:ln>
        </p:spPr>
      </p:pic>
      <p:pic>
        <p:nvPicPr>
          <p:cNvPr descr="Graphical user interface, application&#10;&#10;Description automatically generated with medium confidence" id="1072" name="Google Shape;1072;p60"/>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61"/>
          <p:cNvSpPr txBox="1"/>
          <p:nvPr>
            <p:ph idx="1" type="body"/>
          </p:nvPr>
        </p:nvSpPr>
        <p:spPr>
          <a:xfrm>
            <a:off x="389717" y="1222800"/>
            <a:ext cx="5439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b="1" lang="it" sz="2200">
                <a:solidFill>
                  <a:schemeClr val="dk1"/>
                </a:solidFill>
              </a:rPr>
              <a:t>Close the Gap</a:t>
            </a:r>
            <a:r>
              <a:rPr lang="it" sz="2200"/>
              <a:t> est une entreprise mondiale. En Belgique, </a:t>
            </a:r>
            <a:r>
              <a:rPr b="1" lang="it" sz="2200">
                <a:solidFill>
                  <a:schemeClr val="dk1"/>
                </a:solidFill>
              </a:rPr>
              <a:t>Close the Gap</a:t>
            </a:r>
            <a:r>
              <a:rPr lang="it" sz="2200"/>
              <a:t> est une entreprise sociale, mais pour être facilement reconnue au niveau mondial, elle est également enregistrée en tant que </a:t>
            </a:r>
            <a:r>
              <a:rPr b="1" lang="it" sz="2200"/>
              <a:t>B-Corp.</a:t>
            </a:r>
            <a:endParaRPr b="1"/>
          </a:p>
        </p:txBody>
      </p:sp>
      <p:pic>
        <p:nvPicPr>
          <p:cNvPr id="1078" name="Google Shape;1078;p6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079" name="Google Shape;1079;p61"/>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pic>
        <p:nvPicPr>
          <p:cNvPr id="1080" name="Google Shape;1080;p61"/>
          <p:cNvPicPr preferRelativeResize="0"/>
          <p:nvPr/>
        </p:nvPicPr>
        <p:blipFill rotWithShape="1">
          <a:blip r:embed="rId4">
            <a:alphaModFix/>
          </a:blip>
          <a:srcRect b="0" l="0" r="0" t="0"/>
          <a:stretch/>
        </p:blipFill>
        <p:spPr>
          <a:xfrm>
            <a:off x="5648326" y="1141224"/>
            <a:ext cx="3073524" cy="2704168"/>
          </a:xfrm>
          <a:prstGeom prst="rect">
            <a:avLst/>
          </a:prstGeom>
          <a:noFill/>
          <a:ln>
            <a:noFill/>
          </a:ln>
        </p:spPr>
      </p:pic>
      <p:sp>
        <p:nvSpPr>
          <p:cNvPr id="1081" name="Google Shape;1081;p61"/>
          <p:cNvSpPr txBox="1"/>
          <p:nvPr/>
        </p:nvSpPr>
        <p:spPr>
          <a:xfrm>
            <a:off x="405912" y="3749929"/>
            <a:ext cx="8332200" cy="126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1" lang="it" sz="1900" u="none" cap="none" strike="noStrike">
                <a:solidFill>
                  <a:schemeClr val="dk2"/>
                </a:solidFill>
                <a:latin typeface="Lato"/>
                <a:ea typeface="Lato"/>
                <a:cs typeface="Lato"/>
                <a:sym typeface="Lato"/>
              </a:rPr>
              <a:t>"Être une </a:t>
            </a:r>
            <a:r>
              <a:rPr b="1" i="1" lang="it" sz="1900" u="none" cap="none" strike="noStrike">
                <a:solidFill>
                  <a:schemeClr val="dk2"/>
                </a:solidFill>
                <a:latin typeface="Lato"/>
                <a:ea typeface="Lato"/>
                <a:cs typeface="Lato"/>
                <a:sym typeface="Lato"/>
              </a:rPr>
              <a:t>B-Corp</a:t>
            </a:r>
            <a:r>
              <a:rPr b="0" i="1" lang="it" sz="1900" u="none" cap="none" strike="noStrike">
                <a:solidFill>
                  <a:schemeClr val="dk2"/>
                </a:solidFill>
                <a:latin typeface="Lato"/>
                <a:ea typeface="Lato"/>
                <a:cs typeface="Lato"/>
                <a:sym typeface="Lato"/>
              </a:rPr>
              <a:t> est très utile : dans certains pays, les activités normales des entreprises sont limitées par la loi. Le fait d'être une société ordinaire enregistrée en tant que B</a:t>
            </a:r>
            <a:r>
              <a:rPr b="1" i="1" lang="it" sz="1900" u="none" cap="none" strike="noStrike">
                <a:solidFill>
                  <a:schemeClr val="dk2"/>
                </a:solidFill>
                <a:latin typeface="Lato"/>
                <a:ea typeface="Lato"/>
                <a:cs typeface="Lato"/>
                <a:sym typeface="Lato"/>
              </a:rPr>
              <a:t>-Corp </a:t>
            </a:r>
            <a:r>
              <a:rPr b="0" i="1" lang="it" sz="1900" u="none" cap="none" strike="noStrike">
                <a:solidFill>
                  <a:schemeClr val="dk2"/>
                </a:solidFill>
                <a:latin typeface="Lato"/>
                <a:ea typeface="Lato"/>
                <a:cs typeface="Lato"/>
                <a:sym typeface="Lato"/>
              </a:rPr>
              <a:t>permet à </a:t>
            </a:r>
            <a:r>
              <a:rPr b="1" i="1" lang="it" sz="1900" u="none" cap="none" strike="noStrike">
                <a:solidFill>
                  <a:schemeClr val="dk1"/>
                </a:solidFill>
                <a:latin typeface="Lato"/>
                <a:ea typeface="Lato"/>
                <a:cs typeface="Lato"/>
                <a:sym typeface="Lato"/>
              </a:rPr>
              <a:t>Close the Gap</a:t>
            </a:r>
            <a:r>
              <a:rPr b="0" i="1" lang="it" sz="1900" u="none" cap="none" strike="noStrike">
                <a:solidFill>
                  <a:schemeClr val="dk2"/>
                </a:solidFill>
                <a:latin typeface="Lato"/>
                <a:ea typeface="Lato"/>
                <a:cs typeface="Lato"/>
                <a:sym typeface="Lato"/>
              </a:rPr>
              <a:t> de poursuivre son objectif sans aucune limitation."</a:t>
            </a:r>
            <a:endParaRPr b="0" i="1" sz="13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1082" name="Google Shape;1082;p61"/>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pic>
        <p:nvPicPr>
          <p:cNvPr id="1087" name="Google Shape;1087;p6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088" name="Google Shape;1088;p62"/>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sp>
        <p:nvSpPr>
          <p:cNvPr id="1089" name="Google Shape;1089;p62"/>
          <p:cNvSpPr txBox="1"/>
          <p:nvPr/>
        </p:nvSpPr>
        <p:spPr>
          <a:xfrm>
            <a:off x="225950" y="1292850"/>
            <a:ext cx="6100500" cy="347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it" sz="2000" u="none" cap="none" strike="noStrike">
                <a:solidFill>
                  <a:schemeClr val="dk1"/>
                </a:solidFill>
                <a:latin typeface="Lato"/>
                <a:ea typeface="Lato"/>
                <a:cs typeface="Lato"/>
                <a:sym typeface="Lato"/>
              </a:rPr>
              <a:t>PROJECT CYCLE: </a:t>
            </a:r>
            <a:r>
              <a:rPr b="0" i="0" lang="it" sz="2000" u="none" cap="none" strike="noStrike">
                <a:solidFill>
                  <a:schemeClr val="dk2"/>
                </a:solidFill>
                <a:latin typeface="Lato"/>
                <a:ea typeface="Lato"/>
                <a:cs typeface="Lato"/>
                <a:sym typeface="Lato"/>
              </a:rPr>
              <a:t>Du ramassage au recyclage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2000" u="none" cap="none" strike="noStrike">
                <a:solidFill>
                  <a:schemeClr val="dk2"/>
                </a:solidFill>
                <a:latin typeface="Lato"/>
                <a:ea typeface="Lato"/>
                <a:cs typeface="Lato"/>
                <a:sym typeface="Lato"/>
              </a:rPr>
              <a:t>Collecte chez le donateur</a:t>
            </a:r>
            <a:endParaRPr b="0" i="0" sz="2000" u="none" cap="none" strike="noStrike">
              <a:solidFill>
                <a:schemeClr val="dk2"/>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2000" u="none" cap="none" strike="noStrike">
                <a:solidFill>
                  <a:schemeClr val="dk2"/>
                </a:solidFill>
                <a:latin typeface="Lato"/>
                <a:ea typeface="Lato"/>
                <a:cs typeface="Lato"/>
                <a:sym typeface="Lato"/>
              </a:rPr>
              <a:t>Remise à neuf de l'équipement TIC</a:t>
            </a:r>
            <a:endParaRPr b="0" i="0" sz="2000" u="none" cap="none" strike="noStrike">
              <a:solidFill>
                <a:schemeClr val="dk2"/>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2000" u="none" cap="none" strike="noStrike">
                <a:solidFill>
                  <a:schemeClr val="dk2"/>
                </a:solidFill>
                <a:latin typeface="Lato"/>
                <a:ea typeface="Lato"/>
                <a:cs typeface="Lato"/>
                <a:sym typeface="Lato"/>
              </a:rPr>
              <a:t>Sélection du projet</a:t>
            </a:r>
            <a:endParaRPr b="0" i="0" sz="2000" u="none" cap="none" strike="noStrike">
              <a:solidFill>
                <a:schemeClr val="dk2"/>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2000" u="none" cap="none" strike="noStrike">
                <a:solidFill>
                  <a:schemeClr val="dk2"/>
                </a:solidFill>
                <a:latin typeface="Lato"/>
                <a:ea typeface="Lato"/>
                <a:cs typeface="Lato"/>
                <a:sym typeface="Lato"/>
              </a:rPr>
              <a:t>Transport des équipements vers le projet</a:t>
            </a:r>
            <a:endParaRPr b="0" i="0" sz="2000" u="none" cap="none" strike="noStrike">
              <a:solidFill>
                <a:schemeClr val="dk2"/>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2000" u="none" cap="none" strike="noStrike">
                <a:solidFill>
                  <a:schemeClr val="dk2"/>
                </a:solidFill>
                <a:latin typeface="Lato"/>
                <a:ea typeface="Lato"/>
                <a:cs typeface="Lato"/>
                <a:sym typeface="Lato"/>
              </a:rPr>
              <a:t>Installation, maintenance et formation</a:t>
            </a:r>
            <a:endParaRPr b="0" i="0" sz="2000" u="none" cap="none" strike="noStrike">
              <a:solidFill>
                <a:schemeClr val="dk2"/>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2000" u="none" cap="none" strike="noStrike">
                <a:solidFill>
                  <a:schemeClr val="dk2"/>
                </a:solidFill>
                <a:latin typeface="Lato"/>
                <a:ea typeface="Lato"/>
                <a:cs typeface="Lato"/>
                <a:sym typeface="Lato"/>
              </a:rPr>
              <a:t>Logiciels et expertise</a:t>
            </a:r>
            <a:endParaRPr b="0" i="0" sz="2000" u="none" cap="none" strike="noStrike">
              <a:solidFill>
                <a:schemeClr val="dk2"/>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2000" u="none" cap="none" strike="noStrike">
                <a:solidFill>
                  <a:schemeClr val="dk2"/>
                </a:solidFill>
                <a:latin typeface="Lato"/>
                <a:ea typeface="Lato"/>
                <a:cs typeface="Lato"/>
                <a:sym typeface="Lato"/>
              </a:rPr>
              <a:t>Suivi et évaluation</a:t>
            </a:r>
            <a:endParaRPr b="0" i="0" sz="2000" u="none" cap="none" strike="noStrike">
              <a:solidFill>
                <a:schemeClr val="dk2"/>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2000" u="none" cap="none" strike="noStrike">
                <a:solidFill>
                  <a:schemeClr val="dk2"/>
                </a:solidFill>
                <a:latin typeface="Lato"/>
                <a:ea typeface="Lato"/>
                <a:cs typeface="Lato"/>
                <a:sym typeface="Lato"/>
              </a:rPr>
              <a:t>Collecte et recyclage des équipements en fin de vie</a:t>
            </a:r>
            <a:endParaRPr b="0" i="0" sz="2000" u="none" cap="none" strike="noStrike">
              <a:solidFill>
                <a:schemeClr val="dk2"/>
              </a:solidFill>
              <a:latin typeface="Lato"/>
              <a:ea typeface="Lato"/>
              <a:cs typeface="Lato"/>
              <a:sym typeface="Lato"/>
            </a:endParaRPr>
          </a:p>
        </p:txBody>
      </p:sp>
      <p:pic>
        <p:nvPicPr>
          <p:cNvPr id="1090" name="Google Shape;1090;p62"/>
          <p:cNvPicPr preferRelativeResize="0"/>
          <p:nvPr/>
        </p:nvPicPr>
        <p:blipFill rotWithShape="1">
          <a:blip r:embed="rId4">
            <a:alphaModFix/>
          </a:blip>
          <a:srcRect b="0" l="0" r="0" t="0"/>
          <a:stretch/>
        </p:blipFill>
        <p:spPr>
          <a:xfrm>
            <a:off x="6424640" y="1292838"/>
            <a:ext cx="2490502" cy="3170099"/>
          </a:xfrm>
          <a:prstGeom prst="rect">
            <a:avLst/>
          </a:prstGeom>
          <a:noFill/>
          <a:ln>
            <a:noFill/>
          </a:ln>
        </p:spPr>
      </p:pic>
      <p:pic>
        <p:nvPicPr>
          <p:cNvPr descr="Graphical user interface, application&#10;&#10;Description automatically generated with medium confidence" id="1091" name="Google Shape;1091;p62"/>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pic>
        <p:nvPicPr>
          <p:cNvPr id="1096" name="Google Shape;1096;p6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097" name="Google Shape;1097;p63"/>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pic>
        <p:nvPicPr>
          <p:cNvPr id="1098" name="Google Shape;1098;p63"/>
          <p:cNvPicPr preferRelativeResize="0"/>
          <p:nvPr/>
        </p:nvPicPr>
        <p:blipFill rotWithShape="1">
          <a:blip r:embed="rId4">
            <a:alphaModFix/>
          </a:blip>
          <a:srcRect b="0" l="0" r="0" t="0"/>
          <a:stretch/>
        </p:blipFill>
        <p:spPr>
          <a:xfrm>
            <a:off x="6409764" y="3451412"/>
            <a:ext cx="2312084" cy="1236007"/>
          </a:xfrm>
          <a:prstGeom prst="rect">
            <a:avLst/>
          </a:prstGeom>
          <a:noFill/>
          <a:ln>
            <a:noFill/>
          </a:ln>
        </p:spPr>
      </p:pic>
      <p:sp>
        <p:nvSpPr>
          <p:cNvPr id="1099" name="Google Shape;1099;p63"/>
          <p:cNvSpPr txBox="1"/>
          <p:nvPr/>
        </p:nvSpPr>
        <p:spPr>
          <a:xfrm>
            <a:off x="561109" y="1211359"/>
            <a:ext cx="8160600" cy="381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100"/>
              <a:buFont typeface="Arial"/>
              <a:buNone/>
            </a:pPr>
            <a:r>
              <a:rPr b="1" i="0" lang="it" sz="2000" u="none" cap="none" strike="noStrike">
                <a:solidFill>
                  <a:schemeClr val="dk1"/>
                </a:solidFill>
                <a:latin typeface="Lato"/>
                <a:ea typeface="Lato"/>
                <a:cs typeface="Lato"/>
                <a:sym typeface="Lato"/>
              </a:rPr>
              <a:t>Close the Gap</a:t>
            </a:r>
            <a:r>
              <a:rPr b="0" i="0" lang="it" sz="2000" u="none" cap="none" strike="noStrike">
                <a:solidFill>
                  <a:schemeClr val="dk2"/>
                </a:solidFill>
                <a:latin typeface="Lato"/>
                <a:ea typeface="Lato"/>
                <a:cs typeface="Lato"/>
                <a:sym typeface="Lato"/>
              </a:rPr>
              <a:t> est l'exemple parfait d'une idée bonne et désintéressée qui a donné naissance à une entreprise sociale durable.</a:t>
            </a:r>
            <a:endParaRPr b="0" i="0" sz="20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rPr b="0" i="0" lang="it" sz="2000" u="none" cap="none" strike="noStrike">
                <a:solidFill>
                  <a:schemeClr val="dk2"/>
                </a:solidFill>
                <a:latin typeface="Lato"/>
                <a:ea typeface="Lato"/>
                <a:cs typeface="Lato"/>
                <a:sym typeface="Lato"/>
              </a:rPr>
              <a:t>En plus de 20 ans d'activité, </a:t>
            </a:r>
            <a:r>
              <a:rPr b="1" i="0" lang="it" sz="2000" u="none" cap="none" strike="noStrike">
                <a:solidFill>
                  <a:schemeClr val="dk1"/>
                </a:solidFill>
                <a:latin typeface="Lato"/>
                <a:ea typeface="Lato"/>
                <a:cs typeface="Lato"/>
                <a:sym typeface="Lato"/>
              </a:rPr>
              <a:t>Close the Gap </a:t>
            </a:r>
            <a:r>
              <a:rPr b="0" i="0" lang="it" sz="2000" u="none" cap="none" strike="noStrike">
                <a:solidFill>
                  <a:schemeClr val="dk2"/>
                </a:solidFill>
                <a:latin typeface="Lato"/>
                <a:ea typeface="Lato"/>
                <a:cs typeface="Lato"/>
                <a:sym typeface="Lato"/>
              </a:rPr>
              <a:t>a aidé d'innombrables personnes et a donné un brillant exemple de modèle d'entreprise durable.</a:t>
            </a:r>
            <a:endParaRPr b="0" i="0" sz="20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t/>
            </a:r>
            <a:endParaRPr b="0" i="0" sz="20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rPr b="0" i="0" lang="it" sz="2000" u="none" cap="none" strike="noStrike">
                <a:solidFill>
                  <a:schemeClr val="dk2"/>
                </a:solidFill>
                <a:latin typeface="Lato"/>
                <a:ea typeface="Lato"/>
                <a:cs typeface="Lato"/>
                <a:sym typeface="Lato"/>
              </a:rPr>
              <a:t>Marnick Vanlee a expliqué comment le fait d'être motivé par le désir d'aider les moins fortunés ne doit pas conduire exclusivement à une fondation caritative ou à une entreprise non rentable. </a:t>
            </a:r>
            <a:r>
              <a:rPr b="1" i="0" lang="it" sz="2000" u="none" cap="none" strike="noStrike">
                <a:solidFill>
                  <a:schemeClr val="dk1"/>
                </a:solidFill>
                <a:latin typeface="Lato"/>
                <a:ea typeface="Lato"/>
                <a:cs typeface="Lato"/>
                <a:sym typeface="Lato"/>
              </a:rPr>
              <a:t>Close the Gap</a:t>
            </a:r>
            <a:r>
              <a:rPr b="0" i="0" lang="it" sz="2000" u="none" cap="none" strike="noStrike">
                <a:solidFill>
                  <a:schemeClr val="dk2"/>
                </a:solidFill>
                <a:latin typeface="Lato"/>
                <a:ea typeface="Lato"/>
                <a:cs typeface="Lato"/>
                <a:sym typeface="Lato"/>
              </a:rPr>
              <a:t> a démontré qu'aider peut aussi être une </a:t>
            </a:r>
            <a:endParaRPr b="0" i="0" sz="20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rPr b="0" i="0" lang="it" sz="2000" u="none" cap="none" strike="noStrike">
                <a:solidFill>
                  <a:schemeClr val="dk2"/>
                </a:solidFill>
                <a:latin typeface="Lato"/>
                <a:ea typeface="Lato"/>
                <a:cs typeface="Lato"/>
                <a:sym typeface="Lato"/>
              </a:rPr>
              <a:t>affaires.</a:t>
            </a:r>
            <a:endParaRPr b="1"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Lato"/>
              <a:ea typeface="Lato"/>
              <a:cs typeface="Lato"/>
              <a:sym typeface="Lato"/>
            </a:endParaRPr>
          </a:p>
        </p:txBody>
      </p:sp>
      <p:pic>
        <p:nvPicPr>
          <p:cNvPr descr="Graphical user interface, application&#10;&#10;Description automatically generated with medium confidence" id="1100" name="Google Shape;1100;p63"/>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g21cd19c471c_0_5"/>
          <p:cNvSpPr txBox="1"/>
          <p:nvPr>
            <p:ph type="title"/>
          </p:nvPr>
        </p:nvSpPr>
        <p:spPr>
          <a:xfrm>
            <a:off x="298133" y="862497"/>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a:t>Points clés à retenir</a:t>
            </a:r>
            <a:endParaRPr/>
          </a:p>
        </p:txBody>
      </p:sp>
      <p:sp>
        <p:nvSpPr>
          <p:cNvPr id="1106" name="Google Shape;1106;g21cd19c471c_0_5"/>
          <p:cNvSpPr txBox="1"/>
          <p:nvPr>
            <p:ph idx="2" type="body"/>
          </p:nvPr>
        </p:nvSpPr>
        <p:spPr>
          <a:xfrm>
            <a:off x="4446300" y="213450"/>
            <a:ext cx="4697700" cy="4458600"/>
          </a:xfrm>
          <a:prstGeom prst="rect">
            <a:avLst/>
          </a:prstGeom>
          <a:noFill/>
          <a:ln>
            <a:noFill/>
          </a:ln>
        </p:spPr>
        <p:txBody>
          <a:bodyPr anchorCtr="0" anchor="ctr" bIns="91425" lIns="91425" spcFirstLastPara="1" rIns="91425" wrap="square" tIns="91425">
            <a:noAutofit/>
          </a:bodyPr>
          <a:lstStyle/>
          <a:p>
            <a:pPr indent="-330200" lvl="0" marL="457200" rtl="0" algn="l">
              <a:lnSpc>
                <a:spcPct val="115000"/>
              </a:lnSpc>
              <a:spcBef>
                <a:spcPts val="0"/>
              </a:spcBef>
              <a:spcAft>
                <a:spcPts val="0"/>
              </a:spcAft>
              <a:buClr>
                <a:schemeClr val="accent5"/>
              </a:buClr>
              <a:buSzPts val="1600"/>
              <a:buFont typeface="Calibri"/>
              <a:buChar char="●"/>
            </a:pPr>
            <a:r>
              <a:rPr lang="it">
                <a:solidFill>
                  <a:schemeClr val="dk2"/>
                </a:solidFill>
              </a:rPr>
              <a:t>L'objectif principal d'une entreprise sociale est d'avoir un impact social plutôt que de faire du profit.</a:t>
            </a:r>
            <a:endParaRPr>
              <a:solidFill>
                <a:schemeClr val="dk2"/>
              </a:solidFill>
            </a:endParaRPr>
          </a:p>
          <a:p>
            <a:pPr indent="-330200" lvl="0" marL="457200" rtl="0" algn="l">
              <a:lnSpc>
                <a:spcPct val="115000"/>
              </a:lnSpc>
              <a:spcBef>
                <a:spcPts val="0"/>
              </a:spcBef>
              <a:spcAft>
                <a:spcPts val="0"/>
              </a:spcAft>
              <a:buClr>
                <a:schemeClr val="accent5"/>
              </a:buClr>
              <a:buSzPts val="1600"/>
              <a:buFont typeface="Calibri"/>
              <a:buChar char="●"/>
            </a:pPr>
            <a:r>
              <a:rPr lang="it">
                <a:solidFill>
                  <a:schemeClr val="dk2"/>
                </a:solidFill>
              </a:rPr>
              <a:t>Chaque pays a sa propre législation et sa propre culture, il est donc essentiel de connaître le contexte dans lequel vous souhaitez créer votre entreprise afin de réussir.</a:t>
            </a:r>
            <a:endParaRPr>
              <a:solidFill>
                <a:schemeClr val="dk2"/>
              </a:solidFill>
            </a:endParaRPr>
          </a:p>
          <a:p>
            <a:pPr indent="-330200" lvl="0" marL="457200" rtl="0" algn="l">
              <a:lnSpc>
                <a:spcPct val="115000"/>
              </a:lnSpc>
              <a:spcBef>
                <a:spcPts val="0"/>
              </a:spcBef>
              <a:spcAft>
                <a:spcPts val="0"/>
              </a:spcAft>
              <a:buClr>
                <a:schemeClr val="accent5"/>
              </a:buClr>
              <a:buSzPts val="1600"/>
              <a:buFont typeface="Calibri"/>
              <a:buChar char="●"/>
            </a:pPr>
            <a:r>
              <a:rPr lang="it">
                <a:solidFill>
                  <a:schemeClr val="dk2"/>
                </a:solidFill>
              </a:rPr>
              <a:t>Un réseau solide est un facteur clé pour les entreprises sociales, qui sont considérées comme une organisation multipartite, ce qui permet de créer de la valeur économique et sociale.</a:t>
            </a:r>
            <a:endParaRPr>
              <a:solidFill>
                <a:schemeClr val="dk2"/>
              </a:solidFill>
            </a:endParaRPr>
          </a:p>
        </p:txBody>
      </p:sp>
      <p:sp>
        <p:nvSpPr>
          <p:cNvPr id="1107" name="Google Shape;1107;g21cd19c471c_0_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it"/>
              <a:t>‹#›</a:t>
            </a:fld>
            <a:endParaRPr/>
          </a:p>
        </p:txBody>
      </p:sp>
      <p:pic>
        <p:nvPicPr>
          <p:cNvPr descr="Graphical user interface, application&#10;&#10;Description automatically generated with medium confidence" id="1108" name="Google Shape;1108;g21cd19c471c_0_5"/>
          <p:cNvPicPr preferRelativeResize="0"/>
          <p:nvPr/>
        </p:nvPicPr>
        <p:blipFill rotWithShape="1">
          <a:blip r:embed="rId3">
            <a:alphaModFix/>
          </a:blip>
          <a:srcRect b="0" l="0" r="0" t="0"/>
          <a:stretch/>
        </p:blipFill>
        <p:spPr>
          <a:xfrm>
            <a:off x="79013" y="4672056"/>
            <a:ext cx="1871664" cy="393179"/>
          </a:xfrm>
          <a:prstGeom prst="rect">
            <a:avLst/>
          </a:prstGeom>
          <a:noFill/>
          <a:ln>
            <a:noFill/>
          </a:ln>
        </p:spPr>
      </p:pic>
      <p:pic>
        <p:nvPicPr>
          <p:cNvPr id="1109" name="Google Shape;1109;g21cd19c471c_0_5"/>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id="1110" name="Google Shape;1110;g21cd19c471c_0_5"/>
          <p:cNvPicPr preferRelativeResize="0"/>
          <p:nvPr/>
        </p:nvPicPr>
        <p:blipFill rotWithShape="1">
          <a:blip r:embed="rId5">
            <a:alphaModFix/>
          </a:blip>
          <a:srcRect b="0" l="0" r="0" t="0"/>
          <a:stretch/>
        </p:blipFill>
        <p:spPr>
          <a:xfrm>
            <a:off x="409475" y="2180701"/>
            <a:ext cx="3514816" cy="2338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6"/>
          <p:cNvSpPr txBox="1"/>
          <p:nvPr>
            <p:ph type="title"/>
          </p:nvPr>
        </p:nvSpPr>
        <p:spPr>
          <a:xfrm>
            <a:off x="1508100" y="511550"/>
            <a:ext cx="6127800" cy="909600"/>
          </a:xfrm>
          <a:prstGeom prst="rect">
            <a:avLst/>
          </a:prstGeom>
          <a:noFill/>
          <a:ln>
            <a:noFill/>
          </a:ln>
        </p:spPr>
        <p:txBody>
          <a:bodyPr anchorCtr="0" anchor="t" bIns="91425" lIns="91425" spcFirstLastPara="1" rIns="91425" wrap="square" tIns="91425">
            <a:noAutofit/>
          </a:bodyPr>
          <a:lstStyle/>
          <a:p>
            <a:pPr indent="0" lvl="0" marL="914400" rtl="0" algn="ctr">
              <a:lnSpc>
                <a:spcPct val="100000"/>
              </a:lnSpc>
              <a:spcBef>
                <a:spcPts val="0"/>
              </a:spcBef>
              <a:spcAft>
                <a:spcPts val="0"/>
              </a:spcAft>
              <a:buSzPts val="3000"/>
              <a:buNone/>
            </a:pPr>
            <a:r>
              <a:rPr b="1" i="0" lang="it" sz="1400" u="none" cap="none" strike="noStrike">
                <a:solidFill>
                  <a:srgbClr val="000000"/>
                </a:solidFill>
                <a:latin typeface="Raleway"/>
                <a:ea typeface="Raleway"/>
                <a:cs typeface="Raleway"/>
                <a:sym typeface="Raleway"/>
              </a:rPr>
              <a:t>Social enterprises, management and operation</a:t>
            </a:r>
            <a:endParaRPr sz="1400">
              <a:latin typeface="Lato"/>
              <a:ea typeface="Lato"/>
              <a:cs typeface="Lato"/>
              <a:sym typeface="Lato"/>
            </a:endParaRPr>
          </a:p>
        </p:txBody>
      </p:sp>
      <p:sp>
        <p:nvSpPr>
          <p:cNvPr id="292" name="Google Shape;292;p6"/>
          <p:cNvSpPr txBox="1"/>
          <p:nvPr>
            <p:ph idx="1" type="body"/>
          </p:nvPr>
        </p:nvSpPr>
        <p:spPr>
          <a:xfrm>
            <a:off x="2059450" y="813850"/>
            <a:ext cx="6728400" cy="40407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lt1"/>
              </a:buClr>
              <a:buSzPts val="1200"/>
              <a:buAutoNum type="arabicPeriod"/>
            </a:pPr>
            <a:r>
              <a:rPr b="1" lang="it" sz="1200">
                <a:solidFill>
                  <a:schemeClr val="dk1"/>
                </a:solidFill>
              </a:rPr>
              <a:t>4.	Comment construire ou accéder à un réseau et interagir avec vos parties prenantes</a:t>
            </a:r>
            <a:endParaRPr b="1" sz="1200">
              <a:solidFill>
                <a:schemeClr val="dk1"/>
              </a:solidFill>
            </a:endParaRPr>
          </a:p>
          <a:p>
            <a:pPr indent="0" lvl="0" marL="457200" rtl="0" algn="l">
              <a:lnSpc>
                <a:spcPct val="100000"/>
              </a:lnSpc>
              <a:spcBef>
                <a:spcPts val="0"/>
              </a:spcBef>
              <a:spcAft>
                <a:spcPts val="0"/>
              </a:spcAft>
              <a:buSzPts val="1400"/>
              <a:buNone/>
            </a:pPr>
            <a:r>
              <a:t/>
            </a:r>
            <a:endParaRPr b="1" sz="1000"/>
          </a:p>
          <a:p>
            <a:pPr indent="0" lvl="0" marL="457200" rtl="0" algn="l">
              <a:lnSpc>
                <a:spcPct val="100000"/>
              </a:lnSpc>
              <a:spcBef>
                <a:spcPts val="0"/>
              </a:spcBef>
              <a:spcAft>
                <a:spcPts val="0"/>
              </a:spcAft>
              <a:buSzPts val="1400"/>
              <a:buNone/>
            </a:pPr>
            <a:r>
              <a:rPr b="1" lang="it" sz="1000"/>
              <a:t>4.1.	Pourquoi le réseau d'entreprises sociales est-il important ?</a:t>
            </a:r>
            <a:endParaRPr b="1" sz="1000"/>
          </a:p>
          <a:p>
            <a:pPr indent="0" lvl="0" marL="457200" rtl="0" algn="l">
              <a:lnSpc>
                <a:spcPct val="100000"/>
              </a:lnSpc>
              <a:spcBef>
                <a:spcPts val="0"/>
              </a:spcBef>
              <a:spcAft>
                <a:spcPts val="0"/>
              </a:spcAft>
              <a:buSzPts val="1400"/>
              <a:buNone/>
            </a:pPr>
            <a:r>
              <a:rPr b="1" lang="it" sz="1000"/>
              <a:t>4.2.	Comment construire un réseau</a:t>
            </a:r>
            <a:endParaRPr b="1" sz="1000"/>
          </a:p>
          <a:p>
            <a:pPr indent="0" lvl="0" marL="457200" rtl="0" algn="l">
              <a:lnSpc>
                <a:spcPct val="100000"/>
              </a:lnSpc>
              <a:spcBef>
                <a:spcPts val="0"/>
              </a:spcBef>
              <a:spcAft>
                <a:spcPts val="0"/>
              </a:spcAft>
              <a:buSzPts val="1400"/>
              <a:buNone/>
            </a:pPr>
            <a:r>
              <a:rPr b="1" lang="it" sz="1000"/>
              <a:t>4.3.	Comment interagir avec les parties prenantes</a:t>
            </a:r>
            <a:endParaRPr b="1" sz="1000"/>
          </a:p>
          <a:p>
            <a:pPr indent="0" lvl="0" marL="457200" rtl="0" algn="l">
              <a:lnSpc>
                <a:spcPct val="100000"/>
              </a:lnSpc>
              <a:spcBef>
                <a:spcPts val="0"/>
              </a:spcBef>
              <a:spcAft>
                <a:spcPts val="0"/>
              </a:spcAft>
              <a:buSzPts val="1400"/>
              <a:buNone/>
            </a:pPr>
            <a:r>
              <a:rPr b="1" lang="it" sz="1000"/>
              <a:t>4.4.	Avantages d'un système multi-parties prenantes</a:t>
            </a:r>
            <a:endParaRPr b="1" sz="1000"/>
          </a:p>
          <a:p>
            <a:pPr indent="-304800" lvl="0" marL="457200" rtl="0" algn="l">
              <a:lnSpc>
                <a:spcPct val="100000"/>
              </a:lnSpc>
              <a:spcBef>
                <a:spcPts val="0"/>
              </a:spcBef>
              <a:spcAft>
                <a:spcPts val="0"/>
              </a:spcAft>
              <a:buClr>
                <a:schemeClr val="lt1"/>
              </a:buClr>
              <a:buSzPts val="1200"/>
              <a:buAutoNum type="arabicPeriod"/>
            </a:pPr>
            <a:r>
              <a:t/>
            </a:r>
            <a:endParaRPr b="1" sz="1200">
              <a:solidFill>
                <a:schemeClr val="dk1"/>
              </a:solidFill>
            </a:endParaRPr>
          </a:p>
          <a:p>
            <a:pPr indent="-304800" lvl="0" marL="457200" rtl="0" algn="l">
              <a:lnSpc>
                <a:spcPct val="100000"/>
              </a:lnSpc>
              <a:spcBef>
                <a:spcPts val="0"/>
              </a:spcBef>
              <a:spcAft>
                <a:spcPts val="0"/>
              </a:spcAft>
              <a:buClr>
                <a:schemeClr val="lt1"/>
              </a:buClr>
              <a:buSzPts val="1200"/>
              <a:buAutoNum type="arabicPeriod"/>
            </a:pPr>
            <a:r>
              <a:rPr b="1" lang="it" sz="1200">
                <a:solidFill>
                  <a:schemeClr val="dk1"/>
                </a:solidFill>
              </a:rPr>
              <a:t>5.	Synergie et équilibre entre les objectifs sociaux et économiques - Comment commercialiser votre produit ?</a:t>
            </a:r>
            <a:endParaRPr b="1" sz="1200">
              <a:solidFill>
                <a:schemeClr val="dk1"/>
              </a:solidFill>
            </a:endParaRPr>
          </a:p>
          <a:p>
            <a:pPr indent="-304800" lvl="0" marL="457200" rtl="0" algn="l">
              <a:lnSpc>
                <a:spcPct val="100000"/>
              </a:lnSpc>
              <a:spcBef>
                <a:spcPts val="0"/>
              </a:spcBef>
              <a:spcAft>
                <a:spcPts val="0"/>
              </a:spcAft>
              <a:buClr>
                <a:schemeClr val="lt1"/>
              </a:buClr>
              <a:buSzPts val="1200"/>
              <a:buAutoNum type="arabicPeriod"/>
            </a:pPr>
            <a:r>
              <a:t/>
            </a:r>
            <a:endParaRPr b="1" sz="1200">
              <a:solidFill>
                <a:schemeClr val="dk1"/>
              </a:solidFill>
            </a:endParaRPr>
          </a:p>
          <a:p>
            <a:pPr indent="0" lvl="0" marL="457200" rtl="0" algn="l">
              <a:lnSpc>
                <a:spcPct val="100000"/>
              </a:lnSpc>
              <a:spcBef>
                <a:spcPts val="0"/>
              </a:spcBef>
              <a:spcAft>
                <a:spcPts val="0"/>
              </a:spcAft>
              <a:buSzPts val="1400"/>
              <a:buNone/>
            </a:pPr>
            <a:r>
              <a:rPr b="1" lang="it" sz="1000"/>
              <a:t>5.1.	Le dualisme économique et social</a:t>
            </a:r>
            <a:endParaRPr b="1" sz="1000"/>
          </a:p>
          <a:p>
            <a:pPr indent="0" lvl="0" marL="457200" rtl="0" algn="l">
              <a:lnSpc>
                <a:spcPct val="100000"/>
              </a:lnSpc>
              <a:spcBef>
                <a:spcPts val="0"/>
              </a:spcBef>
              <a:spcAft>
                <a:spcPts val="0"/>
              </a:spcAft>
              <a:buSzPts val="1400"/>
              <a:buNone/>
            </a:pPr>
            <a:r>
              <a:rPr b="1" lang="it" sz="1000"/>
              <a:t>5.2.	La dimension économique</a:t>
            </a:r>
            <a:endParaRPr b="1" sz="1000"/>
          </a:p>
          <a:p>
            <a:pPr indent="0" lvl="0" marL="457200" rtl="0" algn="l">
              <a:lnSpc>
                <a:spcPct val="100000"/>
              </a:lnSpc>
              <a:spcBef>
                <a:spcPts val="0"/>
              </a:spcBef>
              <a:spcAft>
                <a:spcPts val="0"/>
              </a:spcAft>
              <a:buSzPts val="1400"/>
              <a:buNone/>
            </a:pPr>
            <a:r>
              <a:rPr b="1" lang="it" sz="1000"/>
              <a:t>5.3.	La dimension sociale</a:t>
            </a:r>
            <a:endParaRPr b="1" sz="1000"/>
          </a:p>
          <a:p>
            <a:pPr indent="0" lvl="0" marL="457200" rtl="0" algn="l">
              <a:lnSpc>
                <a:spcPct val="100000"/>
              </a:lnSpc>
              <a:spcBef>
                <a:spcPts val="0"/>
              </a:spcBef>
              <a:spcAft>
                <a:spcPts val="0"/>
              </a:spcAft>
              <a:buSzPts val="1400"/>
              <a:buNone/>
            </a:pPr>
            <a:r>
              <a:rPr b="1" lang="it" sz="1000"/>
              <a:t>5.4.	Le marketing social</a:t>
            </a:r>
            <a:endParaRPr b="1" sz="1000"/>
          </a:p>
          <a:p>
            <a:pPr indent="-304800" lvl="0" marL="457200" rtl="0" algn="l">
              <a:lnSpc>
                <a:spcPct val="100000"/>
              </a:lnSpc>
              <a:spcBef>
                <a:spcPts val="0"/>
              </a:spcBef>
              <a:spcAft>
                <a:spcPts val="0"/>
              </a:spcAft>
              <a:buClr>
                <a:schemeClr val="lt1"/>
              </a:buClr>
              <a:buSzPts val="1200"/>
              <a:buAutoNum type="arabicPeriod"/>
            </a:pPr>
            <a:r>
              <a:t/>
            </a:r>
            <a:endParaRPr b="1" sz="1200">
              <a:solidFill>
                <a:schemeClr val="dk1"/>
              </a:solidFill>
            </a:endParaRPr>
          </a:p>
          <a:p>
            <a:pPr indent="-304800" lvl="0" marL="457200" rtl="0" algn="l">
              <a:lnSpc>
                <a:spcPct val="100000"/>
              </a:lnSpc>
              <a:spcBef>
                <a:spcPts val="0"/>
              </a:spcBef>
              <a:spcAft>
                <a:spcPts val="0"/>
              </a:spcAft>
              <a:buClr>
                <a:schemeClr val="lt1"/>
              </a:buClr>
              <a:buSzPts val="1200"/>
              <a:buAutoNum type="arabicPeriod"/>
            </a:pPr>
            <a:r>
              <a:rPr b="1" lang="it" sz="1200">
                <a:solidFill>
                  <a:schemeClr val="dk1"/>
                </a:solidFill>
              </a:rPr>
              <a:t>6.	Comment mesurer l'impact social</a:t>
            </a:r>
            <a:endParaRPr b="1" sz="1200">
              <a:solidFill>
                <a:schemeClr val="dk1"/>
              </a:solidFill>
            </a:endParaRPr>
          </a:p>
          <a:p>
            <a:pPr indent="-304800" lvl="0" marL="457200" rtl="0" algn="l">
              <a:lnSpc>
                <a:spcPct val="100000"/>
              </a:lnSpc>
              <a:spcBef>
                <a:spcPts val="0"/>
              </a:spcBef>
              <a:spcAft>
                <a:spcPts val="0"/>
              </a:spcAft>
              <a:buClr>
                <a:schemeClr val="lt1"/>
              </a:buClr>
              <a:buSzPts val="1200"/>
              <a:buAutoNum type="arabicPeriod"/>
            </a:pPr>
            <a:r>
              <a:t/>
            </a:r>
            <a:endParaRPr b="1" sz="1200">
              <a:solidFill>
                <a:schemeClr val="dk1"/>
              </a:solidFill>
            </a:endParaRPr>
          </a:p>
          <a:p>
            <a:pPr indent="0" lvl="0" marL="457200" rtl="0" algn="l">
              <a:lnSpc>
                <a:spcPct val="100000"/>
              </a:lnSpc>
              <a:spcBef>
                <a:spcPts val="0"/>
              </a:spcBef>
              <a:spcAft>
                <a:spcPts val="0"/>
              </a:spcAft>
              <a:buSzPts val="1400"/>
              <a:buNone/>
            </a:pPr>
            <a:r>
              <a:rPr b="1" lang="it" sz="1000"/>
              <a:t>6.1.	Objectif de la mesure</a:t>
            </a:r>
            <a:endParaRPr b="1" sz="1000"/>
          </a:p>
          <a:p>
            <a:pPr indent="0" lvl="0" marL="457200" rtl="0" algn="l">
              <a:lnSpc>
                <a:spcPct val="100000"/>
              </a:lnSpc>
              <a:spcBef>
                <a:spcPts val="0"/>
              </a:spcBef>
              <a:spcAft>
                <a:spcPts val="0"/>
              </a:spcAft>
              <a:buSzPts val="1400"/>
              <a:buNone/>
            </a:pPr>
            <a:r>
              <a:rPr b="1" lang="it" sz="1000"/>
              <a:t>6.2.	Parties prenantes</a:t>
            </a:r>
            <a:endParaRPr b="1" sz="1000"/>
          </a:p>
          <a:p>
            <a:pPr indent="0" lvl="0" marL="457200" rtl="0" algn="l">
              <a:lnSpc>
                <a:spcPct val="100000"/>
              </a:lnSpc>
              <a:spcBef>
                <a:spcPts val="0"/>
              </a:spcBef>
              <a:spcAft>
                <a:spcPts val="0"/>
              </a:spcAft>
              <a:buSzPts val="1400"/>
              <a:buNone/>
            </a:pPr>
            <a:r>
              <a:rPr b="1" lang="it" sz="1000"/>
              <a:t>6.3.	Chaîne de valeur de l'impact</a:t>
            </a:r>
            <a:endParaRPr b="1" sz="1000"/>
          </a:p>
          <a:p>
            <a:pPr indent="0" lvl="0" marL="457200" rtl="0" algn="l">
              <a:lnSpc>
                <a:spcPct val="100000"/>
              </a:lnSpc>
              <a:spcBef>
                <a:spcPts val="0"/>
              </a:spcBef>
              <a:spcAft>
                <a:spcPts val="0"/>
              </a:spcAft>
              <a:buSzPts val="1400"/>
              <a:buNone/>
            </a:pPr>
            <a:r>
              <a:rPr b="1" lang="it" sz="1000"/>
              <a:t>6.4.	Approche de la mesure</a:t>
            </a:r>
            <a:endParaRPr b="1" sz="1000"/>
          </a:p>
          <a:p>
            <a:pPr indent="-304800" lvl="0" marL="457200" rtl="0" algn="l">
              <a:lnSpc>
                <a:spcPct val="100000"/>
              </a:lnSpc>
              <a:spcBef>
                <a:spcPts val="0"/>
              </a:spcBef>
              <a:spcAft>
                <a:spcPts val="0"/>
              </a:spcAft>
              <a:buClr>
                <a:schemeClr val="lt1"/>
              </a:buClr>
              <a:buSzPts val="1200"/>
              <a:buAutoNum type="arabicPeriod"/>
            </a:pPr>
            <a:r>
              <a:t/>
            </a:r>
            <a:endParaRPr b="1" sz="1200">
              <a:solidFill>
                <a:schemeClr val="dk1"/>
              </a:solidFill>
            </a:endParaRPr>
          </a:p>
          <a:p>
            <a:pPr indent="-304800" lvl="0" marL="457200" rtl="0" algn="l">
              <a:lnSpc>
                <a:spcPct val="100000"/>
              </a:lnSpc>
              <a:spcBef>
                <a:spcPts val="0"/>
              </a:spcBef>
              <a:spcAft>
                <a:spcPts val="0"/>
              </a:spcAft>
              <a:buClr>
                <a:schemeClr val="lt1"/>
              </a:buClr>
              <a:buSzPts val="1200"/>
              <a:buAutoNum type="arabicPeriod"/>
            </a:pPr>
            <a:r>
              <a:rPr b="1" lang="it" sz="1200">
                <a:solidFill>
                  <a:schemeClr val="dk1"/>
                </a:solidFill>
              </a:rPr>
              <a:t>7.	 Meilleur cas - Entretien avec Close the Gap</a:t>
            </a:r>
            <a:endParaRPr b="1" sz="1200">
              <a:solidFill>
                <a:schemeClr val="dk1"/>
              </a:solidFill>
            </a:endParaRPr>
          </a:p>
          <a:p>
            <a:pPr indent="-228600" lvl="0" marL="457200" rtl="0" algn="l">
              <a:lnSpc>
                <a:spcPct val="100000"/>
              </a:lnSpc>
              <a:spcBef>
                <a:spcPts val="0"/>
              </a:spcBef>
              <a:spcAft>
                <a:spcPts val="0"/>
              </a:spcAft>
              <a:buClr>
                <a:schemeClr val="lt1"/>
              </a:buClr>
              <a:buSzPts val="1300"/>
              <a:buNone/>
            </a:pPr>
            <a:r>
              <a:t/>
            </a:r>
            <a:endParaRPr b="1" sz="1100">
              <a:solidFill>
                <a:schemeClr val="dk2"/>
              </a:solidFill>
            </a:endParaRPr>
          </a:p>
          <a:p>
            <a:pPr indent="0" lvl="0" marL="457200" rtl="0" algn="l">
              <a:lnSpc>
                <a:spcPct val="100000"/>
              </a:lnSpc>
              <a:spcBef>
                <a:spcPts val="0"/>
              </a:spcBef>
              <a:spcAft>
                <a:spcPts val="0"/>
              </a:spcAft>
              <a:buSzPts val="1400"/>
              <a:buNone/>
            </a:pPr>
            <a:r>
              <a:t/>
            </a:r>
            <a:endParaRPr sz="1000"/>
          </a:p>
          <a:p>
            <a:pPr indent="0" lvl="0" marL="457200" rtl="0" algn="l">
              <a:lnSpc>
                <a:spcPct val="115000"/>
              </a:lnSpc>
              <a:spcBef>
                <a:spcPts val="0"/>
              </a:spcBef>
              <a:spcAft>
                <a:spcPts val="1200"/>
              </a:spcAft>
              <a:buSzPts val="1400"/>
              <a:buNone/>
            </a:pPr>
            <a:r>
              <a:t/>
            </a:r>
            <a:endParaRPr b="1">
              <a:solidFill>
                <a:schemeClr val="dk1"/>
              </a:solidFill>
            </a:endParaRPr>
          </a:p>
        </p:txBody>
      </p:sp>
      <p:pic>
        <p:nvPicPr>
          <p:cNvPr id="293" name="Google Shape;293;p6"/>
          <p:cNvPicPr preferRelativeResize="0"/>
          <p:nvPr/>
        </p:nvPicPr>
        <p:blipFill rotWithShape="1">
          <a:blip r:embed="rId3">
            <a:alphaModFix/>
          </a:blip>
          <a:srcRect b="0" l="0" r="0" t="0"/>
          <a:stretch/>
        </p:blipFill>
        <p:spPr>
          <a:xfrm>
            <a:off x="0" y="447300"/>
            <a:ext cx="1097150" cy="1038100"/>
          </a:xfrm>
          <a:prstGeom prst="rect">
            <a:avLst/>
          </a:prstGeom>
          <a:noFill/>
          <a:ln>
            <a:noFill/>
          </a:ln>
        </p:spPr>
      </p:pic>
      <p:sp>
        <p:nvSpPr>
          <p:cNvPr id="294" name="Google Shape;294;p6"/>
          <p:cNvSpPr txBox="1"/>
          <p:nvPr/>
        </p:nvSpPr>
        <p:spPr>
          <a:xfrm>
            <a:off x="454900" y="2317800"/>
            <a:ext cx="20874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600"/>
              </a:spcAft>
              <a:buClr>
                <a:srgbClr val="000000"/>
              </a:buClr>
              <a:buSzPts val="2100"/>
              <a:buFont typeface="Arial"/>
              <a:buNone/>
            </a:pPr>
            <a:r>
              <a:rPr b="1" i="0" lang="it" sz="2100" u="none" cap="none" strike="noStrike">
                <a:solidFill>
                  <a:schemeClr val="dk1"/>
                </a:solidFill>
                <a:latin typeface="Lato"/>
                <a:ea typeface="Lato"/>
                <a:cs typeface="Lato"/>
                <a:sym typeface="Lato"/>
              </a:rPr>
              <a:t>Index</a:t>
            </a:r>
            <a:endParaRPr b="0" i="0" sz="14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295" name="Google Shape;295;p6"/>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g1cbc959274b_0_0"/>
          <p:cNvSpPr txBox="1"/>
          <p:nvPr>
            <p:ph type="title"/>
          </p:nvPr>
        </p:nvSpPr>
        <p:spPr>
          <a:xfrm>
            <a:off x="21175" y="951475"/>
            <a:ext cx="4550700" cy="11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SzPts val="1100"/>
              <a:buNone/>
            </a:pPr>
            <a:r>
              <a:rPr lang="it" sz="2200">
                <a:solidFill>
                  <a:srgbClr val="122D4A"/>
                </a:solidFill>
                <a:latin typeface="Arial"/>
                <a:ea typeface="Arial"/>
                <a:cs typeface="Arial"/>
                <a:sym typeface="Arial"/>
              </a:rPr>
              <a:t>Réflexion/ Auto-évaluation</a:t>
            </a:r>
            <a:endParaRPr b="0" sz="2200">
              <a:solidFill>
                <a:srgbClr val="122D4A"/>
              </a:solidFill>
              <a:latin typeface="Arial"/>
              <a:ea typeface="Arial"/>
              <a:cs typeface="Arial"/>
              <a:sym typeface="Arial"/>
            </a:endParaRPr>
          </a:p>
        </p:txBody>
      </p:sp>
      <p:sp>
        <p:nvSpPr>
          <p:cNvPr id="1116" name="Google Shape;1116;g1cbc959274b_0_0"/>
          <p:cNvSpPr txBox="1"/>
          <p:nvPr>
            <p:ph idx="2" type="body"/>
          </p:nvPr>
        </p:nvSpPr>
        <p:spPr>
          <a:xfrm>
            <a:off x="4701825" y="793250"/>
            <a:ext cx="4293300" cy="3884100"/>
          </a:xfrm>
          <a:prstGeom prst="rect">
            <a:avLst/>
          </a:prstGeom>
          <a:noFill/>
          <a:ln>
            <a:noFill/>
          </a:ln>
        </p:spPr>
        <p:txBody>
          <a:bodyPr anchorCtr="0" anchor="ctr" bIns="91425" lIns="91425" spcFirstLastPara="1" rIns="91425" wrap="square" tIns="91425">
            <a:noAutofit/>
          </a:bodyPr>
          <a:lstStyle/>
          <a:p>
            <a:pPr indent="0" lvl="0" marL="139700" rtl="0" algn="just">
              <a:lnSpc>
                <a:spcPct val="115000"/>
              </a:lnSpc>
              <a:spcBef>
                <a:spcPts val="0"/>
              </a:spcBef>
              <a:spcAft>
                <a:spcPts val="0"/>
              </a:spcAft>
              <a:buClr>
                <a:schemeClr val="dk2"/>
              </a:buClr>
              <a:buSzPts val="1100"/>
              <a:buFont typeface="Arial"/>
              <a:buNone/>
            </a:pPr>
            <a:r>
              <a:rPr b="1" lang="it" sz="1600">
                <a:solidFill>
                  <a:schemeClr val="dk2"/>
                </a:solidFill>
                <a:latin typeface="Calibri"/>
                <a:ea typeface="Calibri"/>
                <a:cs typeface="Calibri"/>
                <a:sym typeface="Calibri"/>
              </a:rPr>
              <a:t>1) L'objectif d'une entreprise sociale est-il de faire du profit ?</a:t>
            </a:r>
            <a:endParaRPr b="1" sz="1600">
              <a:solidFill>
                <a:schemeClr val="dk2"/>
              </a:solidFill>
              <a:latin typeface="Calibri"/>
              <a:ea typeface="Calibri"/>
              <a:cs typeface="Calibri"/>
              <a:sym typeface="Calibri"/>
            </a:endParaRPr>
          </a:p>
          <a:p>
            <a:pPr indent="0" lvl="0" marL="139700" rtl="0" algn="just">
              <a:lnSpc>
                <a:spcPct val="115000"/>
              </a:lnSpc>
              <a:spcBef>
                <a:spcPts val="0"/>
              </a:spcBef>
              <a:spcAft>
                <a:spcPts val="0"/>
              </a:spcAft>
              <a:buClr>
                <a:schemeClr val="dk2"/>
              </a:buClr>
              <a:buSzPts val="1100"/>
              <a:buFont typeface="Arial"/>
              <a:buNone/>
            </a:pPr>
            <a:r>
              <a:t/>
            </a:r>
            <a:endParaRPr b="1" sz="1600">
              <a:solidFill>
                <a:schemeClr val="dk2"/>
              </a:solidFill>
              <a:latin typeface="Calibri"/>
              <a:ea typeface="Calibri"/>
              <a:cs typeface="Calibri"/>
              <a:sym typeface="Calibri"/>
            </a:endParaRPr>
          </a:p>
          <a:p>
            <a:pPr indent="0" lvl="0" marL="139700" rtl="0" algn="just">
              <a:lnSpc>
                <a:spcPct val="115000"/>
              </a:lnSpc>
              <a:spcBef>
                <a:spcPts val="0"/>
              </a:spcBef>
              <a:spcAft>
                <a:spcPts val="0"/>
              </a:spcAft>
              <a:buClr>
                <a:schemeClr val="dk2"/>
              </a:buClr>
              <a:buSzPts val="1100"/>
              <a:buFont typeface="Arial"/>
              <a:buNone/>
            </a:pPr>
            <a:r>
              <a:rPr b="1" lang="it" sz="1600">
                <a:solidFill>
                  <a:schemeClr val="dk2"/>
                </a:solidFill>
                <a:latin typeface="Calibri"/>
                <a:ea typeface="Calibri"/>
                <a:cs typeface="Calibri"/>
                <a:sym typeface="Calibri"/>
              </a:rPr>
              <a:t>2) Une entreprise qui veut être une B-Corp doit-elle être sans but lucratif ?</a:t>
            </a:r>
            <a:endParaRPr b="1" sz="1600">
              <a:solidFill>
                <a:schemeClr val="dk2"/>
              </a:solidFill>
              <a:latin typeface="Calibri"/>
              <a:ea typeface="Calibri"/>
              <a:cs typeface="Calibri"/>
              <a:sym typeface="Calibri"/>
            </a:endParaRPr>
          </a:p>
          <a:p>
            <a:pPr indent="0" lvl="0" marL="139700" rtl="0" algn="just">
              <a:lnSpc>
                <a:spcPct val="115000"/>
              </a:lnSpc>
              <a:spcBef>
                <a:spcPts val="0"/>
              </a:spcBef>
              <a:spcAft>
                <a:spcPts val="0"/>
              </a:spcAft>
              <a:buClr>
                <a:schemeClr val="dk2"/>
              </a:buClr>
              <a:buSzPts val="1100"/>
              <a:buFont typeface="Arial"/>
              <a:buNone/>
            </a:pPr>
            <a:r>
              <a:t/>
            </a:r>
            <a:endParaRPr b="1" sz="1600">
              <a:solidFill>
                <a:schemeClr val="dk2"/>
              </a:solidFill>
              <a:latin typeface="Calibri"/>
              <a:ea typeface="Calibri"/>
              <a:cs typeface="Calibri"/>
              <a:sym typeface="Calibri"/>
            </a:endParaRPr>
          </a:p>
          <a:p>
            <a:pPr indent="0" lvl="0" marL="139700" rtl="0" algn="just">
              <a:lnSpc>
                <a:spcPct val="115000"/>
              </a:lnSpc>
              <a:spcBef>
                <a:spcPts val="0"/>
              </a:spcBef>
              <a:spcAft>
                <a:spcPts val="0"/>
              </a:spcAft>
              <a:buClr>
                <a:schemeClr val="dk2"/>
              </a:buClr>
              <a:buSzPts val="1100"/>
              <a:buFont typeface="Arial"/>
              <a:buNone/>
            </a:pPr>
            <a:r>
              <a:rPr b="1" lang="it" sz="1600">
                <a:solidFill>
                  <a:schemeClr val="dk2"/>
                </a:solidFill>
                <a:latin typeface="Calibri"/>
                <a:ea typeface="Calibri"/>
                <a:cs typeface="Calibri"/>
                <a:sym typeface="Calibri"/>
              </a:rPr>
              <a:t>3) Quel pays n'a pas de définition de l'entreprise sociale dans sa législation ?</a:t>
            </a:r>
            <a:endParaRPr b="1" sz="1600">
              <a:solidFill>
                <a:schemeClr val="dk2"/>
              </a:solidFill>
              <a:latin typeface="Calibri"/>
              <a:ea typeface="Calibri"/>
              <a:cs typeface="Calibri"/>
              <a:sym typeface="Calibri"/>
            </a:endParaRPr>
          </a:p>
          <a:p>
            <a:pPr indent="0" lvl="0" marL="0" rtl="0" algn="ctr">
              <a:lnSpc>
                <a:spcPct val="115000"/>
              </a:lnSpc>
              <a:spcBef>
                <a:spcPts val="0"/>
              </a:spcBef>
              <a:spcAft>
                <a:spcPts val="0"/>
              </a:spcAft>
              <a:buSzPts val="1800"/>
              <a:buNone/>
            </a:pPr>
            <a:r>
              <a:t/>
            </a:r>
            <a:endParaRPr sz="1400">
              <a:solidFill>
                <a:schemeClr val="dk2"/>
              </a:solidFill>
            </a:endParaRPr>
          </a:p>
        </p:txBody>
      </p:sp>
      <p:pic>
        <p:nvPicPr>
          <p:cNvPr id="1117" name="Google Shape;1117;g1cbc959274b_0_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1118" name="Google Shape;1118;g1cbc959274b_0_0"/>
          <p:cNvPicPr preferRelativeResize="0"/>
          <p:nvPr/>
        </p:nvPicPr>
        <p:blipFill rotWithShape="1">
          <a:blip r:embed="rId4">
            <a:alphaModFix/>
          </a:blip>
          <a:srcRect b="0" l="0" r="0" t="0"/>
          <a:stretch/>
        </p:blipFill>
        <p:spPr>
          <a:xfrm>
            <a:off x="981338" y="1807225"/>
            <a:ext cx="2630374" cy="2630374"/>
          </a:xfrm>
          <a:prstGeom prst="rect">
            <a:avLst/>
          </a:prstGeom>
          <a:noFill/>
          <a:ln>
            <a:noFill/>
          </a:ln>
        </p:spPr>
      </p:pic>
      <p:pic>
        <p:nvPicPr>
          <p:cNvPr descr="Graphical user interface, application&#10;&#10;Description automatically generated with medium confidence" id="1119" name="Google Shape;1119;g1cbc959274b_0_0"/>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g1cbc959274b_0_70"/>
          <p:cNvSpPr txBox="1"/>
          <p:nvPr>
            <p:ph type="title"/>
          </p:nvPr>
        </p:nvSpPr>
        <p:spPr>
          <a:xfrm>
            <a:off x="21175" y="951475"/>
            <a:ext cx="4550700" cy="11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SzPts val="1100"/>
              <a:buNone/>
            </a:pPr>
            <a:r>
              <a:rPr lang="it" sz="2200">
                <a:solidFill>
                  <a:srgbClr val="122D4A"/>
                </a:solidFill>
                <a:latin typeface="Arial"/>
                <a:ea typeface="Arial"/>
                <a:cs typeface="Arial"/>
                <a:sym typeface="Arial"/>
              </a:rPr>
              <a:t>Réflexion/ Auto-évaluation</a:t>
            </a:r>
            <a:endParaRPr sz="2200">
              <a:solidFill>
                <a:srgbClr val="122D4A"/>
              </a:solidFill>
              <a:latin typeface="Arial"/>
              <a:ea typeface="Arial"/>
              <a:cs typeface="Arial"/>
              <a:sym typeface="Arial"/>
            </a:endParaRPr>
          </a:p>
        </p:txBody>
      </p:sp>
      <p:sp>
        <p:nvSpPr>
          <p:cNvPr id="1125" name="Google Shape;1125;g1cbc959274b_0_70"/>
          <p:cNvSpPr txBox="1"/>
          <p:nvPr>
            <p:ph idx="2" type="body"/>
          </p:nvPr>
        </p:nvSpPr>
        <p:spPr>
          <a:xfrm>
            <a:off x="4701825" y="793250"/>
            <a:ext cx="4293300" cy="3884100"/>
          </a:xfrm>
          <a:prstGeom prst="rect">
            <a:avLst/>
          </a:prstGeom>
          <a:noFill/>
          <a:ln>
            <a:noFill/>
          </a:ln>
        </p:spPr>
        <p:txBody>
          <a:bodyPr anchorCtr="0" anchor="ctr" bIns="91425" lIns="91425" spcFirstLastPara="1" rIns="91425" wrap="square" tIns="91425">
            <a:noAutofit/>
          </a:bodyPr>
          <a:lstStyle/>
          <a:p>
            <a:pPr indent="0" lvl="0" marL="139700" rtl="0" algn="just">
              <a:lnSpc>
                <a:spcPct val="115000"/>
              </a:lnSpc>
              <a:spcBef>
                <a:spcPts val="0"/>
              </a:spcBef>
              <a:spcAft>
                <a:spcPts val="0"/>
              </a:spcAft>
              <a:buClr>
                <a:schemeClr val="dk2"/>
              </a:buClr>
              <a:buSzPts val="1100"/>
              <a:buFont typeface="Arial"/>
              <a:buNone/>
            </a:pPr>
            <a:r>
              <a:rPr b="1" lang="it" sz="1700">
                <a:solidFill>
                  <a:schemeClr val="dk2"/>
                </a:solidFill>
                <a:latin typeface="Calibri"/>
                <a:ea typeface="Calibri"/>
                <a:cs typeface="Calibri"/>
                <a:sym typeface="Calibri"/>
              </a:rPr>
              <a:t>4) Les entreprises sociales sont-elles généralement considérées comme des organisations multipartites ?</a:t>
            </a:r>
            <a:endParaRPr b="1" sz="1700">
              <a:solidFill>
                <a:schemeClr val="dk2"/>
              </a:solidFill>
              <a:latin typeface="Calibri"/>
              <a:ea typeface="Calibri"/>
              <a:cs typeface="Calibri"/>
              <a:sym typeface="Calibri"/>
            </a:endParaRPr>
          </a:p>
          <a:p>
            <a:pPr indent="0" lvl="0" marL="139700" rtl="0" algn="just">
              <a:lnSpc>
                <a:spcPct val="115000"/>
              </a:lnSpc>
              <a:spcBef>
                <a:spcPts val="0"/>
              </a:spcBef>
              <a:spcAft>
                <a:spcPts val="0"/>
              </a:spcAft>
              <a:buClr>
                <a:schemeClr val="dk2"/>
              </a:buClr>
              <a:buSzPts val="1100"/>
              <a:buFont typeface="Arial"/>
              <a:buNone/>
            </a:pPr>
            <a:r>
              <a:t/>
            </a:r>
            <a:endParaRPr b="1" sz="1700">
              <a:solidFill>
                <a:schemeClr val="dk2"/>
              </a:solidFill>
              <a:latin typeface="Calibri"/>
              <a:ea typeface="Calibri"/>
              <a:cs typeface="Calibri"/>
              <a:sym typeface="Calibri"/>
            </a:endParaRPr>
          </a:p>
          <a:p>
            <a:pPr indent="0" lvl="0" marL="139700" rtl="0" algn="just">
              <a:lnSpc>
                <a:spcPct val="115000"/>
              </a:lnSpc>
              <a:spcBef>
                <a:spcPts val="0"/>
              </a:spcBef>
              <a:spcAft>
                <a:spcPts val="0"/>
              </a:spcAft>
              <a:buClr>
                <a:schemeClr val="dk2"/>
              </a:buClr>
              <a:buSzPts val="1100"/>
              <a:buFont typeface="Arial"/>
              <a:buNone/>
            </a:pPr>
            <a:r>
              <a:rPr b="1" lang="it" sz="1700">
                <a:solidFill>
                  <a:schemeClr val="dk2"/>
                </a:solidFill>
                <a:latin typeface="Calibri"/>
                <a:ea typeface="Calibri"/>
                <a:cs typeface="Calibri"/>
                <a:sym typeface="Calibri"/>
              </a:rPr>
              <a:t>5) Le marketing est-il moins important pour les entreprises sociales que pour les entreprises normales ?</a:t>
            </a:r>
            <a:endParaRPr b="1" sz="1700">
              <a:solidFill>
                <a:schemeClr val="dk2"/>
              </a:solidFill>
              <a:latin typeface="Calibri"/>
              <a:ea typeface="Calibri"/>
              <a:cs typeface="Calibri"/>
              <a:sym typeface="Calibri"/>
            </a:endParaRPr>
          </a:p>
          <a:p>
            <a:pPr indent="0" lvl="0" marL="139700" rtl="0" algn="just">
              <a:lnSpc>
                <a:spcPct val="115000"/>
              </a:lnSpc>
              <a:spcBef>
                <a:spcPts val="0"/>
              </a:spcBef>
              <a:spcAft>
                <a:spcPts val="0"/>
              </a:spcAft>
              <a:buClr>
                <a:schemeClr val="dk2"/>
              </a:buClr>
              <a:buSzPts val="1100"/>
              <a:buFont typeface="Arial"/>
              <a:buNone/>
            </a:pPr>
            <a:r>
              <a:t/>
            </a:r>
            <a:endParaRPr b="1" sz="1700">
              <a:solidFill>
                <a:schemeClr val="dk2"/>
              </a:solidFill>
              <a:latin typeface="Calibri"/>
              <a:ea typeface="Calibri"/>
              <a:cs typeface="Calibri"/>
              <a:sym typeface="Calibri"/>
            </a:endParaRPr>
          </a:p>
          <a:p>
            <a:pPr indent="0" lvl="0" marL="139700" rtl="0" algn="just">
              <a:lnSpc>
                <a:spcPct val="115000"/>
              </a:lnSpc>
              <a:spcBef>
                <a:spcPts val="0"/>
              </a:spcBef>
              <a:spcAft>
                <a:spcPts val="0"/>
              </a:spcAft>
              <a:buClr>
                <a:schemeClr val="dk2"/>
              </a:buClr>
              <a:buSzPts val="1100"/>
              <a:buFont typeface="Arial"/>
              <a:buNone/>
            </a:pPr>
            <a:r>
              <a:rPr b="1" lang="it" sz="1700">
                <a:solidFill>
                  <a:schemeClr val="dk2"/>
                </a:solidFill>
                <a:latin typeface="Calibri"/>
                <a:ea typeface="Calibri"/>
                <a:cs typeface="Calibri"/>
                <a:sym typeface="Calibri"/>
              </a:rPr>
              <a:t>6) L'objectif de la mesure de l'impact social est-il à la fois interne et externe ?</a:t>
            </a:r>
            <a:endParaRPr b="1" sz="1700">
              <a:solidFill>
                <a:schemeClr val="dk2"/>
              </a:solidFill>
              <a:latin typeface="Calibri"/>
              <a:ea typeface="Calibri"/>
              <a:cs typeface="Calibri"/>
              <a:sym typeface="Calibri"/>
            </a:endParaRPr>
          </a:p>
          <a:p>
            <a:pPr indent="0" lvl="0" marL="0" rtl="0" algn="ctr">
              <a:lnSpc>
                <a:spcPct val="115000"/>
              </a:lnSpc>
              <a:spcBef>
                <a:spcPts val="0"/>
              </a:spcBef>
              <a:spcAft>
                <a:spcPts val="0"/>
              </a:spcAft>
              <a:buSzPts val="1800"/>
              <a:buNone/>
            </a:pPr>
            <a:r>
              <a:t/>
            </a:r>
            <a:endParaRPr sz="1400">
              <a:solidFill>
                <a:schemeClr val="dk2"/>
              </a:solidFill>
            </a:endParaRPr>
          </a:p>
        </p:txBody>
      </p:sp>
      <p:pic>
        <p:nvPicPr>
          <p:cNvPr id="1126" name="Google Shape;1126;g1cbc959274b_0_7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1127" name="Google Shape;1127;g1cbc959274b_0_70"/>
          <p:cNvPicPr preferRelativeResize="0"/>
          <p:nvPr/>
        </p:nvPicPr>
        <p:blipFill rotWithShape="1">
          <a:blip r:embed="rId4">
            <a:alphaModFix/>
          </a:blip>
          <a:srcRect b="0" l="0" r="0" t="0"/>
          <a:stretch/>
        </p:blipFill>
        <p:spPr>
          <a:xfrm>
            <a:off x="981338" y="1807225"/>
            <a:ext cx="2630374" cy="2630374"/>
          </a:xfrm>
          <a:prstGeom prst="rect">
            <a:avLst/>
          </a:prstGeom>
          <a:noFill/>
          <a:ln>
            <a:noFill/>
          </a:ln>
        </p:spPr>
      </p:pic>
      <p:pic>
        <p:nvPicPr>
          <p:cNvPr descr="Graphical user interface, application&#10;&#10;Description automatically generated with medium confidence" id="1128" name="Google Shape;1128;g1cbc959274b_0_70"/>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pic>
        <p:nvPicPr>
          <p:cNvPr id="1133" name="Google Shape;1133;p64"/>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34" name="Google Shape;1134;p64"/>
          <p:cNvSpPr txBox="1"/>
          <p:nvPr>
            <p:ph type="title"/>
          </p:nvPr>
        </p:nvSpPr>
        <p:spPr>
          <a:xfrm>
            <a:off x="5827057" y="800066"/>
            <a:ext cx="1963200" cy="885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Merci!</a:t>
            </a:r>
            <a:endParaRPr/>
          </a:p>
        </p:txBody>
      </p:sp>
      <p:sp>
        <p:nvSpPr>
          <p:cNvPr id="1135" name="Google Shape;1135;p64"/>
          <p:cNvSpPr txBox="1"/>
          <p:nvPr/>
        </p:nvSpPr>
        <p:spPr>
          <a:xfrm>
            <a:off x="5504785" y="1685362"/>
            <a:ext cx="26079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it"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https://www.beyond-capital.eu/</a:t>
            </a:r>
            <a:endParaRPr b="0" i="0" sz="1400" u="none" cap="none" strike="noStrike">
              <a:solidFill>
                <a:srgbClr val="000000"/>
              </a:solidFill>
              <a:latin typeface="Arial"/>
              <a:ea typeface="Arial"/>
              <a:cs typeface="Arial"/>
              <a:sym typeface="Arial"/>
            </a:endParaRPr>
          </a:p>
        </p:txBody>
      </p:sp>
      <p:sp>
        <p:nvSpPr>
          <p:cNvPr id="1136" name="Google Shape;1136;p64"/>
          <p:cNvSpPr txBox="1"/>
          <p:nvPr/>
        </p:nvSpPr>
        <p:spPr>
          <a:xfrm>
            <a:off x="4801489" y="2137586"/>
            <a:ext cx="4081200" cy="1046700"/>
          </a:xfrm>
          <a:prstGeom prst="rect">
            <a:avLst/>
          </a:prstGeom>
          <a:noFill/>
          <a:ln>
            <a:noFill/>
          </a:ln>
        </p:spPr>
        <p:txBody>
          <a:bodyPr anchorCtr="1" anchor="t" bIns="121875" lIns="121875" spcFirstLastPara="1" rIns="121875" wrap="square" tIns="121875">
            <a:noAutofit/>
          </a:bodyPr>
          <a:lstStyle/>
          <a:p>
            <a:pPr indent="0" lvl="0" marL="0" marR="0" rtl="0" algn="ctr">
              <a:lnSpc>
                <a:spcPct val="114000"/>
              </a:lnSpc>
              <a:spcBef>
                <a:spcPts val="0"/>
              </a:spcBef>
              <a:spcAft>
                <a:spcPts val="0"/>
              </a:spcAft>
              <a:buClr>
                <a:srgbClr val="000000"/>
              </a:buClr>
              <a:buSzPts val="1600"/>
              <a:buFont typeface="Arial"/>
              <a:buNone/>
            </a:pPr>
            <a:r>
              <a:rPr b="1" i="0" lang="it" sz="1600" u="none" cap="none" strike="noStrike">
                <a:solidFill>
                  <a:srgbClr val="000000"/>
                </a:solidFill>
                <a:latin typeface="Open Sans"/>
                <a:ea typeface="Open Sans"/>
                <a:cs typeface="Open Sans"/>
                <a:sym typeface="Open Sans"/>
              </a:rPr>
              <a:t>Veuillez conserver cette diapositive pour l'attribution</a:t>
            </a:r>
            <a:endParaRPr b="0" i="0" sz="1400" u="none" cap="none" strike="noStrike">
              <a:solidFill>
                <a:srgbClr val="000000"/>
              </a:solidFill>
              <a:latin typeface="Arial"/>
              <a:ea typeface="Arial"/>
              <a:cs typeface="Arial"/>
              <a:sym typeface="Arial"/>
            </a:endParaRPr>
          </a:p>
          <a:p>
            <a:pPr indent="0" lvl="0" marL="0" marR="0" rtl="0" algn="ctr">
              <a:lnSpc>
                <a:spcPct val="114000"/>
              </a:lnSpc>
              <a:spcBef>
                <a:spcPts val="400"/>
              </a:spcBef>
              <a:spcAft>
                <a:spcPts val="0"/>
              </a:spcAft>
              <a:buClr>
                <a:srgbClr val="000000"/>
              </a:buClr>
              <a:buSzPts val="1600"/>
              <a:buFont typeface="Arial"/>
              <a:buNone/>
            </a:pPr>
            <a:r>
              <a:t/>
            </a:r>
            <a:endParaRPr b="1" i="0" sz="1600" u="none" cap="none" strike="noStrike">
              <a:solidFill>
                <a:srgbClr val="000000"/>
              </a:solidFill>
              <a:latin typeface="Open Sans"/>
              <a:ea typeface="Open Sans"/>
              <a:cs typeface="Open Sans"/>
              <a:sym typeface="Open Sans"/>
            </a:endParaRPr>
          </a:p>
          <a:p>
            <a:pPr indent="0" lvl="0" marL="0" marR="0" rtl="0" algn="ctr">
              <a:lnSpc>
                <a:spcPct val="114000"/>
              </a:lnSpc>
              <a:spcBef>
                <a:spcPts val="400"/>
              </a:spcBef>
              <a:spcAft>
                <a:spcPts val="0"/>
              </a:spcAft>
              <a:buClr>
                <a:srgbClr val="000000"/>
              </a:buClr>
              <a:buSzPts val="1600"/>
              <a:buFont typeface="Arial"/>
              <a:buNone/>
            </a:pPr>
            <a:r>
              <a:rPr b="0" i="0" lang="it" sz="1600" u="sng" cap="none" strike="noStrike">
                <a:solidFill>
                  <a:srgbClr val="000000"/>
                </a:solidFill>
                <a:latin typeface="Arial"/>
                <a:ea typeface="Arial"/>
                <a:cs typeface="Arial"/>
                <a:sym typeface="Arial"/>
                <a:hlinkClick r:id="rId5">
                  <a:extLst>
                    <a:ext uri="{A12FA001-AC4F-418D-AE19-62706E023703}">
                      <ahyp:hlinkClr val="tx"/>
                    </a:ext>
                  </a:extLst>
                </a:hlinkClick>
              </a:rPr>
              <a:t>www.cbe.be</a:t>
            </a:r>
            <a:endParaRPr b="0" i="0" sz="1600" u="none" cap="none" strike="noStrike">
              <a:solidFill>
                <a:srgbClr val="000000"/>
              </a:solidFill>
              <a:latin typeface="Arial"/>
              <a:ea typeface="Arial"/>
              <a:cs typeface="Arial"/>
              <a:sym typeface="Arial"/>
            </a:endParaRPr>
          </a:p>
          <a:p>
            <a:pPr indent="0" lvl="0" marL="0" marR="0" rtl="0" algn="ctr">
              <a:lnSpc>
                <a:spcPct val="114000"/>
              </a:lnSpc>
              <a:spcBef>
                <a:spcPts val="400"/>
              </a:spcBef>
              <a:spcAft>
                <a:spcPts val="0"/>
              </a:spcAft>
              <a:buClr>
                <a:srgbClr val="000000"/>
              </a:buClr>
              <a:buSzPts val="1600"/>
              <a:buFont typeface="Arial"/>
              <a:buNone/>
            </a:pPr>
            <a:r>
              <a:t/>
            </a:r>
            <a:endParaRPr b="1" i="0" sz="1600" u="none" cap="none" strike="noStrike">
              <a:solidFill>
                <a:srgbClr val="000000"/>
              </a:solidFill>
              <a:latin typeface="Open Sans"/>
              <a:ea typeface="Open Sans"/>
              <a:cs typeface="Open Sans"/>
              <a:sym typeface="Open Sans"/>
            </a:endParaRPr>
          </a:p>
        </p:txBody>
      </p:sp>
      <p:grpSp>
        <p:nvGrpSpPr>
          <p:cNvPr id="1137" name="Google Shape;1137;p64"/>
          <p:cNvGrpSpPr/>
          <p:nvPr/>
        </p:nvGrpSpPr>
        <p:grpSpPr>
          <a:xfrm>
            <a:off x="560655" y="403401"/>
            <a:ext cx="3660934" cy="4346958"/>
            <a:chOff x="560655" y="710397"/>
            <a:chExt cx="3660934" cy="5262024"/>
          </a:xfrm>
        </p:grpSpPr>
        <p:sp>
          <p:nvSpPr>
            <p:cNvPr id="1138" name="Google Shape;1138;p64"/>
            <p:cNvSpPr/>
            <p:nvPr/>
          </p:nvSpPr>
          <p:spPr>
            <a:xfrm>
              <a:off x="560655" y="4623124"/>
              <a:ext cx="471310" cy="399127"/>
            </a:xfrm>
            <a:custGeom>
              <a:rect b="b" l="l" r="r" t="t"/>
              <a:pathLst>
                <a:path extrusionOk="0" h="1742" w="2057">
                  <a:moveTo>
                    <a:pt x="783" y="1"/>
                  </a:moveTo>
                  <a:cubicBezTo>
                    <a:pt x="717" y="1"/>
                    <a:pt x="652" y="11"/>
                    <a:pt x="598" y="26"/>
                  </a:cubicBezTo>
                  <a:cubicBezTo>
                    <a:pt x="433" y="54"/>
                    <a:pt x="229" y="103"/>
                    <a:pt x="141" y="243"/>
                  </a:cubicBezTo>
                  <a:lnTo>
                    <a:pt x="101" y="282"/>
                  </a:lnTo>
                  <a:lnTo>
                    <a:pt x="77" y="307"/>
                  </a:lnTo>
                  <a:cubicBezTo>
                    <a:pt x="65" y="319"/>
                    <a:pt x="65" y="331"/>
                    <a:pt x="65" y="331"/>
                  </a:cubicBezTo>
                  <a:cubicBezTo>
                    <a:pt x="1" y="663"/>
                    <a:pt x="293" y="928"/>
                    <a:pt x="558" y="1092"/>
                  </a:cubicBezTo>
                  <a:cubicBezTo>
                    <a:pt x="566" y="1100"/>
                    <a:pt x="573" y="1104"/>
                    <a:pt x="579" y="1104"/>
                  </a:cubicBezTo>
                  <a:cubicBezTo>
                    <a:pt x="586" y="1104"/>
                    <a:pt x="592" y="1100"/>
                    <a:pt x="598" y="1092"/>
                  </a:cubicBezTo>
                  <a:lnTo>
                    <a:pt x="710" y="1016"/>
                  </a:lnTo>
                  <a:cubicBezTo>
                    <a:pt x="721" y="1007"/>
                    <a:pt x="732" y="1003"/>
                    <a:pt x="742" y="1003"/>
                  </a:cubicBezTo>
                  <a:cubicBezTo>
                    <a:pt x="758" y="1003"/>
                    <a:pt x="770" y="1014"/>
                    <a:pt x="762" y="1031"/>
                  </a:cubicBezTo>
                  <a:lnTo>
                    <a:pt x="762" y="1144"/>
                  </a:lnTo>
                  <a:cubicBezTo>
                    <a:pt x="750" y="1156"/>
                    <a:pt x="762" y="1169"/>
                    <a:pt x="774" y="1184"/>
                  </a:cubicBezTo>
                  <a:cubicBezTo>
                    <a:pt x="974" y="1243"/>
                    <a:pt x="1973" y="1742"/>
                    <a:pt x="2030" y="1742"/>
                  </a:cubicBezTo>
                  <a:cubicBezTo>
                    <a:pt x="2031" y="1742"/>
                    <a:pt x="2032" y="1742"/>
                    <a:pt x="2032" y="1741"/>
                  </a:cubicBezTo>
                  <a:cubicBezTo>
                    <a:pt x="2057" y="1717"/>
                    <a:pt x="2057" y="1016"/>
                    <a:pt x="1548" y="422"/>
                  </a:cubicBezTo>
                  <a:cubicBezTo>
                    <a:pt x="1435" y="294"/>
                    <a:pt x="1283" y="167"/>
                    <a:pt x="1106" y="90"/>
                  </a:cubicBezTo>
                  <a:cubicBezTo>
                    <a:pt x="1091" y="90"/>
                    <a:pt x="1067" y="90"/>
                    <a:pt x="1055" y="103"/>
                  </a:cubicBezTo>
                  <a:lnTo>
                    <a:pt x="991" y="154"/>
                  </a:lnTo>
                  <a:cubicBezTo>
                    <a:pt x="983" y="162"/>
                    <a:pt x="975" y="164"/>
                    <a:pt x="967" y="164"/>
                  </a:cubicBezTo>
                  <a:cubicBezTo>
                    <a:pt x="946" y="164"/>
                    <a:pt x="927" y="147"/>
                    <a:pt x="927" y="130"/>
                  </a:cubicBezTo>
                  <a:lnTo>
                    <a:pt x="927" y="54"/>
                  </a:lnTo>
                  <a:cubicBezTo>
                    <a:pt x="927" y="42"/>
                    <a:pt x="914" y="26"/>
                    <a:pt x="902" y="14"/>
                  </a:cubicBezTo>
                  <a:cubicBezTo>
                    <a:pt x="864" y="5"/>
                    <a:pt x="823" y="1"/>
                    <a:pt x="783" y="1"/>
                  </a:cubicBezTo>
                  <a:close/>
                </a:path>
              </a:pathLst>
            </a:custGeom>
            <a:solidFill>
              <a:srgbClr val="00B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9" name="Google Shape;1139;p64"/>
            <p:cNvSpPr/>
            <p:nvPr/>
          </p:nvSpPr>
          <p:spPr>
            <a:xfrm>
              <a:off x="583789" y="4678564"/>
              <a:ext cx="509574" cy="460073"/>
            </a:xfrm>
            <a:custGeom>
              <a:rect b="b" l="l" r="r" t="t"/>
              <a:pathLst>
                <a:path extrusionOk="0" h="2008" w="2224">
                  <a:moveTo>
                    <a:pt x="40" y="1"/>
                  </a:moveTo>
                  <a:cubicBezTo>
                    <a:pt x="28" y="1"/>
                    <a:pt x="16" y="13"/>
                    <a:pt x="0" y="28"/>
                  </a:cubicBezTo>
                  <a:cubicBezTo>
                    <a:pt x="0" y="40"/>
                    <a:pt x="16" y="52"/>
                    <a:pt x="28" y="52"/>
                  </a:cubicBezTo>
                  <a:cubicBezTo>
                    <a:pt x="40" y="52"/>
                    <a:pt x="1130" y="293"/>
                    <a:pt x="1575" y="966"/>
                  </a:cubicBezTo>
                  <a:cubicBezTo>
                    <a:pt x="2019" y="1651"/>
                    <a:pt x="2172" y="1980"/>
                    <a:pt x="2172" y="1992"/>
                  </a:cubicBezTo>
                  <a:cubicBezTo>
                    <a:pt x="2172" y="1992"/>
                    <a:pt x="2184" y="2008"/>
                    <a:pt x="2196" y="2008"/>
                  </a:cubicBezTo>
                  <a:cubicBezTo>
                    <a:pt x="2208" y="1992"/>
                    <a:pt x="2224" y="1980"/>
                    <a:pt x="2208" y="1968"/>
                  </a:cubicBezTo>
                  <a:cubicBezTo>
                    <a:pt x="2208" y="1968"/>
                    <a:pt x="2071" y="1627"/>
                    <a:pt x="1614" y="942"/>
                  </a:cubicBezTo>
                  <a:cubicBezTo>
                    <a:pt x="1170" y="257"/>
                    <a:pt x="52" y="1"/>
                    <a:pt x="40"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0" name="Google Shape;1140;p64"/>
            <p:cNvSpPr/>
            <p:nvPr/>
          </p:nvSpPr>
          <p:spPr>
            <a:xfrm>
              <a:off x="1153853" y="4452195"/>
              <a:ext cx="500644" cy="555387"/>
            </a:xfrm>
            <a:custGeom>
              <a:rect b="b" l="l" r="r" t="t"/>
              <a:pathLst>
                <a:path extrusionOk="0" h="2424" w="2185">
                  <a:moveTo>
                    <a:pt x="1515" y="1"/>
                  </a:moveTo>
                  <a:cubicBezTo>
                    <a:pt x="1439" y="1"/>
                    <a:pt x="1363" y="7"/>
                    <a:pt x="1295" y="11"/>
                  </a:cubicBezTo>
                  <a:cubicBezTo>
                    <a:pt x="1182" y="26"/>
                    <a:pt x="1054" y="51"/>
                    <a:pt x="954" y="115"/>
                  </a:cubicBezTo>
                  <a:cubicBezTo>
                    <a:pt x="938" y="127"/>
                    <a:pt x="926" y="151"/>
                    <a:pt x="938" y="163"/>
                  </a:cubicBezTo>
                  <a:lnTo>
                    <a:pt x="966" y="240"/>
                  </a:lnTo>
                  <a:cubicBezTo>
                    <a:pt x="976" y="274"/>
                    <a:pt x="939" y="306"/>
                    <a:pt x="905" y="306"/>
                  </a:cubicBezTo>
                  <a:cubicBezTo>
                    <a:pt x="900" y="306"/>
                    <a:pt x="895" y="305"/>
                    <a:pt x="890" y="303"/>
                  </a:cubicBezTo>
                  <a:lnTo>
                    <a:pt x="814" y="267"/>
                  </a:lnTo>
                  <a:cubicBezTo>
                    <a:pt x="800" y="261"/>
                    <a:pt x="790" y="258"/>
                    <a:pt x="780" y="258"/>
                  </a:cubicBezTo>
                  <a:cubicBezTo>
                    <a:pt x="771" y="258"/>
                    <a:pt x="762" y="261"/>
                    <a:pt x="750" y="267"/>
                  </a:cubicBezTo>
                  <a:cubicBezTo>
                    <a:pt x="573" y="407"/>
                    <a:pt x="457" y="596"/>
                    <a:pt x="369" y="800"/>
                  </a:cubicBezTo>
                  <a:cubicBezTo>
                    <a:pt x="0" y="1625"/>
                    <a:pt x="241" y="2411"/>
                    <a:pt x="281" y="2423"/>
                  </a:cubicBezTo>
                  <a:cubicBezTo>
                    <a:pt x="281" y="2423"/>
                    <a:pt x="281" y="2423"/>
                    <a:pt x="281" y="2423"/>
                  </a:cubicBezTo>
                  <a:cubicBezTo>
                    <a:pt x="318" y="2423"/>
                    <a:pt x="1284" y="1509"/>
                    <a:pt x="1487" y="1369"/>
                  </a:cubicBezTo>
                  <a:cubicBezTo>
                    <a:pt x="1499" y="1357"/>
                    <a:pt x="1511" y="1345"/>
                    <a:pt x="1499" y="1333"/>
                  </a:cubicBezTo>
                  <a:lnTo>
                    <a:pt x="1447" y="1205"/>
                  </a:lnTo>
                  <a:cubicBezTo>
                    <a:pt x="1436" y="1184"/>
                    <a:pt x="1463" y="1151"/>
                    <a:pt x="1496" y="1151"/>
                  </a:cubicBezTo>
                  <a:cubicBezTo>
                    <a:pt x="1501" y="1151"/>
                    <a:pt x="1506" y="1152"/>
                    <a:pt x="1511" y="1153"/>
                  </a:cubicBezTo>
                  <a:lnTo>
                    <a:pt x="1651" y="1205"/>
                  </a:lnTo>
                  <a:cubicBezTo>
                    <a:pt x="1658" y="1208"/>
                    <a:pt x="1664" y="1210"/>
                    <a:pt x="1670" y="1210"/>
                  </a:cubicBezTo>
                  <a:cubicBezTo>
                    <a:pt x="1683" y="1210"/>
                    <a:pt x="1691" y="1201"/>
                    <a:pt x="1700" y="1193"/>
                  </a:cubicBezTo>
                  <a:cubicBezTo>
                    <a:pt x="1943" y="913"/>
                    <a:pt x="2184" y="520"/>
                    <a:pt x="1992" y="179"/>
                  </a:cubicBezTo>
                  <a:lnTo>
                    <a:pt x="1980" y="163"/>
                  </a:lnTo>
                  <a:lnTo>
                    <a:pt x="1968" y="151"/>
                  </a:lnTo>
                  <a:cubicBezTo>
                    <a:pt x="1956" y="151"/>
                    <a:pt x="1943" y="139"/>
                    <a:pt x="1928" y="139"/>
                  </a:cubicBezTo>
                  <a:cubicBezTo>
                    <a:pt x="1916" y="127"/>
                    <a:pt x="1892" y="115"/>
                    <a:pt x="1880" y="102"/>
                  </a:cubicBezTo>
                  <a:cubicBezTo>
                    <a:pt x="1789" y="20"/>
                    <a:pt x="1652" y="1"/>
                    <a:pt x="1515" y="1"/>
                  </a:cubicBezTo>
                  <a:close/>
                </a:path>
              </a:pathLst>
            </a:custGeom>
            <a:solidFill>
              <a:srgbClr val="00B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1" name="Google Shape;1141;p64"/>
            <p:cNvSpPr/>
            <p:nvPr/>
          </p:nvSpPr>
          <p:spPr>
            <a:xfrm>
              <a:off x="1183178" y="4477167"/>
              <a:ext cx="412659" cy="678890"/>
            </a:xfrm>
            <a:custGeom>
              <a:rect b="b" l="l" r="r" t="t"/>
              <a:pathLst>
                <a:path extrusionOk="0" h="2963" w="1801">
                  <a:moveTo>
                    <a:pt x="1764" y="1"/>
                  </a:moveTo>
                  <a:cubicBezTo>
                    <a:pt x="1760" y="1"/>
                    <a:pt x="1755" y="2"/>
                    <a:pt x="1752" y="6"/>
                  </a:cubicBezTo>
                  <a:cubicBezTo>
                    <a:pt x="1739" y="6"/>
                    <a:pt x="582" y="663"/>
                    <a:pt x="317" y="1577"/>
                  </a:cubicBezTo>
                  <a:cubicBezTo>
                    <a:pt x="49" y="2491"/>
                    <a:pt x="0" y="2935"/>
                    <a:pt x="0" y="2935"/>
                  </a:cubicBezTo>
                  <a:cubicBezTo>
                    <a:pt x="0" y="2948"/>
                    <a:pt x="13" y="2963"/>
                    <a:pt x="25" y="2963"/>
                  </a:cubicBezTo>
                  <a:cubicBezTo>
                    <a:pt x="37" y="2963"/>
                    <a:pt x="49" y="2963"/>
                    <a:pt x="49" y="2948"/>
                  </a:cubicBezTo>
                  <a:cubicBezTo>
                    <a:pt x="49" y="2935"/>
                    <a:pt x="101" y="2506"/>
                    <a:pt x="369" y="1605"/>
                  </a:cubicBezTo>
                  <a:cubicBezTo>
                    <a:pt x="622" y="691"/>
                    <a:pt x="1764" y="54"/>
                    <a:pt x="1776" y="42"/>
                  </a:cubicBezTo>
                  <a:cubicBezTo>
                    <a:pt x="1788" y="42"/>
                    <a:pt x="1800" y="30"/>
                    <a:pt x="1788" y="18"/>
                  </a:cubicBezTo>
                  <a:cubicBezTo>
                    <a:pt x="1788" y="9"/>
                    <a:pt x="1776" y="1"/>
                    <a:pt x="1764"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2" name="Google Shape;1142;p64"/>
            <p:cNvSpPr/>
            <p:nvPr/>
          </p:nvSpPr>
          <p:spPr>
            <a:xfrm>
              <a:off x="622057" y="4046649"/>
              <a:ext cx="613597" cy="809481"/>
            </a:xfrm>
            <a:custGeom>
              <a:rect b="b" l="l" r="r" t="t"/>
              <a:pathLst>
                <a:path extrusionOk="0" h="3533" w="2678">
                  <a:moveTo>
                    <a:pt x="799" y="0"/>
                  </a:moveTo>
                  <a:cubicBezTo>
                    <a:pt x="689" y="0"/>
                    <a:pt x="585" y="19"/>
                    <a:pt x="494" y="70"/>
                  </a:cubicBezTo>
                  <a:cubicBezTo>
                    <a:pt x="470" y="82"/>
                    <a:pt x="442" y="106"/>
                    <a:pt x="418" y="106"/>
                  </a:cubicBezTo>
                  <a:cubicBezTo>
                    <a:pt x="394" y="106"/>
                    <a:pt x="382" y="106"/>
                    <a:pt x="366" y="121"/>
                  </a:cubicBezTo>
                  <a:lnTo>
                    <a:pt x="354" y="121"/>
                  </a:lnTo>
                  <a:cubicBezTo>
                    <a:pt x="342" y="134"/>
                    <a:pt x="330" y="146"/>
                    <a:pt x="330" y="158"/>
                  </a:cubicBezTo>
                  <a:cubicBezTo>
                    <a:pt x="1" y="563"/>
                    <a:pt x="229" y="1148"/>
                    <a:pt x="494" y="1580"/>
                  </a:cubicBezTo>
                  <a:cubicBezTo>
                    <a:pt x="506" y="1604"/>
                    <a:pt x="534" y="1604"/>
                    <a:pt x="558" y="1604"/>
                  </a:cubicBezTo>
                  <a:lnTo>
                    <a:pt x="774" y="1568"/>
                  </a:lnTo>
                  <a:cubicBezTo>
                    <a:pt x="779" y="1566"/>
                    <a:pt x="783" y="1565"/>
                    <a:pt x="788" y="1565"/>
                  </a:cubicBezTo>
                  <a:cubicBezTo>
                    <a:pt x="820" y="1565"/>
                    <a:pt x="849" y="1609"/>
                    <a:pt x="838" y="1644"/>
                  </a:cubicBezTo>
                  <a:lnTo>
                    <a:pt x="735" y="1796"/>
                  </a:lnTo>
                  <a:cubicBezTo>
                    <a:pt x="723" y="1821"/>
                    <a:pt x="735" y="1845"/>
                    <a:pt x="747" y="1857"/>
                  </a:cubicBezTo>
                  <a:cubicBezTo>
                    <a:pt x="988" y="2084"/>
                    <a:pt x="2073" y="3533"/>
                    <a:pt x="2143" y="3533"/>
                  </a:cubicBezTo>
                  <a:cubicBezTo>
                    <a:pt x="2144" y="3533"/>
                    <a:pt x="2144" y="3532"/>
                    <a:pt x="2145" y="3532"/>
                  </a:cubicBezTo>
                  <a:cubicBezTo>
                    <a:pt x="2181" y="3520"/>
                    <a:pt x="2678" y="2518"/>
                    <a:pt x="2373" y="1324"/>
                  </a:cubicBezTo>
                  <a:cubicBezTo>
                    <a:pt x="2297" y="1047"/>
                    <a:pt x="2181" y="755"/>
                    <a:pt x="1965" y="539"/>
                  </a:cubicBezTo>
                  <a:cubicBezTo>
                    <a:pt x="1957" y="530"/>
                    <a:pt x="1936" y="521"/>
                    <a:pt x="1915" y="521"/>
                  </a:cubicBezTo>
                  <a:cubicBezTo>
                    <a:pt x="1906" y="521"/>
                    <a:pt x="1897" y="523"/>
                    <a:pt x="1889" y="526"/>
                  </a:cubicBezTo>
                  <a:lnTo>
                    <a:pt x="1776" y="551"/>
                  </a:lnTo>
                  <a:cubicBezTo>
                    <a:pt x="1772" y="552"/>
                    <a:pt x="1767" y="552"/>
                    <a:pt x="1762" y="552"/>
                  </a:cubicBezTo>
                  <a:cubicBezTo>
                    <a:pt x="1714" y="552"/>
                    <a:pt x="1663" y="499"/>
                    <a:pt x="1688" y="462"/>
                  </a:cubicBezTo>
                  <a:lnTo>
                    <a:pt x="1737" y="362"/>
                  </a:lnTo>
                  <a:cubicBezTo>
                    <a:pt x="1752" y="335"/>
                    <a:pt x="1752" y="310"/>
                    <a:pt x="1725" y="286"/>
                  </a:cubicBezTo>
                  <a:cubicBezTo>
                    <a:pt x="1612" y="182"/>
                    <a:pt x="1447" y="121"/>
                    <a:pt x="1295" y="82"/>
                  </a:cubicBezTo>
                  <a:cubicBezTo>
                    <a:pt x="1141" y="43"/>
                    <a:pt x="964" y="0"/>
                    <a:pt x="799" y="0"/>
                  </a:cubicBez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3" name="Google Shape;1143;p64"/>
            <p:cNvSpPr/>
            <p:nvPr/>
          </p:nvSpPr>
          <p:spPr>
            <a:xfrm>
              <a:off x="720574" y="4065897"/>
              <a:ext cx="413346" cy="993923"/>
            </a:xfrm>
            <a:custGeom>
              <a:rect b="b" l="l" r="r" t="t"/>
              <a:pathLst>
                <a:path extrusionOk="0" h="4338" w="1804">
                  <a:moveTo>
                    <a:pt x="33" y="1"/>
                  </a:moveTo>
                  <a:cubicBezTo>
                    <a:pt x="27" y="1"/>
                    <a:pt x="20" y="4"/>
                    <a:pt x="12" y="10"/>
                  </a:cubicBezTo>
                  <a:cubicBezTo>
                    <a:pt x="0" y="22"/>
                    <a:pt x="12" y="37"/>
                    <a:pt x="12" y="50"/>
                  </a:cubicBezTo>
                  <a:cubicBezTo>
                    <a:pt x="40" y="62"/>
                    <a:pt x="1435" y="1164"/>
                    <a:pt x="1587" y="2446"/>
                  </a:cubicBezTo>
                  <a:cubicBezTo>
                    <a:pt x="1751" y="3716"/>
                    <a:pt x="1715" y="4313"/>
                    <a:pt x="1715" y="4313"/>
                  </a:cubicBezTo>
                  <a:cubicBezTo>
                    <a:pt x="1715" y="4325"/>
                    <a:pt x="1727" y="4338"/>
                    <a:pt x="1739" y="4338"/>
                  </a:cubicBezTo>
                  <a:cubicBezTo>
                    <a:pt x="1751" y="4338"/>
                    <a:pt x="1764" y="4338"/>
                    <a:pt x="1764" y="4325"/>
                  </a:cubicBezTo>
                  <a:cubicBezTo>
                    <a:pt x="1764" y="4313"/>
                    <a:pt x="1803" y="3716"/>
                    <a:pt x="1639" y="2434"/>
                  </a:cubicBezTo>
                  <a:cubicBezTo>
                    <a:pt x="1486" y="1140"/>
                    <a:pt x="64" y="22"/>
                    <a:pt x="52" y="10"/>
                  </a:cubicBezTo>
                  <a:cubicBezTo>
                    <a:pt x="46" y="4"/>
                    <a:pt x="40" y="1"/>
                    <a:pt x="33"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4" name="Google Shape;1144;p64"/>
            <p:cNvSpPr/>
            <p:nvPr/>
          </p:nvSpPr>
          <p:spPr>
            <a:xfrm>
              <a:off x="781985" y="5146892"/>
              <a:ext cx="715336" cy="741891"/>
            </a:xfrm>
            <a:custGeom>
              <a:rect b="b" l="l" r="r" t="t"/>
              <a:pathLst>
                <a:path extrusionOk="0" h="3238" w="3122">
                  <a:moveTo>
                    <a:pt x="0" y="0"/>
                  </a:moveTo>
                  <a:lnTo>
                    <a:pt x="49" y="1231"/>
                  </a:lnTo>
                  <a:lnTo>
                    <a:pt x="153" y="2120"/>
                  </a:lnTo>
                  <a:cubicBezTo>
                    <a:pt x="216" y="2753"/>
                    <a:pt x="749" y="3237"/>
                    <a:pt x="1395" y="3237"/>
                  </a:cubicBezTo>
                  <a:lnTo>
                    <a:pt x="1724" y="3237"/>
                  </a:lnTo>
                  <a:cubicBezTo>
                    <a:pt x="2360" y="3237"/>
                    <a:pt x="2893" y="2753"/>
                    <a:pt x="2957" y="2120"/>
                  </a:cubicBezTo>
                  <a:lnTo>
                    <a:pt x="3122"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5" name="Google Shape;1145;p64"/>
            <p:cNvSpPr/>
            <p:nvPr/>
          </p:nvSpPr>
          <p:spPr>
            <a:xfrm>
              <a:off x="758156" y="5062347"/>
              <a:ext cx="762307" cy="116851"/>
            </a:xfrm>
            <a:custGeom>
              <a:rect b="b" l="l" r="r" t="t"/>
              <a:pathLst>
                <a:path extrusionOk="0" h="510" w="3327">
                  <a:moveTo>
                    <a:pt x="77" y="1"/>
                  </a:moveTo>
                  <a:cubicBezTo>
                    <a:pt x="40" y="1"/>
                    <a:pt x="1" y="40"/>
                    <a:pt x="1" y="89"/>
                  </a:cubicBezTo>
                  <a:lnTo>
                    <a:pt x="1" y="433"/>
                  </a:lnTo>
                  <a:cubicBezTo>
                    <a:pt x="1" y="470"/>
                    <a:pt x="40" y="509"/>
                    <a:pt x="77" y="509"/>
                  </a:cubicBezTo>
                  <a:lnTo>
                    <a:pt x="3238" y="509"/>
                  </a:lnTo>
                  <a:cubicBezTo>
                    <a:pt x="3290" y="509"/>
                    <a:pt x="3326" y="470"/>
                    <a:pt x="3326" y="433"/>
                  </a:cubicBezTo>
                  <a:lnTo>
                    <a:pt x="3326" y="89"/>
                  </a:lnTo>
                  <a:cubicBezTo>
                    <a:pt x="3326" y="40"/>
                    <a:pt x="3290" y="1"/>
                    <a:pt x="3238" y="1"/>
                  </a:cubicBezTo>
                  <a:close/>
                </a:path>
              </a:pathLst>
            </a:custGeom>
            <a:solidFill>
              <a:srgbClr val="852E0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6" name="Google Shape;1146;p64"/>
            <p:cNvSpPr/>
            <p:nvPr/>
          </p:nvSpPr>
          <p:spPr>
            <a:xfrm>
              <a:off x="3732864" y="1207136"/>
              <a:ext cx="244482" cy="116851"/>
            </a:xfrm>
            <a:custGeom>
              <a:rect b="b" l="l" r="r" t="t"/>
              <a:pathLst>
                <a:path extrusionOk="0" h="510" w="1067">
                  <a:moveTo>
                    <a:pt x="253" y="1"/>
                  </a:moveTo>
                  <a:cubicBezTo>
                    <a:pt x="113" y="1"/>
                    <a:pt x="1" y="116"/>
                    <a:pt x="1" y="256"/>
                  </a:cubicBezTo>
                  <a:cubicBezTo>
                    <a:pt x="1" y="393"/>
                    <a:pt x="113" y="509"/>
                    <a:pt x="253" y="509"/>
                  </a:cubicBezTo>
                  <a:lnTo>
                    <a:pt x="814" y="509"/>
                  </a:lnTo>
                  <a:cubicBezTo>
                    <a:pt x="951" y="509"/>
                    <a:pt x="1066" y="393"/>
                    <a:pt x="1066" y="256"/>
                  </a:cubicBezTo>
                  <a:cubicBezTo>
                    <a:pt x="1066" y="116"/>
                    <a:pt x="951" y="1"/>
                    <a:pt x="814"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7" name="Google Shape;1147;p64"/>
            <p:cNvSpPr/>
            <p:nvPr/>
          </p:nvSpPr>
          <p:spPr>
            <a:xfrm>
              <a:off x="3727368" y="1201640"/>
              <a:ext cx="255474" cy="127850"/>
            </a:xfrm>
            <a:custGeom>
              <a:rect b="b" l="l" r="r" t="t"/>
              <a:pathLst>
                <a:path extrusionOk="0" h="558" w="1115">
                  <a:moveTo>
                    <a:pt x="838" y="52"/>
                  </a:moveTo>
                  <a:cubicBezTo>
                    <a:pt x="963" y="52"/>
                    <a:pt x="1066" y="152"/>
                    <a:pt x="1066" y="280"/>
                  </a:cubicBezTo>
                  <a:cubicBezTo>
                    <a:pt x="1066" y="405"/>
                    <a:pt x="963" y="509"/>
                    <a:pt x="838" y="509"/>
                  </a:cubicBezTo>
                  <a:lnTo>
                    <a:pt x="277" y="509"/>
                  </a:lnTo>
                  <a:cubicBezTo>
                    <a:pt x="152" y="509"/>
                    <a:pt x="49" y="405"/>
                    <a:pt x="49" y="280"/>
                  </a:cubicBezTo>
                  <a:cubicBezTo>
                    <a:pt x="49" y="152"/>
                    <a:pt x="152" y="52"/>
                    <a:pt x="277" y="52"/>
                  </a:cubicBezTo>
                  <a:close/>
                  <a:moveTo>
                    <a:pt x="277" y="0"/>
                  </a:moveTo>
                  <a:cubicBezTo>
                    <a:pt x="125" y="0"/>
                    <a:pt x="0" y="128"/>
                    <a:pt x="0" y="280"/>
                  </a:cubicBezTo>
                  <a:cubicBezTo>
                    <a:pt x="0" y="433"/>
                    <a:pt x="125" y="558"/>
                    <a:pt x="277" y="558"/>
                  </a:cubicBezTo>
                  <a:lnTo>
                    <a:pt x="838" y="558"/>
                  </a:lnTo>
                  <a:cubicBezTo>
                    <a:pt x="990" y="558"/>
                    <a:pt x="1115" y="433"/>
                    <a:pt x="1115" y="280"/>
                  </a:cubicBezTo>
                  <a:cubicBezTo>
                    <a:pt x="1115" y="128"/>
                    <a:pt x="990" y="0"/>
                    <a:pt x="83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8" name="Google Shape;1148;p64"/>
            <p:cNvSpPr/>
            <p:nvPr/>
          </p:nvSpPr>
          <p:spPr>
            <a:xfrm>
              <a:off x="3732864" y="1483458"/>
              <a:ext cx="241730" cy="241722"/>
            </a:xfrm>
            <a:custGeom>
              <a:rect b="b" l="l" r="r" t="t"/>
              <a:pathLst>
                <a:path extrusionOk="0" h="1055" w="1055">
                  <a:moveTo>
                    <a:pt x="533" y="1"/>
                  </a:moveTo>
                  <a:cubicBezTo>
                    <a:pt x="241" y="1"/>
                    <a:pt x="1" y="241"/>
                    <a:pt x="1" y="521"/>
                  </a:cubicBezTo>
                  <a:cubicBezTo>
                    <a:pt x="1" y="814"/>
                    <a:pt x="241" y="1054"/>
                    <a:pt x="533" y="1054"/>
                  </a:cubicBezTo>
                  <a:cubicBezTo>
                    <a:pt x="826" y="1054"/>
                    <a:pt x="1054" y="814"/>
                    <a:pt x="1054" y="521"/>
                  </a:cubicBezTo>
                  <a:cubicBezTo>
                    <a:pt x="1054" y="241"/>
                    <a:pt x="826" y="1"/>
                    <a:pt x="533"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9" name="Google Shape;1149;p64"/>
            <p:cNvSpPr/>
            <p:nvPr/>
          </p:nvSpPr>
          <p:spPr>
            <a:xfrm>
              <a:off x="3727368" y="1477963"/>
              <a:ext cx="252730" cy="252722"/>
            </a:xfrm>
            <a:custGeom>
              <a:rect b="b" l="l" r="r" t="t"/>
              <a:pathLst>
                <a:path extrusionOk="0" h="1103" w="1103">
                  <a:moveTo>
                    <a:pt x="557" y="49"/>
                  </a:moveTo>
                  <a:cubicBezTo>
                    <a:pt x="838" y="49"/>
                    <a:pt x="1051" y="277"/>
                    <a:pt x="1051" y="545"/>
                  </a:cubicBezTo>
                  <a:cubicBezTo>
                    <a:pt x="1051" y="826"/>
                    <a:pt x="838" y="1054"/>
                    <a:pt x="557" y="1054"/>
                  </a:cubicBezTo>
                  <a:cubicBezTo>
                    <a:pt x="277" y="1054"/>
                    <a:pt x="49" y="826"/>
                    <a:pt x="49" y="545"/>
                  </a:cubicBezTo>
                  <a:cubicBezTo>
                    <a:pt x="49" y="277"/>
                    <a:pt x="277" y="49"/>
                    <a:pt x="557" y="49"/>
                  </a:cubicBezTo>
                  <a:close/>
                  <a:moveTo>
                    <a:pt x="557" y="0"/>
                  </a:moveTo>
                  <a:cubicBezTo>
                    <a:pt x="253" y="0"/>
                    <a:pt x="0" y="253"/>
                    <a:pt x="0" y="545"/>
                  </a:cubicBezTo>
                  <a:cubicBezTo>
                    <a:pt x="0" y="850"/>
                    <a:pt x="253" y="1103"/>
                    <a:pt x="557" y="1103"/>
                  </a:cubicBezTo>
                  <a:cubicBezTo>
                    <a:pt x="862" y="1103"/>
                    <a:pt x="1103" y="850"/>
                    <a:pt x="1103" y="545"/>
                  </a:cubicBezTo>
                  <a:cubicBezTo>
                    <a:pt x="1103" y="253"/>
                    <a:pt x="862" y="0"/>
                    <a:pt x="557"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0" name="Google Shape;1150;p64"/>
            <p:cNvSpPr/>
            <p:nvPr/>
          </p:nvSpPr>
          <p:spPr>
            <a:xfrm>
              <a:off x="3845829" y="710397"/>
              <a:ext cx="228" cy="496956"/>
            </a:xfrm>
            <a:custGeom>
              <a:rect b="b" l="l" r="r" t="t"/>
              <a:pathLst>
                <a:path extrusionOk="0" h="2169" w="1">
                  <a:moveTo>
                    <a:pt x="1" y="2169"/>
                  </a:moveTo>
                  <a:lnTo>
                    <a:pt x="1" y="0"/>
                  </a:ln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1" name="Google Shape;1151;p64"/>
            <p:cNvSpPr/>
            <p:nvPr/>
          </p:nvSpPr>
          <p:spPr>
            <a:xfrm>
              <a:off x="3840324" y="710397"/>
              <a:ext cx="12143" cy="496956"/>
            </a:xfrm>
            <a:custGeom>
              <a:rect b="b" l="l" r="r" t="t"/>
              <a:pathLst>
                <a:path extrusionOk="0" h="2169" w="52">
                  <a:moveTo>
                    <a:pt x="1" y="0"/>
                  </a:moveTo>
                  <a:lnTo>
                    <a:pt x="1" y="2169"/>
                  </a:lnTo>
                  <a:lnTo>
                    <a:pt x="52" y="2169"/>
                  </a:lnTo>
                  <a:lnTo>
                    <a:pt x="52" y="0"/>
                  </a:ln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2" name="Google Shape;1152;p64"/>
            <p:cNvSpPr/>
            <p:nvPr/>
          </p:nvSpPr>
          <p:spPr>
            <a:xfrm>
              <a:off x="3494123" y="1253880"/>
              <a:ext cx="721744" cy="363151"/>
            </a:xfrm>
            <a:custGeom>
              <a:rect b="b" l="l" r="r" t="t"/>
              <a:pathLst>
                <a:path extrusionOk="0" h="1585" w="3150">
                  <a:moveTo>
                    <a:pt x="1575" y="1"/>
                  </a:moveTo>
                  <a:cubicBezTo>
                    <a:pt x="698" y="1"/>
                    <a:pt x="1" y="698"/>
                    <a:pt x="1" y="1575"/>
                  </a:cubicBezTo>
                  <a:cubicBezTo>
                    <a:pt x="1" y="1581"/>
                    <a:pt x="788" y="1584"/>
                    <a:pt x="1575" y="1584"/>
                  </a:cubicBezTo>
                  <a:cubicBezTo>
                    <a:pt x="2363" y="1584"/>
                    <a:pt x="3150" y="1581"/>
                    <a:pt x="3150" y="1575"/>
                  </a:cubicBezTo>
                  <a:cubicBezTo>
                    <a:pt x="3150" y="698"/>
                    <a:pt x="2437" y="1"/>
                    <a:pt x="1575"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3" name="Google Shape;1153;p64"/>
            <p:cNvSpPr/>
            <p:nvPr/>
          </p:nvSpPr>
          <p:spPr>
            <a:xfrm>
              <a:off x="3488618" y="1248375"/>
              <a:ext cx="732971" cy="372087"/>
            </a:xfrm>
            <a:custGeom>
              <a:rect b="b" l="l" r="r" t="t"/>
              <a:pathLst>
                <a:path extrusionOk="0" h="1624" w="3199">
                  <a:moveTo>
                    <a:pt x="1599" y="49"/>
                  </a:moveTo>
                  <a:cubicBezTo>
                    <a:pt x="2449" y="49"/>
                    <a:pt x="3134" y="722"/>
                    <a:pt x="3147" y="1572"/>
                  </a:cubicBezTo>
                  <a:cubicBezTo>
                    <a:pt x="3014" y="1578"/>
                    <a:pt x="2304" y="1581"/>
                    <a:pt x="1595" y="1581"/>
                  </a:cubicBezTo>
                  <a:cubicBezTo>
                    <a:pt x="886" y="1581"/>
                    <a:pt x="179" y="1578"/>
                    <a:pt x="52" y="1572"/>
                  </a:cubicBezTo>
                  <a:cubicBezTo>
                    <a:pt x="65" y="722"/>
                    <a:pt x="750" y="49"/>
                    <a:pt x="1599" y="49"/>
                  </a:cubicBezTo>
                  <a:close/>
                  <a:moveTo>
                    <a:pt x="1599" y="0"/>
                  </a:moveTo>
                  <a:cubicBezTo>
                    <a:pt x="710" y="0"/>
                    <a:pt x="1" y="710"/>
                    <a:pt x="1" y="1599"/>
                  </a:cubicBezTo>
                  <a:cubicBezTo>
                    <a:pt x="1" y="1623"/>
                    <a:pt x="1" y="1623"/>
                    <a:pt x="509" y="1623"/>
                  </a:cubicBezTo>
                  <a:lnTo>
                    <a:pt x="2678" y="1623"/>
                  </a:lnTo>
                  <a:cubicBezTo>
                    <a:pt x="3198" y="1623"/>
                    <a:pt x="3198" y="1623"/>
                    <a:pt x="3198" y="1599"/>
                  </a:cubicBezTo>
                  <a:cubicBezTo>
                    <a:pt x="3198" y="710"/>
                    <a:pt x="2474" y="0"/>
                    <a:pt x="159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4" name="Google Shape;1154;p64"/>
            <p:cNvSpPr/>
            <p:nvPr/>
          </p:nvSpPr>
          <p:spPr>
            <a:xfrm>
              <a:off x="2404177" y="5518760"/>
              <a:ext cx="279533" cy="157176"/>
            </a:xfrm>
            <a:custGeom>
              <a:rect b="b" l="l" r="r" t="t"/>
              <a:pathLst>
                <a:path extrusionOk="0" h="686" w="1220">
                  <a:moveTo>
                    <a:pt x="1" y="0"/>
                  </a:moveTo>
                  <a:lnTo>
                    <a:pt x="1" y="686"/>
                  </a:lnTo>
                  <a:lnTo>
                    <a:pt x="1167" y="661"/>
                  </a:lnTo>
                  <a:lnTo>
                    <a:pt x="1219" y="40"/>
                  </a:lnTo>
                  <a:lnTo>
                    <a:pt x="1" y="0"/>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5" name="Google Shape;1155;p64"/>
            <p:cNvSpPr/>
            <p:nvPr/>
          </p:nvSpPr>
          <p:spPr>
            <a:xfrm>
              <a:off x="2392491" y="5658298"/>
              <a:ext cx="605119" cy="303122"/>
            </a:xfrm>
            <a:custGeom>
              <a:rect b="b" l="l" r="r" t="t"/>
              <a:pathLst>
                <a:path extrusionOk="0" h="1323" w="2641">
                  <a:moveTo>
                    <a:pt x="1334" y="0"/>
                  </a:moveTo>
                  <a:lnTo>
                    <a:pt x="12" y="28"/>
                  </a:lnTo>
                  <a:lnTo>
                    <a:pt x="0" y="1143"/>
                  </a:lnTo>
                  <a:cubicBezTo>
                    <a:pt x="0" y="1206"/>
                    <a:pt x="52" y="1270"/>
                    <a:pt x="116" y="1270"/>
                  </a:cubicBezTo>
                  <a:lnTo>
                    <a:pt x="2501" y="1322"/>
                  </a:lnTo>
                  <a:cubicBezTo>
                    <a:pt x="2601" y="1322"/>
                    <a:pt x="2641" y="1206"/>
                    <a:pt x="2577" y="1143"/>
                  </a:cubicBezTo>
                  <a:lnTo>
                    <a:pt x="1511" y="168"/>
                  </a:lnTo>
                  <a:lnTo>
                    <a:pt x="1334"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6" name="Google Shape;1156;p64"/>
            <p:cNvSpPr/>
            <p:nvPr/>
          </p:nvSpPr>
          <p:spPr>
            <a:xfrm>
              <a:off x="2392491" y="5899791"/>
              <a:ext cx="605119" cy="61630"/>
            </a:xfrm>
            <a:custGeom>
              <a:rect b="b" l="l" r="r" t="t"/>
              <a:pathLst>
                <a:path extrusionOk="0" h="269" w="2641">
                  <a:moveTo>
                    <a:pt x="0" y="0"/>
                  </a:moveTo>
                  <a:lnTo>
                    <a:pt x="0" y="89"/>
                  </a:lnTo>
                  <a:cubicBezTo>
                    <a:pt x="0" y="152"/>
                    <a:pt x="52" y="216"/>
                    <a:pt x="116" y="216"/>
                  </a:cubicBezTo>
                  <a:lnTo>
                    <a:pt x="2501" y="268"/>
                  </a:lnTo>
                  <a:cubicBezTo>
                    <a:pt x="2601" y="268"/>
                    <a:pt x="2641" y="152"/>
                    <a:pt x="2577" y="89"/>
                  </a:cubicBezTo>
                  <a:lnTo>
                    <a:pt x="2537" y="52"/>
                  </a:lnTo>
                  <a:cubicBezTo>
                    <a:pt x="2513" y="64"/>
                    <a:pt x="2501" y="76"/>
                    <a:pt x="2461" y="76"/>
                  </a:cubicBezTo>
                  <a:lnTo>
                    <a:pt x="76" y="28"/>
                  </a:lnTo>
                  <a:cubicBezTo>
                    <a:pt x="52" y="28"/>
                    <a:pt x="25" y="12"/>
                    <a:pt x="0"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7" name="Google Shape;1157;p64"/>
            <p:cNvSpPr/>
            <p:nvPr/>
          </p:nvSpPr>
          <p:spPr>
            <a:xfrm>
              <a:off x="2386766" y="5899791"/>
              <a:ext cx="520807" cy="20391"/>
            </a:xfrm>
            <a:custGeom>
              <a:rect b="b" l="l" r="r" t="t"/>
              <a:pathLst>
                <a:path extrusionOk="0" h="89" w="2273">
                  <a:moveTo>
                    <a:pt x="25" y="0"/>
                  </a:moveTo>
                  <a:cubicBezTo>
                    <a:pt x="13" y="0"/>
                    <a:pt x="1" y="12"/>
                    <a:pt x="1" y="28"/>
                  </a:cubicBezTo>
                  <a:cubicBezTo>
                    <a:pt x="1" y="40"/>
                    <a:pt x="13" y="52"/>
                    <a:pt x="25" y="52"/>
                  </a:cubicBezTo>
                  <a:lnTo>
                    <a:pt x="2245" y="89"/>
                  </a:lnTo>
                  <a:cubicBezTo>
                    <a:pt x="2273" y="89"/>
                    <a:pt x="2273" y="76"/>
                    <a:pt x="2273" y="64"/>
                  </a:cubicBezTo>
                  <a:cubicBezTo>
                    <a:pt x="2273" y="52"/>
                    <a:pt x="2273" y="40"/>
                    <a:pt x="2258" y="40"/>
                  </a:cubicBezTo>
                  <a:lnTo>
                    <a:pt x="25" y="0"/>
                  </a:ln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8" name="Google Shape;1158;p64"/>
            <p:cNvSpPr/>
            <p:nvPr/>
          </p:nvSpPr>
          <p:spPr>
            <a:xfrm>
              <a:off x="2456654" y="5733214"/>
              <a:ext cx="107688" cy="99669"/>
            </a:xfrm>
            <a:custGeom>
              <a:rect b="b" l="l" r="r" t="t"/>
              <a:pathLst>
                <a:path extrusionOk="0" h="435" w="470">
                  <a:moveTo>
                    <a:pt x="229" y="42"/>
                  </a:moveTo>
                  <a:cubicBezTo>
                    <a:pt x="241" y="42"/>
                    <a:pt x="253" y="42"/>
                    <a:pt x="265" y="54"/>
                  </a:cubicBezTo>
                  <a:cubicBezTo>
                    <a:pt x="317" y="54"/>
                    <a:pt x="354" y="82"/>
                    <a:pt x="381" y="118"/>
                  </a:cubicBezTo>
                  <a:cubicBezTo>
                    <a:pt x="405" y="158"/>
                    <a:pt x="405" y="206"/>
                    <a:pt x="405" y="258"/>
                  </a:cubicBezTo>
                  <a:cubicBezTo>
                    <a:pt x="393" y="298"/>
                    <a:pt x="369" y="334"/>
                    <a:pt x="329" y="359"/>
                  </a:cubicBezTo>
                  <a:cubicBezTo>
                    <a:pt x="302" y="379"/>
                    <a:pt x="267" y="391"/>
                    <a:pt x="235" y="391"/>
                  </a:cubicBezTo>
                  <a:cubicBezTo>
                    <a:pt x="223" y="391"/>
                    <a:pt x="212" y="389"/>
                    <a:pt x="201" y="386"/>
                  </a:cubicBezTo>
                  <a:cubicBezTo>
                    <a:pt x="113" y="374"/>
                    <a:pt x="49" y="283"/>
                    <a:pt x="64" y="182"/>
                  </a:cubicBezTo>
                  <a:cubicBezTo>
                    <a:pt x="76" y="146"/>
                    <a:pt x="101" y="106"/>
                    <a:pt x="140" y="82"/>
                  </a:cubicBezTo>
                  <a:cubicBezTo>
                    <a:pt x="165" y="54"/>
                    <a:pt x="201" y="42"/>
                    <a:pt x="229" y="42"/>
                  </a:cubicBezTo>
                  <a:close/>
                  <a:moveTo>
                    <a:pt x="230" y="1"/>
                  </a:moveTo>
                  <a:cubicBezTo>
                    <a:pt x="189" y="1"/>
                    <a:pt x="151" y="12"/>
                    <a:pt x="113" y="30"/>
                  </a:cubicBezTo>
                  <a:cubicBezTo>
                    <a:pt x="64" y="69"/>
                    <a:pt x="25" y="118"/>
                    <a:pt x="13" y="182"/>
                  </a:cubicBezTo>
                  <a:cubicBezTo>
                    <a:pt x="0" y="234"/>
                    <a:pt x="13" y="298"/>
                    <a:pt x="49" y="347"/>
                  </a:cubicBezTo>
                  <a:cubicBezTo>
                    <a:pt x="89" y="398"/>
                    <a:pt x="140" y="423"/>
                    <a:pt x="189" y="435"/>
                  </a:cubicBezTo>
                  <a:lnTo>
                    <a:pt x="241" y="435"/>
                  </a:lnTo>
                  <a:cubicBezTo>
                    <a:pt x="277" y="435"/>
                    <a:pt x="317" y="423"/>
                    <a:pt x="354" y="398"/>
                  </a:cubicBezTo>
                  <a:cubicBezTo>
                    <a:pt x="405" y="374"/>
                    <a:pt x="445" y="322"/>
                    <a:pt x="457" y="258"/>
                  </a:cubicBezTo>
                  <a:cubicBezTo>
                    <a:pt x="469" y="206"/>
                    <a:pt x="457" y="146"/>
                    <a:pt x="418" y="94"/>
                  </a:cubicBezTo>
                  <a:cubicBezTo>
                    <a:pt x="381" y="42"/>
                    <a:pt x="329" y="18"/>
                    <a:pt x="277" y="5"/>
                  </a:cubicBezTo>
                  <a:cubicBezTo>
                    <a:pt x="261" y="2"/>
                    <a:pt x="246" y="1"/>
                    <a:pt x="230"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9" name="Google Shape;1159;p64"/>
            <p:cNvSpPr/>
            <p:nvPr/>
          </p:nvSpPr>
          <p:spPr>
            <a:xfrm>
              <a:off x="2686232" y="5691061"/>
              <a:ext cx="58201" cy="60944"/>
            </a:xfrm>
            <a:custGeom>
              <a:rect b="b" l="l" r="r" t="t"/>
              <a:pathLst>
                <a:path extrusionOk="0" h="266" w="254">
                  <a:moveTo>
                    <a:pt x="235" y="1"/>
                  </a:moveTo>
                  <a:cubicBezTo>
                    <a:pt x="229" y="1"/>
                    <a:pt x="223" y="4"/>
                    <a:pt x="217" y="10"/>
                  </a:cubicBezTo>
                  <a:lnTo>
                    <a:pt x="12" y="226"/>
                  </a:lnTo>
                  <a:cubicBezTo>
                    <a:pt x="0" y="238"/>
                    <a:pt x="0" y="253"/>
                    <a:pt x="12" y="266"/>
                  </a:cubicBezTo>
                  <a:lnTo>
                    <a:pt x="25" y="266"/>
                  </a:lnTo>
                  <a:cubicBezTo>
                    <a:pt x="37" y="266"/>
                    <a:pt x="37" y="266"/>
                    <a:pt x="52" y="253"/>
                  </a:cubicBezTo>
                  <a:lnTo>
                    <a:pt x="253" y="37"/>
                  </a:lnTo>
                  <a:lnTo>
                    <a:pt x="253" y="10"/>
                  </a:lnTo>
                  <a:cubicBezTo>
                    <a:pt x="247" y="4"/>
                    <a:pt x="241" y="1"/>
                    <a:pt x="235"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60" name="Google Shape;1160;p64"/>
            <p:cNvSpPr/>
            <p:nvPr/>
          </p:nvSpPr>
          <p:spPr>
            <a:xfrm>
              <a:off x="2723805" y="5725881"/>
              <a:ext cx="58201" cy="60944"/>
            </a:xfrm>
            <a:custGeom>
              <a:rect b="b" l="l" r="r" t="t"/>
              <a:pathLst>
                <a:path extrusionOk="0" h="266" w="254">
                  <a:moveTo>
                    <a:pt x="229" y="1"/>
                  </a:moveTo>
                  <a:cubicBezTo>
                    <a:pt x="223" y="1"/>
                    <a:pt x="217" y="4"/>
                    <a:pt x="217" y="10"/>
                  </a:cubicBezTo>
                  <a:lnTo>
                    <a:pt x="13" y="226"/>
                  </a:lnTo>
                  <a:cubicBezTo>
                    <a:pt x="1" y="238"/>
                    <a:pt x="1" y="254"/>
                    <a:pt x="13" y="266"/>
                  </a:cubicBezTo>
                  <a:lnTo>
                    <a:pt x="53" y="266"/>
                  </a:lnTo>
                  <a:lnTo>
                    <a:pt x="254" y="50"/>
                  </a:lnTo>
                  <a:cubicBezTo>
                    <a:pt x="254" y="37"/>
                    <a:pt x="254" y="25"/>
                    <a:pt x="241" y="10"/>
                  </a:cubicBezTo>
                  <a:cubicBezTo>
                    <a:pt x="241" y="4"/>
                    <a:pt x="235" y="1"/>
                    <a:pt x="22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61" name="Google Shape;1161;p64"/>
            <p:cNvSpPr/>
            <p:nvPr/>
          </p:nvSpPr>
          <p:spPr>
            <a:xfrm>
              <a:off x="2758863" y="5760939"/>
              <a:ext cx="57972" cy="60944"/>
            </a:xfrm>
            <a:custGeom>
              <a:rect b="b" l="l" r="r" t="t"/>
              <a:pathLst>
                <a:path extrusionOk="0" h="266" w="253">
                  <a:moveTo>
                    <a:pt x="230" y="0"/>
                  </a:moveTo>
                  <a:cubicBezTo>
                    <a:pt x="222" y="0"/>
                    <a:pt x="216" y="3"/>
                    <a:pt x="216" y="9"/>
                  </a:cubicBezTo>
                  <a:lnTo>
                    <a:pt x="12" y="226"/>
                  </a:lnTo>
                  <a:cubicBezTo>
                    <a:pt x="0" y="238"/>
                    <a:pt x="0" y="253"/>
                    <a:pt x="12" y="265"/>
                  </a:cubicBezTo>
                  <a:lnTo>
                    <a:pt x="52" y="265"/>
                  </a:lnTo>
                  <a:lnTo>
                    <a:pt x="253" y="49"/>
                  </a:lnTo>
                  <a:lnTo>
                    <a:pt x="253" y="9"/>
                  </a:lnTo>
                  <a:cubicBezTo>
                    <a:pt x="247" y="3"/>
                    <a:pt x="238" y="0"/>
                    <a:pt x="230"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62" name="Google Shape;1162;p64"/>
            <p:cNvSpPr/>
            <p:nvPr/>
          </p:nvSpPr>
          <p:spPr>
            <a:xfrm>
              <a:off x="2648422" y="5576267"/>
              <a:ext cx="67363" cy="114327"/>
            </a:xfrm>
            <a:custGeom>
              <a:rect b="b" l="l" r="r" t="t"/>
              <a:pathLst>
                <a:path extrusionOk="0" h="499" w="294">
                  <a:moveTo>
                    <a:pt x="126" y="42"/>
                  </a:moveTo>
                  <a:cubicBezTo>
                    <a:pt x="153" y="42"/>
                    <a:pt x="165" y="54"/>
                    <a:pt x="190" y="54"/>
                  </a:cubicBezTo>
                  <a:cubicBezTo>
                    <a:pt x="202" y="69"/>
                    <a:pt x="217" y="94"/>
                    <a:pt x="217" y="106"/>
                  </a:cubicBezTo>
                  <a:cubicBezTo>
                    <a:pt x="229" y="170"/>
                    <a:pt x="229" y="386"/>
                    <a:pt x="202" y="435"/>
                  </a:cubicBezTo>
                  <a:cubicBezTo>
                    <a:pt x="165" y="386"/>
                    <a:pt x="77" y="182"/>
                    <a:pt x="65" y="145"/>
                  </a:cubicBezTo>
                  <a:cubicBezTo>
                    <a:pt x="65" y="94"/>
                    <a:pt x="89" y="54"/>
                    <a:pt x="126" y="42"/>
                  </a:cubicBezTo>
                  <a:close/>
                  <a:moveTo>
                    <a:pt x="147" y="0"/>
                  </a:moveTo>
                  <a:cubicBezTo>
                    <a:pt x="136" y="0"/>
                    <a:pt x="125" y="2"/>
                    <a:pt x="114" y="5"/>
                  </a:cubicBezTo>
                  <a:cubicBezTo>
                    <a:pt x="50" y="17"/>
                    <a:pt x="1" y="81"/>
                    <a:pt x="13" y="145"/>
                  </a:cubicBezTo>
                  <a:cubicBezTo>
                    <a:pt x="25" y="194"/>
                    <a:pt x="141" y="462"/>
                    <a:pt x="190" y="486"/>
                  </a:cubicBezTo>
                  <a:cubicBezTo>
                    <a:pt x="190" y="499"/>
                    <a:pt x="202" y="499"/>
                    <a:pt x="202" y="499"/>
                  </a:cubicBezTo>
                  <a:cubicBezTo>
                    <a:pt x="202" y="499"/>
                    <a:pt x="217" y="499"/>
                    <a:pt x="217" y="486"/>
                  </a:cubicBezTo>
                  <a:cubicBezTo>
                    <a:pt x="293" y="450"/>
                    <a:pt x="266" y="118"/>
                    <a:pt x="266" y="106"/>
                  </a:cubicBezTo>
                  <a:cubicBezTo>
                    <a:pt x="266" y="69"/>
                    <a:pt x="241" y="42"/>
                    <a:pt x="217" y="17"/>
                  </a:cubicBezTo>
                  <a:cubicBezTo>
                    <a:pt x="198" y="9"/>
                    <a:pt x="174" y="0"/>
                    <a:pt x="147"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63" name="Google Shape;1163;p64"/>
            <p:cNvSpPr/>
            <p:nvPr/>
          </p:nvSpPr>
          <p:spPr>
            <a:xfrm>
              <a:off x="2688985" y="5616592"/>
              <a:ext cx="104936" cy="74002"/>
            </a:xfrm>
            <a:custGeom>
              <a:rect b="b" l="l" r="r" t="t"/>
              <a:pathLst>
                <a:path extrusionOk="0" h="323" w="458">
                  <a:moveTo>
                    <a:pt x="317" y="45"/>
                  </a:moveTo>
                  <a:cubicBezTo>
                    <a:pt x="345" y="45"/>
                    <a:pt x="369" y="70"/>
                    <a:pt x="393" y="82"/>
                  </a:cubicBezTo>
                  <a:cubicBezTo>
                    <a:pt x="393" y="106"/>
                    <a:pt x="406" y="134"/>
                    <a:pt x="393" y="146"/>
                  </a:cubicBezTo>
                  <a:cubicBezTo>
                    <a:pt x="393" y="170"/>
                    <a:pt x="381" y="182"/>
                    <a:pt x="357" y="198"/>
                  </a:cubicBezTo>
                  <a:cubicBezTo>
                    <a:pt x="317" y="222"/>
                    <a:pt x="116" y="274"/>
                    <a:pt x="64" y="274"/>
                  </a:cubicBezTo>
                  <a:cubicBezTo>
                    <a:pt x="77" y="222"/>
                    <a:pt x="229" y="94"/>
                    <a:pt x="281" y="58"/>
                  </a:cubicBezTo>
                  <a:cubicBezTo>
                    <a:pt x="293" y="58"/>
                    <a:pt x="305" y="45"/>
                    <a:pt x="317" y="45"/>
                  </a:cubicBezTo>
                  <a:close/>
                  <a:moveTo>
                    <a:pt x="319" y="1"/>
                  </a:moveTo>
                  <a:cubicBezTo>
                    <a:pt x="297" y="1"/>
                    <a:pt x="274" y="6"/>
                    <a:pt x="253" y="18"/>
                  </a:cubicBezTo>
                  <a:cubicBezTo>
                    <a:pt x="217" y="45"/>
                    <a:pt x="25" y="198"/>
                    <a:pt x="13" y="274"/>
                  </a:cubicBezTo>
                  <a:cubicBezTo>
                    <a:pt x="0" y="286"/>
                    <a:pt x="13" y="298"/>
                    <a:pt x="13" y="310"/>
                  </a:cubicBezTo>
                  <a:cubicBezTo>
                    <a:pt x="13" y="310"/>
                    <a:pt x="40" y="323"/>
                    <a:pt x="64" y="323"/>
                  </a:cubicBezTo>
                  <a:cubicBezTo>
                    <a:pt x="153" y="323"/>
                    <a:pt x="369" y="246"/>
                    <a:pt x="381" y="234"/>
                  </a:cubicBezTo>
                  <a:cubicBezTo>
                    <a:pt x="421" y="222"/>
                    <a:pt x="433" y="198"/>
                    <a:pt x="445" y="158"/>
                  </a:cubicBezTo>
                  <a:cubicBezTo>
                    <a:pt x="457" y="134"/>
                    <a:pt x="445" y="94"/>
                    <a:pt x="433" y="58"/>
                  </a:cubicBezTo>
                  <a:cubicBezTo>
                    <a:pt x="406" y="23"/>
                    <a:pt x="363" y="1"/>
                    <a:pt x="31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64" name="Google Shape;1164;p64"/>
            <p:cNvSpPr/>
            <p:nvPr/>
          </p:nvSpPr>
          <p:spPr>
            <a:xfrm>
              <a:off x="2008708" y="5518760"/>
              <a:ext cx="279303" cy="157176"/>
            </a:xfrm>
            <a:custGeom>
              <a:rect b="b" l="l" r="r" t="t"/>
              <a:pathLst>
                <a:path extrusionOk="0" h="686" w="1219">
                  <a:moveTo>
                    <a:pt x="0" y="0"/>
                  </a:moveTo>
                  <a:lnTo>
                    <a:pt x="0" y="686"/>
                  </a:lnTo>
                  <a:lnTo>
                    <a:pt x="1167" y="661"/>
                  </a:lnTo>
                  <a:lnTo>
                    <a:pt x="1218" y="40"/>
                  </a:lnTo>
                  <a:lnTo>
                    <a:pt x="0" y="0"/>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65" name="Google Shape;1165;p64"/>
            <p:cNvSpPr/>
            <p:nvPr/>
          </p:nvSpPr>
          <p:spPr>
            <a:xfrm>
              <a:off x="1988317" y="5670203"/>
              <a:ext cx="605348" cy="302209"/>
            </a:xfrm>
            <a:custGeom>
              <a:rect b="b" l="l" r="r" t="t"/>
              <a:pathLst>
                <a:path extrusionOk="0" h="1319" w="2642">
                  <a:moveTo>
                    <a:pt x="1332" y="0"/>
                  </a:moveTo>
                  <a:lnTo>
                    <a:pt x="13" y="25"/>
                  </a:lnTo>
                  <a:lnTo>
                    <a:pt x="1" y="1142"/>
                  </a:lnTo>
                  <a:cubicBezTo>
                    <a:pt x="1" y="1206"/>
                    <a:pt x="53" y="1270"/>
                    <a:pt x="114" y="1270"/>
                  </a:cubicBezTo>
                  <a:lnTo>
                    <a:pt x="2501" y="1319"/>
                  </a:lnTo>
                  <a:cubicBezTo>
                    <a:pt x="2602" y="1319"/>
                    <a:pt x="2641" y="1206"/>
                    <a:pt x="2577" y="1142"/>
                  </a:cubicBezTo>
                  <a:lnTo>
                    <a:pt x="1511" y="165"/>
                  </a:lnTo>
                  <a:lnTo>
                    <a:pt x="1332"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66" name="Google Shape;1166;p64"/>
            <p:cNvSpPr/>
            <p:nvPr/>
          </p:nvSpPr>
          <p:spPr>
            <a:xfrm>
              <a:off x="1988317" y="5911477"/>
              <a:ext cx="605348" cy="60944"/>
            </a:xfrm>
            <a:custGeom>
              <a:rect b="b" l="l" r="r" t="t"/>
              <a:pathLst>
                <a:path extrusionOk="0" h="266" w="2642">
                  <a:moveTo>
                    <a:pt x="1" y="1"/>
                  </a:moveTo>
                  <a:lnTo>
                    <a:pt x="1" y="89"/>
                  </a:lnTo>
                  <a:cubicBezTo>
                    <a:pt x="1" y="153"/>
                    <a:pt x="53" y="217"/>
                    <a:pt x="114" y="217"/>
                  </a:cubicBezTo>
                  <a:lnTo>
                    <a:pt x="2501" y="266"/>
                  </a:lnTo>
                  <a:cubicBezTo>
                    <a:pt x="2602" y="266"/>
                    <a:pt x="2641" y="153"/>
                    <a:pt x="2577" y="89"/>
                  </a:cubicBezTo>
                  <a:lnTo>
                    <a:pt x="2538" y="53"/>
                  </a:lnTo>
                  <a:cubicBezTo>
                    <a:pt x="2513" y="65"/>
                    <a:pt x="2501" y="77"/>
                    <a:pt x="2462" y="77"/>
                  </a:cubicBezTo>
                  <a:lnTo>
                    <a:pt x="77" y="25"/>
                  </a:lnTo>
                  <a:cubicBezTo>
                    <a:pt x="53" y="25"/>
                    <a:pt x="25" y="13"/>
                    <a:pt x="1"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67" name="Google Shape;1167;p64"/>
            <p:cNvSpPr/>
            <p:nvPr/>
          </p:nvSpPr>
          <p:spPr>
            <a:xfrm>
              <a:off x="1982821" y="5911477"/>
              <a:ext cx="520119" cy="20619"/>
            </a:xfrm>
            <a:custGeom>
              <a:rect b="b" l="l" r="r" t="t"/>
              <a:pathLst>
                <a:path extrusionOk="0" h="90" w="2270">
                  <a:moveTo>
                    <a:pt x="25" y="1"/>
                  </a:moveTo>
                  <a:cubicBezTo>
                    <a:pt x="13" y="1"/>
                    <a:pt x="0" y="13"/>
                    <a:pt x="0" y="25"/>
                  </a:cubicBezTo>
                  <a:cubicBezTo>
                    <a:pt x="0" y="38"/>
                    <a:pt x="13" y="53"/>
                    <a:pt x="25" y="53"/>
                  </a:cubicBezTo>
                  <a:lnTo>
                    <a:pt x="2245" y="89"/>
                  </a:lnTo>
                  <a:cubicBezTo>
                    <a:pt x="2269" y="89"/>
                    <a:pt x="2269" y="77"/>
                    <a:pt x="2269" y="65"/>
                  </a:cubicBezTo>
                  <a:cubicBezTo>
                    <a:pt x="2269" y="53"/>
                    <a:pt x="2269" y="38"/>
                    <a:pt x="2245" y="38"/>
                  </a:cubicBezTo>
                  <a:lnTo>
                    <a:pt x="25" y="1"/>
                  </a:ln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68" name="Google Shape;1168;p64"/>
            <p:cNvSpPr/>
            <p:nvPr/>
          </p:nvSpPr>
          <p:spPr>
            <a:xfrm>
              <a:off x="2052699" y="5744443"/>
              <a:ext cx="110441" cy="100355"/>
            </a:xfrm>
            <a:custGeom>
              <a:rect b="b" l="l" r="r" t="t"/>
              <a:pathLst>
                <a:path extrusionOk="0" h="438" w="482">
                  <a:moveTo>
                    <a:pt x="228" y="45"/>
                  </a:moveTo>
                  <a:cubicBezTo>
                    <a:pt x="241" y="45"/>
                    <a:pt x="253" y="45"/>
                    <a:pt x="265" y="57"/>
                  </a:cubicBezTo>
                  <a:cubicBezTo>
                    <a:pt x="353" y="69"/>
                    <a:pt x="417" y="157"/>
                    <a:pt x="405" y="261"/>
                  </a:cubicBezTo>
                  <a:cubicBezTo>
                    <a:pt x="393" y="298"/>
                    <a:pt x="365" y="337"/>
                    <a:pt x="329" y="361"/>
                  </a:cubicBezTo>
                  <a:cubicBezTo>
                    <a:pt x="300" y="379"/>
                    <a:pt x="267" y="392"/>
                    <a:pt x="236" y="392"/>
                  </a:cubicBezTo>
                  <a:cubicBezTo>
                    <a:pt x="224" y="392"/>
                    <a:pt x="212" y="390"/>
                    <a:pt x="201" y="386"/>
                  </a:cubicBezTo>
                  <a:cubicBezTo>
                    <a:pt x="152" y="374"/>
                    <a:pt x="113" y="349"/>
                    <a:pt x="88" y="310"/>
                  </a:cubicBezTo>
                  <a:cubicBezTo>
                    <a:pt x="61" y="273"/>
                    <a:pt x="61" y="234"/>
                    <a:pt x="61" y="185"/>
                  </a:cubicBezTo>
                  <a:cubicBezTo>
                    <a:pt x="76" y="109"/>
                    <a:pt x="152" y="45"/>
                    <a:pt x="228" y="45"/>
                  </a:cubicBezTo>
                  <a:close/>
                  <a:moveTo>
                    <a:pt x="231" y="1"/>
                  </a:moveTo>
                  <a:cubicBezTo>
                    <a:pt x="125" y="1"/>
                    <a:pt x="34" y="73"/>
                    <a:pt x="12" y="185"/>
                  </a:cubicBezTo>
                  <a:cubicBezTo>
                    <a:pt x="0" y="234"/>
                    <a:pt x="12" y="298"/>
                    <a:pt x="49" y="349"/>
                  </a:cubicBezTo>
                  <a:cubicBezTo>
                    <a:pt x="88" y="401"/>
                    <a:pt x="125" y="425"/>
                    <a:pt x="189" y="438"/>
                  </a:cubicBezTo>
                  <a:lnTo>
                    <a:pt x="241" y="438"/>
                  </a:lnTo>
                  <a:cubicBezTo>
                    <a:pt x="277" y="438"/>
                    <a:pt x="317" y="425"/>
                    <a:pt x="353" y="401"/>
                  </a:cubicBezTo>
                  <a:cubicBezTo>
                    <a:pt x="405" y="374"/>
                    <a:pt x="442" y="325"/>
                    <a:pt x="457" y="261"/>
                  </a:cubicBezTo>
                  <a:cubicBezTo>
                    <a:pt x="481" y="145"/>
                    <a:pt x="393" y="33"/>
                    <a:pt x="277" y="5"/>
                  </a:cubicBezTo>
                  <a:cubicBezTo>
                    <a:pt x="262" y="2"/>
                    <a:pt x="246" y="1"/>
                    <a:pt x="231"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69" name="Google Shape;1169;p64"/>
            <p:cNvSpPr/>
            <p:nvPr/>
          </p:nvSpPr>
          <p:spPr>
            <a:xfrm>
              <a:off x="2282058" y="5702975"/>
              <a:ext cx="58201" cy="60258"/>
            </a:xfrm>
            <a:custGeom>
              <a:rect b="b" l="l" r="r" t="t"/>
              <a:pathLst>
                <a:path extrusionOk="0" h="263" w="254">
                  <a:moveTo>
                    <a:pt x="235" y="0"/>
                  </a:moveTo>
                  <a:cubicBezTo>
                    <a:pt x="229" y="0"/>
                    <a:pt x="223" y="3"/>
                    <a:pt x="217" y="10"/>
                  </a:cubicBezTo>
                  <a:lnTo>
                    <a:pt x="13" y="226"/>
                  </a:lnTo>
                  <a:cubicBezTo>
                    <a:pt x="1" y="238"/>
                    <a:pt x="1" y="250"/>
                    <a:pt x="13" y="262"/>
                  </a:cubicBezTo>
                  <a:lnTo>
                    <a:pt x="50" y="262"/>
                  </a:lnTo>
                  <a:lnTo>
                    <a:pt x="254" y="34"/>
                  </a:lnTo>
                  <a:lnTo>
                    <a:pt x="254" y="10"/>
                  </a:lnTo>
                  <a:cubicBezTo>
                    <a:pt x="248" y="3"/>
                    <a:pt x="242" y="0"/>
                    <a:pt x="235"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0" name="Google Shape;1170;p64"/>
            <p:cNvSpPr/>
            <p:nvPr/>
          </p:nvSpPr>
          <p:spPr>
            <a:xfrm>
              <a:off x="2319860" y="5737795"/>
              <a:ext cx="58201" cy="60258"/>
            </a:xfrm>
            <a:custGeom>
              <a:rect b="b" l="l" r="r" t="t"/>
              <a:pathLst>
                <a:path extrusionOk="0" h="263" w="254">
                  <a:moveTo>
                    <a:pt x="229" y="1"/>
                  </a:moveTo>
                  <a:cubicBezTo>
                    <a:pt x="223" y="1"/>
                    <a:pt x="217" y="4"/>
                    <a:pt x="217" y="10"/>
                  </a:cubicBezTo>
                  <a:lnTo>
                    <a:pt x="13" y="226"/>
                  </a:lnTo>
                  <a:cubicBezTo>
                    <a:pt x="0" y="238"/>
                    <a:pt x="0" y="250"/>
                    <a:pt x="13" y="263"/>
                  </a:cubicBezTo>
                  <a:lnTo>
                    <a:pt x="52" y="263"/>
                  </a:lnTo>
                  <a:lnTo>
                    <a:pt x="253" y="49"/>
                  </a:lnTo>
                  <a:cubicBezTo>
                    <a:pt x="253" y="34"/>
                    <a:pt x="253" y="22"/>
                    <a:pt x="241" y="10"/>
                  </a:cubicBezTo>
                  <a:cubicBezTo>
                    <a:pt x="241" y="4"/>
                    <a:pt x="235" y="1"/>
                    <a:pt x="22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1" name="Google Shape;1171;p64"/>
            <p:cNvSpPr/>
            <p:nvPr/>
          </p:nvSpPr>
          <p:spPr>
            <a:xfrm>
              <a:off x="2354689" y="5772625"/>
              <a:ext cx="58201" cy="63925"/>
            </a:xfrm>
            <a:custGeom>
              <a:rect b="b" l="l" r="r" t="t"/>
              <a:pathLst>
                <a:path extrusionOk="0" h="279" w="254">
                  <a:moveTo>
                    <a:pt x="231" y="1"/>
                  </a:moveTo>
                  <a:cubicBezTo>
                    <a:pt x="223" y="1"/>
                    <a:pt x="217" y="4"/>
                    <a:pt x="217" y="10"/>
                  </a:cubicBezTo>
                  <a:lnTo>
                    <a:pt x="13" y="226"/>
                  </a:lnTo>
                  <a:cubicBezTo>
                    <a:pt x="1" y="238"/>
                    <a:pt x="1" y="251"/>
                    <a:pt x="13" y="263"/>
                  </a:cubicBezTo>
                  <a:lnTo>
                    <a:pt x="25" y="278"/>
                  </a:lnTo>
                  <a:cubicBezTo>
                    <a:pt x="37" y="278"/>
                    <a:pt x="37" y="263"/>
                    <a:pt x="52" y="263"/>
                  </a:cubicBezTo>
                  <a:lnTo>
                    <a:pt x="253" y="50"/>
                  </a:lnTo>
                  <a:lnTo>
                    <a:pt x="253" y="10"/>
                  </a:lnTo>
                  <a:cubicBezTo>
                    <a:pt x="247" y="4"/>
                    <a:pt x="238" y="1"/>
                    <a:pt x="231"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2" name="Google Shape;1172;p64"/>
            <p:cNvSpPr/>
            <p:nvPr/>
          </p:nvSpPr>
          <p:spPr>
            <a:xfrm>
              <a:off x="2247229" y="5587953"/>
              <a:ext cx="63697" cy="114556"/>
            </a:xfrm>
            <a:custGeom>
              <a:rect b="b" l="l" r="r" t="t"/>
              <a:pathLst>
                <a:path extrusionOk="0" h="500" w="278">
                  <a:moveTo>
                    <a:pt x="126" y="43"/>
                  </a:moveTo>
                  <a:cubicBezTo>
                    <a:pt x="165" y="43"/>
                    <a:pt x="202" y="67"/>
                    <a:pt x="202" y="106"/>
                  </a:cubicBezTo>
                  <a:cubicBezTo>
                    <a:pt x="217" y="170"/>
                    <a:pt x="217" y="384"/>
                    <a:pt x="190" y="435"/>
                  </a:cubicBezTo>
                  <a:cubicBezTo>
                    <a:pt x="153" y="384"/>
                    <a:pt x="65" y="183"/>
                    <a:pt x="49" y="143"/>
                  </a:cubicBezTo>
                  <a:cubicBezTo>
                    <a:pt x="49" y="119"/>
                    <a:pt x="49" y="94"/>
                    <a:pt x="65" y="79"/>
                  </a:cubicBezTo>
                  <a:cubicBezTo>
                    <a:pt x="77" y="67"/>
                    <a:pt x="101" y="55"/>
                    <a:pt x="113" y="55"/>
                  </a:cubicBezTo>
                  <a:lnTo>
                    <a:pt x="126" y="43"/>
                  </a:lnTo>
                  <a:close/>
                  <a:moveTo>
                    <a:pt x="128" y="1"/>
                  </a:moveTo>
                  <a:cubicBezTo>
                    <a:pt x="119" y="1"/>
                    <a:pt x="110" y="1"/>
                    <a:pt x="101" y="3"/>
                  </a:cubicBezTo>
                  <a:cubicBezTo>
                    <a:pt x="77" y="3"/>
                    <a:pt x="49" y="30"/>
                    <a:pt x="25" y="55"/>
                  </a:cubicBezTo>
                  <a:cubicBezTo>
                    <a:pt x="1" y="79"/>
                    <a:pt x="1" y="119"/>
                    <a:pt x="1" y="143"/>
                  </a:cubicBezTo>
                  <a:cubicBezTo>
                    <a:pt x="13" y="195"/>
                    <a:pt x="126" y="460"/>
                    <a:pt x="177" y="487"/>
                  </a:cubicBezTo>
                  <a:cubicBezTo>
                    <a:pt x="177" y="499"/>
                    <a:pt x="190" y="499"/>
                    <a:pt x="190" y="499"/>
                  </a:cubicBezTo>
                  <a:lnTo>
                    <a:pt x="202" y="499"/>
                  </a:lnTo>
                  <a:cubicBezTo>
                    <a:pt x="278" y="448"/>
                    <a:pt x="253" y="119"/>
                    <a:pt x="253" y="106"/>
                  </a:cubicBezTo>
                  <a:cubicBezTo>
                    <a:pt x="243" y="39"/>
                    <a:pt x="192" y="1"/>
                    <a:pt x="128"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3" name="Google Shape;1173;p64"/>
            <p:cNvSpPr/>
            <p:nvPr/>
          </p:nvSpPr>
          <p:spPr>
            <a:xfrm>
              <a:off x="2285039" y="5628506"/>
              <a:ext cx="104707" cy="74002"/>
            </a:xfrm>
            <a:custGeom>
              <a:rect b="b" l="l" r="r" t="t"/>
              <a:pathLst>
                <a:path extrusionOk="0" h="323" w="457">
                  <a:moveTo>
                    <a:pt x="341" y="54"/>
                  </a:moveTo>
                  <a:cubicBezTo>
                    <a:pt x="356" y="54"/>
                    <a:pt x="381" y="70"/>
                    <a:pt x="393" y="94"/>
                  </a:cubicBezTo>
                  <a:cubicBezTo>
                    <a:pt x="393" y="106"/>
                    <a:pt x="405" y="130"/>
                    <a:pt x="393" y="146"/>
                  </a:cubicBezTo>
                  <a:cubicBezTo>
                    <a:pt x="393" y="170"/>
                    <a:pt x="381" y="182"/>
                    <a:pt x="356" y="194"/>
                  </a:cubicBezTo>
                  <a:cubicBezTo>
                    <a:pt x="317" y="222"/>
                    <a:pt x="113" y="271"/>
                    <a:pt x="64" y="271"/>
                  </a:cubicBezTo>
                  <a:cubicBezTo>
                    <a:pt x="76" y="222"/>
                    <a:pt x="229" y="94"/>
                    <a:pt x="280" y="54"/>
                  </a:cubicBezTo>
                  <a:close/>
                  <a:moveTo>
                    <a:pt x="325" y="1"/>
                  </a:moveTo>
                  <a:cubicBezTo>
                    <a:pt x="301" y="1"/>
                    <a:pt x="281" y="9"/>
                    <a:pt x="253" y="18"/>
                  </a:cubicBezTo>
                  <a:cubicBezTo>
                    <a:pt x="216" y="42"/>
                    <a:pt x="25" y="194"/>
                    <a:pt x="12" y="271"/>
                  </a:cubicBezTo>
                  <a:cubicBezTo>
                    <a:pt x="0" y="283"/>
                    <a:pt x="12" y="298"/>
                    <a:pt x="12" y="310"/>
                  </a:cubicBezTo>
                  <a:cubicBezTo>
                    <a:pt x="12" y="310"/>
                    <a:pt x="37" y="322"/>
                    <a:pt x="64" y="322"/>
                  </a:cubicBezTo>
                  <a:cubicBezTo>
                    <a:pt x="152" y="322"/>
                    <a:pt x="369" y="246"/>
                    <a:pt x="381" y="234"/>
                  </a:cubicBezTo>
                  <a:cubicBezTo>
                    <a:pt x="417" y="222"/>
                    <a:pt x="433" y="194"/>
                    <a:pt x="445" y="158"/>
                  </a:cubicBezTo>
                  <a:cubicBezTo>
                    <a:pt x="457" y="130"/>
                    <a:pt x="445" y="94"/>
                    <a:pt x="433" y="70"/>
                  </a:cubicBezTo>
                  <a:cubicBezTo>
                    <a:pt x="417" y="30"/>
                    <a:pt x="381" y="18"/>
                    <a:pt x="356" y="6"/>
                  </a:cubicBezTo>
                  <a:cubicBezTo>
                    <a:pt x="345" y="2"/>
                    <a:pt x="335" y="1"/>
                    <a:pt x="325"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4" name="Google Shape;1174;p64"/>
            <p:cNvSpPr/>
            <p:nvPr/>
          </p:nvSpPr>
          <p:spPr>
            <a:xfrm>
              <a:off x="1880865" y="3390439"/>
              <a:ext cx="1160073" cy="2201843"/>
            </a:xfrm>
            <a:custGeom>
              <a:rect b="b" l="l" r="r" t="t"/>
              <a:pathLst>
                <a:path extrusionOk="0" h="9610" w="5063">
                  <a:moveTo>
                    <a:pt x="394" y="1"/>
                  </a:moveTo>
                  <a:lnTo>
                    <a:pt x="153" y="713"/>
                  </a:lnTo>
                  <a:cubicBezTo>
                    <a:pt x="13" y="1143"/>
                    <a:pt x="1" y="1615"/>
                    <a:pt x="126" y="2044"/>
                  </a:cubicBezTo>
                  <a:lnTo>
                    <a:pt x="165" y="2148"/>
                  </a:lnTo>
                  <a:lnTo>
                    <a:pt x="394" y="4773"/>
                  </a:lnTo>
                  <a:lnTo>
                    <a:pt x="342" y="9457"/>
                  </a:lnTo>
                  <a:cubicBezTo>
                    <a:pt x="330" y="9545"/>
                    <a:pt x="406" y="9609"/>
                    <a:pt x="494" y="9609"/>
                  </a:cubicBezTo>
                  <a:lnTo>
                    <a:pt x="1816" y="9594"/>
                  </a:lnTo>
                  <a:cubicBezTo>
                    <a:pt x="1892" y="9594"/>
                    <a:pt x="1953" y="9533"/>
                    <a:pt x="1953" y="9469"/>
                  </a:cubicBezTo>
                  <a:lnTo>
                    <a:pt x="2398" y="4849"/>
                  </a:lnTo>
                  <a:lnTo>
                    <a:pt x="2398" y="4697"/>
                  </a:lnTo>
                  <a:lnTo>
                    <a:pt x="2385" y="2617"/>
                  </a:lnTo>
                  <a:lnTo>
                    <a:pt x="3007" y="5065"/>
                  </a:lnTo>
                  <a:lnTo>
                    <a:pt x="2181" y="9381"/>
                  </a:lnTo>
                  <a:cubicBezTo>
                    <a:pt x="2169" y="9469"/>
                    <a:pt x="2233" y="9545"/>
                    <a:pt x="2321" y="9545"/>
                  </a:cubicBezTo>
                  <a:lnTo>
                    <a:pt x="3567" y="9545"/>
                  </a:lnTo>
                  <a:cubicBezTo>
                    <a:pt x="3655" y="9545"/>
                    <a:pt x="3732" y="9481"/>
                    <a:pt x="3756" y="9405"/>
                  </a:cubicBezTo>
                  <a:lnTo>
                    <a:pt x="4938" y="5699"/>
                  </a:lnTo>
                  <a:cubicBezTo>
                    <a:pt x="5050" y="5370"/>
                    <a:pt x="5062" y="5026"/>
                    <a:pt x="4974" y="4697"/>
                  </a:cubicBezTo>
                  <a:lnTo>
                    <a:pt x="3808" y="305"/>
                  </a:lnTo>
                  <a:lnTo>
                    <a:pt x="2209" y="305"/>
                  </a:lnTo>
                  <a:lnTo>
                    <a:pt x="2181" y="1"/>
                  </a:lnTo>
                  <a:close/>
                </a:path>
              </a:pathLst>
            </a:custGeom>
            <a:solidFill>
              <a:srgbClr val="1D958D"/>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5" name="Google Shape;1175;p64"/>
            <p:cNvSpPr/>
            <p:nvPr/>
          </p:nvSpPr>
          <p:spPr>
            <a:xfrm>
              <a:off x="2421824" y="3536396"/>
              <a:ext cx="43305" cy="471071"/>
            </a:xfrm>
            <a:custGeom>
              <a:rect b="b" l="l" r="r" t="t"/>
              <a:pathLst>
                <a:path extrusionOk="0" h="2056" w="189">
                  <a:moveTo>
                    <a:pt x="113" y="0"/>
                  </a:moveTo>
                  <a:cubicBezTo>
                    <a:pt x="101" y="0"/>
                    <a:pt x="88" y="12"/>
                    <a:pt x="88" y="37"/>
                  </a:cubicBezTo>
                  <a:lnTo>
                    <a:pt x="125" y="762"/>
                  </a:lnTo>
                  <a:cubicBezTo>
                    <a:pt x="140" y="826"/>
                    <a:pt x="140" y="887"/>
                    <a:pt x="125" y="938"/>
                  </a:cubicBezTo>
                  <a:lnTo>
                    <a:pt x="0" y="2029"/>
                  </a:lnTo>
                  <a:cubicBezTo>
                    <a:pt x="0" y="2044"/>
                    <a:pt x="12" y="2056"/>
                    <a:pt x="24" y="2056"/>
                  </a:cubicBezTo>
                  <a:cubicBezTo>
                    <a:pt x="37" y="2056"/>
                    <a:pt x="49" y="2056"/>
                    <a:pt x="49" y="2029"/>
                  </a:cubicBezTo>
                  <a:lnTo>
                    <a:pt x="177" y="950"/>
                  </a:lnTo>
                  <a:cubicBezTo>
                    <a:pt x="189" y="887"/>
                    <a:pt x="189" y="826"/>
                    <a:pt x="177" y="762"/>
                  </a:cubicBezTo>
                  <a:lnTo>
                    <a:pt x="140" y="25"/>
                  </a:lnTo>
                  <a:cubicBezTo>
                    <a:pt x="140" y="12"/>
                    <a:pt x="125" y="0"/>
                    <a:pt x="113"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6" name="Google Shape;1176;p64"/>
            <p:cNvSpPr/>
            <p:nvPr/>
          </p:nvSpPr>
          <p:spPr>
            <a:xfrm>
              <a:off x="2729538" y="2419877"/>
              <a:ext cx="692423" cy="781528"/>
            </a:xfrm>
            <a:custGeom>
              <a:rect b="b" l="l" r="r" t="t"/>
              <a:pathLst>
                <a:path extrusionOk="0" h="3411" w="3022">
                  <a:moveTo>
                    <a:pt x="2360" y="1"/>
                  </a:moveTo>
                  <a:lnTo>
                    <a:pt x="1462" y="1472"/>
                  </a:lnTo>
                  <a:lnTo>
                    <a:pt x="725" y="622"/>
                  </a:lnTo>
                  <a:lnTo>
                    <a:pt x="0" y="2132"/>
                  </a:lnTo>
                  <a:lnTo>
                    <a:pt x="762" y="3058"/>
                  </a:lnTo>
                  <a:cubicBezTo>
                    <a:pt x="957" y="3298"/>
                    <a:pt x="1228" y="3410"/>
                    <a:pt x="1496" y="3410"/>
                  </a:cubicBezTo>
                  <a:cubicBezTo>
                    <a:pt x="1908" y="3410"/>
                    <a:pt x="2315" y="3146"/>
                    <a:pt x="2437" y="2678"/>
                  </a:cubicBezTo>
                  <a:lnTo>
                    <a:pt x="3021" y="430"/>
                  </a:lnTo>
                  <a:lnTo>
                    <a:pt x="2360" y="1"/>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7" name="Google Shape;1177;p64"/>
            <p:cNvSpPr/>
            <p:nvPr/>
          </p:nvSpPr>
          <p:spPr>
            <a:xfrm>
              <a:off x="3005861" y="2742258"/>
              <a:ext cx="69887" cy="111127"/>
            </a:xfrm>
            <a:custGeom>
              <a:rect b="b" l="l" r="r" t="t"/>
              <a:pathLst>
                <a:path extrusionOk="0" h="485" w="305">
                  <a:moveTo>
                    <a:pt x="293" y="1"/>
                  </a:moveTo>
                  <a:cubicBezTo>
                    <a:pt x="280" y="1"/>
                    <a:pt x="268" y="1"/>
                    <a:pt x="256" y="13"/>
                  </a:cubicBezTo>
                  <a:lnTo>
                    <a:pt x="12" y="445"/>
                  </a:lnTo>
                  <a:cubicBezTo>
                    <a:pt x="0" y="457"/>
                    <a:pt x="12" y="470"/>
                    <a:pt x="12" y="470"/>
                  </a:cubicBezTo>
                  <a:lnTo>
                    <a:pt x="28" y="485"/>
                  </a:lnTo>
                  <a:cubicBezTo>
                    <a:pt x="40" y="485"/>
                    <a:pt x="52" y="470"/>
                    <a:pt x="52" y="470"/>
                  </a:cubicBezTo>
                  <a:lnTo>
                    <a:pt x="305" y="40"/>
                  </a:lnTo>
                  <a:cubicBezTo>
                    <a:pt x="305" y="28"/>
                    <a:pt x="305" y="13"/>
                    <a:pt x="293"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8" name="Google Shape;1178;p64"/>
            <p:cNvSpPr/>
            <p:nvPr/>
          </p:nvSpPr>
          <p:spPr>
            <a:xfrm>
              <a:off x="3124998" y="2210461"/>
              <a:ext cx="593434" cy="785423"/>
            </a:xfrm>
            <a:custGeom>
              <a:rect b="b" l="l" r="r" t="t"/>
              <a:pathLst>
                <a:path extrusionOk="0" h="3428" w="2590">
                  <a:moveTo>
                    <a:pt x="1" y="1"/>
                  </a:moveTo>
                  <a:lnTo>
                    <a:pt x="1" y="3427"/>
                  </a:lnTo>
                  <a:lnTo>
                    <a:pt x="2590" y="3427"/>
                  </a:lnTo>
                  <a:lnTo>
                    <a:pt x="2590" y="1"/>
                  </a:lnTo>
                  <a:close/>
                </a:path>
              </a:pathLst>
            </a:custGeom>
            <a:solidFill>
              <a:srgbClr val="F3F3F3"/>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9" name="Google Shape;1179;p64"/>
            <p:cNvSpPr/>
            <p:nvPr/>
          </p:nvSpPr>
          <p:spPr>
            <a:xfrm>
              <a:off x="3192133" y="2350227"/>
              <a:ext cx="259140" cy="8476"/>
            </a:xfrm>
            <a:custGeom>
              <a:rect b="b" l="l" r="r" t="t"/>
              <a:pathLst>
                <a:path extrusionOk="0" h="37" w="1131">
                  <a:moveTo>
                    <a:pt x="25" y="0"/>
                  </a:moveTo>
                  <a:cubicBezTo>
                    <a:pt x="12" y="0"/>
                    <a:pt x="0" y="12"/>
                    <a:pt x="0" y="24"/>
                  </a:cubicBezTo>
                  <a:cubicBezTo>
                    <a:pt x="0" y="37"/>
                    <a:pt x="12" y="37"/>
                    <a:pt x="25" y="37"/>
                  </a:cubicBezTo>
                  <a:lnTo>
                    <a:pt x="1103" y="37"/>
                  </a:lnTo>
                  <a:cubicBezTo>
                    <a:pt x="1118" y="37"/>
                    <a:pt x="1130" y="37"/>
                    <a:pt x="1130" y="24"/>
                  </a:cubicBezTo>
                  <a:cubicBezTo>
                    <a:pt x="1130" y="12"/>
                    <a:pt x="1118" y="0"/>
                    <a:pt x="1103"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0" name="Google Shape;1180;p64"/>
            <p:cNvSpPr/>
            <p:nvPr/>
          </p:nvSpPr>
          <p:spPr>
            <a:xfrm>
              <a:off x="3192133" y="2460440"/>
              <a:ext cx="293971" cy="9162"/>
            </a:xfrm>
            <a:custGeom>
              <a:rect b="b" l="l" r="r" t="t"/>
              <a:pathLst>
                <a:path extrusionOk="0" h="40" w="1283">
                  <a:moveTo>
                    <a:pt x="25" y="0"/>
                  </a:moveTo>
                  <a:cubicBezTo>
                    <a:pt x="12" y="0"/>
                    <a:pt x="0" y="12"/>
                    <a:pt x="0" y="25"/>
                  </a:cubicBezTo>
                  <a:cubicBezTo>
                    <a:pt x="0" y="25"/>
                    <a:pt x="12" y="40"/>
                    <a:pt x="25" y="40"/>
                  </a:cubicBezTo>
                  <a:lnTo>
                    <a:pt x="1255" y="40"/>
                  </a:lnTo>
                  <a:cubicBezTo>
                    <a:pt x="1270" y="40"/>
                    <a:pt x="1282" y="25"/>
                    <a:pt x="1282" y="25"/>
                  </a:cubicBezTo>
                  <a:cubicBezTo>
                    <a:pt x="1282" y="12"/>
                    <a:pt x="1270" y="0"/>
                    <a:pt x="1255"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1" name="Google Shape;1181;p64"/>
            <p:cNvSpPr/>
            <p:nvPr/>
          </p:nvSpPr>
          <p:spPr>
            <a:xfrm>
              <a:off x="3192133" y="2814888"/>
              <a:ext cx="293971" cy="9162"/>
            </a:xfrm>
            <a:custGeom>
              <a:rect b="b" l="l" r="r" t="t"/>
              <a:pathLst>
                <a:path extrusionOk="0" h="40" w="1283">
                  <a:moveTo>
                    <a:pt x="25" y="0"/>
                  </a:moveTo>
                  <a:cubicBezTo>
                    <a:pt x="12" y="0"/>
                    <a:pt x="0" y="0"/>
                    <a:pt x="0" y="16"/>
                  </a:cubicBezTo>
                  <a:cubicBezTo>
                    <a:pt x="0" y="28"/>
                    <a:pt x="12" y="40"/>
                    <a:pt x="25" y="40"/>
                  </a:cubicBezTo>
                  <a:lnTo>
                    <a:pt x="1255" y="40"/>
                  </a:lnTo>
                  <a:cubicBezTo>
                    <a:pt x="1270" y="40"/>
                    <a:pt x="1282" y="28"/>
                    <a:pt x="1282" y="16"/>
                  </a:cubicBezTo>
                  <a:cubicBezTo>
                    <a:pt x="1282" y="0"/>
                    <a:pt x="1270" y="0"/>
                    <a:pt x="1255"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2" name="Google Shape;1182;p64"/>
            <p:cNvSpPr/>
            <p:nvPr/>
          </p:nvSpPr>
          <p:spPr>
            <a:xfrm>
              <a:off x="3192133" y="2539252"/>
              <a:ext cx="453672" cy="8476"/>
            </a:xfrm>
            <a:custGeom>
              <a:rect b="b" l="l" r="r" t="t"/>
              <a:pathLst>
                <a:path extrusionOk="0" h="37" w="1980">
                  <a:moveTo>
                    <a:pt x="25" y="0"/>
                  </a:moveTo>
                  <a:cubicBezTo>
                    <a:pt x="12" y="0"/>
                    <a:pt x="0" y="13"/>
                    <a:pt x="0" y="25"/>
                  </a:cubicBezTo>
                  <a:cubicBezTo>
                    <a:pt x="0" y="25"/>
                    <a:pt x="12" y="37"/>
                    <a:pt x="25" y="37"/>
                  </a:cubicBezTo>
                  <a:lnTo>
                    <a:pt x="1968" y="37"/>
                  </a:lnTo>
                  <a:lnTo>
                    <a:pt x="1980" y="25"/>
                  </a:lnTo>
                  <a:cubicBezTo>
                    <a:pt x="1980" y="13"/>
                    <a:pt x="1968" y="0"/>
                    <a:pt x="196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3" name="Google Shape;1183;p64"/>
            <p:cNvSpPr/>
            <p:nvPr/>
          </p:nvSpPr>
          <p:spPr>
            <a:xfrm>
              <a:off x="3192133" y="2722095"/>
              <a:ext cx="453672" cy="9162"/>
            </a:xfrm>
            <a:custGeom>
              <a:rect b="b" l="l" r="r" t="t"/>
              <a:pathLst>
                <a:path extrusionOk="0" h="40" w="1980">
                  <a:moveTo>
                    <a:pt x="25" y="0"/>
                  </a:moveTo>
                  <a:cubicBezTo>
                    <a:pt x="12" y="0"/>
                    <a:pt x="0" y="0"/>
                    <a:pt x="0" y="12"/>
                  </a:cubicBezTo>
                  <a:cubicBezTo>
                    <a:pt x="0" y="25"/>
                    <a:pt x="12" y="40"/>
                    <a:pt x="25" y="40"/>
                  </a:cubicBezTo>
                  <a:lnTo>
                    <a:pt x="1968" y="40"/>
                  </a:lnTo>
                  <a:cubicBezTo>
                    <a:pt x="1968" y="40"/>
                    <a:pt x="1980" y="25"/>
                    <a:pt x="1980" y="12"/>
                  </a:cubicBezTo>
                  <a:cubicBezTo>
                    <a:pt x="1980" y="0"/>
                    <a:pt x="1968" y="0"/>
                    <a:pt x="196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4" name="Google Shape;1184;p64"/>
            <p:cNvSpPr/>
            <p:nvPr/>
          </p:nvSpPr>
          <p:spPr>
            <a:xfrm>
              <a:off x="3503285" y="2460440"/>
              <a:ext cx="142517" cy="9162"/>
            </a:xfrm>
            <a:custGeom>
              <a:rect b="b" l="l" r="r" t="t"/>
              <a:pathLst>
                <a:path extrusionOk="0" h="40" w="622">
                  <a:moveTo>
                    <a:pt x="25" y="0"/>
                  </a:moveTo>
                  <a:cubicBezTo>
                    <a:pt x="13" y="0"/>
                    <a:pt x="1" y="12"/>
                    <a:pt x="1" y="25"/>
                  </a:cubicBezTo>
                  <a:cubicBezTo>
                    <a:pt x="1" y="25"/>
                    <a:pt x="13" y="40"/>
                    <a:pt x="25" y="40"/>
                  </a:cubicBezTo>
                  <a:lnTo>
                    <a:pt x="610" y="40"/>
                  </a:lnTo>
                  <a:lnTo>
                    <a:pt x="622" y="25"/>
                  </a:lnTo>
                  <a:cubicBezTo>
                    <a:pt x="622" y="12"/>
                    <a:pt x="610" y="0"/>
                    <a:pt x="610"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5" name="Google Shape;1185;p64"/>
            <p:cNvSpPr/>
            <p:nvPr/>
          </p:nvSpPr>
          <p:spPr>
            <a:xfrm>
              <a:off x="3192133" y="2632045"/>
              <a:ext cx="142517" cy="8476"/>
            </a:xfrm>
            <a:custGeom>
              <a:rect b="b" l="l" r="r" t="t"/>
              <a:pathLst>
                <a:path extrusionOk="0" h="37" w="622">
                  <a:moveTo>
                    <a:pt x="25" y="0"/>
                  </a:moveTo>
                  <a:cubicBezTo>
                    <a:pt x="12" y="0"/>
                    <a:pt x="0" y="0"/>
                    <a:pt x="0" y="13"/>
                  </a:cubicBezTo>
                  <a:cubicBezTo>
                    <a:pt x="0" y="25"/>
                    <a:pt x="12" y="37"/>
                    <a:pt x="25" y="37"/>
                  </a:cubicBezTo>
                  <a:lnTo>
                    <a:pt x="609" y="37"/>
                  </a:lnTo>
                  <a:cubicBezTo>
                    <a:pt x="609" y="37"/>
                    <a:pt x="622" y="25"/>
                    <a:pt x="622" y="13"/>
                  </a:cubicBezTo>
                  <a:cubicBezTo>
                    <a:pt x="622" y="0"/>
                    <a:pt x="609" y="0"/>
                    <a:pt x="60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6" name="Google Shape;1186;p64"/>
            <p:cNvSpPr/>
            <p:nvPr/>
          </p:nvSpPr>
          <p:spPr>
            <a:xfrm>
              <a:off x="3308527" y="2116982"/>
              <a:ext cx="75611" cy="169091"/>
            </a:xfrm>
            <a:custGeom>
              <a:rect b="b" l="l" r="r" t="t"/>
              <a:pathLst>
                <a:path extrusionOk="0" h="738" w="330">
                  <a:moveTo>
                    <a:pt x="190" y="1"/>
                  </a:moveTo>
                  <a:cubicBezTo>
                    <a:pt x="114" y="1"/>
                    <a:pt x="37" y="53"/>
                    <a:pt x="37" y="141"/>
                  </a:cubicBezTo>
                  <a:lnTo>
                    <a:pt x="1" y="586"/>
                  </a:lnTo>
                  <a:cubicBezTo>
                    <a:pt x="1" y="662"/>
                    <a:pt x="50" y="726"/>
                    <a:pt x="126" y="738"/>
                  </a:cubicBezTo>
                  <a:cubicBezTo>
                    <a:pt x="202" y="738"/>
                    <a:pt x="278" y="674"/>
                    <a:pt x="278" y="598"/>
                  </a:cubicBezTo>
                  <a:lnTo>
                    <a:pt x="318" y="153"/>
                  </a:lnTo>
                  <a:cubicBezTo>
                    <a:pt x="330" y="77"/>
                    <a:pt x="266" y="16"/>
                    <a:pt x="190"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7" name="Google Shape;1187;p64"/>
            <p:cNvSpPr/>
            <p:nvPr/>
          </p:nvSpPr>
          <p:spPr>
            <a:xfrm>
              <a:off x="3241630" y="2111486"/>
              <a:ext cx="75611" cy="175044"/>
            </a:xfrm>
            <a:custGeom>
              <a:rect b="b" l="l" r="r" t="t"/>
              <a:pathLst>
                <a:path extrusionOk="0" h="764" w="330">
                  <a:moveTo>
                    <a:pt x="189" y="0"/>
                  </a:moveTo>
                  <a:cubicBezTo>
                    <a:pt x="113" y="0"/>
                    <a:pt x="49" y="52"/>
                    <a:pt x="37" y="128"/>
                  </a:cubicBezTo>
                  <a:lnTo>
                    <a:pt x="1" y="610"/>
                  </a:lnTo>
                  <a:cubicBezTo>
                    <a:pt x="1" y="686"/>
                    <a:pt x="49" y="762"/>
                    <a:pt x="141" y="762"/>
                  </a:cubicBezTo>
                  <a:cubicBezTo>
                    <a:pt x="147" y="763"/>
                    <a:pt x="153" y="763"/>
                    <a:pt x="159" y="763"/>
                  </a:cubicBezTo>
                  <a:cubicBezTo>
                    <a:pt x="227" y="763"/>
                    <a:pt x="279" y="704"/>
                    <a:pt x="293" y="634"/>
                  </a:cubicBezTo>
                  <a:lnTo>
                    <a:pt x="329" y="153"/>
                  </a:lnTo>
                  <a:cubicBezTo>
                    <a:pt x="329" y="77"/>
                    <a:pt x="278" y="13"/>
                    <a:pt x="189"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8" name="Google Shape;1188;p64"/>
            <p:cNvSpPr/>
            <p:nvPr/>
          </p:nvSpPr>
          <p:spPr>
            <a:xfrm>
              <a:off x="3372224" y="2146078"/>
              <a:ext cx="72630" cy="131745"/>
            </a:xfrm>
            <a:custGeom>
              <a:rect b="b" l="l" r="r" t="t"/>
              <a:pathLst>
                <a:path extrusionOk="0" h="575" w="317">
                  <a:moveTo>
                    <a:pt x="161" y="0"/>
                  </a:moveTo>
                  <a:cubicBezTo>
                    <a:pt x="93" y="0"/>
                    <a:pt x="39" y="60"/>
                    <a:pt x="27" y="130"/>
                  </a:cubicBezTo>
                  <a:lnTo>
                    <a:pt x="0" y="422"/>
                  </a:lnTo>
                  <a:cubicBezTo>
                    <a:pt x="0" y="498"/>
                    <a:pt x="64" y="559"/>
                    <a:pt x="140" y="574"/>
                  </a:cubicBezTo>
                  <a:cubicBezTo>
                    <a:pt x="216" y="574"/>
                    <a:pt x="280" y="523"/>
                    <a:pt x="292" y="434"/>
                  </a:cubicBezTo>
                  <a:lnTo>
                    <a:pt x="317" y="154"/>
                  </a:lnTo>
                  <a:cubicBezTo>
                    <a:pt x="317" y="78"/>
                    <a:pt x="256" y="2"/>
                    <a:pt x="180" y="2"/>
                  </a:cubicBezTo>
                  <a:cubicBezTo>
                    <a:pt x="173" y="1"/>
                    <a:pt x="167" y="0"/>
                    <a:pt x="161"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9" name="Google Shape;1189;p64"/>
            <p:cNvSpPr/>
            <p:nvPr/>
          </p:nvSpPr>
          <p:spPr>
            <a:xfrm>
              <a:off x="3436379" y="2151583"/>
              <a:ext cx="69887" cy="97145"/>
            </a:xfrm>
            <a:custGeom>
              <a:rect b="b" l="l" r="r" t="t"/>
              <a:pathLst>
                <a:path extrusionOk="0" h="422" w="305">
                  <a:moveTo>
                    <a:pt x="155" y="1"/>
                  </a:moveTo>
                  <a:cubicBezTo>
                    <a:pt x="78" y="1"/>
                    <a:pt x="24" y="60"/>
                    <a:pt x="12" y="130"/>
                  </a:cubicBezTo>
                  <a:lnTo>
                    <a:pt x="12" y="270"/>
                  </a:lnTo>
                  <a:cubicBezTo>
                    <a:pt x="0" y="346"/>
                    <a:pt x="64" y="422"/>
                    <a:pt x="140" y="422"/>
                  </a:cubicBezTo>
                  <a:cubicBezTo>
                    <a:pt x="147" y="423"/>
                    <a:pt x="153" y="424"/>
                    <a:pt x="159" y="424"/>
                  </a:cubicBezTo>
                  <a:cubicBezTo>
                    <a:pt x="227" y="424"/>
                    <a:pt x="281" y="364"/>
                    <a:pt x="293" y="294"/>
                  </a:cubicBezTo>
                  <a:lnTo>
                    <a:pt x="305" y="154"/>
                  </a:lnTo>
                  <a:cubicBezTo>
                    <a:pt x="305" y="66"/>
                    <a:pt x="253" y="2"/>
                    <a:pt x="177" y="2"/>
                  </a:cubicBezTo>
                  <a:cubicBezTo>
                    <a:pt x="170" y="1"/>
                    <a:pt x="162" y="1"/>
                    <a:pt x="155"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0" name="Google Shape;1190;p64"/>
            <p:cNvSpPr/>
            <p:nvPr/>
          </p:nvSpPr>
          <p:spPr>
            <a:xfrm>
              <a:off x="3305098" y="2140811"/>
              <a:ext cx="17638" cy="115936"/>
            </a:xfrm>
            <a:custGeom>
              <a:rect b="b" l="l" r="r" t="t"/>
              <a:pathLst>
                <a:path extrusionOk="0" h="506" w="77">
                  <a:moveTo>
                    <a:pt x="52" y="0"/>
                  </a:moveTo>
                  <a:cubicBezTo>
                    <a:pt x="40" y="0"/>
                    <a:pt x="28" y="13"/>
                    <a:pt x="28" y="25"/>
                  </a:cubicBezTo>
                  <a:lnTo>
                    <a:pt x="1" y="482"/>
                  </a:lnTo>
                  <a:cubicBezTo>
                    <a:pt x="1" y="494"/>
                    <a:pt x="1" y="506"/>
                    <a:pt x="16" y="506"/>
                  </a:cubicBezTo>
                  <a:lnTo>
                    <a:pt x="28" y="506"/>
                  </a:lnTo>
                  <a:cubicBezTo>
                    <a:pt x="40" y="506"/>
                    <a:pt x="52" y="494"/>
                    <a:pt x="52" y="482"/>
                  </a:cubicBezTo>
                  <a:lnTo>
                    <a:pt x="77" y="37"/>
                  </a:lnTo>
                  <a:cubicBezTo>
                    <a:pt x="77" y="13"/>
                    <a:pt x="65" y="13"/>
                    <a:pt x="52"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1" name="Google Shape;1191;p64"/>
            <p:cNvSpPr/>
            <p:nvPr/>
          </p:nvSpPr>
          <p:spPr>
            <a:xfrm>
              <a:off x="3372224" y="2155469"/>
              <a:ext cx="20391" cy="104936"/>
            </a:xfrm>
            <a:custGeom>
              <a:rect b="b" l="l" r="r" t="t"/>
              <a:pathLst>
                <a:path extrusionOk="0" h="458" w="89">
                  <a:moveTo>
                    <a:pt x="64" y="0"/>
                  </a:moveTo>
                  <a:cubicBezTo>
                    <a:pt x="40" y="0"/>
                    <a:pt x="40" y="0"/>
                    <a:pt x="27" y="25"/>
                  </a:cubicBezTo>
                  <a:lnTo>
                    <a:pt x="0" y="430"/>
                  </a:lnTo>
                  <a:cubicBezTo>
                    <a:pt x="0" y="442"/>
                    <a:pt x="12" y="457"/>
                    <a:pt x="27" y="457"/>
                  </a:cubicBezTo>
                  <a:cubicBezTo>
                    <a:pt x="40" y="457"/>
                    <a:pt x="52" y="457"/>
                    <a:pt x="52" y="442"/>
                  </a:cubicBezTo>
                  <a:lnTo>
                    <a:pt x="76" y="25"/>
                  </a:lnTo>
                  <a:cubicBezTo>
                    <a:pt x="88" y="13"/>
                    <a:pt x="76" y="0"/>
                    <a:pt x="64"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2" name="Google Shape;1192;p64"/>
            <p:cNvSpPr/>
            <p:nvPr/>
          </p:nvSpPr>
          <p:spPr>
            <a:xfrm>
              <a:off x="3436379" y="2163726"/>
              <a:ext cx="14895" cy="84774"/>
            </a:xfrm>
            <a:custGeom>
              <a:rect b="b" l="l" r="r" t="t"/>
              <a:pathLst>
                <a:path extrusionOk="0" h="370" w="65">
                  <a:moveTo>
                    <a:pt x="37" y="1"/>
                  </a:moveTo>
                  <a:cubicBezTo>
                    <a:pt x="25" y="1"/>
                    <a:pt x="12" y="1"/>
                    <a:pt x="12" y="25"/>
                  </a:cubicBezTo>
                  <a:lnTo>
                    <a:pt x="0" y="345"/>
                  </a:lnTo>
                  <a:cubicBezTo>
                    <a:pt x="0" y="357"/>
                    <a:pt x="12" y="369"/>
                    <a:pt x="25" y="369"/>
                  </a:cubicBezTo>
                  <a:cubicBezTo>
                    <a:pt x="37" y="369"/>
                    <a:pt x="52" y="369"/>
                    <a:pt x="52" y="357"/>
                  </a:cubicBezTo>
                  <a:lnTo>
                    <a:pt x="64" y="25"/>
                  </a:lnTo>
                  <a:cubicBezTo>
                    <a:pt x="64" y="13"/>
                    <a:pt x="52" y="1"/>
                    <a:pt x="37"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3" name="Google Shape;1193;p64"/>
            <p:cNvSpPr/>
            <p:nvPr/>
          </p:nvSpPr>
          <p:spPr>
            <a:xfrm>
              <a:off x="1665259" y="2262929"/>
              <a:ext cx="1372932" cy="1235873"/>
            </a:xfrm>
            <a:custGeom>
              <a:rect b="b" l="l" r="r" t="t"/>
              <a:pathLst>
                <a:path extrusionOk="0" h="5394" w="5992">
                  <a:moveTo>
                    <a:pt x="1944" y="0"/>
                  </a:moveTo>
                  <a:lnTo>
                    <a:pt x="1587" y="13"/>
                  </a:lnTo>
                  <a:cubicBezTo>
                    <a:pt x="1082" y="25"/>
                    <a:pt x="598" y="317"/>
                    <a:pt x="409" y="798"/>
                  </a:cubicBezTo>
                  <a:cubicBezTo>
                    <a:pt x="381" y="862"/>
                    <a:pt x="357" y="926"/>
                    <a:pt x="345" y="1002"/>
                  </a:cubicBezTo>
                  <a:lnTo>
                    <a:pt x="28" y="2461"/>
                  </a:lnTo>
                  <a:cubicBezTo>
                    <a:pt x="1" y="2562"/>
                    <a:pt x="77" y="2653"/>
                    <a:pt x="180" y="2665"/>
                  </a:cubicBezTo>
                  <a:lnTo>
                    <a:pt x="1118" y="2689"/>
                  </a:lnTo>
                  <a:lnTo>
                    <a:pt x="902" y="5394"/>
                  </a:lnTo>
                  <a:lnTo>
                    <a:pt x="5117" y="5394"/>
                  </a:lnTo>
                  <a:lnTo>
                    <a:pt x="5026" y="2830"/>
                  </a:lnTo>
                  <a:lnTo>
                    <a:pt x="5927" y="1876"/>
                  </a:lnTo>
                  <a:cubicBezTo>
                    <a:pt x="5991" y="1800"/>
                    <a:pt x="5991" y="1688"/>
                    <a:pt x="5915" y="1611"/>
                  </a:cubicBezTo>
                  <a:lnTo>
                    <a:pt x="4709" y="482"/>
                  </a:lnTo>
                  <a:cubicBezTo>
                    <a:pt x="4508" y="229"/>
                    <a:pt x="4204" y="64"/>
                    <a:pt x="3859" y="64"/>
                  </a:cubicBezTo>
                  <a:lnTo>
                    <a:pt x="1996" y="0"/>
                  </a:lnTo>
                  <a:cubicBezTo>
                    <a:pt x="1980" y="0"/>
                    <a:pt x="1956" y="0"/>
                    <a:pt x="1944" y="13"/>
                  </a:cubicBezTo>
                  <a:lnTo>
                    <a:pt x="1944"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4" name="Google Shape;1194;p64"/>
            <p:cNvSpPr/>
            <p:nvPr/>
          </p:nvSpPr>
          <p:spPr>
            <a:xfrm>
              <a:off x="2165664" y="1449543"/>
              <a:ext cx="526300" cy="374152"/>
            </a:xfrm>
            <a:custGeom>
              <a:rect b="b" l="l" r="r" t="t"/>
              <a:pathLst>
                <a:path extrusionOk="0" h="1632" w="2297">
                  <a:moveTo>
                    <a:pt x="1320" y="1"/>
                  </a:moveTo>
                  <a:cubicBezTo>
                    <a:pt x="1288" y="1"/>
                    <a:pt x="1254" y="3"/>
                    <a:pt x="1219" y="8"/>
                  </a:cubicBezTo>
                  <a:cubicBezTo>
                    <a:pt x="1091" y="21"/>
                    <a:pt x="966" y="85"/>
                    <a:pt x="902" y="200"/>
                  </a:cubicBezTo>
                  <a:cubicBezTo>
                    <a:pt x="890" y="213"/>
                    <a:pt x="877" y="225"/>
                    <a:pt x="862" y="249"/>
                  </a:cubicBezTo>
                  <a:cubicBezTo>
                    <a:pt x="862" y="264"/>
                    <a:pt x="686" y="276"/>
                    <a:pt x="673" y="289"/>
                  </a:cubicBezTo>
                  <a:cubicBezTo>
                    <a:pt x="509" y="325"/>
                    <a:pt x="305" y="389"/>
                    <a:pt x="229" y="554"/>
                  </a:cubicBezTo>
                  <a:cubicBezTo>
                    <a:pt x="192" y="618"/>
                    <a:pt x="177" y="706"/>
                    <a:pt x="177" y="782"/>
                  </a:cubicBezTo>
                  <a:cubicBezTo>
                    <a:pt x="52" y="873"/>
                    <a:pt x="0" y="1050"/>
                    <a:pt x="52" y="1202"/>
                  </a:cubicBezTo>
                  <a:lnTo>
                    <a:pt x="177" y="1595"/>
                  </a:lnTo>
                  <a:cubicBezTo>
                    <a:pt x="204" y="1583"/>
                    <a:pt x="229" y="1583"/>
                    <a:pt x="268" y="1583"/>
                  </a:cubicBezTo>
                  <a:lnTo>
                    <a:pt x="469" y="1583"/>
                  </a:lnTo>
                  <a:cubicBezTo>
                    <a:pt x="503" y="1607"/>
                    <a:pt x="548" y="1632"/>
                    <a:pt x="585" y="1632"/>
                  </a:cubicBezTo>
                  <a:cubicBezTo>
                    <a:pt x="604" y="1632"/>
                    <a:pt x="621" y="1625"/>
                    <a:pt x="634" y="1607"/>
                  </a:cubicBezTo>
                  <a:cubicBezTo>
                    <a:pt x="649" y="1595"/>
                    <a:pt x="686" y="1431"/>
                    <a:pt x="686" y="1419"/>
                  </a:cubicBezTo>
                  <a:cubicBezTo>
                    <a:pt x="698" y="1367"/>
                    <a:pt x="698" y="1315"/>
                    <a:pt x="698" y="1278"/>
                  </a:cubicBezTo>
                  <a:cubicBezTo>
                    <a:pt x="698" y="1190"/>
                    <a:pt x="698" y="1102"/>
                    <a:pt x="710" y="1010"/>
                  </a:cubicBezTo>
                  <a:cubicBezTo>
                    <a:pt x="762" y="1062"/>
                    <a:pt x="838" y="1087"/>
                    <a:pt x="914" y="1087"/>
                  </a:cubicBezTo>
                  <a:lnTo>
                    <a:pt x="1243" y="1087"/>
                  </a:lnTo>
                  <a:cubicBezTo>
                    <a:pt x="1334" y="1087"/>
                    <a:pt x="1423" y="1050"/>
                    <a:pt x="1487" y="986"/>
                  </a:cubicBezTo>
                  <a:lnTo>
                    <a:pt x="1523" y="986"/>
                  </a:lnTo>
                  <a:cubicBezTo>
                    <a:pt x="1563" y="1087"/>
                    <a:pt x="1675" y="1163"/>
                    <a:pt x="1791" y="1163"/>
                  </a:cubicBezTo>
                  <a:lnTo>
                    <a:pt x="1956" y="1163"/>
                  </a:lnTo>
                  <a:lnTo>
                    <a:pt x="1956" y="1190"/>
                  </a:lnTo>
                  <a:cubicBezTo>
                    <a:pt x="1960" y="1207"/>
                    <a:pt x="1971" y="1215"/>
                    <a:pt x="1985" y="1215"/>
                  </a:cubicBezTo>
                  <a:cubicBezTo>
                    <a:pt x="2013" y="1215"/>
                    <a:pt x="2054" y="1188"/>
                    <a:pt x="2096" y="1138"/>
                  </a:cubicBezTo>
                  <a:cubicBezTo>
                    <a:pt x="2208" y="1074"/>
                    <a:pt x="2297" y="962"/>
                    <a:pt x="2297" y="822"/>
                  </a:cubicBezTo>
                  <a:lnTo>
                    <a:pt x="2297" y="618"/>
                  </a:lnTo>
                  <a:lnTo>
                    <a:pt x="2284" y="618"/>
                  </a:lnTo>
                  <a:cubicBezTo>
                    <a:pt x="2248" y="453"/>
                    <a:pt x="2108" y="325"/>
                    <a:pt x="1928" y="313"/>
                  </a:cubicBezTo>
                  <a:lnTo>
                    <a:pt x="1879" y="313"/>
                  </a:lnTo>
                  <a:cubicBezTo>
                    <a:pt x="1709" y="167"/>
                    <a:pt x="1579" y="1"/>
                    <a:pt x="1320" y="1"/>
                  </a:cubicBez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5" name="Google Shape;1195;p64"/>
            <p:cNvSpPr/>
            <p:nvPr/>
          </p:nvSpPr>
          <p:spPr>
            <a:xfrm>
              <a:off x="2148245" y="1655073"/>
              <a:ext cx="497659" cy="730435"/>
            </a:xfrm>
            <a:custGeom>
              <a:rect b="b" l="l" r="r" t="t"/>
              <a:pathLst>
                <a:path extrusionOk="0" h="3188" w="2172">
                  <a:moveTo>
                    <a:pt x="725" y="1"/>
                  </a:moveTo>
                  <a:lnTo>
                    <a:pt x="725" y="686"/>
                  </a:lnTo>
                  <a:lnTo>
                    <a:pt x="344" y="686"/>
                  </a:lnTo>
                  <a:cubicBezTo>
                    <a:pt x="305" y="686"/>
                    <a:pt x="280" y="686"/>
                    <a:pt x="253" y="698"/>
                  </a:cubicBezTo>
                  <a:cubicBezTo>
                    <a:pt x="116" y="738"/>
                    <a:pt x="0" y="863"/>
                    <a:pt x="0" y="1027"/>
                  </a:cubicBezTo>
                  <a:lnTo>
                    <a:pt x="0" y="1067"/>
                  </a:lnTo>
                  <a:cubicBezTo>
                    <a:pt x="0" y="1243"/>
                    <a:pt x="153" y="1396"/>
                    <a:pt x="344" y="1396"/>
                  </a:cubicBezTo>
                  <a:lnTo>
                    <a:pt x="433" y="1396"/>
                  </a:lnTo>
                  <a:lnTo>
                    <a:pt x="344" y="2538"/>
                  </a:lnTo>
                  <a:cubicBezTo>
                    <a:pt x="305" y="2870"/>
                    <a:pt x="558" y="3159"/>
                    <a:pt x="890" y="3186"/>
                  </a:cubicBezTo>
                  <a:lnTo>
                    <a:pt x="953" y="3186"/>
                  </a:lnTo>
                  <a:cubicBezTo>
                    <a:pt x="969" y="3187"/>
                    <a:pt x="984" y="3188"/>
                    <a:pt x="999" y="3188"/>
                  </a:cubicBezTo>
                  <a:cubicBezTo>
                    <a:pt x="1309" y="3188"/>
                    <a:pt x="1576" y="2954"/>
                    <a:pt x="1599" y="2626"/>
                  </a:cubicBezTo>
                  <a:lnTo>
                    <a:pt x="1623" y="2209"/>
                  </a:lnTo>
                  <a:cubicBezTo>
                    <a:pt x="1928" y="2197"/>
                    <a:pt x="2172" y="1956"/>
                    <a:pt x="2172" y="1664"/>
                  </a:cubicBezTo>
                  <a:lnTo>
                    <a:pt x="2172" y="330"/>
                  </a:lnTo>
                  <a:cubicBezTo>
                    <a:pt x="2172" y="305"/>
                    <a:pt x="2172" y="266"/>
                    <a:pt x="2156" y="241"/>
                  </a:cubicBezTo>
                  <a:cubicBezTo>
                    <a:pt x="2120" y="266"/>
                    <a:pt x="2068" y="266"/>
                    <a:pt x="2019" y="266"/>
                  </a:cubicBezTo>
                  <a:lnTo>
                    <a:pt x="1867" y="266"/>
                  </a:lnTo>
                  <a:cubicBezTo>
                    <a:pt x="1739" y="266"/>
                    <a:pt x="1623" y="177"/>
                    <a:pt x="1587" y="65"/>
                  </a:cubicBezTo>
                  <a:cubicBezTo>
                    <a:pt x="1523" y="141"/>
                    <a:pt x="1422" y="190"/>
                    <a:pt x="1319" y="190"/>
                  </a:cubicBezTo>
                  <a:lnTo>
                    <a:pt x="990" y="190"/>
                  </a:lnTo>
                  <a:cubicBezTo>
                    <a:pt x="862" y="190"/>
                    <a:pt x="762" y="113"/>
                    <a:pt x="725"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6" name="Google Shape;1196;p64"/>
            <p:cNvSpPr/>
            <p:nvPr/>
          </p:nvSpPr>
          <p:spPr>
            <a:xfrm>
              <a:off x="2342775" y="2114229"/>
              <a:ext cx="177576" cy="125100"/>
            </a:xfrm>
            <a:custGeom>
              <a:rect b="b" l="l" r="r" t="t"/>
              <a:pathLst>
                <a:path extrusionOk="0" h="546" w="775">
                  <a:moveTo>
                    <a:pt x="1" y="1"/>
                  </a:moveTo>
                  <a:cubicBezTo>
                    <a:pt x="1" y="1"/>
                    <a:pt x="89" y="546"/>
                    <a:pt x="750" y="546"/>
                  </a:cubicBezTo>
                  <a:lnTo>
                    <a:pt x="774" y="205"/>
                  </a:lnTo>
                  <a:lnTo>
                    <a:pt x="774" y="205"/>
                  </a:lnTo>
                  <a:cubicBezTo>
                    <a:pt x="774" y="205"/>
                    <a:pt x="741" y="207"/>
                    <a:pt x="687" y="207"/>
                  </a:cubicBezTo>
                  <a:cubicBezTo>
                    <a:pt x="510" y="207"/>
                    <a:pt x="118" y="185"/>
                    <a:pt x="1"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7" name="Google Shape;1197;p64"/>
            <p:cNvSpPr/>
            <p:nvPr/>
          </p:nvSpPr>
          <p:spPr>
            <a:xfrm>
              <a:off x="2142521" y="2209547"/>
              <a:ext cx="439233" cy="273111"/>
            </a:xfrm>
            <a:custGeom>
              <a:rect b="b" l="l" r="r" t="t"/>
              <a:pathLst>
                <a:path extrusionOk="0" h="1192" w="1917">
                  <a:moveTo>
                    <a:pt x="286" y="0"/>
                  </a:moveTo>
                  <a:cubicBezTo>
                    <a:pt x="267" y="0"/>
                    <a:pt x="248" y="9"/>
                    <a:pt x="241" y="29"/>
                  </a:cubicBezTo>
                  <a:lnTo>
                    <a:pt x="25" y="474"/>
                  </a:lnTo>
                  <a:cubicBezTo>
                    <a:pt x="1" y="510"/>
                    <a:pt x="13" y="574"/>
                    <a:pt x="37" y="614"/>
                  </a:cubicBezTo>
                  <a:lnTo>
                    <a:pt x="494" y="1147"/>
                  </a:lnTo>
                  <a:cubicBezTo>
                    <a:pt x="517" y="1175"/>
                    <a:pt x="555" y="1191"/>
                    <a:pt x="593" y="1191"/>
                  </a:cubicBezTo>
                  <a:cubicBezTo>
                    <a:pt x="622" y="1191"/>
                    <a:pt x="652" y="1182"/>
                    <a:pt x="674" y="1159"/>
                  </a:cubicBezTo>
                  <a:lnTo>
                    <a:pt x="1091" y="766"/>
                  </a:lnTo>
                  <a:cubicBezTo>
                    <a:pt x="1097" y="760"/>
                    <a:pt x="1103" y="757"/>
                    <a:pt x="1110" y="757"/>
                  </a:cubicBezTo>
                  <a:cubicBezTo>
                    <a:pt x="1116" y="757"/>
                    <a:pt x="1123" y="760"/>
                    <a:pt x="1131" y="766"/>
                  </a:cubicBezTo>
                  <a:lnTo>
                    <a:pt x="1396" y="1071"/>
                  </a:lnTo>
                  <a:cubicBezTo>
                    <a:pt x="1416" y="1095"/>
                    <a:pt x="1438" y="1107"/>
                    <a:pt x="1458" y="1107"/>
                  </a:cubicBezTo>
                  <a:cubicBezTo>
                    <a:pt x="1479" y="1107"/>
                    <a:pt x="1498" y="1095"/>
                    <a:pt x="1511" y="1071"/>
                  </a:cubicBezTo>
                  <a:lnTo>
                    <a:pt x="1877" y="651"/>
                  </a:lnTo>
                  <a:cubicBezTo>
                    <a:pt x="1916" y="614"/>
                    <a:pt x="1916" y="562"/>
                    <a:pt x="1904" y="526"/>
                  </a:cubicBezTo>
                  <a:lnTo>
                    <a:pt x="1764" y="157"/>
                  </a:lnTo>
                  <a:cubicBezTo>
                    <a:pt x="1756" y="105"/>
                    <a:pt x="1723" y="75"/>
                    <a:pt x="1686" y="75"/>
                  </a:cubicBezTo>
                  <a:cubicBezTo>
                    <a:pt x="1669" y="75"/>
                    <a:pt x="1652" y="81"/>
                    <a:pt x="1636" y="93"/>
                  </a:cubicBezTo>
                  <a:lnTo>
                    <a:pt x="1116" y="638"/>
                  </a:lnTo>
                  <a:cubicBezTo>
                    <a:pt x="1116" y="644"/>
                    <a:pt x="1112" y="648"/>
                    <a:pt x="1109" y="648"/>
                  </a:cubicBezTo>
                  <a:cubicBezTo>
                    <a:pt x="1106" y="648"/>
                    <a:pt x="1103" y="644"/>
                    <a:pt x="1103" y="638"/>
                  </a:cubicBezTo>
                  <a:lnTo>
                    <a:pt x="330" y="17"/>
                  </a:lnTo>
                  <a:cubicBezTo>
                    <a:pt x="319" y="6"/>
                    <a:pt x="302" y="0"/>
                    <a:pt x="286" y="0"/>
                  </a:cubicBezTo>
                  <a:close/>
                </a:path>
              </a:pathLst>
            </a:custGeom>
            <a:solidFill>
              <a:srgbClr val="F2F2F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8" name="Google Shape;1198;p64"/>
            <p:cNvSpPr/>
            <p:nvPr/>
          </p:nvSpPr>
          <p:spPr>
            <a:xfrm>
              <a:off x="2136331" y="2203127"/>
              <a:ext cx="450918" cy="283873"/>
            </a:xfrm>
            <a:custGeom>
              <a:rect b="b" l="l" r="r" t="t"/>
              <a:pathLst>
                <a:path extrusionOk="0" h="1239" w="1968">
                  <a:moveTo>
                    <a:pt x="345" y="57"/>
                  </a:moveTo>
                  <a:lnTo>
                    <a:pt x="1118" y="691"/>
                  </a:lnTo>
                  <a:cubicBezTo>
                    <a:pt x="1124" y="698"/>
                    <a:pt x="1134" y="702"/>
                    <a:pt x="1144" y="702"/>
                  </a:cubicBezTo>
                  <a:cubicBezTo>
                    <a:pt x="1154" y="702"/>
                    <a:pt x="1164" y="698"/>
                    <a:pt x="1170" y="691"/>
                  </a:cubicBezTo>
                  <a:lnTo>
                    <a:pt x="1691" y="146"/>
                  </a:lnTo>
                  <a:cubicBezTo>
                    <a:pt x="1699" y="137"/>
                    <a:pt x="1708" y="128"/>
                    <a:pt x="1717" y="128"/>
                  </a:cubicBezTo>
                  <a:cubicBezTo>
                    <a:pt x="1720" y="128"/>
                    <a:pt x="1724" y="130"/>
                    <a:pt x="1727" y="133"/>
                  </a:cubicBezTo>
                  <a:cubicBezTo>
                    <a:pt x="1739" y="133"/>
                    <a:pt x="1767" y="158"/>
                    <a:pt x="1767" y="185"/>
                  </a:cubicBezTo>
                  <a:lnTo>
                    <a:pt x="1904" y="554"/>
                  </a:lnTo>
                  <a:cubicBezTo>
                    <a:pt x="1919" y="590"/>
                    <a:pt x="1919" y="630"/>
                    <a:pt x="1892" y="654"/>
                  </a:cubicBezTo>
                  <a:lnTo>
                    <a:pt x="1523" y="1087"/>
                  </a:lnTo>
                  <a:lnTo>
                    <a:pt x="1511" y="1087"/>
                  </a:lnTo>
                  <a:cubicBezTo>
                    <a:pt x="1511" y="1099"/>
                    <a:pt x="1499" y="1111"/>
                    <a:pt x="1487" y="1111"/>
                  </a:cubicBezTo>
                  <a:cubicBezTo>
                    <a:pt x="1474" y="1111"/>
                    <a:pt x="1462" y="1099"/>
                    <a:pt x="1447" y="1087"/>
                  </a:cubicBezTo>
                  <a:lnTo>
                    <a:pt x="1170" y="782"/>
                  </a:lnTo>
                  <a:cubicBezTo>
                    <a:pt x="1170" y="767"/>
                    <a:pt x="1158" y="767"/>
                    <a:pt x="1143" y="767"/>
                  </a:cubicBezTo>
                  <a:cubicBezTo>
                    <a:pt x="1130" y="767"/>
                    <a:pt x="1118" y="767"/>
                    <a:pt x="1106" y="782"/>
                  </a:cubicBezTo>
                  <a:lnTo>
                    <a:pt x="674" y="1175"/>
                  </a:lnTo>
                  <a:cubicBezTo>
                    <a:pt x="665" y="1184"/>
                    <a:pt x="650" y="1192"/>
                    <a:pt x="633" y="1192"/>
                  </a:cubicBezTo>
                  <a:cubicBezTo>
                    <a:pt x="625" y="1192"/>
                    <a:pt x="618" y="1191"/>
                    <a:pt x="610" y="1187"/>
                  </a:cubicBezTo>
                  <a:cubicBezTo>
                    <a:pt x="585" y="1187"/>
                    <a:pt x="561" y="1175"/>
                    <a:pt x="549" y="1163"/>
                  </a:cubicBezTo>
                  <a:lnTo>
                    <a:pt x="92" y="630"/>
                  </a:lnTo>
                  <a:cubicBezTo>
                    <a:pt x="64" y="590"/>
                    <a:pt x="52" y="554"/>
                    <a:pt x="77" y="514"/>
                  </a:cubicBezTo>
                  <a:lnTo>
                    <a:pt x="293" y="69"/>
                  </a:lnTo>
                  <a:cubicBezTo>
                    <a:pt x="293" y="57"/>
                    <a:pt x="305" y="57"/>
                    <a:pt x="305" y="57"/>
                  </a:cubicBezTo>
                  <a:close/>
                  <a:moveTo>
                    <a:pt x="323" y="1"/>
                  </a:moveTo>
                  <a:cubicBezTo>
                    <a:pt x="314" y="1"/>
                    <a:pt x="304" y="2"/>
                    <a:pt x="293" y="6"/>
                  </a:cubicBezTo>
                  <a:cubicBezTo>
                    <a:pt x="281" y="6"/>
                    <a:pt x="256" y="21"/>
                    <a:pt x="244" y="45"/>
                  </a:cubicBezTo>
                  <a:lnTo>
                    <a:pt x="28" y="490"/>
                  </a:lnTo>
                  <a:cubicBezTo>
                    <a:pt x="0" y="538"/>
                    <a:pt x="16" y="602"/>
                    <a:pt x="52" y="654"/>
                  </a:cubicBezTo>
                  <a:lnTo>
                    <a:pt x="509" y="1199"/>
                  </a:lnTo>
                  <a:cubicBezTo>
                    <a:pt x="521" y="1224"/>
                    <a:pt x="561" y="1239"/>
                    <a:pt x="597" y="1239"/>
                  </a:cubicBezTo>
                  <a:lnTo>
                    <a:pt x="610" y="1239"/>
                  </a:lnTo>
                  <a:cubicBezTo>
                    <a:pt x="649" y="1239"/>
                    <a:pt x="686" y="1224"/>
                    <a:pt x="713" y="1212"/>
                  </a:cubicBezTo>
                  <a:lnTo>
                    <a:pt x="1130" y="819"/>
                  </a:lnTo>
                  <a:lnTo>
                    <a:pt x="1411" y="1111"/>
                  </a:lnTo>
                  <a:cubicBezTo>
                    <a:pt x="1423" y="1148"/>
                    <a:pt x="1447" y="1163"/>
                    <a:pt x="1487" y="1163"/>
                  </a:cubicBezTo>
                  <a:cubicBezTo>
                    <a:pt x="1511" y="1163"/>
                    <a:pt x="1538" y="1135"/>
                    <a:pt x="1563" y="1111"/>
                  </a:cubicBezTo>
                  <a:lnTo>
                    <a:pt x="1931" y="691"/>
                  </a:lnTo>
                  <a:cubicBezTo>
                    <a:pt x="1968" y="654"/>
                    <a:pt x="1968" y="590"/>
                    <a:pt x="1956" y="538"/>
                  </a:cubicBezTo>
                  <a:lnTo>
                    <a:pt x="1816" y="173"/>
                  </a:lnTo>
                  <a:cubicBezTo>
                    <a:pt x="1803" y="133"/>
                    <a:pt x="1779" y="97"/>
                    <a:pt x="1739" y="82"/>
                  </a:cubicBezTo>
                  <a:cubicBezTo>
                    <a:pt x="1733" y="78"/>
                    <a:pt x="1726" y="77"/>
                    <a:pt x="1718" y="77"/>
                  </a:cubicBezTo>
                  <a:cubicBezTo>
                    <a:pt x="1695" y="77"/>
                    <a:pt x="1669" y="89"/>
                    <a:pt x="1651" y="109"/>
                  </a:cubicBezTo>
                  <a:lnTo>
                    <a:pt x="1130" y="642"/>
                  </a:lnTo>
                  <a:lnTo>
                    <a:pt x="369" y="21"/>
                  </a:lnTo>
                  <a:cubicBezTo>
                    <a:pt x="360" y="10"/>
                    <a:pt x="345" y="1"/>
                    <a:pt x="323"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9" name="Google Shape;1199;p64"/>
            <p:cNvSpPr/>
            <p:nvPr/>
          </p:nvSpPr>
          <p:spPr>
            <a:xfrm>
              <a:off x="2607411" y="2547500"/>
              <a:ext cx="276560" cy="44220"/>
            </a:xfrm>
            <a:custGeom>
              <a:rect b="b" l="l" r="r" t="t"/>
              <a:pathLst>
                <a:path extrusionOk="0" h="193" w="1207">
                  <a:moveTo>
                    <a:pt x="52" y="1"/>
                  </a:moveTo>
                  <a:cubicBezTo>
                    <a:pt x="28" y="1"/>
                    <a:pt x="0" y="13"/>
                    <a:pt x="0" y="40"/>
                  </a:cubicBezTo>
                  <a:lnTo>
                    <a:pt x="0" y="141"/>
                  </a:lnTo>
                  <a:cubicBezTo>
                    <a:pt x="0" y="165"/>
                    <a:pt x="28" y="193"/>
                    <a:pt x="52" y="193"/>
                  </a:cubicBezTo>
                  <a:lnTo>
                    <a:pt x="1157" y="193"/>
                  </a:lnTo>
                  <a:cubicBezTo>
                    <a:pt x="1182" y="193"/>
                    <a:pt x="1206" y="165"/>
                    <a:pt x="1206" y="141"/>
                  </a:cubicBezTo>
                  <a:lnTo>
                    <a:pt x="1206" y="40"/>
                  </a:lnTo>
                  <a:cubicBezTo>
                    <a:pt x="1206" y="13"/>
                    <a:pt x="1182" y="1"/>
                    <a:pt x="1157" y="1"/>
                  </a:cubicBez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0" name="Google Shape;1200;p64"/>
            <p:cNvSpPr/>
            <p:nvPr/>
          </p:nvSpPr>
          <p:spPr>
            <a:xfrm>
              <a:off x="2587020" y="2602720"/>
              <a:ext cx="317112" cy="372782"/>
            </a:xfrm>
            <a:custGeom>
              <a:rect b="b" l="l" r="r" t="t"/>
              <a:pathLst>
                <a:path extrusionOk="0" h="1627" w="1384">
                  <a:moveTo>
                    <a:pt x="1" y="0"/>
                  </a:moveTo>
                  <a:lnTo>
                    <a:pt x="193" y="1627"/>
                  </a:lnTo>
                  <a:lnTo>
                    <a:pt x="1195" y="1627"/>
                  </a:lnTo>
                  <a:lnTo>
                    <a:pt x="1384" y="0"/>
                  </a:ln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1" name="Google Shape;1201;p64"/>
            <p:cNvSpPr/>
            <p:nvPr/>
          </p:nvSpPr>
          <p:spPr>
            <a:xfrm>
              <a:off x="2564105" y="2582558"/>
              <a:ext cx="363847" cy="61630"/>
            </a:xfrm>
            <a:custGeom>
              <a:rect b="b" l="l" r="r" t="t"/>
              <a:pathLst>
                <a:path extrusionOk="0" h="269" w="1588">
                  <a:moveTo>
                    <a:pt x="128" y="0"/>
                  </a:moveTo>
                  <a:cubicBezTo>
                    <a:pt x="52" y="0"/>
                    <a:pt x="0" y="52"/>
                    <a:pt x="0" y="128"/>
                  </a:cubicBezTo>
                  <a:cubicBezTo>
                    <a:pt x="0" y="204"/>
                    <a:pt x="52" y="268"/>
                    <a:pt x="128" y="268"/>
                  </a:cubicBezTo>
                  <a:lnTo>
                    <a:pt x="1459" y="268"/>
                  </a:lnTo>
                  <a:cubicBezTo>
                    <a:pt x="1523" y="268"/>
                    <a:pt x="1587" y="204"/>
                    <a:pt x="1587" y="128"/>
                  </a:cubicBezTo>
                  <a:cubicBezTo>
                    <a:pt x="1587" y="52"/>
                    <a:pt x="1523" y="0"/>
                    <a:pt x="145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2" name="Google Shape;1202;p64"/>
            <p:cNvSpPr/>
            <p:nvPr/>
          </p:nvSpPr>
          <p:spPr>
            <a:xfrm>
              <a:off x="2674318" y="2696199"/>
              <a:ext cx="142517" cy="142510"/>
            </a:xfrm>
            <a:custGeom>
              <a:rect b="b" l="l" r="r" t="t"/>
              <a:pathLst>
                <a:path extrusionOk="0" h="622" w="622">
                  <a:moveTo>
                    <a:pt x="305" y="1"/>
                  </a:moveTo>
                  <a:cubicBezTo>
                    <a:pt x="141" y="1"/>
                    <a:pt x="1" y="138"/>
                    <a:pt x="1" y="305"/>
                  </a:cubicBezTo>
                  <a:cubicBezTo>
                    <a:pt x="1" y="482"/>
                    <a:pt x="141" y="622"/>
                    <a:pt x="305" y="622"/>
                  </a:cubicBezTo>
                  <a:cubicBezTo>
                    <a:pt x="485" y="622"/>
                    <a:pt x="622" y="482"/>
                    <a:pt x="622" y="305"/>
                  </a:cubicBezTo>
                  <a:cubicBezTo>
                    <a:pt x="622" y="138"/>
                    <a:pt x="485" y="1"/>
                    <a:pt x="305"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3" name="Google Shape;1203;p64"/>
            <p:cNvSpPr/>
            <p:nvPr/>
          </p:nvSpPr>
          <p:spPr>
            <a:xfrm>
              <a:off x="1663193" y="2662065"/>
              <a:ext cx="1247127" cy="676591"/>
            </a:xfrm>
            <a:custGeom>
              <a:rect b="b" l="l" r="r" t="t"/>
              <a:pathLst>
                <a:path extrusionOk="0" h="2953" w="5443">
                  <a:moveTo>
                    <a:pt x="4527" y="0"/>
                  </a:moveTo>
                  <a:cubicBezTo>
                    <a:pt x="4516" y="0"/>
                    <a:pt x="4503" y="3"/>
                    <a:pt x="4490" y="9"/>
                  </a:cubicBezTo>
                  <a:cubicBezTo>
                    <a:pt x="4465" y="9"/>
                    <a:pt x="4441" y="22"/>
                    <a:pt x="4426" y="34"/>
                  </a:cubicBezTo>
                  <a:cubicBezTo>
                    <a:pt x="4249" y="162"/>
                    <a:pt x="3792" y="631"/>
                    <a:pt x="3792" y="631"/>
                  </a:cubicBezTo>
                  <a:cubicBezTo>
                    <a:pt x="3740" y="683"/>
                    <a:pt x="3704" y="743"/>
                    <a:pt x="3664" y="807"/>
                  </a:cubicBezTo>
                  <a:lnTo>
                    <a:pt x="1761" y="1404"/>
                  </a:lnTo>
                  <a:lnTo>
                    <a:pt x="1761" y="1404"/>
                  </a:lnTo>
                  <a:lnTo>
                    <a:pt x="1852" y="960"/>
                  </a:lnTo>
                  <a:lnTo>
                    <a:pt x="266" y="911"/>
                  </a:lnTo>
                  <a:lnTo>
                    <a:pt x="74" y="1873"/>
                  </a:lnTo>
                  <a:cubicBezTo>
                    <a:pt x="0" y="2467"/>
                    <a:pt x="480" y="2952"/>
                    <a:pt x="1031" y="2952"/>
                  </a:cubicBezTo>
                  <a:cubicBezTo>
                    <a:pt x="1142" y="2952"/>
                    <a:pt x="1255" y="2933"/>
                    <a:pt x="1368" y="2890"/>
                  </a:cubicBezTo>
                  <a:lnTo>
                    <a:pt x="4072" y="1825"/>
                  </a:lnTo>
                  <a:cubicBezTo>
                    <a:pt x="4136" y="1825"/>
                    <a:pt x="4213" y="1825"/>
                    <a:pt x="4249" y="1797"/>
                  </a:cubicBezTo>
                  <a:lnTo>
                    <a:pt x="5050" y="1456"/>
                  </a:lnTo>
                  <a:cubicBezTo>
                    <a:pt x="5202" y="1392"/>
                    <a:pt x="5263" y="1200"/>
                    <a:pt x="5138" y="1176"/>
                  </a:cubicBezTo>
                  <a:cubicBezTo>
                    <a:pt x="5263" y="1164"/>
                    <a:pt x="5391" y="1112"/>
                    <a:pt x="5367" y="960"/>
                  </a:cubicBezTo>
                  <a:cubicBezTo>
                    <a:pt x="5355" y="871"/>
                    <a:pt x="5291" y="859"/>
                    <a:pt x="5227" y="847"/>
                  </a:cubicBezTo>
                  <a:cubicBezTo>
                    <a:pt x="5339" y="835"/>
                    <a:pt x="5443" y="795"/>
                    <a:pt x="5431" y="683"/>
                  </a:cubicBezTo>
                  <a:cubicBezTo>
                    <a:pt x="5431" y="542"/>
                    <a:pt x="5315" y="515"/>
                    <a:pt x="5215" y="515"/>
                  </a:cubicBezTo>
                  <a:cubicBezTo>
                    <a:pt x="5278" y="503"/>
                    <a:pt x="5355" y="466"/>
                    <a:pt x="5339" y="363"/>
                  </a:cubicBezTo>
                  <a:cubicBezTo>
                    <a:pt x="5312" y="243"/>
                    <a:pt x="5231" y="206"/>
                    <a:pt x="5133" y="206"/>
                  </a:cubicBezTo>
                  <a:cubicBezTo>
                    <a:pt x="5013" y="206"/>
                    <a:pt x="4868" y="260"/>
                    <a:pt x="4758" y="287"/>
                  </a:cubicBezTo>
                  <a:cubicBezTo>
                    <a:pt x="4669" y="314"/>
                    <a:pt x="4593" y="351"/>
                    <a:pt x="4502" y="378"/>
                  </a:cubicBezTo>
                  <a:cubicBezTo>
                    <a:pt x="4541" y="287"/>
                    <a:pt x="4578" y="198"/>
                    <a:pt x="4578" y="98"/>
                  </a:cubicBezTo>
                  <a:cubicBezTo>
                    <a:pt x="4578" y="73"/>
                    <a:pt x="4578" y="34"/>
                    <a:pt x="4554" y="9"/>
                  </a:cubicBezTo>
                  <a:cubicBezTo>
                    <a:pt x="4548" y="3"/>
                    <a:pt x="4538" y="0"/>
                    <a:pt x="4527"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4" name="Google Shape;1204;p64"/>
            <p:cNvSpPr/>
            <p:nvPr/>
          </p:nvSpPr>
          <p:spPr>
            <a:xfrm>
              <a:off x="2060957" y="2588053"/>
              <a:ext cx="110441" cy="393166"/>
            </a:xfrm>
            <a:custGeom>
              <a:rect b="b" l="l" r="r" t="t"/>
              <a:pathLst>
                <a:path extrusionOk="0" h="1716" w="482">
                  <a:moveTo>
                    <a:pt x="457" y="1"/>
                  </a:moveTo>
                  <a:cubicBezTo>
                    <a:pt x="445" y="1"/>
                    <a:pt x="433" y="16"/>
                    <a:pt x="433" y="28"/>
                  </a:cubicBezTo>
                  <a:lnTo>
                    <a:pt x="369" y="1182"/>
                  </a:lnTo>
                  <a:cubicBezTo>
                    <a:pt x="369" y="1234"/>
                    <a:pt x="345" y="1258"/>
                    <a:pt x="305" y="1258"/>
                  </a:cubicBezTo>
                  <a:lnTo>
                    <a:pt x="89" y="1258"/>
                  </a:lnTo>
                  <a:lnTo>
                    <a:pt x="13" y="1691"/>
                  </a:lnTo>
                  <a:cubicBezTo>
                    <a:pt x="1" y="1703"/>
                    <a:pt x="13" y="1715"/>
                    <a:pt x="25" y="1715"/>
                  </a:cubicBezTo>
                  <a:lnTo>
                    <a:pt x="40" y="1715"/>
                  </a:lnTo>
                  <a:cubicBezTo>
                    <a:pt x="52" y="1715"/>
                    <a:pt x="52" y="1703"/>
                    <a:pt x="65" y="1691"/>
                  </a:cubicBezTo>
                  <a:lnTo>
                    <a:pt x="141" y="1310"/>
                  </a:lnTo>
                  <a:lnTo>
                    <a:pt x="293" y="1310"/>
                  </a:lnTo>
                  <a:cubicBezTo>
                    <a:pt x="369" y="1310"/>
                    <a:pt x="421" y="1258"/>
                    <a:pt x="421" y="1194"/>
                  </a:cubicBezTo>
                  <a:lnTo>
                    <a:pt x="482" y="28"/>
                  </a:lnTo>
                  <a:cubicBezTo>
                    <a:pt x="482" y="16"/>
                    <a:pt x="470" y="1"/>
                    <a:pt x="457"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5" name="Google Shape;1205;p64"/>
            <p:cNvSpPr/>
            <p:nvPr/>
          </p:nvSpPr>
          <p:spPr>
            <a:xfrm>
              <a:off x="2596182" y="2710181"/>
              <a:ext cx="113185" cy="79049"/>
            </a:xfrm>
            <a:custGeom>
              <a:rect b="b" l="l" r="r" t="t"/>
              <a:pathLst>
                <a:path extrusionOk="0" h="345" w="492">
                  <a:moveTo>
                    <a:pt x="494" y="0"/>
                  </a:moveTo>
                  <a:lnTo>
                    <a:pt x="494" y="0"/>
                  </a:lnTo>
                  <a:cubicBezTo>
                    <a:pt x="418" y="28"/>
                    <a:pt x="0" y="345"/>
                    <a:pt x="0" y="345"/>
                  </a:cubicBezTo>
                  <a:lnTo>
                    <a:pt x="430" y="168"/>
                  </a:lnTo>
                  <a:lnTo>
                    <a:pt x="494" y="0"/>
                  </a:lnTo>
                  <a:close/>
                </a:path>
              </a:pathLst>
            </a:custGeom>
            <a:solidFill>
              <a:srgbClr val="E58E7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6" name="Google Shape;1206;p64"/>
            <p:cNvSpPr/>
            <p:nvPr/>
          </p:nvSpPr>
          <p:spPr>
            <a:xfrm>
              <a:off x="2787959" y="2771582"/>
              <a:ext cx="84774" cy="35058"/>
            </a:xfrm>
            <a:custGeom>
              <a:rect b="b" l="l" r="r" t="t"/>
              <a:pathLst>
                <a:path extrusionOk="0" h="153" w="370">
                  <a:moveTo>
                    <a:pt x="342" y="0"/>
                  </a:moveTo>
                  <a:cubicBezTo>
                    <a:pt x="293" y="13"/>
                    <a:pt x="50" y="89"/>
                    <a:pt x="25" y="101"/>
                  </a:cubicBezTo>
                  <a:cubicBezTo>
                    <a:pt x="13" y="101"/>
                    <a:pt x="1" y="113"/>
                    <a:pt x="13" y="128"/>
                  </a:cubicBezTo>
                  <a:cubicBezTo>
                    <a:pt x="13" y="141"/>
                    <a:pt x="25" y="153"/>
                    <a:pt x="37" y="153"/>
                  </a:cubicBezTo>
                  <a:cubicBezTo>
                    <a:pt x="141" y="113"/>
                    <a:pt x="318" y="64"/>
                    <a:pt x="342" y="52"/>
                  </a:cubicBezTo>
                  <a:cubicBezTo>
                    <a:pt x="354" y="52"/>
                    <a:pt x="369" y="37"/>
                    <a:pt x="369" y="25"/>
                  </a:cubicBezTo>
                  <a:cubicBezTo>
                    <a:pt x="369" y="13"/>
                    <a:pt x="354" y="0"/>
                    <a:pt x="342"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7" name="Google Shape;1207;p64"/>
            <p:cNvSpPr/>
            <p:nvPr/>
          </p:nvSpPr>
          <p:spPr>
            <a:xfrm>
              <a:off x="1996802" y="2960607"/>
              <a:ext cx="134270" cy="52696"/>
            </a:xfrm>
            <a:custGeom>
              <a:rect b="b" l="l" r="r" t="t"/>
              <a:pathLst>
                <a:path extrusionOk="0" h="230" w="586">
                  <a:moveTo>
                    <a:pt x="549" y="1"/>
                  </a:moveTo>
                  <a:lnTo>
                    <a:pt x="16" y="177"/>
                  </a:lnTo>
                  <a:cubicBezTo>
                    <a:pt x="0" y="177"/>
                    <a:pt x="0" y="202"/>
                    <a:pt x="0" y="217"/>
                  </a:cubicBezTo>
                  <a:cubicBezTo>
                    <a:pt x="0" y="217"/>
                    <a:pt x="16" y="229"/>
                    <a:pt x="28" y="229"/>
                  </a:cubicBezTo>
                  <a:lnTo>
                    <a:pt x="573" y="50"/>
                  </a:lnTo>
                  <a:cubicBezTo>
                    <a:pt x="585" y="37"/>
                    <a:pt x="585" y="25"/>
                    <a:pt x="585" y="13"/>
                  </a:cubicBezTo>
                  <a:cubicBezTo>
                    <a:pt x="585" y="1"/>
                    <a:pt x="561" y="1"/>
                    <a:pt x="549"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8" name="Google Shape;1208;p64"/>
            <p:cNvSpPr/>
            <p:nvPr/>
          </p:nvSpPr>
          <p:spPr>
            <a:xfrm>
              <a:off x="2802626" y="2849718"/>
              <a:ext cx="70116" cy="29553"/>
            </a:xfrm>
            <a:custGeom>
              <a:rect b="b" l="l" r="r" t="t"/>
              <a:pathLst>
                <a:path extrusionOk="0" h="129" w="306">
                  <a:moveTo>
                    <a:pt x="266" y="1"/>
                  </a:moveTo>
                  <a:lnTo>
                    <a:pt x="25" y="77"/>
                  </a:lnTo>
                  <a:cubicBezTo>
                    <a:pt x="13" y="92"/>
                    <a:pt x="1" y="104"/>
                    <a:pt x="13" y="116"/>
                  </a:cubicBezTo>
                  <a:cubicBezTo>
                    <a:pt x="13" y="128"/>
                    <a:pt x="25" y="128"/>
                    <a:pt x="37" y="128"/>
                  </a:cubicBezTo>
                  <a:lnTo>
                    <a:pt x="278" y="52"/>
                  </a:lnTo>
                  <a:cubicBezTo>
                    <a:pt x="290" y="52"/>
                    <a:pt x="305" y="40"/>
                    <a:pt x="305" y="16"/>
                  </a:cubicBezTo>
                  <a:cubicBezTo>
                    <a:pt x="290" y="1"/>
                    <a:pt x="278" y="1"/>
                    <a:pt x="266"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9" name="Google Shape;1209;p64"/>
            <p:cNvSpPr/>
            <p:nvPr/>
          </p:nvSpPr>
          <p:spPr>
            <a:xfrm>
              <a:off x="2805607" y="2925787"/>
              <a:ext cx="43305" cy="20391"/>
            </a:xfrm>
            <a:custGeom>
              <a:rect b="b" l="l" r="r" t="t"/>
              <a:pathLst>
                <a:path extrusionOk="0" h="89" w="189">
                  <a:moveTo>
                    <a:pt x="152" y="1"/>
                  </a:moveTo>
                  <a:lnTo>
                    <a:pt x="12" y="37"/>
                  </a:lnTo>
                  <a:cubicBezTo>
                    <a:pt x="0" y="49"/>
                    <a:pt x="0" y="64"/>
                    <a:pt x="0" y="77"/>
                  </a:cubicBezTo>
                  <a:cubicBezTo>
                    <a:pt x="0" y="89"/>
                    <a:pt x="12" y="89"/>
                    <a:pt x="24" y="89"/>
                  </a:cubicBezTo>
                  <a:lnTo>
                    <a:pt x="37" y="89"/>
                  </a:lnTo>
                  <a:lnTo>
                    <a:pt x="165" y="49"/>
                  </a:lnTo>
                  <a:cubicBezTo>
                    <a:pt x="177" y="49"/>
                    <a:pt x="189" y="37"/>
                    <a:pt x="177" y="25"/>
                  </a:cubicBezTo>
                  <a:cubicBezTo>
                    <a:pt x="177" y="13"/>
                    <a:pt x="165" y="1"/>
                    <a:pt x="152"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descr="Graphical user interface, application&#10;&#10;Description automatically generated with medium confidence" id="1210" name="Google Shape;1210;p64"/>
          <p:cNvPicPr preferRelativeResize="0"/>
          <p:nvPr/>
        </p:nvPicPr>
        <p:blipFill rotWithShape="1">
          <a:blip r:embed="rId6">
            <a:alphaModFix/>
          </a:blip>
          <a:srcRect b="0" l="0" r="0" t="0"/>
          <a:stretch/>
        </p:blipFill>
        <p:spPr>
          <a:xfrm>
            <a:off x="34350" y="4765725"/>
            <a:ext cx="1559450" cy="327176"/>
          </a:xfrm>
          <a:prstGeom prst="rect">
            <a:avLst/>
          </a:prstGeom>
          <a:noFill/>
          <a:ln>
            <a:noFill/>
          </a:ln>
        </p:spPr>
      </p:pic>
      <p:pic>
        <p:nvPicPr>
          <p:cNvPr id="1211" name="Google Shape;1211;p64"/>
          <p:cNvPicPr preferRelativeResize="0"/>
          <p:nvPr/>
        </p:nvPicPr>
        <p:blipFill>
          <a:blip r:embed="rId7">
            <a:alphaModFix/>
          </a:blip>
          <a:stretch>
            <a:fillRect/>
          </a:stretch>
        </p:blipFill>
        <p:spPr>
          <a:xfrm>
            <a:off x="3659124" y="2769275"/>
            <a:ext cx="1707275" cy="1730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g1d0e18fce4a_3_1"/>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301" name="Google Shape;301;g1d0e18fce4a_3_1"/>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302" name="Google Shape;302;g1d0e18fce4a_3_1"/>
          <p:cNvPicPr preferRelativeResize="0"/>
          <p:nvPr/>
        </p:nvPicPr>
        <p:blipFill rotWithShape="1">
          <a:blip r:embed="rId5">
            <a:alphaModFix/>
          </a:blip>
          <a:srcRect b="0" l="0" r="0" t="0"/>
          <a:stretch/>
        </p:blipFill>
        <p:spPr>
          <a:xfrm>
            <a:off x="1886025" y="488013"/>
            <a:ext cx="6655200" cy="4167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308" name="Google Shape;308;p7"/>
          <p:cNvSpPr txBox="1"/>
          <p:nvPr/>
        </p:nvSpPr>
        <p:spPr>
          <a:xfrm>
            <a:off x="281725" y="2428450"/>
            <a:ext cx="4045200" cy="13182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Clr>
                <a:schemeClr val="dk2"/>
              </a:buClr>
              <a:buSzPts val="1100"/>
              <a:buFont typeface="Arial"/>
              <a:buNone/>
            </a:pPr>
            <a:r>
              <a:rPr b="1" i="0" lang="it" sz="2400" u="none" cap="none" strike="noStrike">
                <a:solidFill>
                  <a:srgbClr val="122D4A"/>
                </a:solidFill>
                <a:latin typeface="Arial"/>
                <a:ea typeface="Arial"/>
                <a:cs typeface="Arial"/>
                <a:sym typeface="Arial"/>
              </a:rPr>
              <a:t>1.1 Définition</a:t>
            </a:r>
            <a:endParaRPr b="0" i="0" sz="2400" u="none" cap="none" strike="noStrike">
              <a:solidFill>
                <a:srgbClr val="12129F"/>
              </a:solidFill>
              <a:latin typeface="Arial"/>
              <a:ea typeface="Arial"/>
              <a:cs typeface="Arial"/>
              <a:sym typeface="Arial"/>
            </a:endParaRPr>
          </a:p>
        </p:txBody>
      </p:sp>
      <p:sp>
        <p:nvSpPr>
          <p:cNvPr id="309" name="Google Shape;309;p7"/>
          <p:cNvSpPr txBox="1"/>
          <p:nvPr/>
        </p:nvSpPr>
        <p:spPr>
          <a:xfrm>
            <a:off x="182275" y="986475"/>
            <a:ext cx="4244100" cy="1318200"/>
          </a:xfrm>
          <a:prstGeom prst="rect">
            <a:avLst/>
          </a:prstGeom>
          <a:noFill/>
          <a:ln>
            <a:noFill/>
          </a:ln>
        </p:spPr>
        <p:txBody>
          <a:bodyPr anchorCtr="0" anchor="ctr" bIns="91425" lIns="91425" spcFirstLastPara="1" rIns="91425" wrap="square" tIns="91425">
            <a:noAutofit/>
          </a:bodyPr>
          <a:lstStyle/>
          <a:p>
            <a:pPr indent="-381000" lvl="0" marL="457200" marR="0" rtl="0" algn="ctr">
              <a:lnSpc>
                <a:spcPct val="100000"/>
              </a:lnSpc>
              <a:spcBef>
                <a:spcPts val="0"/>
              </a:spcBef>
              <a:spcAft>
                <a:spcPts val="0"/>
              </a:spcAft>
              <a:buClr>
                <a:schemeClr val="dk1"/>
              </a:buClr>
              <a:buSzPts val="2400"/>
              <a:buFont typeface="Raleway"/>
              <a:buAutoNum type="arabicPeriod"/>
            </a:pPr>
            <a:r>
              <a:rPr b="1" i="0" lang="it" sz="2400" u="none" cap="none" strike="noStrike">
                <a:solidFill>
                  <a:schemeClr val="dk1"/>
                </a:solidFill>
                <a:latin typeface="Raleway"/>
                <a:ea typeface="Raleway"/>
                <a:cs typeface="Raleway"/>
                <a:sym typeface="Raleway"/>
              </a:rPr>
              <a:t>QU'EST-CE QU'UNE ENTREPRISE SOCIALE ?</a:t>
            </a:r>
            <a:endParaRPr b="1" i="0" sz="2400" u="none" cap="none" strike="noStrike">
              <a:solidFill>
                <a:srgbClr val="122D4A"/>
              </a:solidFill>
              <a:latin typeface="Arial"/>
              <a:ea typeface="Arial"/>
              <a:cs typeface="Arial"/>
              <a:sym typeface="Arial"/>
            </a:endParaRPr>
          </a:p>
        </p:txBody>
      </p:sp>
      <p:sp>
        <p:nvSpPr>
          <p:cNvPr id="310" name="Google Shape;310;p7"/>
          <p:cNvSpPr txBox="1"/>
          <p:nvPr/>
        </p:nvSpPr>
        <p:spPr>
          <a:xfrm>
            <a:off x="4737875" y="826975"/>
            <a:ext cx="4244100" cy="39414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lt1"/>
              </a:buClr>
              <a:buSzPts val="1800"/>
              <a:buFont typeface="Lato"/>
              <a:buNone/>
            </a:pPr>
            <a:r>
              <a:rPr b="0" i="0" lang="it" sz="1400" u="none" cap="none" strike="noStrike">
                <a:solidFill>
                  <a:schemeClr val="dk2"/>
                </a:solidFill>
                <a:latin typeface="Lato"/>
                <a:ea typeface="Lato"/>
                <a:cs typeface="Lato"/>
                <a:sym typeface="Lato"/>
              </a:rPr>
              <a:t>Les entreprises sociales sont des opérateurs de l'économie sociale dont l'objectif principal est d'avoir un impact social plutôt que de réaliser des bénéfices pour leurs propriétaires/actionnaires. </a:t>
            </a:r>
            <a:endParaRPr b="0" i="0" sz="1400" u="none" cap="none" strike="noStrike">
              <a:solidFill>
                <a:srgbClr val="000000"/>
              </a:solidFill>
              <a:latin typeface="Arial"/>
              <a:ea typeface="Arial"/>
              <a:cs typeface="Arial"/>
              <a:sym typeface="Arial"/>
            </a:endParaRPr>
          </a:p>
        </p:txBody>
      </p:sp>
      <p:sp>
        <p:nvSpPr>
          <p:cNvPr id="311" name="Google Shape;311;p7"/>
          <p:cNvSpPr txBox="1"/>
          <p:nvPr>
            <p:ph type="title"/>
          </p:nvPr>
        </p:nvSpPr>
        <p:spPr>
          <a:xfrm>
            <a:off x="4837325" y="73740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Clr>
                <a:schemeClr val="dk2"/>
              </a:buClr>
              <a:buSzPts val="1100"/>
              <a:buFont typeface="Arial"/>
              <a:buNone/>
            </a:pPr>
            <a:r>
              <a:rPr lang="it" sz="1800">
                <a:solidFill>
                  <a:srgbClr val="09142A"/>
                </a:solidFill>
                <a:latin typeface="Lato"/>
                <a:ea typeface="Lato"/>
                <a:cs typeface="Lato"/>
                <a:sym typeface="Lato"/>
              </a:rPr>
              <a:t>Entreprises sociales</a:t>
            </a:r>
            <a:endParaRPr sz="1800">
              <a:solidFill>
                <a:srgbClr val="09142A"/>
              </a:solidFill>
              <a:latin typeface="Lato"/>
              <a:ea typeface="Lato"/>
              <a:cs typeface="Lato"/>
              <a:sym typeface="Lato"/>
            </a:endParaRPr>
          </a:p>
        </p:txBody>
      </p:sp>
      <p:pic>
        <p:nvPicPr>
          <p:cNvPr descr="Graphical user interface, application&#10;&#10;Description automatically generated with medium confidence" id="312" name="Google Shape;312;p7"/>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Stage</dc:creator>
</cp:coreProperties>
</file>