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3" r:id="rId7"/>
    <p:sldMasterId id="214748368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Lst>
  <p:sldSz cy="5143500" cx="9144000"/>
  <p:notesSz cx="6858000" cy="9144000"/>
  <p:embeddedFontLst>
    <p:embeddedFont>
      <p:font typeface="Raleway"/>
      <p:regular r:id="rId84"/>
      <p:bold r:id="rId85"/>
      <p:italic r:id="rId86"/>
      <p:boldItalic r:id="rId87"/>
    </p:embeddedFont>
    <p:embeddedFont>
      <p:font typeface="Roboto"/>
      <p:regular r:id="rId88"/>
      <p:bold r:id="rId89"/>
      <p:italic r:id="rId90"/>
      <p:boldItalic r:id="rId91"/>
    </p:embeddedFont>
    <p:embeddedFont>
      <p:font typeface="Amatic SC"/>
      <p:regular r:id="rId92"/>
      <p:bold r:id="rId93"/>
    </p:embeddedFont>
    <p:embeddedFont>
      <p:font typeface="Lato"/>
      <p:regular r:id="rId94"/>
      <p:bold r:id="rId95"/>
      <p:italic r:id="rId96"/>
      <p:boldItalic r:id="rId97"/>
    </p:embeddedFont>
    <p:embeddedFont>
      <p:font typeface="Barlow"/>
      <p:regular r:id="rId98"/>
      <p:bold r:id="rId99"/>
      <p:italic r:id="rId100"/>
      <p:boldItalic r:id="rId101"/>
    </p:embeddedFont>
    <p:embeddedFont>
      <p:font typeface="Open Sans"/>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06" roundtripDataSignature="AMtx7mikm5w3yfuywYawsHL3o6lMZhZx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F5944A-76F6-4956-AC53-2A5B86A8619E}">
  <a:tblStyle styleId="{C7F5944A-76F6-4956-AC53-2A5B86A8619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06" Type="http://customschemas.google.com/relationships/presentationmetadata" Target="metadata"/><Relationship Id="rId105" Type="http://schemas.openxmlformats.org/officeDocument/2006/relationships/font" Target="fonts/OpenSans-boldItalic.fntdata"/><Relationship Id="rId104" Type="http://schemas.openxmlformats.org/officeDocument/2006/relationships/font" Target="fonts/OpenSans-italic.fntdata"/><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3" Type="http://schemas.openxmlformats.org/officeDocument/2006/relationships/font" Target="fonts/OpenSans-bold.fntdata"/><Relationship Id="rId102" Type="http://schemas.openxmlformats.org/officeDocument/2006/relationships/font" Target="fonts/OpenSans-regular.fntdata"/><Relationship Id="rId101" Type="http://schemas.openxmlformats.org/officeDocument/2006/relationships/font" Target="fonts/Barlow-boldItalic.fntdata"/><Relationship Id="rId100" Type="http://schemas.openxmlformats.org/officeDocument/2006/relationships/font" Target="fonts/Barlow-italic.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font" Target="fonts/Lato-bold.fntdata"/><Relationship Id="rId94" Type="http://schemas.openxmlformats.org/officeDocument/2006/relationships/font" Target="fonts/Lato-regular.fntdata"/><Relationship Id="rId97" Type="http://schemas.openxmlformats.org/officeDocument/2006/relationships/font" Target="fonts/Lato-boldItalic.fntdata"/><Relationship Id="rId96" Type="http://schemas.openxmlformats.org/officeDocument/2006/relationships/font" Target="fonts/Lato-italic.fntdata"/><Relationship Id="rId11" Type="http://schemas.openxmlformats.org/officeDocument/2006/relationships/slide" Target="slides/slide2.xml"/><Relationship Id="rId99" Type="http://schemas.openxmlformats.org/officeDocument/2006/relationships/font" Target="fonts/Barlow-bold.fntdata"/><Relationship Id="rId10" Type="http://schemas.openxmlformats.org/officeDocument/2006/relationships/slide" Target="slides/slide1.xml"/><Relationship Id="rId98" Type="http://schemas.openxmlformats.org/officeDocument/2006/relationships/font" Target="fonts/Barlow-regular.fntdata"/><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font" Target="fonts/Roboto-boldItalic.fntdata"/><Relationship Id="rId90" Type="http://schemas.openxmlformats.org/officeDocument/2006/relationships/font" Target="fonts/Roboto-italic.fntdata"/><Relationship Id="rId93" Type="http://schemas.openxmlformats.org/officeDocument/2006/relationships/font" Target="fonts/AmaticSC-bold.fntdata"/><Relationship Id="rId92" Type="http://schemas.openxmlformats.org/officeDocument/2006/relationships/font" Target="fonts/AmaticSC-regular.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font" Target="fonts/Raleway-regular.fntdata"/><Relationship Id="rId83" Type="http://schemas.openxmlformats.org/officeDocument/2006/relationships/slide" Target="slides/slide74.xml"/><Relationship Id="rId86" Type="http://schemas.openxmlformats.org/officeDocument/2006/relationships/font" Target="fonts/Raleway-italic.fntdata"/><Relationship Id="rId85" Type="http://schemas.openxmlformats.org/officeDocument/2006/relationships/font" Target="fonts/Raleway-bold.fntdata"/><Relationship Id="rId88" Type="http://schemas.openxmlformats.org/officeDocument/2006/relationships/font" Target="fonts/Roboto-regular.fntdata"/><Relationship Id="rId87" Type="http://schemas.openxmlformats.org/officeDocument/2006/relationships/font" Target="fonts/Raleway-boldItalic.fntdata"/><Relationship Id="rId89" Type="http://schemas.openxmlformats.org/officeDocument/2006/relationships/font" Target="fonts/Roboto-bold.fntdata"/><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d0e18fce4a_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90" name="Google Shape;390;g1d0e18fce4a_3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cbc959274b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cbc959274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0" name="Google Shape;44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d0e18fce4a_3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4" name="Google Shape;464;g1d0e18fce4a_3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d0e18fce4a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66" name="Google Shape;666;g1d0e18fce4a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5" name="Google Shape;79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0" name="Google Shape;83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4" name="Google Shape;90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8" name="Google Shape;92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0615ffc65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4" name="Google Shape;974;g20615ffc6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20615ffc65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g20615ffc65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8" name="Google Shape;105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8" name="Google Shape;107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7" name="Google Shape;108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5" name="Google Shape;1125;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dc817903c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34" name="Google Shape;1134;g1dc817903c6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cbc959274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4" name="Google Shape;1144;g1cbc95927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1cbc959274b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3" name="Google Shape;1153;g1cbc959274b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2" name="Google Shape;116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0e18fce4a_3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8" name="Google Shape;298;g1d0e18fce4a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6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6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6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6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6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2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20"/>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20"/>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20"/>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1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g1b0c4f40a1f_0_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4" name="Google Shape;74;g1b0c4f40a1f_0_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5" name="Google Shape;75;g1b0c4f40a1f_0_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6" name="Google Shape;76;g1b0c4f40a1f_0_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7" name="Google Shape;77;g1b0c4f40a1f_0_7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g1b0c4f40a1f_0_7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g1b0c4f40a1f_0_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80" name="Shape 80"/>
        <p:cNvGrpSpPr/>
        <p:nvPr/>
      </p:nvGrpSpPr>
      <p:grpSpPr>
        <a:xfrm>
          <a:off x="0" y="0"/>
          <a:ext cx="0" cy="0"/>
          <a:chOff x="0" y="0"/>
          <a:chExt cx="0" cy="0"/>
        </a:xfrm>
      </p:grpSpPr>
      <p:sp>
        <p:nvSpPr>
          <p:cNvPr id="81" name="Google Shape;81;p78"/>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7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3" name="Google Shape;83;p78"/>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84" name="Google Shape;84;p78"/>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5" name="Google Shape;85;p7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6" name="Google Shape;86;p7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cxnSp>
        <p:nvCxnSpPr>
          <p:cNvPr id="88" name="Google Shape;88;p7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89" name="Google Shape;89;p7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0" name="Google Shape;90;p7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1" name="Google Shape;91;p7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2" name="Google Shape;92;p7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3" name="Google Shape;93;p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cxnSp>
        <p:nvCxnSpPr>
          <p:cNvPr id="95" name="Google Shape;95;p98"/>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96" name="Google Shape;96;p98"/>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97" name="Google Shape;97;p98"/>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98" name="Google Shape;98;p9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99"/>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1" name="Google Shape;101;p9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2" name="Shape 102"/>
        <p:cNvGrpSpPr/>
        <p:nvPr/>
      </p:nvGrpSpPr>
      <p:grpSpPr>
        <a:xfrm>
          <a:off x="0" y="0"/>
          <a:ext cx="0" cy="0"/>
          <a:chOff x="0" y="0"/>
          <a:chExt cx="0" cy="0"/>
        </a:xfrm>
      </p:grpSpPr>
      <p:cxnSp>
        <p:nvCxnSpPr>
          <p:cNvPr id="103" name="Google Shape;103;p10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4" name="Google Shape;104;p10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5" name="Google Shape;105;p10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6" name="Google Shape;106;p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lt2"/>
        </a:solidFill>
      </p:bgPr>
    </p:bg>
    <p:spTree>
      <p:nvGrpSpPr>
        <p:cNvPr id="107" name="Shape 107"/>
        <p:cNvGrpSpPr/>
        <p:nvPr/>
      </p:nvGrpSpPr>
      <p:grpSpPr>
        <a:xfrm>
          <a:off x="0" y="0"/>
          <a:ext cx="0" cy="0"/>
          <a:chOff x="0" y="0"/>
          <a:chExt cx="0" cy="0"/>
        </a:xfrm>
      </p:grpSpPr>
      <p:cxnSp>
        <p:nvCxnSpPr>
          <p:cNvPr id="108" name="Google Shape;108;p101"/>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09" name="Google Shape;109;p101"/>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10" name="Google Shape;110;p10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1" name="Shape 111"/>
        <p:cNvGrpSpPr/>
        <p:nvPr/>
      </p:nvGrpSpPr>
      <p:grpSpPr>
        <a:xfrm>
          <a:off x="0" y="0"/>
          <a:ext cx="0" cy="0"/>
          <a:chOff x="0" y="0"/>
          <a:chExt cx="0" cy="0"/>
        </a:xfrm>
      </p:grpSpPr>
      <p:sp>
        <p:nvSpPr>
          <p:cNvPr id="112" name="Google Shape;112;p102"/>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p10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4" name="Google Shape;114;p102"/>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15" name="Google Shape;115;p102"/>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10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17" name="Google Shape;117;p10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70"/>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7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70"/>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70"/>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7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8" name="Shape 118"/>
        <p:cNvGrpSpPr/>
        <p:nvPr/>
      </p:nvGrpSpPr>
      <p:grpSpPr>
        <a:xfrm>
          <a:off x="0" y="0"/>
          <a:ext cx="0" cy="0"/>
          <a:chOff x="0" y="0"/>
          <a:chExt cx="0" cy="0"/>
        </a:xfrm>
      </p:grpSpPr>
      <p:cxnSp>
        <p:nvCxnSpPr>
          <p:cNvPr id="119" name="Google Shape;119;p10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0" name="Google Shape;120;p10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1" name="Google Shape;121;p103"/>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2" name="Google Shape;122;p10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23" name="Shape 123"/>
        <p:cNvGrpSpPr/>
        <p:nvPr/>
      </p:nvGrpSpPr>
      <p:grpSpPr>
        <a:xfrm>
          <a:off x="0" y="0"/>
          <a:ext cx="0" cy="0"/>
          <a:chOff x="0" y="0"/>
          <a:chExt cx="0" cy="0"/>
        </a:xfrm>
      </p:grpSpPr>
      <p:cxnSp>
        <p:nvCxnSpPr>
          <p:cNvPr id="124" name="Google Shape;124;p10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5" name="Google Shape;125;p104"/>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6" name="Google Shape;126;p104"/>
          <p:cNvSpPr txBox="1"/>
          <p:nvPr>
            <p:ph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p:txBody>
      </p:sp>
      <p:sp>
        <p:nvSpPr>
          <p:cNvPr id="127" name="Google Shape;127;p104"/>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8" name="Google Shape;128;p10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0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1" name="Shape 131"/>
        <p:cNvGrpSpPr/>
        <p:nvPr/>
      </p:nvGrpSpPr>
      <p:grpSpPr>
        <a:xfrm>
          <a:off x="0" y="0"/>
          <a:ext cx="0" cy="0"/>
          <a:chOff x="0" y="0"/>
          <a:chExt cx="0" cy="0"/>
        </a:xfrm>
      </p:grpSpPr>
      <p:cxnSp>
        <p:nvCxnSpPr>
          <p:cNvPr id="132" name="Google Shape;132;g1b0c4f40a1f_0_79"/>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33" name="Google Shape;133;g1b0c4f40a1f_0_79"/>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4" name="Google Shape;134;g1b0c4f40a1f_0_7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5" name="Google Shape;135;g1b0c4f40a1f_0_79"/>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6" name="Google Shape;136;g1b0c4f40a1f_0_79"/>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37" name="Google Shape;137;g1b0c4f40a1f_0_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7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4" name="Google Shape;144;p7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5" name="Google Shape;145;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6" name="Shape 146"/>
        <p:cNvGrpSpPr/>
        <p:nvPr/>
      </p:nvGrpSpPr>
      <p:grpSpPr>
        <a:xfrm>
          <a:off x="0" y="0"/>
          <a:ext cx="0" cy="0"/>
          <a:chOff x="0" y="0"/>
          <a:chExt cx="0" cy="0"/>
        </a:xfrm>
      </p:grpSpPr>
      <p:sp>
        <p:nvSpPr>
          <p:cNvPr id="147" name="Google Shape;147;p8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8" name="Google Shape;1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1" name="Google Shape;151;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52" name="Google Shape;1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3" name="Shape 153"/>
        <p:cNvGrpSpPr/>
        <p:nvPr/>
      </p:nvGrpSpPr>
      <p:grpSpPr>
        <a:xfrm>
          <a:off x="0" y="0"/>
          <a:ext cx="0" cy="0"/>
          <a:chOff x="0" y="0"/>
          <a:chExt cx="0" cy="0"/>
        </a:xfrm>
      </p:grpSpPr>
      <p:sp>
        <p:nvSpPr>
          <p:cNvPr id="154" name="Google Shape;154;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5" name="Google Shape;155;p8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6" name="Google Shape;156;p8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7" name="Google Shape;157;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 name="Shape 161"/>
        <p:cNvGrpSpPr/>
        <p:nvPr/>
      </p:nvGrpSpPr>
      <p:grpSpPr>
        <a:xfrm>
          <a:off x="0" y="0"/>
          <a:ext cx="0" cy="0"/>
          <a:chOff x="0" y="0"/>
          <a:chExt cx="0" cy="0"/>
        </a:xfrm>
      </p:grpSpPr>
      <p:sp>
        <p:nvSpPr>
          <p:cNvPr id="162" name="Google Shape;162;p8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63" name="Google Shape;163;p8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4" name="Google Shape;164;p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cxnSp>
        <p:nvCxnSpPr>
          <p:cNvPr id="24" name="Google Shape;24;p6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9"/>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9"/>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5" name="Shape 165"/>
        <p:cNvGrpSpPr/>
        <p:nvPr/>
      </p:nvGrpSpPr>
      <p:grpSpPr>
        <a:xfrm>
          <a:off x="0" y="0"/>
          <a:ext cx="0" cy="0"/>
          <a:chOff x="0" y="0"/>
          <a:chExt cx="0" cy="0"/>
        </a:xfrm>
      </p:grpSpPr>
      <p:sp>
        <p:nvSpPr>
          <p:cNvPr id="166" name="Google Shape;166;p8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67" name="Google Shape;167;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8" name="Shape 168"/>
        <p:cNvGrpSpPr/>
        <p:nvPr/>
      </p:nvGrpSpPr>
      <p:grpSpPr>
        <a:xfrm>
          <a:off x="0" y="0"/>
          <a:ext cx="0" cy="0"/>
          <a:chOff x="0" y="0"/>
          <a:chExt cx="0" cy="0"/>
        </a:xfrm>
      </p:grpSpPr>
      <p:sp>
        <p:nvSpPr>
          <p:cNvPr id="169" name="Google Shape;169;p8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71" name="Google Shape;171;p8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2" name="Google Shape;172;p8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3" name="Google Shape;173;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4" name="Shape 174"/>
        <p:cNvGrpSpPr/>
        <p:nvPr/>
      </p:nvGrpSpPr>
      <p:grpSpPr>
        <a:xfrm>
          <a:off x="0" y="0"/>
          <a:ext cx="0" cy="0"/>
          <a:chOff x="0" y="0"/>
          <a:chExt cx="0" cy="0"/>
        </a:xfrm>
      </p:grpSpPr>
      <p:sp>
        <p:nvSpPr>
          <p:cNvPr id="175" name="Google Shape;175;p8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76" name="Google Shape;176;p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7" name="Shape 177"/>
        <p:cNvGrpSpPr/>
        <p:nvPr/>
      </p:nvGrpSpPr>
      <p:grpSpPr>
        <a:xfrm>
          <a:off x="0" y="0"/>
          <a:ext cx="0" cy="0"/>
          <a:chOff x="0" y="0"/>
          <a:chExt cx="0" cy="0"/>
        </a:xfrm>
      </p:grpSpPr>
      <p:sp>
        <p:nvSpPr>
          <p:cNvPr id="178" name="Google Shape;178;p8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9" name="Google Shape;179;p8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80" name="Google Shape;180;p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1" name="Shape 181"/>
        <p:cNvGrpSpPr/>
        <p:nvPr/>
      </p:nvGrpSpPr>
      <p:grpSpPr>
        <a:xfrm>
          <a:off x="0" y="0"/>
          <a:ext cx="0" cy="0"/>
          <a:chOff x="0" y="0"/>
          <a:chExt cx="0" cy="0"/>
        </a:xfrm>
      </p:grpSpPr>
      <p:sp>
        <p:nvSpPr>
          <p:cNvPr id="182" name="Google Shape;182;p8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7" name="Shape 187"/>
        <p:cNvGrpSpPr/>
        <p:nvPr/>
      </p:nvGrpSpPr>
      <p:grpSpPr>
        <a:xfrm>
          <a:off x="0" y="0"/>
          <a:ext cx="0" cy="0"/>
          <a:chOff x="0" y="0"/>
          <a:chExt cx="0" cy="0"/>
        </a:xfrm>
      </p:grpSpPr>
      <p:sp>
        <p:nvSpPr>
          <p:cNvPr id="188" name="Google Shape;188;p7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9" name="Google Shape;189;p7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0" name="Google Shape;190;p7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91" name="Google Shape;191;p7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2" name="Google Shape;192;p7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93" name="Google Shape;193;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4" name="Shape 194"/>
        <p:cNvGrpSpPr/>
        <p:nvPr/>
      </p:nvGrpSpPr>
      <p:grpSpPr>
        <a:xfrm>
          <a:off x="0" y="0"/>
          <a:ext cx="0" cy="0"/>
          <a:chOff x="0" y="0"/>
          <a:chExt cx="0" cy="0"/>
        </a:xfrm>
      </p:grpSpPr>
      <p:cxnSp>
        <p:nvCxnSpPr>
          <p:cNvPr id="195" name="Google Shape;195;p7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96" name="Google Shape;196;p7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97" name="Google Shape;197;p7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98" name="Google Shape;198;p7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9" name="Google Shape;199;p7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0" name="Google Shape;200;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201" name="Shape 201"/>
        <p:cNvGrpSpPr/>
        <p:nvPr/>
      </p:nvGrpSpPr>
      <p:grpSpPr>
        <a:xfrm>
          <a:off x="0" y="0"/>
          <a:ext cx="0" cy="0"/>
          <a:chOff x="0" y="0"/>
          <a:chExt cx="0" cy="0"/>
        </a:xfrm>
      </p:grpSpPr>
      <p:cxnSp>
        <p:nvCxnSpPr>
          <p:cNvPr id="202" name="Google Shape;202;p9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203" name="Google Shape;203;p90"/>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204" name="Google Shape;204;p9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05" name="Google Shape;205;p90"/>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06" name="Google Shape;206;p90"/>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207" name="Google Shape;207;p9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08" name="Shape 208"/>
        <p:cNvGrpSpPr/>
        <p:nvPr/>
      </p:nvGrpSpPr>
      <p:grpSpPr>
        <a:xfrm>
          <a:off x="0" y="0"/>
          <a:ext cx="0" cy="0"/>
          <a:chOff x="0" y="0"/>
          <a:chExt cx="0" cy="0"/>
        </a:xfrm>
      </p:grpSpPr>
      <p:cxnSp>
        <p:nvCxnSpPr>
          <p:cNvPr id="209" name="Google Shape;209;p91"/>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10" name="Google Shape;210;p91"/>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11" name="Google Shape;211;p91"/>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12" name="Google Shape;212;p9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9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5" name="Google Shape;215;p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2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1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6" name="Shape 216"/>
        <p:cNvGrpSpPr/>
        <p:nvPr/>
      </p:nvGrpSpPr>
      <p:grpSpPr>
        <a:xfrm>
          <a:off x="0" y="0"/>
          <a:ext cx="0" cy="0"/>
          <a:chOff x="0" y="0"/>
          <a:chExt cx="0" cy="0"/>
        </a:xfrm>
      </p:grpSpPr>
      <p:cxnSp>
        <p:nvCxnSpPr>
          <p:cNvPr id="217" name="Google Shape;217;p9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18" name="Google Shape;218;p93"/>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9" name="Google Shape;219;p93"/>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0" name="Google Shape;220;p9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21" name="Shape 221"/>
        <p:cNvGrpSpPr/>
        <p:nvPr/>
      </p:nvGrpSpPr>
      <p:grpSpPr>
        <a:xfrm>
          <a:off x="0" y="0"/>
          <a:ext cx="0" cy="0"/>
          <a:chOff x="0" y="0"/>
          <a:chExt cx="0" cy="0"/>
        </a:xfrm>
      </p:grpSpPr>
      <p:cxnSp>
        <p:nvCxnSpPr>
          <p:cNvPr id="222" name="Google Shape;222;p9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23" name="Google Shape;223;p9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24" name="Google Shape;224;p9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5" name="Shape 225"/>
        <p:cNvGrpSpPr/>
        <p:nvPr/>
      </p:nvGrpSpPr>
      <p:grpSpPr>
        <a:xfrm>
          <a:off x="0" y="0"/>
          <a:ext cx="0" cy="0"/>
          <a:chOff x="0" y="0"/>
          <a:chExt cx="0" cy="0"/>
        </a:xfrm>
      </p:grpSpPr>
      <p:cxnSp>
        <p:nvCxnSpPr>
          <p:cNvPr id="226" name="Google Shape;226;p9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27" name="Google Shape;227;p9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28" name="Google Shape;228;p95"/>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29" name="Google Shape;229;p9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0" name="Shape 230"/>
        <p:cNvGrpSpPr/>
        <p:nvPr/>
      </p:nvGrpSpPr>
      <p:grpSpPr>
        <a:xfrm>
          <a:off x="0" y="0"/>
          <a:ext cx="0" cy="0"/>
          <a:chOff x="0" y="0"/>
          <a:chExt cx="0" cy="0"/>
        </a:xfrm>
      </p:grpSpPr>
      <p:cxnSp>
        <p:nvCxnSpPr>
          <p:cNvPr id="231" name="Google Shape;231;p9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232" name="Google Shape;232;p9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233" name="Google Shape;233;p9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34" name="Google Shape;234;p9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35" name="Google Shape;235;p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9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cxnSp>
        <p:nvCxnSpPr>
          <p:cNvPr id="35" name="Google Shape;35;p7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7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7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7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1" name="Shape 41"/>
        <p:cNvGrpSpPr/>
        <p:nvPr/>
      </p:nvGrpSpPr>
      <p:grpSpPr>
        <a:xfrm>
          <a:off x="0" y="0"/>
          <a:ext cx="0" cy="0"/>
          <a:chOff x="0" y="0"/>
          <a:chExt cx="0" cy="0"/>
        </a:xfrm>
      </p:grpSpPr>
      <p:cxnSp>
        <p:nvCxnSpPr>
          <p:cNvPr id="42" name="Google Shape;42;p116"/>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3" name="Google Shape;43;p11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116"/>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5" name="Google Shape;45;p1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cxnSp>
        <p:nvCxnSpPr>
          <p:cNvPr id="47" name="Google Shape;47;p1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8" name="Google Shape;48;p117"/>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117"/>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1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1" name="Shape 51"/>
        <p:cNvGrpSpPr/>
        <p:nvPr/>
      </p:nvGrpSpPr>
      <p:grpSpPr>
        <a:xfrm>
          <a:off x="0" y="0"/>
          <a:ext cx="0" cy="0"/>
          <a:chOff x="0" y="0"/>
          <a:chExt cx="0" cy="0"/>
        </a:xfrm>
      </p:grpSpPr>
      <p:cxnSp>
        <p:nvCxnSpPr>
          <p:cNvPr id="52" name="Google Shape;52;p11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11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4" name="Google Shape;54;p1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19"/>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19"/>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p1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4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6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7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0" name="Google Shape;70;p7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1" name="Google Shape;71;p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38" name="Shape 138"/>
        <p:cNvGrpSpPr/>
        <p:nvPr/>
      </p:nvGrpSpPr>
      <p:grpSpPr>
        <a:xfrm>
          <a:off x="0" y="0"/>
          <a:ext cx="0" cy="0"/>
          <a:chOff x="0" y="0"/>
          <a:chExt cx="0" cy="0"/>
        </a:xfrm>
      </p:grpSpPr>
      <p:sp>
        <p:nvSpPr>
          <p:cNvPr id="139" name="Google Shape;139;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0" name="Google Shape;140;p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1" name="Google Shape;141;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183" name="Shape 183"/>
        <p:cNvGrpSpPr/>
        <p:nvPr/>
      </p:nvGrpSpPr>
      <p:grpSpPr>
        <a:xfrm>
          <a:off x="0" y="0"/>
          <a:ext cx="0" cy="0"/>
          <a:chOff x="0" y="0"/>
          <a:chExt cx="0" cy="0"/>
        </a:xfrm>
      </p:grpSpPr>
      <p:sp>
        <p:nvSpPr>
          <p:cNvPr id="184" name="Google Shape;184;p7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185" name="Google Shape;185;p7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86" name="Google Shape;186;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9.jpg"/><Relationship Id="rId5"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bcorporation.eu/" TargetMode="External"/><Relationship Id="rId4" Type="http://schemas.openxmlformats.org/officeDocument/2006/relationships/hyperlink" Target="https://bcorporation.eu/" TargetMode="External"/><Relationship Id="rId5" Type="http://schemas.openxmlformats.org/officeDocument/2006/relationships/image" Target="../media/image3.pn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53.jpg"/><Relationship Id="rId5"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10" Type="http://schemas.openxmlformats.org/officeDocument/2006/relationships/image" Target="../media/image2.jpg"/><Relationship Id="rId1" Type="http://schemas.openxmlformats.org/officeDocument/2006/relationships/slideLayout" Target="../slideLayouts/slideLayout36.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41.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37.png"/><Relationship Id="rId8"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30.jpg"/><Relationship Id="rId5"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image" Target="../media/image44.jpg"/><Relationship Id="rId5"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3.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45.jpg"/><Relationship Id="rId4" Type="http://schemas.openxmlformats.org/officeDocument/2006/relationships/image" Target="../media/image3.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image" Target="../media/image46.jpg"/><Relationship Id="rId5" Type="http://schemas.openxmlformats.org/officeDocument/2006/relationships/image" Target="../media/image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3.png"/><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28.png"/><Relationship Id="rId6" Type="http://schemas.openxmlformats.org/officeDocument/2006/relationships/image" Target="../media/image25.png"/><Relationship Id="rId7" Type="http://schemas.openxmlformats.org/officeDocument/2006/relationships/image" Target="../media/image33.png"/><Relationship Id="rId8" Type="http://schemas.openxmlformats.org/officeDocument/2006/relationships/image" Target="../media/image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3.png"/><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3.png"/><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3.png"/><Relationship Id="rId4" Type="http://schemas.openxmlformats.org/officeDocument/2006/relationships/image" Target="../media/image56.jpg"/><Relationship Id="rId5" Type="http://schemas.openxmlformats.org/officeDocument/2006/relationships/image" Target="../media/image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image" Target="../media/image39.jpg"/><Relationship Id="rId5" Type="http://schemas.openxmlformats.org/officeDocument/2006/relationships/image" Target="../media/image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pn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47.jpg"/><Relationship Id="rId4" Type="http://schemas.openxmlformats.org/officeDocument/2006/relationships/image" Target="../media/image3.png"/><Relationship Id="rId5" Type="http://schemas.openxmlformats.org/officeDocument/2006/relationships/image" Target="../media/image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3.png"/><Relationship Id="rId4" Type="http://schemas.openxmlformats.org/officeDocument/2006/relationships/image" Target="../media/image49.jpg"/><Relationship Id="rId5" Type="http://schemas.openxmlformats.org/officeDocument/2006/relationships/image" Target="../media/image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3.png"/><Relationship Id="rId4" Type="http://schemas.openxmlformats.org/officeDocument/2006/relationships/image" Target="../media/image54.png"/><Relationship Id="rId5" Type="http://schemas.openxmlformats.org/officeDocument/2006/relationships/image" Target="../media/image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3.png"/><Relationship Id="rId4" Type="http://schemas.openxmlformats.org/officeDocument/2006/relationships/image" Target="../media/image53.jpg"/><Relationship Id="rId5" Type="http://schemas.openxmlformats.org/officeDocument/2006/relationships/image" Target="../media/image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3.png"/><Relationship Id="rId4" Type="http://schemas.openxmlformats.org/officeDocument/2006/relationships/image" Target="../media/image42.jp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3.png"/><Relationship Id="rId4" Type="http://schemas.openxmlformats.org/officeDocument/2006/relationships/image" Target="../media/image40.jpg"/><Relationship Id="rId5" Type="http://schemas.openxmlformats.org/officeDocument/2006/relationships/image" Target="../media/image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5.jpg"/><Relationship Id="rId4" Type="http://schemas.openxmlformats.org/officeDocument/2006/relationships/image" Target="../media/image3.png"/><Relationship Id="rId5"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png"/><Relationship Id="rId4" Type="http://schemas.openxmlformats.org/officeDocument/2006/relationships/image" Target="../media/image43.jpg"/><Relationship Id="rId5" Type="http://schemas.openxmlformats.org/officeDocument/2006/relationships/image" Target="../media/image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png"/><Relationship Id="rId4" Type="http://schemas.openxmlformats.org/officeDocument/2006/relationships/image" Target="../media/image43.jpg"/><Relationship Id="rId5" Type="http://schemas.openxmlformats.org/officeDocument/2006/relationships/image" Target="../media/image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3.png"/><Relationship Id="rId4" Type="http://schemas.openxmlformats.org/officeDocument/2006/relationships/hyperlink" Target="https://www.beyond-capital.eu/" TargetMode="External"/><Relationship Id="rId5" Type="http://schemas.openxmlformats.org/officeDocument/2006/relationships/image" Target="../media/image2.jpg"/><Relationship Id="rId6"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
          <p:cNvSpPr txBox="1"/>
          <p:nvPr>
            <p:ph type="ctrTitle"/>
          </p:nvPr>
        </p:nvSpPr>
        <p:spPr>
          <a:xfrm>
            <a:off x="2371725" y="630225"/>
            <a:ext cx="6331500" cy="209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b="0" lang="it" sz="3000">
                <a:solidFill>
                  <a:schemeClr val="dk2"/>
                </a:solidFill>
              </a:rPr>
              <a:t>Módulo</a:t>
            </a:r>
            <a:r>
              <a:rPr b="0" i="0" lang="it" sz="3000" u="none" cap="none" strike="noStrike">
                <a:solidFill>
                  <a:srgbClr val="000000"/>
                </a:solidFill>
                <a:latin typeface="Raleway"/>
                <a:ea typeface="Raleway"/>
                <a:cs typeface="Raleway"/>
                <a:sym typeface="Raleway"/>
              </a:rPr>
              <a:t> 1 - </a:t>
            </a:r>
            <a:r>
              <a:rPr lang="it" sz="3000">
                <a:solidFill>
                  <a:srgbClr val="000000"/>
                </a:solidFill>
              </a:rPr>
              <a:t>Empresas sociales, gesti</a:t>
            </a:r>
            <a:r>
              <a:rPr lang="it" sz="3000">
                <a:solidFill>
                  <a:schemeClr val="dk2"/>
                </a:solidFill>
              </a:rPr>
              <a:t>ó</a:t>
            </a:r>
            <a:r>
              <a:rPr lang="it" sz="3000">
                <a:solidFill>
                  <a:srgbClr val="000000"/>
                </a:solidFill>
              </a:rPr>
              <a:t>n y funcionamiento</a:t>
            </a:r>
            <a:endParaRPr/>
          </a:p>
        </p:txBody>
      </p:sp>
      <p:sp>
        <p:nvSpPr>
          <p:cNvPr id="243" name="Google Shape;243;p1"/>
          <p:cNvSpPr txBox="1"/>
          <p:nvPr>
            <p:ph idx="1" type="subTitle"/>
          </p:nvPr>
        </p:nvSpPr>
        <p:spPr>
          <a:xfrm>
            <a:off x="2471492" y="3526675"/>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it"/>
              <a:t>COOPÉRATION BANCAIRE POUR L’EUROPE – GEIE</a:t>
            </a:r>
            <a:endParaRPr/>
          </a:p>
          <a:p>
            <a:pPr indent="0" lvl="0" marL="0" rtl="0" algn="l">
              <a:lnSpc>
                <a:spcPct val="100000"/>
              </a:lnSpc>
              <a:spcBef>
                <a:spcPts val="0"/>
              </a:spcBef>
              <a:spcAft>
                <a:spcPts val="0"/>
              </a:spcAft>
              <a:buSzPts val="1800"/>
              <a:buNone/>
            </a:pPr>
            <a:r>
              <a:rPr lang="it"/>
              <a:t>MALTESE ITALIAN CHAMBER of COMMERCE</a:t>
            </a:r>
            <a:endParaRPr/>
          </a:p>
        </p:txBody>
      </p:sp>
      <p:pic>
        <p:nvPicPr>
          <p:cNvPr id="244" name="Google Shape;244;p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245" name="Google Shape;245;p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Definición de empresa social</a:t>
            </a:r>
            <a:endParaRPr/>
          </a:p>
        </p:txBody>
      </p:sp>
      <p:sp>
        <p:nvSpPr>
          <p:cNvPr id="318" name="Google Shape;318;p8"/>
          <p:cNvSpPr txBox="1"/>
          <p:nvPr>
            <p:ph idx="1" type="body"/>
          </p:nvPr>
        </p:nvSpPr>
        <p:spPr>
          <a:xfrm>
            <a:off x="290945" y="1780308"/>
            <a:ext cx="8440800" cy="281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Opera suministrando bienes y servicios al mercado de forma emprendedora e innovadora y </a:t>
            </a:r>
            <a:r>
              <a:rPr b="1" lang="it"/>
              <a:t>destina sus beneficios principalmente a la consecución de objetivos sociales</a:t>
            </a:r>
            <a:r>
              <a:rPr lang="it"/>
              <a:t>. </a:t>
            </a:r>
            <a:endParaRPr/>
          </a:p>
          <a:p>
            <a:pPr indent="0" lvl="0" marL="0" rtl="0" algn="l">
              <a:lnSpc>
                <a:spcPct val="115000"/>
              </a:lnSpc>
              <a:spcBef>
                <a:spcPts val="0"/>
              </a:spcBef>
              <a:spcAft>
                <a:spcPts val="0"/>
              </a:spcAft>
              <a:buSzPts val="1800"/>
              <a:buNone/>
            </a:pPr>
            <a:r>
              <a:rPr b="1" lang="it"/>
              <a:t>Se gestiona de forma abierta y responsable y, en particular, implica a empleados, consumidores y partes interesadas afectadas por sus actividades comerciales.</a:t>
            </a:r>
            <a:endParaRPr/>
          </a:p>
          <a:p>
            <a:pPr indent="0" lvl="0" marL="0" rtl="0" algn="l">
              <a:lnSpc>
                <a:spcPct val="115000"/>
              </a:lnSpc>
              <a:spcBef>
                <a:spcPts val="0"/>
              </a:spcBef>
              <a:spcAft>
                <a:spcPts val="0"/>
              </a:spcAft>
              <a:buSzPts val="1800"/>
              <a:buNone/>
            </a:pPr>
            <a:r>
              <a:rPr lang="it"/>
              <a:t>Las empresas sociales se centran en la </a:t>
            </a:r>
            <a:r>
              <a:rPr b="1" lang="it"/>
              <a:t>consecución de objetivos sociales, medioambientales o comunitarios más amplios</a:t>
            </a:r>
            <a:r>
              <a:rPr lang="it"/>
              <a:t>.</a:t>
            </a:r>
            <a:endParaRPr/>
          </a:p>
          <a:p>
            <a:pPr indent="0" lvl="0" marL="0" rtl="0" algn="l">
              <a:lnSpc>
                <a:spcPct val="115000"/>
              </a:lnSpc>
              <a:spcBef>
                <a:spcPts val="0"/>
              </a:spcBef>
              <a:spcAft>
                <a:spcPts val="0"/>
              </a:spcAft>
              <a:buSzPts val="1800"/>
              <a:buNone/>
            </a:pPr>
            <a:r>
              <a:t/>
            </a:r>
            <a:endParaRPr b="1"/>
          </a:p>
        </p:txBody>
      </p:sp>
      <p:pic>
        <p:nvPicPr>
          <p:cNvPr id="319" name="Google Shape;319;p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20" name="Google Shape;320;p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txBox="1"/>
          <p:nvPr>
            <p:ph idx="1" type="body"/>
          </p:nvPr>
        </p:nvSpPr>
        <p:spPr>
          <a:xfrm>
            <a:off x="389700" y="121135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El concepto de empresa social difiere según los países.</a:t>
            </a:r>
            <a:endParaRPr/>
          </a:p>
          <a:p>
            <a:pPr indent="0" lvl="0" marL="0" rtl="0" algn="l">
              <a:lnSpc>
                <a:spcPct val="115000"/>
              </a:lnSpc>
              <a:spcBef>
                <a:spcPts val="0"/>
              </a:spcBef>
              <a:spcAft>
                <a:spcPts val="0"/>
              </a:spcAft>
              <a:buSzPts val="1800"/>
              <a:buNone/>
            </a:pPr>
            <a:r>
              <a:rPr b="1" lang="it" sz="2100">
                <a:solidFill>
                  <a:schemeClr val="dk1"/>
                </a:solidFill>
              </a:rPr>
              <a:t>La Comisión Europea emplea este término para englobar los distintos tipos de empresas:</a:t>
            </a:r>
            <a:endParaRPr/>
          </a:p>
          <a:p>
            <a:pPr indent="-342900" lvl="0" marL="342900" rtl="0" algn="l">
              <a:lnSpc>
                <a:spcPct val="100000"/>
              </a:lnSpc>
              <a:spcBef>
                <a:spcPts val="600"/>
              </a:spcBef>
              <a:spcAft>
                <a:spcPts val="0"/>
              </a:spcAft>
              <a:buSzPts val="1800"/>
              <a:buChar char="●"/>
            </a:pPr>
            <a:r>
              <a:rPr lang="it" sz="1500"/>
              <a:t>Empresa cuyo objetico social o societario del bien común es la razón de la actividad comercial, a menudo en forma de un alto nivel de innovación social</a:t>
            </a:r>
            <a:endParaRPr/>
          </a:p>
          <a:p>
            <a:pPr indent="-342900" lvl="0" marL="342900" rtl="0" algn="l">
              <a:lnSpc>
                <a:spcPct val="100000"/>
              </a:lnSpc>
              <a:spcBef>
                <a:spcPts val="1200"/>
              </a:spcBef>
              <a:spcAft>
                <a:spcPts val="0"/>
              </a:spcAft>
              <a:buSzPts val="1800"/>
              <a:buChar char="●"/>
            </a:pPr>
            <a:r>
              <a:rPr lang="it" sz="1500"/>
              <a:t>Empresa cuyos beneficios se reinvierten principalmente para lograr este objetivo social</a:t>
            </a:r>
            <a:endParaRPr/>
          </a:p>
          <a:p>
            <a:pPr indent="-342900" lvl="0" marL="342900" rtl="0" algn="l">
              <a:lnSpc>
                <a:spcPct val="100000"/>
              </a:lnSpc>
              <a:spcBef>
                <a:spcPts val="1200"/>
              </a:spcBef>
              <a:spcAft>
                <a:spcPts val="600"/>
              </a:spcAft>
              <a:buSzPts val="1800"/>
              <a:buChar char="●"/>
            </a:pPr>
            <a:r>
              <a:rPr lang="it" sz="1500"/>
              <a:t>Empresas en las que el método de organización o el sistema de propiedad reflejan la misión de la empresa, utilizando principios democráticos o participativos o centrándose en la justicia social</a:t>
            </a:r>
            <a:endParaRPr/>
          </a:p>
        </p:txBody>
      </p:sp>
      <p:pic>
        <p:nvPicPr>
          <p:cNvPr id="326" name="Google Shape;326;p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27" name="Google Shape;327;p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Definición de empresa social</a:t>
            </a:r>
            <a:endParaRPr/>
          </a:p>
        </p:txBody>
      </p:sp>
      <p:pic>
        <p:nvPicPr>
          <p:cNvPr descr="Graphical user interface, application&#10;&#10;Description automatically generated with medium confidence" id="328" name="Google Shape;328;p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0"/>
          <p:cNvSpPr txBox="1"/>
          <p:nvPr>
            <p:ph idx="1" type="body"/>
          </p:nvPr>
        </p:nvSpPr>
        <p:spPr>
          <a:xfrm>
            <a:off x="389716" y="9942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Las empresas sociales operan principalmente en 4 ámbitos, también definidos como objetivos sociales:</a:t>
            </a:r>
            <a:endParaRPr/>
          </a:p>
          <a:p>
            <a:pPr indent="-285750" lvl="0" marL="285750" rtl="0" algn="l">
              <a:lnSpc>
                <a:spcPct val="115000"/>
              </a:lnSpc>
              <a:spcBef>
                <a:spcPts val="0"/>
              </a:spcBef>
              <a:spcAft>
                <a:spcPts val="0"/>
              </a:spcAft>
              <a:buSzPts val="1440"/>
              <a:buChar char="●"/>
            </a:pPr>
            <a:r>
              <a:rPr b="1" lang="it" sz="1500"/>
              <a:t>Integración laboral </a:t>
            </a:r>
            <a:r>
              <a:rPr lang="it" sz="1500"/>
              <a:t>- formación e integración de personas con discapacidad y desempleados</a:t>
            </a:r>
            <a:endParaRPr/>
          </a:p>
          <a:p>
            <a:pPr indent="-285750" lvl="0" marL="285750" rtl="0" algn="l">
              <a:lnSpc>
                <a:spcPct val="115000"/>
              </a:lnSpc>
              <a:spcBef>
                <a:spcPts val="0"/>
              </a:spcBef>
              <a:spcAft>
                <a:spcPts val="0"/>
              </a:spcAft>
              <a:buSzPts val="1440"/>
              <a:buChar char="●"/>
            </a:pPr>
            <a:r>
              <a:rPr b="1" lang="it" sz="1500"/>
              <a:t>Servicios sociales personales </a:t>
            </a:r>
            <a:r>
              <a:rPr lang="it" sz="1500"/>
              <a:t>- salud, bienestar y atención médica, formación profesional, educación, servicios sanitarios, servicios de guardería, servicios para personas mayores o ayuda a personas desfavorecidas</a:t>
            </a:r>
            <a:endParaRPr/>
          </a:p>
          <a:p>
            <a:pPr indent="-285750" lvl="0" marL="285750" rtl="0" algn="l">
              <a:lnSpc>
                <a:spcPct val="115000"/>
              </a:lnSpc>
              <a:spcBef>
                <a:spcPts val="0"/>
              </a:spcBef>
              <a:spcAft>
                <a:spcPts val="0"/>
              </a:spcAft>
              <a:buSzPts val="1440"/>
              <a:buChar char="●"/>
            </a:pPr>
            <a:r>
              <a:rPr b="1" lang="it" sz="1500"/>
              <a:t>Desarrollo local de zonas desfavorecidas </a:t>
            </a:r>
            <a:r>
              <a:rPr lang="it" sz="1500"/>
              <a:t>- empresas sociales en zonas rurales remotas, planes de desarrollo/rehabilitación de barrios en zonas urbanas, ayuda al desarrollo y cooperación al desarrollo con terceros países</a:t>
            </a:r>
            <a:endParaRPr/>
          </a:p>
          <a:p>
            <a:pPr indent="-285750" lvl="0" marL="285750" rtl="0" algn="l">
              <a:lnSpc>
                <a:spcPct val="115000"/>
              </a:lnSpc>
              <a:spcBef>
                <a:spcPts val="0"/>
              </a:spcBef>
              <a:spcAft>
                <a:spcPts val="0"/>
              </a:spcAft>
              <a:buSzPts val="1440"/>
              <a:buChar char="●"/>
            </a:pPr>
            <a:r>
              <a:rPr b="1" lang="it" sz="1500"/>
              <a:t>Otros</a:t>
            </a:r>
            <a:r>
              <a:rPr lang="it" sz="1500"/>
              <a:t>: reciclaje, protección del medio ambiente, deportes, arte, cultura o conservación histórica, ciencia, investigación e innovación, protección del consumidor y deportes de aficionados.</a:t>
            </a:r>
            <a:endParaRPr/>
          </a:p>
          <a:p>
            <a:pPr indent="0" lvl="0" marL="0" rtl="0" algn="l">
              <a:lnSpc>
                <a:spcPct val="115000"/>
              </a:lnSpc>
              <a:spcBef>
                <a:spcPts val="1600"/>
              </a:spcBef>
              <a:spcAft>
                <a:spcPts val="1600"/>
              </a:spcAft>
              <a:buSzPts val="1800"/>
              <a:buNone/>
            </a:pPr>
            <a:r>
              <a:t/>
            </a:r>
            <a:endParaRPr sz="2400"/>
          </a:p>
        </p:txBody>
      </p:sp>
      <p:pic>
        <p:nvPicPr>
          <p:cNvPr id="334" name="Google Shape;334;p1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35" name="Google Shape;335;p10"/>
          <p:cNvSpPr txBox="1"/>
          <p:nvPr>
            <p:ph type="title"/>
          </p:nvPr>
        </p:nvSpPr>
        <p:spPr>
          <a:xfrm>
            <a:off x="561109" y="4350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Definición de empresa social</a:t>
            </a:r>
            <a:endParaRPr/>
          </a:p>
        </p:txBody>
      </p:sp>
      <p:pic>
        <p:nvPicPr>
          <p:cNvPr descr="Graphical user interface, application&#10;&#10;Description automatically generated with medium confidence" id="336" name="Google Shape;336;p1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42" name="Google Shape;342;p1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Definición de empresa social</a:t>
            </a:r>
            <a:endParaRPr/>
          </a:p>
        </p:txBody>
      </p:sp>
      <p:grpSp>
        <p:nvGrpSpPr>
          <p:cNvPr id="343" name="Google Shape;343;p11"/>
          <p:cNvGrpSpPr/>
          <p:nvPr/>
        </p:nvGrpSpPr>
        <p:grpSpPr>
          <a:xfrm>
            <a:off x="331400" y="1264196"/>
            <a:ext cx="8323956" cy="3000909"/>
            <a:chOff x="344709" y="1017018"/>
            <a:chExt cx="9380162" cy="3550532"/>
          </a:xfrm>
        </p:grpSpPr>
        <p:grpSp>
          <p:nvGrpSpPr>
            <p:cNvPr id="344" name="Google Shape;344;p11"/>
            <p:cNvGrpSpPr/>
            <p:nvPr/>
          </p:nvGrpSpPr>
          <p:grpSpPr>
            <a:xfrm>
              <a:off x="344709" y="1546890"/>
              <a:ext cx="3816404" cy="2162615"/>
              <a:chOff x="1982585" y="1977992"/>
              <a:chExt cx="1714082" cy="951897"/>
            </a:xfrm>
          </p:grpSpPr>
          <p:pic>
            <p:nvPicPr>
              <p:cNvPr descr="Diana con relleno sólido" id="345" name="Google Shape;345;p11"/>
              <p:cNvPicPr preferRelativeResize="0"/>
              <p:nvPr/>
            </p:nvPicPr>
            <p:blipFill rotWithShape="1">
              <a:blip r:embed="rId4">
                <a:alphaModFix/>
              </a:blip>
              <a:srcRect b="0" l="0" r="0" t="0"/>
              <a:stretch/>
            </p:blipFill>
            <p:spPr>
              <a:xfrm>
                <a:off x="2782267" y="1977992"/>
                <a:ext cx="914400" cy="914400"/>
              </a:xfrm>
              <a:prstGeom prst="rect">
                <a:avLst/>
              </a:prstGeom>
              <a:noFill/>
              <a:ln>
                <a:noFill/>
              </a:ln>
            </p:spPr>
          </p:pic>
          <p:sp>
            <p:nvSpPr>
              <p:cNvPr id="346" name="Google Shape;346;p11"/>
              <p:cNvSpPr/>
              <p:nvPr/>
            </p:nvSpPr>
            <p:spPr>
              <a:xfrm>
                <a:off x="2293314" y="2553652"/>
                <a:ext cx="274462" cy="376237"/>
              </a:xfrm>
              <a:custGeom>
                <a:rect b="b" l="l" r="r" t="t"/>
                <a:pathLst>
                  <a:path extrusionOk="0" h="376237" w="274462">
                    <a:moveTo>
                      <a:pt x="272201" y="87630"/>
                    </a:moveTo>
                    <a:cubicBezTo>
                      <a:pt x="276963" y="78105"/>
                      <a:pt x="274106" y="66675"/>
                      <a:pt x="264581" y="61913"/>
                    </a:cubicBezTo>
                    <a:cubicBezTo>
                      <a:pt x="255056" y="57150"/>
                      <a:pt x="243626" y="60008"/>
                      <a:pt x="238863" y="69533"/>
                    </a:cubicBezTo>
                    <a:lnTo>
                      <a:pt x="200763" y="137160"/>
                    </a:lnTo>
                    <a:lnTo>
                      <a:pt x="226481" y="35243"/>
                    </a:lnTo>
                    <a:cubicBezTo>
                      <a:pt x="229338" y="24765"/>
                      <a:pt x="222671" y="14288"/>
                      <a:pt x="212193" y="12383"/>
                    </a:cubicBezTo>
                    <a:cubicBezTo>
                      <a:pt x="201716" y="9525"/>
                      <a:pt x="191238" y="16193"/>
                      <a:pt x="189333" y="26670"/>
                    </a:cubicBezTo>
                    <a:lnTo>
                      <a:pt x="167426" y="114300"/>
                    </a:lnTo>
                    <a:lnTo>
                      <a:pt x="167426" y="19050"/>
                    </a:lnTo>
                    <a:cubicBezTo>
                      <a:pt x="167426" y="8573"/>
                      <a:pt x="158853" y="0"/>
                      <a:pt x="148376" y="0"/>
                    </a:cubicBezTo>
                    <a:cubicBezTo>
                      <a:pt x="137898" y="0"/>
                      <a:pt x="129326" y="8573"/>
                      <a:pt x="129326" y="19050"/>
                    </a:cubicBezTo>
                    <a:lnTo>
                      <a:pt x="129326" y="120968"/>
                    </a:lnTo>
                    <a:lnTo>
                      <a:pt x="107418" y="26670"/>
                    </a:lnTo>
                    <a:cubicBezTo>
                      <a:pt x="105513" y="16193"/>
                      <a:pt x="95036" y="10478"/>
                      <a:pt x="84558" y="12383"/>
                    </a:cubicBezTo>
                    <a:cubicBezTo>
                      <a:pt x="74081" y="14288"/>
                      <a:pt x="68366" y="24765"/>
                      <a:pt x="70271" y="35243"/>
                    </a:cubicBezTo>
                    <a:lnTo>
                      <a:pt x="96941" y="148590"/>
                    </a:lnTo>
                    <a:cubicBezTo>
                      <a:pt x="95988" y="161925"/>
                      <a:pt x="93131" y="175260"/>
                      <a:pt x="90273" y="186690"/>
                    </a:cubicBezTo>
                    <a:cubicBezTo>
                      <a:pt x="90273" y="186690"/>
                      <a:pt x="90273" y="185738"/>
                      <a:pt x="89321" y="185738"/>
                    </a:cubicBezTo>
                    <a:cubicBezTo>
                      <a:pt x="73128" y="160973"/>
                      <a:pt x="47411" y="139065"/>
                      <a:pt x="22646" y="132398"/>
                    </a:cubicBezTo>
                    <a:cubicBezTo>
                      <a:pt x="13121" y="129540"/>
                      <a:pt x="3596" y="135255"/>
                      <a:pt x="738" y="144780"/>
                    </a:cubicBezTo>
                    <a:cubicBezTo>
                      <a:pt x="-2119" y="154305"/>
                      <a:pt x="3596" y="163830"/>
                      <a:pt x="13121" y="166688"/>
                    </a:cubicBezTo>
                    <a:cubicBezTo>
                      <a:pt x="25503" y="169545"/>
                      <a:pt x="36933" y="187643"/>
                      <a:pt x="49316" y="206693"/>
                    </a:cubicBezTo>
                    <a:cubicBezTo>
                      <a:pt x="64556" y="230505"/>
                      <a:pt x="83606" y="258127"/>
                      <a:pt x="112181" y="274320"/>
                    </a:cubicBezTo>
                    <a:lnTo>
                      <a:pt x="112181" y="376238"/>
                    </a:lnTo>
                    <a:lnTo>
                      <a:pt x="196001" y="376238"/>
                    </a:lnTo>
                    <a:lnTo>
                      <a:pt x="196001" y="268605"/>
                    </a:lnTo>
                    <a:cubicBezTo>
                      <a:pt x="227433" y="252413"/>
                      <a:pt x="231243" y="184785"/>
                      <a:pt x="232196" y="159068"/>
                    </a:cubicBezTo>
                    <a:lnTo>
                      <a:pt x="272201" y="87630"/>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1"/>
              <p:cNvSpPr/>
              <p:nvPr/>
            </p:nvSpPr>
            <p:spPr>
              <a:xfrm>
                <a:off x="1982585" y="2437082"/>
                <a:ext cx="367445" cy="282304"/>
              </a:xfrm>
              <a:custGeom>
                <a:rect b="b" l="l" r="r" t="t"/>
                <a:pathLst>
                  <a:path extrusionOk="0" h="282304" w="367445">
                    <a:moveTo>
                      <a:pt x="246698" y="211820"/>
                    </a:moveTo>
                    <a:lnTo>
                      <a:pt x="329565" y="212773"/>
                    </a:lnTo>
                    <a:cubicBezTo>
                      <a:pt x="329565" y="212773"/>
                      <a:pt x="329565" y="212773"/>
                      <a:pt x="329565" y="212773"/>
                    </a:cubicBezTo>
                    <a:cubicBezTo>
                      <a:pt x="340043" y="212773"/>
                      <a:pt x="348615" y="204200"/>
                      <a:pt x="348615" y="193723"/>
                    </a:cubicBezTo>
                    <a:cubicBezTo>
                      <a:pt x="348615" y="183245"/>
                      <a:pt x="340043" y="174673"/>
                      <a:pt x="329565" y="174673"/>
                    </a:cubicBezTo>
                    <a:lnTo>
                      <a:pt x="252413" y="173720"/>
                    </a:lnTo>
                    <a:lnTo>
                      <a:pt x="353378" y="148003"/>
                    </a:lnTo>
                    <a:cubicBezTo>
                      <a:pt x="363855" y="145145"/>
                      <a:pt x="369570" y="134667"/>
                      <a:pt x="366713" y="125142"/>
                    </a:cubicBezTo>
                    <a:cubicBezTo>
                      <a:pt x="363855" y="114665"/>
                      <a:pt x="353378" y="108950"/>
                      <a:pt x="343853" y="111807"/>
                    </a:cubicBezTo>
                    <a:lnTo>
                      <a:pt x="256223" y="134667"/>
                    </a:lnTo>
                    <a:lnTo>
                      <a:pt x="340043" y="88948"/>
                    </a:lnTo>
                    <a:cubicBezTo>
                      <a:pt x="349568" y="84185"/>
                      <a:pt x="352425" y="72755"/>
                      <a:pt x="347663" y="63230"/>
                    </a:cubicBezTo>
                    <a:cubicBezTo>
                      <a:pt x="342900" y="53705"/>
                      <a:pt x="331470" y="50847"/>
                      <a:pt x="321945" y="55610"/>
                    </a:cubicBezTo>
                    <a:lnTo>
                      <a:pt x="232410" y="103235"/>
                    </a:lnTo>
                    <a:lnTo>
                      <a:pt x="304800" y="39417"/>
                    </a:lnTo>
                    <a:cubicBezTo>
                      <a:pt x="312420" y="32750"/>
                      <a:pt x="313373" y="20367"/>
                      <a:pt x="306705" y="12747"/>
                    </a:cubicBezTo>
                    <a:cubicBezTo>
                      <a:pt x="300038" y="5128"/>
                      <a:pt x="287655" y="4175"/>
                      <a:pt x="280035" y="10842"/>
                    </a:cubicBezTo>
                    <a:lnTo>
                      <a:pt x="192405" y="87042"/>
                    </a:lnTo>
                    <a:cubicBezTo>
                      <a:pt x="180023" y="92757"/>
                      <a:pt x="167640" y="96567"/>
                      <a:pt x="155258" y="98473"/>
                    </a:cubicBezTo>
                    <a:cubicBezTo>
                      <a:pt x="155258" y="98473"/>
                      <a:pt x="155258" y="97520"/>
                      <a:pt x="156210" y="97520"/>
                    </a:cubicBezTo>
                    <a:cubicBezTo>
                      <a:pt x="170498" y="70850"/>
                      <a:pt x="177165" y="38465"/>
                      <a:pt x="171450" y="13700"/>
                    </a:cubicBezTo>
                    <a:cubicBezTo>
                      <a:pt x="169545" y="4175"/>
                      <a:pt x="159068" y="-1540"/>
                      <a:pt x="149543" y="365"/>
                    </a:cubicBezTo>
                    <a:cubicBezTo>
                      <a:pt x="140018" y="2270"/>
                      <a:pt x="134303" y="12747"/>
                      <a:pt x="136208" y="22272"/>
                    </a:cubicBezTo>
                    <a:cubicBezTo>
                      <a:pt x="139065" y="34655"/>
                      <a:pt x="129540" y="52753"/>
                      <a:pt x="119063" y="72755"/>
                    </a:cubicBezTo>
                    <a:cubicBezTo>
                      <a:pt x="105728" y="97520"/>
                      <a:pt x="90488" y="127048"/>
                      <a:pt x="89535" y="160385"/>
                    </a:cubicBezTo>
                    <a:lnTo>
                      <a:pt x="0" y="208962"/>
                    </a:lnTo>
                    <a:lnTo>
                      <a:pt x="40005" y="282305"/>
                    </a:lnTo>
                    <a:lnTo>
                      <a:pt x="134303" y="231822"/>
                    </a:lnTo>
                    <a:cubicBezTo>
                      <a:pt x="162878" y="251825"/>
                      <a:pt x="223838" y="223250"/>
                      <a:pt x="246698" y="21182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2120697" y="2099310"/>
                <a:ext cx="333784" cy="334327"/>
              </a:xfrm>
              <a:custGeom>
                <a:rect b="b" l="l" r="r" t="t"/>
                <a:pathLst>
                  <a:path extrusionOk="0" h="334327" w="333784">
                    <a:moveTo>
                      <a:pt x="119063" y="239078"/>
                    </a:moveTo>
                    <a:lnTo>
                      <a:pt x="139065" y="319088"/>
                    </a:lnTo>
                    <a:cubicBezTo>
                      <a:pt x="140970" y="327660"/>
                      <a:pt x="148590" y="333375"/>
                      <a:pt x="157162" y="333375"/>
                    </a:cubicBezTo>
                    <a:cubicBezTo>
                      <a:pt x="159067" y="333375"/>
                      <a:pt x="160020" y="333375"/>
                      <a:pt x="161925" y="332423"/>
                    </a:cubicBezTo>
                    <a:cubicBezTo>
                      <a:pt x="172403" y="329565"/>
                      <a:pt x="178117" y="320040"/>
                      <a:pt x="176212" y="309563"/>
                    </a:cubicBezTo>
                    <a:lnTo>
                      <a:pt x="158115" y="234315"/>
                    </a:lnTo>
                    <a:lnTo>
                      <a:pt x="208598" y="324803"/>
                    </a:lnTo>
                    <a:cubicBezTo>
                      <a:pt x="212408" y="331470"/>
                      <a:pt x="218123" y="334328"/>
                      <a:pt x="225742" y="334328"/>
                    </a:cubicBezTo>
                    <a:cubicBezTo>
                      <a:pt x="228600" y="334328"/>
                      <a:pt x="232410" y="333375"/>
                      <a:pt x="235267" y="331470"/>
                    </a:cubicBezTo>
                    <a:cubicBezTo>
                      <a:pt x="244792" y="326708"/>
                      <a:pt x="247650" y="314325"/>
                      <a:pt x="242887" y="305753"/>
                    </a:cubicBezTo>
                    <a:lnTo>
                      <a:pt x="199073" y="226695"/>
                    </a:lnTo>
                    <a:lnTo>
                      <a:pt x="263843" y="296228"/>
                    </a:lnTo>
                    <a:cubicBezTo>
                      <a:pt x="267653" y="300038"/>
                      <a:pt x="272415" y="301943"/>
                      <a:pt x="278130" y="301943"/>
                    </a:cubicBezTo>
                    <a:cubicBezTo>
                      <a:pt x="282893" y="301943"/>
                      <a:pt x="287655" y="300038"/>
                      <a:pt x="291465" y="297180"/>
                    </a:cubicBezTo>
                    <a:cubicBezTo>
                      <a:pt x="299085" y="289560"/>
                      <a:pt x="299085" y="278130"/>
                      <a:pt x="292418" y="270510"/>
                    </a:cubicBezTo>
                    <a:lnTo>
                      <a:pt x="222885" y="196215"/>
                    </a:lnTo>
                    <a:lnTo>
                      <a:pt x="303848" y="250508"/>
                    </a:lnTo>
                    <a:cubicBezTo>
                      <a:pt x="306705" y="252413"/>
                      <a:pt x="310515" y="253365"/>
                      <a:pt x="314325" y="253365"/>
                    </a:cubicBezTo>
                    <a:cubicBezTo>
                      <a:pt x="320040" y="253365"/>
                      <a:pt x="326708" y="250508"/>
                      <a:pt x="330518" y="244793"/>
                    </a:cubicBezTo>
                    <a:cubicBezTo>
                      <a:pt x="336233" y="236220"/>
                      <a:pt x="334328" y="223838"/>
                      <a:pt x="325755" y="218122"/>
                    </a:cubicBezTo>
                    <a:lnTo>
                      <a:pt x="228600" y="153353"/>
                    </a:lnTo>
                    <a:cubicBezTo>
                      <a:pt x="220028" y="142875"/>
                      <a:pt x="213360" y="131445"/>
                      <a:pt x="207645" y="120968"/>
                    </a:cubicBezTo>
                    <a:cubicBezTo>
                      <a:pt x="207645" y="120968"/>
                      <a:pt x="208598" y="120968"/>
                      <a:pt x="208598" y="120968"/>
                    </a:cubicBezTo>
                    <a:cubicBezTo>
                      <a:pt x="237173" y="127635"/>
                      <a:pt x="270510" y="126683"/>
                      <a:pt x="293370" y="114300"/>
                    </a:cubicBezTo>
                    <a:cubicBezTo>
                      <a:pt x="301943" y="109537"/>
                      <a:pt x="304800" y="99060"/>
                      <a:pt x="300037" y="90487"/>
                    </a:cubicBezTo>
                    <a:cubicBezTo>
                      <a:pt x="295275" y="81915"/>
                      <a:pt x="284798" y="79058"/>
                      <a:pt x="276225" y="83820"/>
                    </a:cubicBezTo>
                    <a:cubicBezTo>
                      <a:pt x="265748" y="89535"/>
                      <a:pt x="244792" y="84773"/>
                      <a:pt x="222885" y="80010"/>
                    </a:cubicBezTo>
                    <a:cubicBezTo>
                      <a:pt x="195262" y="73343"/>
                      <a:pt x="162878" y="65723"/>
                      <a:pt x="130492" y="74295"/>
                    </a:cubicBezTo>
                    <a:lnTo>
                      <a:pt x="60960" y="0"/>
                    </a:lnTo>
                    <a:lnTo>
                      <a:pt x="0" y="57150"/>
                    </a:lnTo>
                    <a:lnTo>
                      <a:pt x="73342" y="135255"/>
                    </a:lnTo>
                    <a:cubicBezTo>
                      <a:pt x="58103" y="168593"/>
                      <a:pt x="100965" y="220980"/>
                      <a:pt x="119063" y="239078"/>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p:nvPr/>
            </p:nvSpPr>
            <p:spPr>
              <a:xfrm>
                <a:off x="2535578" y="2431375"/>
                <a:ext cx="330926" cy="338494"/>
              </a:xfrm>
              <a:custGeom>
                <a:rect b="b" l="l" r="r" t="t"/>
                <a:pathLst>
                  <a:path extrusionOk="0" h="338494" w="330926">
                    <a:moveTo>
                      <a:pt x="330927" y="281345"/>
                    </a:moveTo>
                    <a:lnTo>
                      <a:pt x="258537" y="202287"/>
                    </a:lnTo>
                    <a:cubicBezTo>
                      <a:pt x="270919" y="168950"/>
                      <a:pt x="228057" y="116562"/>
                      <a:pt x="210912" y="97512"/>
                    </a:cubicBezTo>
                    <a:lnTo>
                      <a:pt x="191862" y="17502"/>
                    </a:lnTo>
                    <a:cubicBezTo>
                      <a:pt x="189004" y="7025"/>
                      <a:pt x="179479" y="1310"/>
                      <a:pt x="169002" y="3215"/>
                    </a:cubicBezTo>
                    <a:cubicBezTo>
                      <a:pt x="158524" y="6072"/>
                      <a:pt x="152809" y="15597"/>
                      <a:pt x="154714" y="26075"/>
                    </a:cubicBezTo>
                    <a:lnTo>
                      <a:pt x="172812" y="101322"/>
                    </a:lnTo>
                    <a:lnTo>
                      <a:pt x="122329" y="9882"/>
                    </a:lnTo>
                    <a:cubicBezTo>
                      <a:pt x="117567" y="357"/>
                      <a:pt x="106137" y="-2500"/>
                      <a:pt x="96612" y="2262"/>
                    </a:cubicBezTo>
                    <a:cubicBezTo>
                      <a:pt x="87087" y="7025"/>
                      <a:pt x="84229" y="18455"/>
                      <a:pt x="88992" y="27980"/>
                    </a:cubicBezTo>
                    <a:lnTo>
                      <a:pt x="132807" y="107990"/>
                    </a:lnTo>
                    <a:lnTo>
                      <a:pt x="68037" y="38457"/>
                    </a:lnTo>
                    <a:cubicBezTo>
                      <a:pt x="60417" y="30837"/>
                      <a:pt x="48987" y="29885"/>
                      <a:pt x="41367" y="37505"/>
                    </a:cubicBezTo>
                    <a:cubicBezTo>
                      <a:pt x="33747" y="45125"/>
                      <a:pt x="32794" y="56555"/>
                      <a:pt x="40414" y="64175"/>
                    </a:cubicBezTo>
                    <a:lnTo>
                      <a:pt x="109947" y="139422"/>
                    </a:lnTo>
                    <a:lnTo>
                      <a:pt x="29937" y="85130"/>
                    </a:lnTo>
                    <a:cubicBezTo>
                      <a:pt x="21364" y="79415"/>
                      <a:pt x="8982" y="81320"/>
                      <a:pt x="3267" y="89892"/>
                    </a:cubicBezTo>
                    <a:cubicBezTo>
                      <a:pt x="-2448" y="98465"/>
                      <a:pt x="-543" y="110847"/>
                      <a:pt x="8029" y="116562"/>
                    </a:cubicBezTo>
                    <a:lnTo>
                      <a:pt x="104232" y="182285"/>
                    </a:lnTo>
                    <a:cubicBezTo>
                      <a:pt x="112804" y="192762"/>
                      <a:pt x="119472" y="204192"/>
                      <a:pt x="125187" y="214670"/>
                    </a:cubicBezTo>
                    <a:cubicBezTo>
                      <a:pt x="125187" y="214670"/>
                      <a:pt x="124234" y="214670"/>
                      <a:pt x="124234" y="214670"/>
                    </a:cubicBezTo>
                    <a:cubicBezTo>
                      <a:pt x="95659" y="208002"/>
                      <a:pt x="62322" y="208955"/>
                      <a:pt x="39462" y="221337"/>
                    </a:cubicBezTo>
                    <a:cubicBezTo>
                      <a:pt x="30889" y="226100"/>
                      <a:pt x="27079" y="236577"/>
                      <a:pt x="31842" y="245150"/>
                    </a:cubicBezTo>
                    <a:cubicBezTo>
                      <a:pt x="36604" y="253722"/>
                      <a:pt x="47082" y="257532"/>
                      <a:pt x="55654" y="252770"/>
                    </a:cubicBezTo>
                    <a:cubicBezTo>
                      <a:pt x="66132" y="247055"/>
                      <a:pt x="87087" y="251817"/>
                      <a:pt x="108994" y="257532"/>
                    </a:cubicBezTo>
                    <a:cubicBezTo>
                      <a:pt x="136617" y="264200"/>
                      <a:pt x="169002" y="271820"/>
                      <a:pt x="201387" y="264200"/>
                    </a:cubicBezTo>
                    <a:lnTo>
                      <a:pt x="269967" y="338495"/>
                    </a:lnTo>
                    <a:lnTo>
                      <a:pt x="330927" y="281345"/>
                    </a:ln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1"/>
              <p:cNvSpPr/>
              <p:nvPr/>
            </p:nvSpPr>
            <p:spPr>
              <a:xfrm>
                <a:off x="2454784" y="2099310"/>
                <a:ext cx="323138" cy="350520"/>
              </a:xfrm>
              <a:custGeom>
                <a:rect b="b" l="l" r="r" t="t"/>
                <a:pathLst>
                  <a:path extrusionOk="0" h="350520" w="323138">
                    <a:moveTo>
                      <a:pt x="20243" y="205740"/>
                    </a:moveTo>
                    <a:cubicBezTo>
                      <a:pt x="22148" y="205740"/>
                      <a:pt x="24053" y="205740"/>
                      <a:pt x="26911" y="204788"/>
                    </a:cubicBezTo>
                    <a:lnTo>
                      <a:pt x="99301" y="179070"/>
                    </a:lnTo>
                    <a:lnTo>
                      <a:pt x="13576" y="238125"/>
                    </a:lnTo>
                    <a:cubicBezTo>
                      <a:pt x="5003" y="243840"/>
                      <a:pt x="3098" y="256222"/>
                      <a:pt x="8813" y="264795"/>
                    </a:cubicBezTo>
                    <a:cubicBezTo>
                      <a:pt x="12623" y="270510"/>
                      <a:pt x="18338" y="273368"/>
                      <a:pt x="24053" y="273368"/>
                    </a:cubicBezTo>
                    <a:cubicBezTo>
                      <a:pt x="27863" y="273368"/>
                      <a:pt x="31673" y="272415"/>
                      <a:pt x="34531" y="269558"/>
                    </a:cubicBezTo>
                    <a:lnTo>
                      <a:pt x="108826" y="218122"/>
                    </a:lnTo>
                    <a:lnTo>
                      <a:pt x="45961" y="289560"/>
                    </a:lnTo>
                    <a:cubicBezTo>
                      <a:pt x="39293" y="297180"/>
                      <a:pt x="40246" y="309563"/>
                      <a:pt x="47866" y="316230"/>
                    </a:cubicBezTo>
                    <a:cubicBezTo>
                      <a:pt x="51676" y="319088"/>
                      <a:pt x="55486" y="320993"/>
                      <a:pt x="60248" y="320993"/>
                    </a:cubicBezTo>
                    <a:cubicBezTo>
                      <a:pt x="65963" y="320993"/>
                      <a:pt x="70726" y="319088"/>
                      <a:pt x="74536" y="314325"/>
                    </a:cubicBezTo>
                    <a:lnTo>
                      <a:pt x="142163" y="237172"/>
                    </a:lnTo>
                    <a:lnTo>
                      <a:pt x="96443" y="322898"/>
                    </a:lnTo>
                    <a:cubicBezTo>
                      <a:pt x="91681" y="332423"/>
                      <a:pt x="94538" y="343853"/>
                      <a:pt x="104063" y="348615"/>
                    </a:cubicBezTo>
                    <a:cubicBezTo>
                      <a:pt x="106921" y="350520"/>
                      <a:pt x="109778" y="350520"/>
                      <a:pt x="112636" y="350520"/>
                    </a:cubicBezTo>
                    <a:cubicBezTo>
                      <a:pt x="119303" y="350520"/>
                      <a:pt x="125971" y="346710"/>
                      <a:pt x="129781" y="340043"/>
                    </a:cubicBezTo>
                    <a:lnTo>
                      <a:pt x="185026" y="237172"/>
                    </a:lnTo>
                    <a:cubicBezTo>
                      <a:pt x="194551" y="227647"/>
                      <a:pt x="205028" y="220028"/>
                      <a:pt x="215506" y="213360"/>
                    </a:cubicBezTo>
                    <a:cubicBezTo>
                      <a:pt x="215506" y="213360"/>
                      <a:pt x="215506" y="214313"/>
                      <a:pt x="215506" y="214313"/>
                    </a:cubicBezTo>
                    <a:cubicBezTo>
                      <a:pt x="211696" y="243840"/>
                      <a:pt x="216458" y="277178"/>
                      <a:pt x="230746" y="298133"/>
                    </a:cubicBezTo>
                    <a:cubicBezTo>
                      <a:pt x="236461" y="306705"/>
                      <a:pt x="246938" y="308610"/>
                      <a:pt x="255511" y="302895"/>
                    </a:cubicBezTo>
                    <a:cubicBezTo>
                      <a:pt x="264083" y="297180"/>
                      <a:pt x="265988" y="286703"/>
                      <a:pt x="260273" y="278130"/>
                    </a:cubicBezTo>
                    <a:cubicBezTo>
                      <a:pt x="253606" y="267653"/>
                      <a:pt x="256463" y="246697"/>
                      <a:pt x="259321" y="223838"/>
                    </a:cubicBezTo>
                    <a:cubicBezTo>
                      <a:pt x="263131" y="196215"/>
                      <a:pt x="266941" y="162878"/>
                      <a:pt x="256463" y="131445"/>
                    </a:cubicBezTo>
                    <a:lnTo>
                      <a:pt x="323138" y="55245"/>
                    </a:lnTo>
                    <a:lnTo>
                      <a:pt x="260273" y="0"/>
                    </a:lnTo>
                    <a:lnTo>
                      <a:pt x="189788" y="80962"/>
                    </a:lnTo>
                    <a:cubicBezTo>
                      <a:pt x="155498" y="72390"/>
                      <a:pt x="107873" y="120968"/>
                      <a:pt x="90728" y="139065"/>
                    </a:cubicBezTo>
                    <a:lnTo>
                      <a:pt x="12623" y="166688"/>
                    </a:lnTo>
                    <a:cubicBezTo>
                      <a:pt x="3098" y="170497"/>
                      <a:pt x="-2617" y="180975"/>
                      <a:pt x="1193" y="191453"/>
                    </a:cubicBezTo>
                    <a:cubicBezTo>
                      <a:pt x="5003" y="200978"/>
                      <a:pt x="12623" y="205740"/>
                      <a:pt x="20243" y="205740"/>
                    </a:cubicBezTo>
                    <a:close/>
                  </a:path>
                </a:pathLst>
              </a:custGeom>
              <a:gradFill>
                <a:gsLst>
                  <a:gs pos="0">
                    <a:srgbClr val="FFBA63"/>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11"/>
            <p:cNvSpPr/>
            <p:nvPr/>
          </p:nvSpPr>
          <p:spPr>
            <a:xfrm>
              <a:off x="504410" y="4027550"/>
              <a:ext cx="3656703" cy="540000"/>
            </a:xfrm>
            <a:prstGeom prst="roundRect">
              <a:avLst>
                <a:gd fmla="val 16667" name="adj"/>
              </a:avLst>
            </a:prstGeom>
            <a:gradFill>
              <a:gsLst>
                <a:gs pos="0">
                  <a:srgbClr val="FFBA63">
                    <a:alpha val="28235"/>
                  </a:srgbClr>
                </a:gs>
                <a:gs pos="100000">
                  <a:srgbClr val="FF6B26">
                    <a:alpha val="53333"/>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it" sz="2800" u="none" cap="none" strike="noStrike">
                  <a:solidFill>
                    <a:srgbClr val="575757"/>
                  </a:solidFill>
                  <a:latin typeface="Raleway"/>
                  <a:ea typeface="Raleway"/>
                  <a:cs typeface="Raleway"/>
                  <a:sym typeface="Raleway"/>
                </a:rPr>
                <a:t>Objetivos sociales </a:t>
              </a:r>
              <a:endParaRPr b="0" i="0" sz="2800" u="none" cap="none" strike="noStrike">
                <a:solidFill>
                  <a:srgbClr val="575757"/>
                </a:solidFill>
                <a:latin typeface="Raleway"/>
                <a:ea typeface="Raleway"/>
                <a:cs typeface="Raleway"/>
                <a:sym typeface="Raleway"/>
              </a:endParaRPr>
            </a:p>
          </p:txBody>
        </p:sp>
        <p:pic>
          <p:nvPicPr>
            <p:cNvPr descr="Agregar con relleno sólido" id="352" name="Google Shape;352;p11"/>
            <p:cNvPicPr preferRelativeResize="0"/>
            <p:nvPr/>
          </p:nvPicPr>
          <p:blipFill rotWithShape="1">
            <a:blip r:embed="rId5">
              <a:alphaModFix/>
            </a:blip>
            <a:srcRect b="0" l="0" r="0" t="0"/>
            <a:stretch/>
          </p:blipFill>
          <p:spPr>
            <a:xfrm>
              <a:off x="4498759" y="2096009"/>
              <a:ext cx="1223914" cy="1223914"/>
            </a:xfrm>
            <a:prstGeom prst="rect">
              <a:avLst/>
            </a:prstGeom>
            <a:noFill/>
            <a:ln>
              <a:noFill/>
            </a:ln>
          </p:spPr>
        </p:pic>
        <p:sp>
          <p:nvSpPr>
            <p:cNvPr id="353" name="Google Shape;353;p11"/>
            <p:cNvSpPr/>
            <p:nvPr/>
          </p:nvSpPr>
          <p:spPr>
            <a:xfrm>
              <a:off x="6313965" y="4027550"/>
              <a:ext cx="2880000" cy="540000"/>
            </a:xfrm>
            <a:prstGeom prst="roundRect">
              <a:avLst>
                <a:gd fmla="val 16667" name="adj"/>
              </a:avLst>
            </a:prstGeom>
            <a:gradFill>
              <a:gsLst>
                <a:gs pos="0">
                  <a:srgbClr val="FFBA63">
                    <a:alpha val="28235"/>
                  </a:srgbClr>
                </a:gs>
                <a:gs pos="100000">
                  <a:srgbClr val="FF6B26">
                    <a:alpha val="53333"/>
                  </a:srgbClr>
                </a:gs>
              </a:gsLst>
              <a:lin ang="5400012" scaled="0"/>
            </a:gradFill>
            <a:ln cap="flat" cmpd="sng" w="15875">
              <a:solidFill>
                <a:srgbClr val="5757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it" sz="1500" u="none" cap="none" strike="noStrike">
                  <a:solidFill>
                    <a:srgbClr val="575757"/>
                  </a:solidFill>
                  <a:latin typeface="Raleway"/>
                  <a:ea typeface="Raleway"/>
                  <a:cs typeface="Raleway"/>
                  <a:sym typeface="Raleway"/>
                </a:rPr>
                <a:t>ESPÍRITU EMPRENDEDOR</a:t>
              </a:r>
              <a:endParaRPr/>
            </a:p>
          </p:txBody>
        </p:sp>
        <p:grpSp>
          <p:nvGrpSpPr>
            <p:cNvPr id="354" name="Google Shape;354;p11"/>
            <p:cNvGrpSpPr/>
            <p:nvPr/>
          </p:nvGrpSpPr>
          <p:grpSpPr>
            <a:xfrm>
              <a:off x="6701437" y="1017018"/>
              <a:ext cx="3023434" cy="2851641"/>
              <a:chOff x="7886373" y="1690759"/>
              <a:chExt cx="3023434" cy="2851641"/>
            </a:xfrm>
          </p:grpSpPr>
          <p:grpSp>
            <p:nvGrpSpPr>
              <p:cNvPr id="355" name="Google Shape;355;p11"/>
              <p:cNvGrpSpPr/>
              <p:nvPr/>
            </p:nvGrpSpPr>
            <p:grpSpPr>
              <a:xfrm>
                <a:off x="7886373" y="1690759"/>
                <a:ext cx="3023434" cy="2851641"/>
                <a:chOff x="7777087" y="3042337"/>
                <a:chExt cx="1371669" cy="1303071"/>
              </a:xfrm>
            </p:grpSpPr>
            <p:pic>
              <p:nvPicPr>
                <p:cNvPr descr="Bocadillo de pensamiento contorno" id="356" name="Google Shape;356;p11"/>
                <p:cNvPicPr preferRelativeResize="0"/>
                <p:nvPr/>
              </p:nvPicPr>
              <p:blipFill rotWithShape="1">
                <a:blip r:embed="rId6">
                  <a:alphaModFix/>
                </a:blip>
                <a:srcRect b="0" l="0" r="0" t="0"/>
                <a:stretch/>
              </p:blipFill>
              <p:spPr>
                <a:xfrm>
                  <a:off x="8379446" y="3042337"/>
                  <a:ext cx="769310" cy="769310"/>
                </a:xfrm>
                <a:prstGeom prst="rect">
                  <a:avLst/>
                </a:prstGeom>
                <a:noFill/>
                <a:ln>
                  <a:noFill/>
                </a:ln>
              </p:spPr>
            </p:pic>
            <p:pic>
              <p:nvPicPr>
                <p:cNvPr descr="Trabajadora de oficina con relleno sólido" id="357" name="Google Shape;357;p11"/>
                <p:cNvPicPr preferRelativeResize="0"/>
                <p:nvPr/>
              </p:nvPicPr>
              <p:blipFill rotWithShape="1">
                <a:blip r:embed="rId7">
                  <a:alphaModFix/>
                </a:blip>
                <a:srcRect b="0" l="0" r="0" t="0"/>
                <a:stretch/>
              </p:blipFill>
              <p:spPr>
                <a:xfrm>
                  <a:off x="7777087" y="3431008"/>
                  <a:ext cx="914400" cy="914400"/>
                </a:xfrm>
                <a:prstGeom prst="rect">
                  <a:avLst/>
                </a:prstGeom>
                <a:noFill/>
                <a:ln>
                  <a:noFill/>
                </a:ln>
              </p:spPr>
            </p:pic>
          </p:grpSp>
          <p:grpSp>
            <p:nvGrpSpPr>
              <p:cNvPr id="358" name="Google Shape;358;p11"/>
              <p:cNvGrpSpPr/>
              <p:nvPr/>
            </p:nvGrpSpPr>
            <p:grpSpPr>
              <a:xfrm>
                <a:off x="9745174" y="1992530"/>
                <a:ext cx="633516" cy="640787"/>
                <a:chOff x="6803045" y="1706427"/>
                <a:chExt cx="474544" cy="513698"/>
              </a:xfrm>
            </p:grpSpPr>
            <p:sp>
              <p:nvSpPr>
                <p:cNvPr id="359" name="Google Shape;359;p11"/>
                <p:cNvSpPr/>
                <p:nvPr/>
              </p:nvSpPr>
              <p:spPr>
                <a:xfrm>
                  <a:off x="6971977" y="1875300"/>
                  <a:ext cx="136264" cy="135431"/>
                </a:xfrm>
                <a:custGeom>
                  <a:rect b="b" l="l" r="r" t="t"/>
                  <a:pathLst>
                    <a:path extrusionOk="0" h="135431" w="136264">
                      <a:moveTo>
                        <a:pt x="117164" y="40403"/>
                      </a:moveTo>
                      <a:lnTo>
                        <a:pt x="122221" y="25408"/>
                      </a:lnTo>
                      <a:lnTo>
                        <a:pt x="110797" y="13983"/>
                      </a:lnTo>
                      <a:lnTo>
                        <a:pt x="95802" y="19041"/>
                      </a:lnTo>
                      <a:cubicBezTo>
                        <a:pt x="91903" y="16845"/>
                        <a:pt x="87745" y="15146"/>
                        <a:pt x="83425" y="13983"/>
                      </a:cubicBezTo>
                      <a:lnTo>
                        <a:pt x="76403" y="0"/>
                      </a:lnTo>
                      <a:lnTo>
                        <a:pt x="60456" y="0"/>
                      </a:lnTo>
                      <a:lnTo>
                        <a:pt x="53375" y="14043"/>
                      </a:lnTo>
                      <a:cubicBezTo>
                        <a:pt x="49039" y="15216"/>
                        <a:pt x="44863" y="16914"/>
                        <a:pt x="40939" y="19101"/>
                      </a:cubicBezTo>
                      <a:lnTo>
                        <a:pt x="25944" y="14043"/>
                      </a:lnTo>
                      <a:lnTo>
                        <a:pt x="14519" y="25468"/>
                      </a:lnTo>
                      <a:lnTo>
                        <a:pt x="19279" y="40463"/>
                      </a:lnTo>
                      <a:cubicBezTo>
                        <a:pt x="16996" y="44339"/>
                        <a:pt x="15235" y="48501"/>
                        <a:pt x="14043" y="52840"/>
                      </a:cubicBezTo>
                      <a:lnTo>
                        <a:pt x="0" y="59861"/>
                      </a:lnTo>
                      <a:lnTo>
                        <a:pt x="0" y="75570"/>
                      </a:lnTo>
                      <a:lnTo>
                        <a:pt x="14043" y="82651"/>
                      </a:lnTo>
                      <a:cubicBezTo>
                        <a:pt x="15200" y="86974"/>
                        <a:pt x="16900" y="91132"/>
                        <a:pt x="19101" y="95028"/>
                      </a:cubicBezTo>
                      <a:lnTo>
                        <a:pt x="14043" y="110023"/>
                      </a:lnTo>
                      <a:lnTo>
                        <a:pt x="25944" y="121448"/>
                      </a:lnTo>
                      <a:lnTo>
                        <a:pt x="40939" y="116330"/>
                      </a:lnTo>
                      <a:cubicBezTo>
                        <a:pt x="44834" y="118548"/>
                        <a:pt x="48992" y="120267"/>
                        <a:pt x="53316" y="121448"/>
                      </a:cubicBezTo>
                      <a:lnTo>
                        <a:pt x="60337" y="135431"/>
                      </a:lnTo>
                      <a:lnTo>
                        <a:pt x="76284" y="135431"/>
                      </a:lnTo>
                      <a:lnTo>
                        <a:pt x="83365" y="121686"/>
                      </a:lnTo>
                      <a:cubicBezTo>
                        <a:pt x="87613" y="120531"/>
                        <a:pt x="91708" y="118872"/>
                        <a:pt x="95564" y="116747"/>
                      </a:cubicBezTo>
                      <a:lnTo>
                        <a:pt x="110499" y="121864"/>
                      </a:lnTo>
                      <a:lnTo>
                        <a:pt x="121924" y="110380"/>
                      </a:lnTo>
                      <a:lnTo>
                        <a:pt x="116866" y="95445"/>
                      </a:lnTo>
                      <a:cubicBezTo>
                        <a:pt x="119139" y="91519"/>
                        <a:pt x="120956" y="87347"/>
                        <a:pt x="122281" y="83008"/>
                      </a:cubicBezTo>
                      <a:lnTo>
                        <a:pt x="136264" y="75987"/>
                      </a:lnTo>
                      <a:lnTo>
                        <a:pt x="136264" y="59861"/>
                      </a:lnTo>
                      <a:lnTo>
                        <a:pt x="122221" y="52780"/>
                      </a:lnTo>
                      <a:cubicBezTo>
                        <a:pt x="121085" y="48451"/>
                        <a:pt x="119385" y="44289"/>
                        <a:pt x="117164" y="40403"/>
                      </a:cubicBezTo>
                      <a:close/>
                      <a:moveTo>
                        <a:pt x="68370" y="91755"/>
                      </a:moveTo>
                      <a:cubicBezTo>
                        <a:pt x="55225" y="91755"/>
                        <a:pt x="44569" y="81099"/>
                        <a:pt x="44569" y="67954"/>
                      </a:cubicBezTo>
                      <a:cubicBezTo>
                        <a:pt x="44569" y="54809"/>
                        <a:pt x="55225" y="44152"/>
                        <a:pt x="68370" y="44152"/>
                      </a:cubicBezTo>
                      <a:cubicBezTo>
                        <a:pt x="81435" y="44344"/>
                        <a:pt x="91980" y="54888"/>
                        <a:pt x="92172" y="67954"/>
                      </a:cubicBezTo>
                      <a:cubicBezTo>
                        <a:pt x="92172" y="81099"/>
                        <a:pt x="81515" y="91755"/>
                        <a:pt x="68370" y="9175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1"/>
                <p:cNvSpPr/>
                <p:nvPr/>
              </p:nvSpPr>
              <p:spPr>
                <a:xfrm>
                  <a:off x="6972868" y="2127656"/>
                  <a:ext cx="134778" cy="34333"/>
                </a:xfrm>
                <a:custGeom>
                  <a:rect b="b" l="l" r="r" t="t"/>
                  <a:pathLst>
                    <a:path extrusionOk="0" h="34333" w="134778">
                      <a:moveTo>
                        <a:pt x="118593" y="0"/>
                      </a:moveTo>
                      <a:lnTo>
                        <a:pt x="16186" y="0"/>
                      </a:lnTo>
                      <a:cubicBezTo>
                        <a:pt x="6705" y="559"/>
                        <a:pt x="-528" y="8697"/>
                        <a:pt x="30" y="18178"/>
                      </a:cubicBezTo>
                      <a:cubicBezTo>
                        <a:pt x="543" y="26880"/>
                        <a:pt x="7485" y="33822"/>
                        <a:pt x="16186" y="34334"/>
                      </a:cubicBezTo>
                      <a:lnTo>
                        <a:pt x="118593" y="34334"/>
                      </a:lnTo>
                      <a:cubicBezTo>
                        <a:pt x="128073" y="33775"/>
                        <a:pt x="135307" y="25637"/>
                        <a:pt x="134749" y="16156"/>
                      </a:cubicBezTo>
                      <a:cubicBezTo>
                        <a:pt x="134236" y="7454"/>
                        <a:pt x="127294" y="512"/>
                        <a:pt x="118593"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7003098" y="2185792"/>
                  <a:ext cx="74320" cy="34333"/>
                </a:xfrm>
                <a:custGeom>
                  <a:rect b="b" l="l" r="r" t="t"/>
                  <a:pathLst>
                    <a:path extrusionOk="0" h="34333" w="74320">
                      <a:moveTo>
                        <a:pt x="37190" y="34334"/>
                      </a:moveTo>
                      <a:cubicBezTo>
                        <a:pt x="56619" y="34303"/>
                        <a:pt x="72771" y="19367"/>
                        <a:pt x="74321" y="0"/>
                      </a:cubicBezTo>
                      <a:lnTo>
                        <a:pt x="0" y="0"/>
                      </a:lnTo>
                      <a:cubicBezTo>
                        <a:pt x="1579" y="19376"/>
                        <a:pt x="17750" y="34305"/>
                        <a:pt x="37190" y="3433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1"/>
                <p:cNvSpPr/>
                <p:nvPr/>
              </p:nvSpPr>
              <p:spPr>
                <a:xfrm>
                  <a:off x="6891349" y="1795207"/>
                  <a:ext cx="297520" cy="308647"/>
                </a:xfrm>
                <a:custGeom>
                  <a:rect b="b" l="l" r="r" t="t"/>
                  <a:pathLst>
                    <a:path extrusionOk="0" h="308647" w="297520">
                      <a:moveTo>
                        <a:pt x="297520" y="152033"/>
                      </a:moveTo>
                      <a:lnTo>
                        <a:pt x="297520" y="146916"/>
                      </a:lnTo>
                      <a:cubicBezTo>
                        <a:pt x="296004" y="65695"/>
                        <a:pt x="229993" y="502"/>
                        <a:pt x="148760" y="0"/>
                      </a:cubicBezTo>
                      <a:lnTo>
                        <a:pt x="148760" y="0"/>
                      </a:lnTo>
                      <a:cubicBezTo>
                        <a:pt x="67527" y="502"/>
                        <a:pt x="1516" y="65695"/>
                        <a:pt x="0" y="146916"/>
                      </a:cubicBezTo>
                      <a:lnTo>
                        <a:pt x="0" y="152033"/>
                      </a:lnTo>
                      <a:cubicBezTo>
                        <a:pt x="544" y="169648"/>
                        <a:pt x="4044" y="187048"/>
                        <a:pt x="10354" y="203504"/>
                      </a:cubicBezTo>
                      <a:cubicBezTo>
                        <a:pt x="16376" y="219030"/>
                        <a:pt x="25121" y="233358"/>
                        <a:pt x="36178" y="245811"/>
                      </a:cubicBezTo>
                      <a:cubicBezTo>
                        <a:pt x="49805" y="260628"/>
                        <a:pt x="64681" y="289487"/>
                        <a:pt x="70988" y="302340"/>
                      </a:cubicBezTo>
                      <a:cubicBezTo>
                        <a:pt x="72917" y="306223"/>
                        <a:pt x="76888" y="308669"/>
                        <a:pt x="81223" y="308648"/>
                      </a:cubicBezTo>
                      <a:lnTo>
                        <a:pt x="216297" y="308648"/>
                      </a:lnTo>
                      <a:cubicBezTo>
                        <a:pt x="220633" y="308669"/>
                        <a:pt x="224603" y="306223"/>
                        <a:pt x="226532" y="302340"/>
                      </a:cubicBezTo>
                      <a:cubicBezTo>
                        <a:pt x="232839" y="289487"/>
                        <a:pt x="247715" y="260687"/>
                        <a:pt x="261342" y="245811"/>
                      </a:cubicBezTo>
                      <a:cubicBezTo>
                        <a:pt x="272399" y="233358"/>
                        <a:pt x="281144" y="219030"/>
                        <a:pt x="287167" y="203504"/>
                      </a:cubicBezTo>
                      <a:cubicBezTo>
                        <a:pt x="293476" y="187048"/>
                        <a:pt x="296976" y="169648"/>
                        <a:pt x="297520" y="152033"/>
                      </a:cubicBezTo>
                      <a:close/>
                      <a:moveTo>
                        <a:pt x="263246" y="151497"/>
                      </a:moveTo>
                      <a:cubicBezTo>
                        <a:pt x="262823" y="165171"/>
                        <a:pt x="260149" y="178681"/>
                        <a:pt x="255332" y="191484"/>
                      </a:cubicBezTo>
                      <a:cubicBezTo>
                        <a:pt x="250814" y="203014"/>
                        <a:pt x="244286" y="213652"/>
                        <a:pt x="236053" y="222902"/>
                      </a:cubicBezTo>
                      <a:cubicBezTo>
                        <a:pt x="222844" y="238626"/>
                        <a:pt x="211521" y="255840"/>
                        <a:pt x="202314" y="274195"/>
                      </a:cubicBezTo>
                      <a:lnTo>
                        <a:pt x="95207" y="274195"/>
                      </a:lnTo>
                      <a:cubicBezTo>
                        <a:pt x="86105" y="255792"/>
                        <a:pt x="74881" y="238518"/>
                        <a:pt x="61765" y="222724"/>
                      </a:cubicBezTo>
                      <a:cubicBezTo>
                        <a:pt x="53532" y="213473"/>
                        <a:pt x="47004" y="202836"/>
                        <a:pt x="42486" y="191306"/>
                      </a:cubicBezTo>
                      <a:cubicBezTo>
                        <a:pt x="37567" y="178519"/>
                        <a:pt x="34793" y="165009"/>
                        <a:pt x="34274" y="151319"/>
                      </a:cubicBezTo>
                      <a:lnTo>
                        <a:pt x="34274" y="147035"/>
                      </a:lnTo>
                      <a:cubicBezTo>
                        <a:pt x="35340" y="84555"/>
                        <a:pt x="86094" y="34356"/>
                        <a:pt x="148582" y="33977"/>
                      </a:cubicBezTo>
                      <a:lnTo>
                        <a:pt x="148582" y="33977"/>
                      </a:lnTo>
                      <a:cubicBezTo>
                        <a:pt x="211069" y="34356"/>
                        <a:pt x="261823" y="84555"/>
                        <a:pt x="262889" y="147035"/>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1"/>
                <p:cNvSpPr/>
                <p:nvPr/>
              </p:nvSpPr>
              <p:spPr>
                <a:xfrm>
                  <a:off x="7029517" y="1706427"/>
                  <a:ext cx="23801" cy="65454"/>
                </a:xfrm>
                <a:custGeom>
                  <a:rect b="b" l="l" r="r" t="t"/>
                  <a:pathLst>
                    <a:path extrusionOk="0" h="65454" w="23801">
                      <a:moveTo>
                        <a:pt x="11901" y="65454"/>
                      </a:moveTo>
                      <a:cubicBezTo>
                        <a:pt x="18474" y="65454"/>
                        <a:pt x="23802" y="60126"/>
                        <a:pt x="23802" y="53554"/>
                      </a:cubicBezTo>
                      <a:lnTo>
                        <a:pt x="23802" y="11901"/>
                      </a:lnTo>
                      <a:cubicBezTo>
                        <a:pt x="23802" y="5328"/>
                        <a:pt x="18474" y="0"/>
                        <a:pt x="11901" y="0"/>
                      </a:cubicBezTo>
                      <a:cubicBezTo>
                        <a:pt x="5328" y="0"/>
                        <a:pt x="0" y="5328"/>
                        <a:pt x="0" y="11901"/>
                      </a:cubicBezTo>
                      <a:lnTo>
                        <a:pt x="0" y="53554"/>
                      </a:lnTo>
                      <a:cubicBezTo>
                        <a:pt x="0" y="60126"/>
                        <a:pt x="5328" y="65454"/>
                        <a:pt x="11901" y="65454"/>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1"/>
                <p:cNvSpPr/>
                <p:nvPr/>
              </p:nvSpPr>
              <p:spPr>
                <a:xfrm>
                  <a:off x="6867664" y="1774764"/>
                  <a:ext cx="52791" cy="52881"/>
                </a:xfrm>
                <a:custGeom>
                  <a:rect b="b" l="l" r="r" t="t"/>
                  <a:pathLst>
                    <a:path extrusionOk="0" h="52881" w="52791">
                      <a:moveTo>
                        <a:pt x="32551" y="49421"/>
                      </a:moveTo>
                      <a:cubicBezTo>
                        <a:pt x="37193" y="54035"/>
                        <a:pt x="44689" y="54035"/>
                        <a:pt x="49331" y="49421"/>
                      </a:cubicBezTo>
                      <a:cubicBezTo>
                        <a:pt x="53945" y="44780"/>
                        <a:pt x="53945" y="37283"/>
                        <a:pt x="49331" y="32641"/>
                      </a:cubicBezTo>
                      <a:lnTo>
                        <a:pt x="19876" y="3068"/>
                      </a:lnTo>
                      <a:cubicBezTo>
                        <a:pt x="14998" y="-1337"/>
                        <a:pt x="7473" y="-953"/>
                        <a:pt x="3068" y="3925"/>
                      </a:cubicBezTo>
                      <a:cubicBezTo>
                        <a:pt x="-1033" y="8468"/>
                        <a:pt x="-1021" y="15380"/>
                        <a:pt x="3096" y="19907"/>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1"/>
                <p:cNvSpPr/>
                <p:nvPr/>
              </p:nvSpPr>
              <p:spPr>
                <a:xfrm>
                  <a:off x="7162262" y="1777852"/>
                  <a:ext cx="52228" cy="52118"/>
                </a:xfrm>
                <a:custGeom>
                  <a:rect b="b" l="l" r="r" t="t"/>
                  <a:pathLst>
                    <a:path extrusionOk="0" h="52118" w="52228">
                      <a:moveTo>
                        <a:pt x="12148" y="52106"/>
                      </a:moveTo>
                      <a:cubicBezTo>
                        <a:pt x="15320" y="52108"/>
                        <a:pt x="18361" y="50844"/>
                        <a:pt x="20598" y="48595"/>
                      </a:cubicBezTo>
                      <a:lnTo>
                        <a:pt x="49993" y="18843"/>
                      </a:lnTo>
                      <a:cubicBezTo>
                        <a:pt x="53826" y="13504"/>
                        <a:pt x="52607" y="6069"/>
                        <a:pt x="47269" y="2235"/>
                      </a:cubicBezTo>
                      <a:cubicBezTo>
                        <a:pt x="43056" y="-790"/>
                        <a:pt x="37370" y="-740"/>
                        <a:pt x="33212" y="2360"/>
                      </a:cubicBezTo>
                      <a:lnTo>
                        <a:pt x="3460" y="32112"/>
                      </a:lnTo>
                      <a:cubicBezTo>
                        <a:pt x="-1153" y="36754"/>
                        <a:pt x="-1153" y="44251"/>
                        <a:pt x="3460" y="48892"/>
                      </a:cubicBezTo>
                      <a:cubicBezTo>
                        <a:pt x="5804" y="51093"/>
                        <a:pt x="8937" y="52252"/>
                        <a:pt x="12148" y="52106"/>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1"/>
                <p:cNvSpPr/>
                <p:nvPr/>
              </p:nvSpPr>
              <p:spPr>
                <a:xfrm>
                  <a:off x="6803045" y="1929567"/>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1"/>
                <p:cNvSpPr/>
                <p:nvPr/>
              </p:nvSpPr>
              <p:spPr>
                <a:xfrm>
                  <a:off x="6866600" y="2055473"/>
                  <a:ext cx="53256" cy="53553"/>
                </a:xfrm>
                <a:custGeom>
                  <a:rect b="b" l="l" r="r" t="t"/>
                  <a:pathLst>
                    <a:path extrusionOk="0" h="53553" w="53256">
                      <a:moveTo>
                        <a:pt x="33615" y="2862"/>
                      </a:moveTo>
                      <a:lnTo>
                        <a:pt x="4160" y="32614"/>
                      </a:lnTo>
                      <a:cubicBezTo>
                        <a:pt x="-832" y="36889"/>
                        <a:pt x="-1413" y="44401"/>
                        <a:pt x="2862" y="49394"/>
                      </a:cubicBezTo>
                      <a:cubicBezTo>
                        <a:pt x="7137" y="54386"/>
                        <a:pt x="14650" y="54967"/>
                        <a:pt x="19642" y="50692"/>
                      </a:cubicBezTo>
                      <a:cubicBezTo>
                        <a:pt x="20108" y="50293"/>
                        <a:pt x="20542" y="49859"/>
                        <a:pt x="20940" y="49394"/>
                      </a:cubicBezTo>
                      <a:lnTo>
                        <a:pt x="50395" y="19642"/>
                      </a:lnTo>
                      <a:cubicBezTo>
                        <a:pt x="54670" y="14649"/>
                        <a:pt x="54089" y="7137"/>
                        <a:pt x="49097" y="2862"/>
                      </a:cubicBezTo>
                      <a:cubicBezTo>
                        <a:pt x="44641" y="-954"/>
                        <a:pt x="38070" y="-954"/>
                        <a:pt x="33615" y="2862"/>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1"/>
                <p:cNvSpPr/>
                <p:nvPr/>
              </p:nvSpPr>
              <p:spPr>
                <a:xfrm>
                  <a:off x="7162125" y="2052148"/>
                  <a:ext cx="54691" cy="54741"/>
                </a:xfrm>
                <a:custGeom>
                  <a:rect b="b" l="l" r="r" t="t"/>
                  <a:pathLst>
                    <a:path extrusionOk="0" h="54741" w="54691">
                      <a:moveTo>
                        <a:pt x="20734" y="3925"/>
                      </a:moveTo>
                      <a:cubicBezTo>
                        <a:pt x="16329" y="-953"/>
                        <a:pt x="8804" y="-1337"/>
                        <a:pt x="3925" y="3068"/>
                      </a:cubicBezTo>
                      <a:cubicBezTo>
                        <a:pt x="-953" y="7472"/>
                        <a:pt x="-1337" y="14998"/>
                        <a:pt x="3068" y="19876"/>
                      </a:cubicBezTo>
                      <a:cubicBezTo>
                        <a:pt x="3330" y="20166"/>
                        <a:pt x="3606" y="20443"/>
                        <a:pt x="3894" y="20705"/>
                      </a:cubicBezTo>
                      <a:lnTo>
                        <a:pt x="33646" y="50457"/>
                      </a:lnTo>
                      <a:cubicBezTo>
                        <a:pt x="37853" y="55508"/>
                        <a:pt x="45357" y="56191"/>
                        <a:pt x="50407" y="51984"/>
                      </a:cubicBezTo>
                      <a:cubicBezTo>
                        <a:pt x="55458" y="47778"/>
                        <a:pt x="56141" y="40274"/>
                        <a:pt x="51934" y="35224"/>
                      </a:cubicBezTo>
                      <a:cubicBezTo>
                        <a:pt x="51364" y="34539"/>
                        <a:pt x="50719" y="33921"/>
                        <a:pt x="50010" y="3338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1"/>
                <p:cNvSpPr/>
                <p:nvPr/>
              </p:nvSpPr>
              <p:spPr>
                <a:xfrm>
                  <a:off x="7212135" y="1929151"/>
                  <a:ext cx="65454" cy="23801"/>
                </a:xfrm>
                <a:custGeom>
                  <a:rect b="b" l="l" r="r" t="t"/>
                  <a:pathLst>
                    <a:path extrusionOk="0" h="23801" w="65454">
                      <a:moveTo>
                        <a:pt x="53554" y="0"/>
                      </a:moveTo>
                      <a:lnTo>
                        <a:pt x="11901" y="0"/>
                      </a:lnTo>
                      <a:cubicBezTo>
                        <a:pt x="5328" y="0"/>
                        <a:pt x="0" y="5328"/>
                        <a:pt x="0" y="11901"/>
                      </a:cubicBezTo>
                      <a:cubicBezTo>
                        <a:pt x="0" y="18474"/>
                        <a:pt x="5328" y="23802"/>
                        <a:pt x="11901" y="23802"/>
                      </a:cubicBezTo>
                      <a:lnTo>
                        <a:pt x="53554" y="23802"/>
                      </a:lnTo>
                      <a:cubicBezTo>
                        <a:pt x="60126" y="23802"/>
                        <a:pt x="65454" y="18474"/>
                        <a:pt x="65454" y="11901"/>
                      </a:cubicBezTo>
                      <a:cubicBezTo>
                        <a:pt x="65454" y="5328"/>
                        <a:pt x="60126" y="0"/>
                        <a:pt x="53554" y="0"/>
                      </a:cubicBezTo>
                      <a:close/>
                    </a:path>
                  </a:pathLst>
                </a:custGeom>
                <a:gradFill>
                  <a:gsLst>
                    <a:gs pos="0">
                      <a:srgbClr val="BC6900"/>
                    </a:gs>
                    <a:gs pos="100000">
                      <a:srgbClr val="FF6B26"/>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70" name="Google Shape;370;p11"/>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Las empresas sociales combinan:</a:t>
            </a:r>
            <a:endParaRPr/>
          </a:p>
        </p:txBody>
      </p:sp>
      <p:pic>
        <p:nvPicPr>
          <p:cNvPr descr="Graphical user interface, application&#10;&#10;Description automatically generated with medium confidence" id="371" name="Google Shape;371;p11"/>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2"/>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1.2 Contexto y Background</a:t>
            </a:r>
            <a:endParaRPr>
              <a:solidFill>
                <a:srgbClr val="002B4D"/>
              </a:solidFill>
            </a:endParaRPr>
          </a:p>
        </p:txBody>
      </p:sp>
      <p:pic>
        <p:nvPicPr>
          <p:cNvPr id="377" name="Google Shape;377;p1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78" name="Google Shape;378;p12"/>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t>El contexto histórico y los antecedentes de las empresas sociales pueden remontarse a la </a:t>
            </a:r>
            <a:r>
              <a:rPr b="1" lang="it" sz="1600"/>
              <a:t>Edad Media </a:t>
            </a:r>
            <a:r>
              <a:rPr lang="it" sz="1600"/>
              <a:t>en algunos casos como Alemania, cuando las organizaciones sin ánimo de lucro ya prestaban servicios sociales.</a:t>
            </a:r>
            <a:endParaRPr/>
          </a:p>
          <a:p>
            <a:pPr indent="0" lvl="0" marL="0" rtl="0" algn="l">
              <a:lnSpc>
                <a:spcPct val="115000"/>
              </a:lnSpc>
              <a:spcBef>
                <a:spcPts val="0"/>
              </a:spcBef>
              <a:spcAft>
                <a:spcPts val="0"/>
              </a:spcAft>
              <a:buSzPts val="1800"/>
              <a:buNone/>
            </a:pPr>
            <a:r>
              <a:rPr lang="it" sz="1600"/>
              <a:t>De hecho, la mayoría de las empresas sociales hunden sus raíces en la </a:t>
            </a:r>
            <a:r>
              <a:rPr b="1" lang="it" sz="1600"/>
              <a:t>tradición de las asociaciones, las sociedades de ayuda mutua </a:t>
            </a:r>
            <a:r>
              <a:rPr lang="it" sz="1600"/>
              <a:t>y el compromiso cooperativo y voluntario que precedieron a la creación de los organismos estatales contemporáneos.</a:t>
            </a:r>
            <a:endParaRPr/>
          </a:p>
          <a:p>
            <a:pPr indent="0" lvl="0" marL="0" rtl="0" algn="l">
              <a:lnSpc>
                <a:spcPct val="115000"/>
              </a:lnSpc>
              <a:spcBef>
                <a:spcPts val="0"/>
              </a:spcBef>
              <a:spcAft>
                <a:spcPts val="0"/>
              </a:spcAft>
              <a:buSzPts val="1800"/>
              <a:buNone/>
            </a:pPr>
            <a:r>
              <a:rPr lang="it" sz="1600"/>
              <a:t>Sin embargo, en otros países la historia y el origen de las empresas sociales están estrechamente ligados a las características y la evolución de sus </a:t>
            </a:r>
            <a:r>
              <a:rPr b="1" lang="it" sz="1600"/>
              <a:t>sistemas de bienestar</a:t>
            </a:r>
            <a:endParaRPr b="1"/>
          </a:p>
        </p:txBody>
      </p:sp>
      <p:pic>
        <p:nvPicPr>
          <p:cNvPr descr="Graphical user interface, application&#10;&#10;Description automatically generated with medium confidence" id="379" name="Google Shape;379;p1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3"/>
          <p:cNvSpPr txBox="1"/>
          <p:nvPr>
            <p:ph type="title"/>
          </p:nvPr>
        </p:nvSpPr>
        <p:spPr>
          <a:xfrm>
            <a:off x="718275" y="575950"/>
            <a:ext cx="8275254"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1.3 Las empresas sociales hoy en día</a:t>
            </a:r>
            <a:endParaRPr>
              <a:solidFill>
                <a:srgbClr val="002B4D"/>
              </a:solidFill>
            </a:endParaRPr>
          </a:p>
        </p:txBody>
      </p:sp>
      <p:sp>
        <p:nvSpPr>
          <p:cNvPr id="385" name="Google Shape;385;p13"/>
          <p:cNvSpPr txBox="1"/>
          <p:nvPr>
            <p:ph idx="1" type="body"/>
          </p:nvPr>
        </p:nvSpPr>
        <p:spPr>
          <a:xfrm>
            <a:off x="718275" y="1595776"/>
            <a:ext cx="80133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100">
                <a:solidFill>
                  <a:schemeClr val="dk1"/>
                </a:solidFill>
              </a:rPr>
              <a:t>Dimensión empresarial/económica</a:t>
            </a:r>
            <a:endParaRPr/>
          </a:p>
          <a:p>
            <a:pPr indent="-285750" lvl="0" marL="285750" rtl="0" algn="l">
              <a:lnSpc>
                <a:spcPct val="115000"/>
              </a:lnSpc>
              <a:spcBef>
                <a:spcPts val="0"/>
              </a:spcBef>
              <a:spcAft>
                <a:spcPts val="0"/>
              </a:spcAft>
              <a:buSzPts val="1800"/>
              <a:buChar char="●"/>
            </a:pPr>
            <a:r>
              <a:rPr lang="it"/>
              <a:t>La empresa social es un fenómeno cada vez más extendido y con un gran potencial, que aún está lejos de aprovecharse plenamente.</a:t>
            </a:r>
            <a:endParaRPr/>
          </a:p>
          <a:p>
            <a:pPr indent="-285750" lvl="0" marL="285750" rtl="0" algn="l">
              <a:lnSpc>
                <a:spcPct val="115000"/>
              </a:lnSpc>
              <a:spcBef>
                <a:spcPts val="0"/>
              </a:spcBef>
              <a:spcAft>
                <a:spcPts val="0"/>
              </a:spcAft>
              <a:buSzPts val="1800"/>
              <a:buChar char="●"/>
            </a:pPr>
            <a:r>
              <a:rPr lang="it"/>
              <a:t>Las empresas sociales tienen un impacto significativo en la renta, el empleo y el bienestar.</a:t>
            </a:r>
            <a:endParaRPr/>
          </a:p>
          <a:p>
            <a:pPr indent="-285750" lvl="0" marL="285750" rtl="0" algn="l">
              <a:lnSpc>
                <a:spcPct val="115000"/>
              </a:lnSpc>
              <a:spcBef>
                <a:spcPts val="0"/>
              </a:spcBef>
              <a:spcAft>
                <a:spcPts val="0"/>
              </a:spcAft>
              <a:buSzPts val="1800"/>
              <a:buChar char="●"/>
            </a:pPr>
            <a:r>
              <a:rPr lang="it"/>
              <a:t>El potencial de la empresa social se deriva de sus características peculiares, como se ha señalado en las diapositivas anteriores: así pues, la definición de empresa social dista mucho de ser "neutra" y tiene importantes implicaciones para la política. </a:t>
            </a:r>
            <a:endParaRPr/>
          </a:p>
          <a:p>
            <a:pPr indent="-228600" lvl="0" marL="457200" rtl="0" algn="l">
              <a:lnSpc>
                <a:spcPct val="107000"/>
              </a:lnSpc>
              <a:spcBef>
                <a:spcPts val="800"/>
              </a:spcBef>
              <a:spcAft>
                <a:spcPts val="800"/>
              </a:spcAft>
              <a:buSzPts val="1800"/>
              <a:buNone/>
            </a:pPr>
            <a:r>
              <a:t/>
            </a:r>
            <a:endParaRPr sz="1800">
              <a:latin typeface="Calibri"/>
              <a:ea typeface="Calibri"/>
              <a:cs typeface="Calibri"/>
              <a:sym typeface="Calibri"/>
            </a:endParaRPr>
          </a:p>
        </p:txBody>
      </p:sp>
      <p:pic>
        <p:nvPicPr>
          <p:cNvPr id="386" name="Google Shape;386;p1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87" name="Google Shape;387;p1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g1d0e18fce4a_3_8"/>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93" name="Google Shape;393;g1d0e18fce4a_3_8"/>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94" name="Google Shape;394;g1d0e18fce4a_3_8"/>
          <p:cNvPicPr preferRelativeResize="0"/>
          <p:nvPr/>
        </p:nvPicPr>
        <p:blipFill rotWithShape="1">
          <a:blip r:embed="rId5">
            <a:alphaModFix/>
          </a:blip>
          <a:srcRect b="0" l="0" r="0" t="0"/>
          <a:stretch/>
        </p:blipFill>
        <p:spPr>
          <a:xfrm>
            <a:off x="2139250" y="466138"/>
            <a:ext cx="6675476" cy="421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14"/>
          <p:cNvSpPr txBox="1"/>
          <p:nvPr>
            <p:ph idx="2" type="body"/>
          </p:nvPr>
        </p:nvSpPr>
        <p:spPr>
          <a:xfrm>
            <a:off x="4931137" y="1949824"/>
            <a:ext cx="3837000" cy="2401800"/>
          </a:xfrm>
          <a:prstGeom prst="rect">
            <a:avLst/>
          </a:prstGeom>
          <a:noFill/>
          <a:ln>
            <a:noFill/>
          </a:ln>
        </p:spPr>
        <p:txBody>
          <a:bodyPr anchorCtr="0" anchor="ctr" bIns="91425" lIns="91425" spcFirstLastPara="1" rIns="91425" wrap="square" tIns="91425">
            <a:noAutofit/>
          </a:bodyPr>
          <a:lstStyle/>
          <a:p>
            <a:pPr indent="0" lvl="0" marL="114300" marR="0" rtl="0" algn="l">
              <a:lnSpc>
                <a:spcPct val="115000"/>
              </a:lnSpc>
              <a:spcBef>
                <a:spcPts val="0"/>
              </a:spcBef>
              <a:spcAft>
                <a:spcPts val="0"/>
              </a:spcAft>
              <a:buClr>
                <a:srgbClr val="FFFFFF"/>
              </a:buClr>
              <a:buSzPts val="1800"/>
              <a:buFont typeface="Lato"/>
              <a:buNone/>
            </a:pPr>
            <a:r>
              <a:rPr b="0" i="0" lang="it" sz="1600" u="none" cap="none" strike="noStrike">
                <a:solidFill>
                  <a:srgbClr val="000000"/>
                </a:solidFill>
                <a:latin typeface="Lato"/>
                <a:ea typeface="Lato"/>
                <a:cs typeface="Lato"/>
                <a:sym typeface="Lato"/>
              </a:rPr>
              <a:t>Una corporación benéfica es una entidad empresarial con un doble objetivo: obtener beneficios y promover el bien público. Mientras que el único propósito de una empresa con ánimo de lucro es obtener beneficios para sus accionistas, y el de una organización sin ánimo de lucro es cumplir su misión o ayudar a sus beneficiarios (por ejemplo, promover la sostenibilidad medioambiental o atender a personas con bajos ingresos), una empresa benéfica se dedica a ambas cosas.. </a:t>
            </a:r>
            <a:endParaRPr>
              <a:solidFill>
                <a:srgbClr val="000000"/>
              </a:solidFill>
            </a:endParaRPr>
          </a:p>
          <a:p>
            <a:pPr indent="0" lvl="0" marL="127000" rtl="0" algn="l">
              <a:lnSpc>
                <a:spcPct val="115000"/>
              </a:lnSpc>
              <a:spcBef>
                <a:spcPts val="0"/>
              </a:spcBef>
              <a:spcAft>
                <a:spcPts val="0"/>
              </a:spcAft>
              <a:buSzPts val="1600"/>
              <a:buNone/>
            </a:pPr>
            <a:r>
              <a:t/>
            </a:r>
            <a:endParaRPr b="1" sz="30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500"/>
          </a:p>
        </p:txBody>
      </p:sp>
      <p:pic>
        <p:nvPicPr>
          <p:cNvPr id="400" name="Google Shape;400;p1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1" name="Google Shape;401;p14"/>
          <p:cNvSpPr txBox="1"/>
          <p:nvPr/>
        </p:nvSpPr>
        <p:spPr>
          <a:xfrm>
            <a:off x="50" y="1538040"/>
            <a:ext cx="4572000" cy="13387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2. </a:t>
            </a:r>
            <a:r>
              <a:rPr b="1" i="0" lang="it" sz="2500" u="none" cap="none" strike="noStrike">
                <a:solidFill>
                  <a:srgbClr val="F46524"/>
                </a:solidFill>
                <a:latin typeface="Raleway"/>
                <a:ea typeface="Raleway"/>
                <a:cs typeface="Raleway"/>
                <a:sym typeface="Raleway"/>
              </a:rPr>
              <a:t>B-CORP Y CÓMO OBTENER UNA CERTIFICACIÓN</a:t>
            </a:r>
            <a:endParaRPr b="1" i="0" sz="2500" u="none" cap="none" strike="noStrike">
              <a:solidFill>
                <a:srgbClr val="F46524"/>
              </a:solidFill>
              <a:latin typeface="Raleway"/>
              <a:ea typeface="Raleway"/>
              <a:cs typeface="Raleway"/>
              <a:sym typeface="Raleway"/>
            </a:endParaRPr>
          </a:p>
        </p:txBody>
      </p:sp>
      <p:sp>
        <p:nvSpPr>
          <p:cNvPr id="402" name="Google Shape;402;p14"/>
          <p:cNvSpPr txBox="1"/>
          <p:nvPr/>
        </p:nvSpPr>
        <p:spPr>
          <a:xfrm>
            <a:off x="359137" y="2848229"/>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2.1 ¿Qué son las sociedades de beneficencia??</a:t>
            </a:r>
            <a:endParaRPr b="0" i="0" sz="2400" u="none" cap="none" strike="noStrike">
              <a:solidFill>
                <a:srgbClr val="12129F"/>
              </a:solidFill>
              <a:latin typeface="Arial"/>
              <a:ea typeface="Arial"/>
              <a:cs typeface="Arial"/>
              <a:sym typeface="Arial"/>
            </a:endParaRPr>
          </a:p>
        </p:txBody>
      </p:sp>
      <p:pic>
        <p:nvPicPr>
          <p:cNvPr descr="Graphical user interface, application&#10;&#10;Description automatically generated with medium confidence" id="403" name="Google Shape;403;p14"/>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1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09" name="Google Shape;409;p15"/>
          <p:cNvSpPr txBox="1"/>
          <p:nvPr>
            <p:ph idx="1" type="body"/>
          </p:nvPr>
        </p:nvSpPr>
        <p:spPr>
          <a:xfrm>
            <a:off x="381166" y="739863"/>
            <a:ext cx="8381700" cy="3233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600"/>
              <a:t>Para ser elegible como una corporación de beneficio, su empresa debe tener un propósito de beneficio público y comprometerse a crear informes anuales que muestren su progreso hacia su misión declarada. Sus documentos de constitución deben incluir una declaración de uno o más fines de beneficio público, como por ejemplo:</a:t>
            </a:r>
            <a:endParaRPr/>
          </a:p>
          <a:p>
            <a:pPr indent="-342900" lvl="0" marL="457200" rtl="0" algn="l">
              <a:lnSpc>
                <a:spcPct val="115000"/>
              </a:lnSpc>
              <a:spcBef>
                <a:spcPts val="0"/>
              </a:spcBef>
              <a:spcAft>
                <a:spcPts val="0"/>
              </a:spcAft>
              <a:buSzPts val="1800"/>
              <a:buChar char="●"/>
            </a:pPr>
            <a:r>
              <a:rPr lang="it" sz="1600"/>
              <a:t>atender a personas o comunidades con bajos ingresos</a:t>
            </a:r>
            <a:endParaRPr/>
          </a:p>
          <a:p>
            <a:pPr indent="-342900" lvl="0" marL="457200" rtl="0" algn="l">
              <a:lnSpc>
                <a:spcPct val="115000"/>
              </a:lnSpc>
              <a:spcBef>
                <a:spcPts val="0"/>
              </a:spcBef>
              <a:spcAft>
                <a:spcPts val="0"/>
              </a:spcAft>
              <a:buSzPts val="1800"/>
              <a:buChar char="●"/>
            </a:pPr>
            <a:r>
              <a:rPr lang="it" sz="1600"/>
              <a:t>sostenibilidad medioambiental</a:t>
            </a:r>
            <a:endParaRPr/>
          </a:p>
          <a:p>
            <a:pPr indent="-342900" lvl="0" marL="457200" rtl="0" algn="l">
              <a:lnSpc>
                <a:spcPct val="115000"/>
              </a:lnSpc>
              <a:spcBef>
                <a:spcPts val="0"/>
              </a:spcBef>
              <a:spcAft>
                <a:spcPts val="0"/>
              </a:spcAft>
              <a:buSzPts val="1800"/>
              <a:buChar char="●"/>
            </a:pPr>
            <a:r>
              <a:rPr lang="it" sz="1600"/>
              <a:t>promoción de las artes o la música</a:t>
            </a:r>
            <a:endParaRPr/>
          </a:p>
          <a:p>
            <a:pPr indent="-342900" lvl="0" marL="457200" rtl="0" algn="l">
              <a:lnSpc>
                <a:spcPct val="115000"/>
              </a:lnSpc>
              <a:spcBef>
                <a:spcPts val="0"/>
              </a:spcBef>
              <a:spcAft>
                <a:spcPts val="0"/>
              </a:spcAft>
              <a:buSzPts val="1800"/>
              <a:buChar char="●"/>
            </a:pPr>
            <a:r>
              <a:rPr lang="it" sz="1600"/>
              <a:t>reparto beneficios con organizaciones benéficas</a:t>
            </a:r>
            <a:endParaRPr/>
          </a:p>
          <a:p>
            <a:pPr indent="-342900" lvl="0" marL="457200" rtl="0" algn="l">
              <a:lnSpc>
                <a:spcPct val="115000"/>
              </a:lnSpc>
              <a:spcBef>
                <a:spcPts val="0"/>
              </a:spcBef>
              <a:spcAft>
                <a:spcPts val="0"/>
              </a:spcAft>
              <a:buSzPts val="1800"/>
              <a:buChar char="●"/>
            </a:pPr>
            <a:r>
              <a:rPr lang="it" sz="1600"/>
              <a:t>contribuciones a la investigación científica</a:t>
            </a:r>
            <a:endParaRPr/>
          </a:p>
          <a:p>
            <a:pPr indent="-342900" lvl="0" marL="457200" rtl="0" algn="l">
              <a:lnSpc>
                <a:spcPct val="115000"/>
              </a:lnSpc>
              <a:spcBef>
                <a:spcPts val="0"/>
              </a:spcBef>
              <a:spcAft>
                <a:spcPts val="0"/>
              </a:spcAft>
              <a:buSzPts val="1800"/>
              <a:buChar char="●"/>
            </a:pPr>
            <a:r>
              <a:rPr lang="it" sz="1600"/>
              <a:t>el fomento de la educación pública</a:t>
            </a:r>
            <a:endParaRPr/>
          </a:p>
          <a:p>
            <a:pPr indent="-342900" lvl="0" marL="457200" rtl="0" algn="l">
              <a:lnSpc>
                <a:spcPct val="115000"/>
              </a:lnSpc>
              <a:spcBef>
                <a:spcPts val="0"/>
              </a:spcBef>
              <a:spcAft>
                <a:spcPts val="0"/>
              </a:spcAft>
              <a:buSzPts val="1800"/>
              <a:buChar char="●"/>
            </a:pPr>
            <a:r>
              <a:rPr lang="it" sz="1600"/>
              <a:t>un propósito de beneficio público general</a:t>
            </a:r>
            <a:endParaRPr/>
          </a:p>
        </p:txBody>
      </p:sp>
      <p:pic>
        <p:nvPicPr>
          <p:cNvPr descr="Text&#10;&#10;Description automatically generated" id="410" name="Google Shape;410;p15"/>
          <p:cNvPicPr preferRelativeResize="0"/>
          <p:nvPr/>
        </p:nvPicPr>
        <p:blipFill rotWithShape="1">
          <a:blip r:embed="rId4">
            <a:alphaModFix/>
          </a:blip>
          <a:srcRect b="0" l="0" r="0" t="0"/>
          <a:stretch/>
        </p:blipFill>
        <p:spPr>
          <a:xfrm>
            <a:off x="5246914" y="2701755"/>
            <a:ext cx="3201307" cy="1331744"/>
          </a:xfrm>
          <a:prstGeom prst="rect">
            <a:avLst/>
          </a:prstGeom>
          <a:noFill/>
          <a:ln>
            <a:noFill/>
          </a:ln>
        </p:spPr>
      </p:pic>
      <p:pic>
        <p:nvPicPr>
          <p:cNvPr descr="Graphical user interface, application&#10;&#10;Description automatically generated with medium confidence" id="411" name="Google Shape;411;p1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txBox="1"/>
          <p:nvPr>
            <p:ph type="title"/>
          </p:nvPr>
        </p:nvSpPr>
        <p:spPr>
          <a:xfrm>
            <a:off x="265500" y="1912650"/>
            <a:ext cx="38370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solidFill>
                  <a:srgbClr val="002B4D"/>
                </a:solidFill>
              </a:rPr>
              <a:t>2.2 Qué son los B - CORPS?</a:t>
            </a:r>
            <a:endParaRPr>
              <a:solidFill>
                <a:srgbClr val="002B4D"/>
              </a:solidFill>
            </a:endParaRPr>
          </a:p>
        </p:txBody>
      </p:sp>
      <p:sp>
        <p:nvSpPr>
          <p:cNvPr id="417" name="Google Shape;417;p16"/>
          <p:cNvSpPr txBox="1"/>
          <p:nvPr>
            <p:ph idx="2" type="body"/>
          </p:nvPr>
        </p:nvSpPr>
        <p:spPr>
          <a:xfrm>
            <a:off x="4833302" y="1178098"/>
            <a:ext cx="3837000" cy="249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SzPts val="1800"/>
              <a:buNone/>
            </a:pPr>
            <a:r>
              <a:rPr b="1" i="0" lang="it" sz="1200" u="none" strike="noStrike">
                <a:solidFill>
                  <a:srgbClr val="000000"/>
                </a:solidFill>
                <a:latin typeface="Lato"/>
                <a:ea typeface="Lato"/>
                <a:cs typeface="Lato"/>
                <a:sym typeface="Lato"/>
              </a:rPr>
              <a:t>Las B-Corps certificadas </a:t>
            </a:r>
            <a:r>
              <a:rPr b="0" i="0" lang="it" sz="1200" u="none" strike="noStrike">
                <a:solidFill>
                  <a:srgbClr val="000000"/>
                </a:solidFill>
                <a:latin typeface="Lato"/>
                <a:ea typeface="Lato"/>
                <a:cs typeface="Lato"/>
                <a:sym typeface="Lato"/>
              </a:rPr>
              <a:t>son aquellas que trabajan "para reducir la desigualdad, disminuir los niveles de pobreza, mejorar la salud del medio ambiente, fortalecer las comunidades y crear más empleos de alta calidad con dignidad y propósito</a:t>
            </a:r>
            <a:r>
              <a:rPr b="0" i="0" lang="it" sz="1200" u="sng" strike="noStrike">
                <a:solidFill>
                  <a:srgbClr val="000000"/>
                </a:solidFill>
                <a:latin typeface="Lato"/>
                <a:ea typeface="Lato"/>
                <a:cs typeface="Lato"/>
                <a:sym typeface="Lato"/>
                <a:hlinkClick r:id="rId3">
                  <a:extLst>
                    <a:ext uri="{A12FA001-AC4F-418D-AE19-62706E023703}">
                      <ahyp:hlinkClr val="tx"/>
                    </a:ext>
                  </a:extLst>
                </a:hlinkClick>
              </a:rPr>
              <a:t>“</a:t>
            </a:r>
            <a:endParaRPr b="0" i="0" sz="1200" u="none" strike="noStrike">
              <a:solidFill>
                <a:srgbClr val="000000"/>
              </a:solidFill>
              <a:latin typeface="Lato"/>
              <a:ea typeface="Lato"/>
              <a:cs typeface="Lato"/>
              <a:sym typeface="Lato"/>
            </a:endParaRPr>
          </a:p>
          <a:p>
            <a:pPr indent="0" lvl="0" marL="0" rtl="0" algn="l">
              <a:lnSpc>
                <a:spcPct val="115000"/>
              </a:lnSpc>
              <a:spcBef>
                <a:spcPts val="1600"/>
              </a:spcBef>
              <a:spcAft>
                <a:spcPts val="0"/>
              </a:spcAft>
              <a:buSzPts val="1800"/>
              <a:buNone/>
            </a:pPr>
            <a:r>
              <a:rPr lang="it" sz="1200" u="sng">
                <a:solidFill>
                  <a:schemeClr val="hlink"/>
                </a:solidFill>
                <a:hlinkClick r:id="rId4"/>
              </a:rPr>
              <a:t>(https://bcorporation.eu/)</a:t>
            </a:r>
            <a:endParaRPr sz="1200"/>
          </a:p>
          <a:p>
            <a:pPr indent="0" lvl="0" marL="0" rtl="0" algn="l">
              <a:lnSpc>
                <a:spcPct val="115000"/>
              </a:lnSpc>
              <a:spcBef>
                <a:spcPts val="3200"/>
              </a:spcBef>
              <a:spcAft>
                <a:spcPts val="0"/>
              </a:spcAft>
              <a:buSzPts val="1800"/>
              <a:buNone/>
            </a:pPr>
            <a:r>
              <a:rPr b="0" i="0" lang="it" sz="1200" u="none" strike="noStrike">
                <a:solidFill>
                  <a:srgbClr val="000000"/>
                </a:solidFill>
                <a:latin typeface="Lato"/>
                <a:ea typeface="Lato"/>
                <a:cs typeface="Lato"/>
                <a:sym typeface="Lato"/>
              </a:rPr>
              <a:t>El negocio y los beneficios no son el objetivo de las Empresas Benéficas, sino que son el medio para un fin mayor, que es el bienestar de sus empleados, las comunidades y el medio ambiente que les rodea</a:t>
            </a:r>
            <a:r>
              <a:rPr lang="it" sz="1200">
                <a:solidFill>
                  <a:srgbClr val="000000"/>
                </a:solidFill>
                <a:latin typeface="Lato"/>
                <a:ea typeface="Lato"/>
                <a:cs typeface="Lato"/>
                <a:sym typeface="Lato"/>
              </a:rPr>
              <a:t>.</a:t>
            </a:r>
            <a:endParaRPr sz="1200">
              <a:solidFill>
                <a:srgbClr val="000000"/>
              </a:solidFill>
              <a:latin typeface="Lato"/>
              <a:ea typeface="Lato"/>
              <a:cs typeface="Lato"/>
              <a:sym typeface="Lato"/>
            </a:endParaRPr>
          </a:p>
          <a:p>
            <a:pPr indent="0" lvl="0" marL="0" rtl="0" algn="l">
              <a:lnSpc>
                <a:spcPct val="115000"/>
              </a:lnSpc>
              <a:spcBef>
                <a:spcPts val="3200"/>
              </a:spcBef>
              <a:spcAft>
                <a:spcPts val="1600"/>
              </a:spcAft>
              <a:buSzPts val="1800"/>
              <a:buNone/>
            </a:pPr>
            <a:r>
              <a:rPr b="0" i="0" lang="it" sz="1200" u="none" strike="noStrike">
                <a:solidFill>
                  <a:srgbClr val="000000"/>
                </a:solidFill>
                <a:latin typeface="Lato"/>
                <a:ea typeface="Lato"/>
                <a:cs typeface="Lato"/>
                <a:sym typeface="Lato"/>
              </a:rPr>
              <a:t>Las empresas B equilibran los intereses de los accionistas con los de los trabajadores, los clientes, las comunidades y el medio ambiente</a:t>
            </a:r>
            <a:r>
              <a:rPr lang="it" sz="1200">
                <a:solidFill>
                  <a:srgbClr val="000000"/>
                </a:solidFill>
                <a:latin typeface="Lato"/>
                <a:ea typeface="Lato"/>
                <a:cs typeface="Lato"/>
                <a:sym typeface="Lato"/>
              </a:rPr>
              <a:t>.</a:t>
            </a:r>
            <a:endParaRPr sz="1200">
              <a:solidFill>
                <a:srgbClr val="000000"/>
              </a:solidFill>
              <a:latin typeface="Lato"/>
              <a:ea typeface="Lato"/>
              <a:cs typeface="Lato"/>
              <a:sym typeface="Lato"/>
            </a:endParaRPr>
          </a:p>
        </p:txBody>
      </p:sp>
      <p:pic>
        <p:nvPicPr>
          <p:cNvPr id="418" name="Google Shape;418;p16"/>
          <p:cNvPicPr preferRelativeResize="0"/>
          <p:nvPr/>
        </p:nvPicPr>
        <p:blipFill rotWithShape="1">
          <a:blip r:embed="rId5">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19" name="Google Shape;419;p16"/>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cbc959274b_0_7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t>Working unit </a:t>
            </a:r>
            <a:endParaRPr/>
          </a:p>
        </p:txBody>
      </p:sp>
      <p:sp>
        <p:nvSpPr>
          <p:cNvPr id="251" name="Google Shape;251;g1cbc959274b_0_77"/>
          <p:cNvSpPr txBox="1"/>
          <p:nvPr>
            <p:ph idx="2" type="body"/>
          </p:nvPr>
        </p:nvSpPr>
        <p:spPr>
          <a:xfrm>
            <a:off x="4957550" y="907500"/>
            <a:ext cx="3837000" cy="332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lang="it" sz="1300">
                <a:solidFill>
                  <a:schemeClr val="dk2"/>
                </a:solidFill>
              </a:rPr>
              <a:t>Qué es una empresa social?</a:t>
            </a:r>
            <a:endParaRPr b="1">
              <a:solidFill>
                <a:schemeClr val="dk2"/>
              </a:solidFill>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B-Corp y cómo obtener una certificación</a:t>
            </a:r>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Mapa de la legislación de distintos países sobre empresas sociales</a:t>
            </a:r>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Cómo crear o acceder a una red e interactuar con las partes interesadas</a:t>
            </a:r>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Sinergia y equilibrio entre objetivos sociales y económicos - Cómo comercializar su producto</a:t>
            </a:r>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Cómo medir el impacto social</a:t>
            </a:r>
            <a:endParaRPr/>
          </a:p>
          <a:p>
            <a:pPr indent="-311150" lvl="0" marL="914400" rtl="0" algn="l">
              <a:lnSpc>
                <a:spcPct val="100000"/>
              </a:lnSpc>
              <a:spcBef>
                <a:spcPts val="0"/>
              </a:spcBef>
              <a:spcAft>
                <a:spcPts val="0"/>
              </a:spcAft>
              <a:buClr>
                <a:schemeClr val="dk2"/>
              </a:buClr>
              <a:buSzPts val="1300"/>
              <a:buAutoNum type="arabicPeriod"/>
            </a:pPr>
            <a:r>
              <a:rPr b="1" i="0" lang="it" sz="1300" u="none" strike="noStrike">
                <a:solidFill>
                  <a:srgbClr val="000000"/>
                </a:solidFill>
                <a:latin typeface="Lato"/>
                <a:ea typeface="Lato"/>
                <a:cs typeface="Lato"/>
                <a:sym typeface="Lato"/>
              </a:rPr>
              <a:t>El mejor caso - Entrevista con Close the Gap</a:t>
            </a:r>
            <a:endParaRPr b="1" sz="1300">
              <a:solidFill>
                <a:schemeClr val="dk2"/>
              </a:solidFill>
              <a:latin typeface="Lato"/>
              <a:ea typeface="Lato"/>
              <a:cs typeface="Lato"/>
              <a:sym typeface="Lato"/>
            </a:endParaRPr>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sz="1500"/>
          </a:p>
        </p:txBody>
      </p:sp>
      <p:pic>
        <p:nvPicPr>
          <p:cNvPr id="252" name="Google Shape;252;g1cbc959274b_0_77"/>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descr="Graphical user interface, application&#10;&#10;Description automatically generated with medium confidence" id="253" name="Google Shape;253;g1cbc959274b_0_7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17"/>
          <p:cNvSpPr txBox="1"/>
          <p:nvPr>
            <p:ph type="title"/>
          </p:nvPr>
        </p:nvSpPr>
        <p:spPr>
          <a:xfrm>
            <a:off x="654424" y="575950"/>
            <a:ext cx="80673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La familia B-Corps</a:t>
            </a:r>
            <a:endParaRPr/>
          </a:p>
        </p:txBody>
      </p:sp>
      <p:sp>
        <p:nvSpPr>
          <p:cNvPr id="425" name="Google Shape;425;p17"/>
          <p:cNvSpPr txBox="1"/>
          <p:nvPr>
            <p:ph idx="1" type="body"/>
          </p:nvPr>
        </p:nvSpPr>
        <p:spPr>
          <a:xfrm>
            <a:off x="941387" y="1565150"/>
            <a:ext cx="3071400" cy="3002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600"/>
              </a:spcBef>
              <a:spcAft>
                <a:spcPts val="0"/>
              </a:spcAft>
              <a:buSzPts val="1400"/>
              <a:buNone/>
            </a:pPr>
            <a:r>
              <a:rPr lang="it" sz="1600"/>
              <a:t>El movimiento B-Corp nació en EE.UU. gracias al trabajo de B-Lab, una ONG cuya misión es difundir una nueva cultura internacional basada en el impacto social y la responsabilidad de cualquier empresa en el mundo. </a:t>
            </a:r>
            <a:endParaRPr/>
          </a:p>
          <a:p>
            <a:pPr indent="0" lvl="0" marL="457200" rtl="0" algn="l">
              <a:lnSpc>
                <a:spcPct val="115000"/>
              </a:lnSpc>
              <a:spcBef>
                <a:spcPts val="2800"/>
              </a:spcBef>
              <a:spcAft>
                <a:spcPts val="1200"/>
              </a:spcAft>
              <a:buSzPts val="1400"/>
              <a:buNone/>
            </a:pPr>
            <a:r>
              <a:t/>
            </a:r>
            <a:endParaRPr sz="1600"/>
          </a:p>
        </p:txBody>
      </p:sp>
      <p:sp>
        <p:nvSpPr>
          <p:cNvPr id="426" name="Google Shape;426;p17"/>
          <p:cNvSpPr txBox="1"/>
          <p:nvPr>
            <p:ph idx="2" type="body"/>
          </p:nvPr>
        </p:nvSpPr>
        <p:spPr>
          <a:xfrm>
            <a:off x="5131215" y="2152891"/>
            <a:ext cx="3611724" cy="1094031"/>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600"/>
              <a:t>Las corporaciones B son una extensión del concepto de corporación benéfica.</a:t>
            </a:r>
            <a:endParaRPr b="1" sz="1600"/>
          </a:p>
        </p:txBody>
      </p:sp>
      <p:pic>
        <p:nvPicPr>
          <p:cNvPr id="427" name="Google Shape;427;p1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8" name="Google Shape;428;p1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8"/>
          <p:cNvSpPr txBox="1"/>
          <p:nvPr>
            <p:ph type="title"/>
          </p:nvPr>
        </p:nvSpPr>
        <p:spPr>
          <a:xfrm>
            <a:off x="178940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t>Evaluación de impacto B</a:t>
            </a:r>
            <a:endParaRPr/>
          </a:p>
        </p:txBody>
      </p:sp>
      <p:sp>
        <p:nvSpPr>
          <p:cNvPr id="434" name="Google Shape;434;p18"/>
          <p:cNvSpPr txBox="1"/>
          <p:nvPr>
            <p:ph idx="1" type="body"/>
          </p:nvPr>
        </p:nvSpPr>
        <p:spPr>
          <a:xfrm>
            <a:off x="951941" y="1070550"/>
            <a:ext cx="2972400" cy="3002400"/>
          </a:xfrm>
          <a:prstGeom prst="rect">
            <a:avLst/>
          </a:prstGeom>
          <a:noFill/>
          <a:ln>
            <a:noFill/>
          </a:ln>
        </p:spPr>
        <p:txBody>
          <a:bodyPr anchorCtr="0" anchor="t" bIns="91425" lIns="91425" spcFirstLastPara="1" rIns="91425" wrap="square" tIns="91425">
            <a:noAutofit/>
          </a:bodyPr>
          <a:lstStyle/>
          <a:p>
            <a:pPr indent="0" lvl="0" marL="127000" rtl="0" algn="l">
              <a:lnSpc>
                <a:spcPct val="115000"/>
              </a:lnSpc>
              <a:spcBef>
                <a:spcPts val="1600"/>
              </a:spcBef>
              <a:spcAft>
                <a:spcPts val="0"/>
              </a:spcAft>
              <a:buSzPts val="1600"/>
              <a:buNone/>
            </a:pPr>
            <a:r>
              <a:rPr b="1" lang="it" sz="1500">
                <a:solidFill>
                  <a:schemeClr val="accent5"/>
                </a:solidFill>
              </a:rPr>
              <a:t>LoreB Lab </a:t>
            </a:r>
            <a:r>
              <a:rPr lang="it" sz="1500"/>
              <a:t>ha desarrollado </a:t>
            </a:r>
            <a:r>
              <a:rPr lang="it" sz="1500" u="sng">
                <a:solidFill>
                  <a:schemeClr val="accent3"/>
                </a:solidFill>
              </a:rPr>
              <a:t>la Evaluación B-Impact</a:t>
            </a:r>
            <a:r>
              <a:rPr lang="it" sz="1500"/>
              <a:t>, que está disponible gratuitamente para cualquier empresa interesada en medir su nivel de compromiso con las comunidades y el medio ambiente. Una vez que la empresa supera la evaluación con más de 80/200 puntos, puede solicitar el proceso de certificación. </a:t>
            </a:r>
            <a:endParaRPr sz="1500"/>
          </a:p>
          <a:p>
            <a:pPr indent="0" lvl="0" marL="457200" rtl="0" algn="l">
              <a:lnSpc>
                <a:spcPct val="115000"/>
              </a:lnSpc>
              <a:spcBef>
                <a:spcPts val="1600"/>
              </a:spcBef>
              <a:spcAft>
                <a:spcPts val="1200"/>
              </a:spcAft>
              <a:buSzPts val="1400"/>
              <a:buNone/>
            </a:pPr>
            <a:r>
              <a:t/>
            </a:r>
            <a:endParaRPr sz="1500"/>
          </a:p>
        </p:txBody>
      </p:sp>
      <p:sp>
        <p:nvSpPr>
          <p:cNvPr id="435" name="Google Shape;435;p18"/>
          <p:cNvSpPr txBox="1"/>
          <p:nvPr>
            <p:ph idx="2" type="body"/>
          </p:nvPr>
        </p:nvSpPr>
        <p:spPr>
          <a:xfrm>
            <a:off x="5120659" y="1420007"/>
            <a:ext cx="3071400" cy="300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t/>
            </a:r>
            <a:endParaRPr sz="1100">
              <a:latin typeface="Barlow"/>
              <a:ea typeface="Barlow"/>
              <a:cs typeface="Barlow"/>
              <a:sym typeface="Barlow"/>
            </a:endParaRPr>
          </a:p>
          <a:p>
            <a:pPr indent="0" lvl="0" marL="0" rtl="0" algn="ctr">
              <a:lnSpc>
                <a:spcPct val="115000"/>
              </a:lnSpc>
              <a:spcBef>
                <a:spcPts val="0"/>
              </a:spcBef>
              <a:spcAft>
                <a:spcPts val="0"/>
              </a:spcAft>
              <a:buSzPts val="1400"/>
              <a:buNone/>
            </a:pPr>
            <a:r>
              <a:t/>
            </a:r>
            <a:endParaRPr i="1">
              <a:latin typeface="Barlow"/>
              <a:ea typeface="Barlow"/>
              <a:cs typeface="Barlow"/>
              <a:sym typeface="Barlow"/>
            </a:endParaRPr>
          </a:p>
          <a:p>
            <a:pPr indent="0" lvl="0" marL="0" rtl="0" algn="ctr">
              <a:lnSpc>
                <a:spcPct val="115000"/>
              </a:lnSpc>
              <a:spcBef>
                <a:spcPts val="0"/>
              </a:spcBef>
              <a:spcAft>
                <a:spcPts val="0"/>
              </a:spcAft>
              <a:buSzPts val="1400"/>
              <a:buNone/>
            </a:pPr>
            <a:r>
              <a:rPr i="1" lang="it"/>
              <a:t>"Hay más de 3.400 B-Corps certificadas en el mundo, distribuidas en 71 países.</a:t>
            </a:r>
            <a:endParaRPr/>
          </a:p>
          <a:p>
            <a:pPr indent="0" lvl="0" marL="0" rtl="0" algn="ctr">
              <a:lnSpc>
                <a:spcPct val="115000"/>
              </a:lnSpc>
              <a:spcBef>
                <a:spcPts val="0"/>
              </a:spcBef>
              <a:spcAft>
                <a:spcPts val="0"/>
              </a:spcAft>
              <a:buSzPts val="1400"/>
              <a:buNone/>
            </a:pPr>
            <a:r>
              <a:rPr i="1" lang="it"/>
              <a:t>Más de 120.000 Empresas en todo el mundo se han sometido a la Evaluación de Impacto B“</a:t>
            </a:r>
            <a:endParaRPr i="1"/>
          </a:p>
        </p:txBody>
      </p:sp>
      <p:pic>
        <p:nvPicPr>
          <p:cNvPr id="436" name="Google Shape;436;p1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37" name="Google Shape;437;p1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type="title"/>
          </p:nvPr>
        </p:nvSpPr>
        <p:spPr>
          <a:xfrm>
            <a:off x="243377" y="2711303"/>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solidFill>
                  <a:srgbClr val="002B4D"/>
                </a:solidFill>
              </a:rPr>
              <a:t>2.3 Las sociedades de beneficencia como sujetos de derecho</a:t>
            </a:r>
            <a:endParaRPr>
              <a:solidFill>
                <a:srgbClr val="002B4D"/>
              </a:solidFill>
            </a:endParaRPr>
          </a:p>
        </p:txBody>
      </p:sp>
      <p:sp>
        <p:nvSpPr>
          <p:cNvPr id="443" name="Google Shape;443;p19"/>
          <p:cNvSpPr txBox="1"/>
          <p:nvPr/>
        </p:nvSpPr>
        <p:spPr>
          <a:xfrm>
            <a:off x="4855424" y="646094"/>
            <a:ext cx="3915600" cy="3920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A raíz de la relevancia mundial del movimiento B-Corp, muchos gobiernos están desarrollando su propia legislación para validar las Corporaciones B como sujetos legales.</a:t>
            </a:r>
            <a:endParaRPr/>
          </a:p>
          <a:p>
            <a:pPr indent="0" lvl="0" marL="0" marR="0" rtl="0" algn="just">
              <a:lnSpc>
                <a:spcPct val="115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Las Sociedades Benéficas han adquirido personalidad jurídica en los siguientes países:</a:t>
            </a:r>
            <a:endParaRPr/>
          </a:p>
          <a:p>
            <a:pPr indent="-285750" lvl="0" marL="285750" marR="0" rtl="0" algn="just">
              <a:lnSpc>
                <a:spcPct val="115000"/>
              </a:lnSpc>
              <a:spcBef>
                <a:spcPts val="0"/>
              </a:spcBef>
              <a:spcAft>
                <a:spcPts val="0"/>
              </a:spcAft>
              <a:buClr>
                <a:srgbClr val="000000"/>
              </a:buClr>
              <a:buSzPts val="1400"/>
              <a:buFont typeface="Arial"/>
              <a:buChar char="•"/>
            </a:pPr>
            <a:r>
              <a:rPr b="0" i="0" lang="it" sz="1400" u="none" cap="none" strike="noStrike">
                <a:solidFill>
                  <a:srgbClr val="000000"/>
                </a:solidFill>
                <a:latin typeface="Lato"/>
                <a:ea typeface="Lato"/>
                <a:cs typeface="Lato"/>
                <a:sym typeface="Lato"/>
              </a:rPr>
              <a:t>Italia ("società Benefit")</a:t>
            </a:r>
            <a:endParaRPr/>
          </a:p>
          <a:p>
            <a:pPr indent="-285750" lvl="0" marL="285750" marR="0" rtl="0" algn="just">
              <a:lnSpc>
                <a:spcPct val="115000"/>
              </a:lnSpc>
              <a:spcBef>
                <a:spcPts val="0"/>
              </a:spcBef>
              <a:spcAft>
                <a:spcPts val="0"/>
              </a:spcAft>
              <a:buClr>
                <a:srgbClr val="000000"/>
              </a:buClr>
              <a:buSzPts val="1400"/>
              <a:buFont typeface="Arial"/>
              <a:buChar char="•"/>
            </a:pPr>
            <a:r>
              <a:rPr b="0" i="0" lang="it" sz="1400" u="none" cap="none" strike="noStrike">
                <a:solidFill>
                  <a:srgbClr val="000000"/>
                </a:solidFill>
                <a:latin typeface="Lato"/>
                <a:ea typeface="Lato"/>
                <a:cs typeface="Lato"/>
                <a:sym typeface="Lato"/>
              </a:rPr>
              <a:t>Francia</a:t>
            </a:r>
            <a:endParaRPr/>
          </a:p>
          <a:p>
            <a:pPr indent="-285750" lvl="0" marL="285750" marR="0" rtl="0" algn="just">
              <a:lnSpc>
                <a:spcPct val="115000"/>
              </a:lnSpc>
              <a:spcBef>
                <a:spcPts val="0"/>
              </a:spcBef>
              <a:spcAft>
                <a:spcPts val="0"/>
              </a:spcAft>
              <a:buClr>
                <a:srgbClr val="000000"/>
              </a:buClr>
              <a:buSzPts val="1400"/>
              <a:buFont typeface="Arial"/>
              <a:buChar char="•"/>
            </a:pPr>
            <a:r>
              <a:rPr b="0" i="0" lang="it" sz="1400" u="none" cap="none" strike="noStrike">
                <a:solidFill>
                  <a:srgbClr val="000000"/>
                </a:solidFill>
                <a:latin typeface="Lato"/>
                <a:ea typeface="Lato"/>
                <a:cs typeface="Lato"/>
                <a:sym typeface="Lato"/>
              </a:rPr>
              <a:t>Colombia</a:t>
            </a:r>
            <a:endParaRPr/>
          </a:p>
          <a:p>
            <a:pPr indent="-285750" lvl="0" marL="285750" marR="0" rtl="0" algn="just">
              <a:lnSpc>
                <a:spcPct val="115000"/>
              </a:lnSpc>
              <a:spcBef>
                <a:spcPts val="0"/>
              </a:spcBef>
              <a:spcAft>
                <a:spcPts val="0"/>
              </a:spcAft>
              <a:buClr>
                <a:srgbClr val="000000"/>
              </a:buClr>
              <a:buSzPts val="1400"/>
              <a:buFont typeface="Arial"/>
              <a:buChar char="•"/>
            </a:pPr>
            <a:r>
              <a:rPr b="0" i="0" lang="it" sz="1400" u="none" cap="none" strike="noStrike">
                <a:solidFill>
                  <a:srgbClr val="000000"/>
                </a:solidFill>
                <a:latin typeface="Lato"/>
                <a:ea typeface="Lato"/>
                <a:cs typeface="Lato"/>
                <a:sym typeface="Lato"/>
              </a:rPr>
              <a:t>Ecuador</a:t>
            </a:r>
            <a:endParaRPr/>
          </a:p>
          <a:p>
            <a:pPr indent="-285750" lvl="0" marL="285750" marR="0" rtl="0" algn="just">
              <a:lnSpc>
                <a:spcPct val="115000"/>
              </a:lnSpc>
              <a:spcBef>
                <a:spcPts val="0"/>
              </a:spcBef>
              <a:spcAft>
                <a:spcPts val="0"/>
              </a:spcAft>
              <a:buClr>
                <a:srgbClr val="000000"/>
              </a:buClr>
              <a:buSzPts val="1400"/>
              <a:buFont typeface="Arial"/>
              <a:buChar char="•"/>
            </a:pPr>
            <a:r>
              <a:rPr b="0" i="0" lang="it" sz="1400" u="none" cap="none" strike="noStrike">
                <a:solidFill>
                  <a:srgbClr val="000000"/>
                </a:solidFill>
                <a:latin typeface="Lato"/>
                <a:ea typeface="Lato"/>
                <a:cs typeface="Lato"/>
                <a:sym typeface="Lato"/>
              </a:rPr>
              <a:t>EE.UU. (36 Estados)</a:t>
            </a:r>
            <a:endParaRPr/>
          </a:p>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just">
              <a:lnSpc>
                <a:spcPct val="115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Además, el proceso de legalización se está llevando a cabo en 5 nuevos países de EE.UU. y en otros 12 países de todo el mundo.</a:t>
            </a:r>
            <a:endParaRPr b="0" i="0" sz="1400" u="none" cap="none" strike="noStrike">
              <a:solidFill>
                <a:srgbClr val="000000"/>
              </a:solidFill>
              <a:latin typeface="Lato"/>
              <a:ea typeface="Lato"/>
              <a:cs typeface="Lato"/>
              <a:sym typeface="Lato"/>
            </a:endParaRPr>
          </a:p>
        </p:txBody>
      </p:sp>
      <p:pic>
        <p:nvPicPr>
          <p:cNvPr descr="Graphical user interface, application&#10;&#10;Description automatically generated with medium confidence" id="444" name="Google Shape;444;p19"/>
          <p:cNvPicPr preferRelativeResize="0"/>
          <p:nvPr/>
        </p:nvPicPr>
        <p:blipFill rotWithShape="1">
          <a:blip r:embed="rId3">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Contexto</a:t>
            </a:r>
            <a:endParaRPr sz="3600">
              <a:solidFill>
                <a:schemeClr val="dk1"/>
              </a:solidFill>
            </a:endParaRPr>
          </a:p>
          <a:p>
            <a:pPr indent="0" lvl="0" marL="0" rtl="0" algn="l">
              <a:lnSpc>
                <a:spcPct val="100000"/>
              </a:lnSpc>
              <a:spcBef>
                <a:spcPts val="0"/>
              </a:spcBef>
              <a:spcAft>
                <a:spcPts val="0"/>
              </a:spcAft>
              <a:buSzPts val="3000"/>
              <a:buNone/>
            </a:pPr>
            <a:r>
              <a:t/>
            </a:r>
            <a:endParaRPr/>
          </a:p>
        </p:txBody>
      </p:sp>
      <p:sp>
        <p:nvSpPr>
          <p:cNvPr id="450" name="Google Shape;450;p20"/>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lang="it" sz="1600"/>
              <a:t>El 1 de enero de 2016, Italia se convirtió en el primer Estado europeo y el segundo país del mundo en crear un nuevo estatuto jurídico para las empresas, denominado "Società Benefit" (en Estados Unidos, Benefit Corporation). Una Società Benefit es una empresa que combina el objetivo de lucro con el propósito de crear un impacto positivo para la sociedad y el medio ambiente y que opera de forma transparente, responsable y sostenible.</a:t>
            </a:r>
            <a:endParaRPr/>
          </a:p>
        </p:txBody>
      </p:sp>
      <p:pic>
        <p:nvPicPr>
          <p:cNvPr id="451" name="Google Shape;451;p2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52" name="Google Shape;452;p2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1"/>
          <p:cNvSpPr txBox="1"/>
          <p:nvPr>
            <p:ph type="title"/>
          </p:nvPr>
        </p:nvSpPr>
        <p:spPr>
          <a:xfrm>
            <a:off x="2400250" y="67962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400"/>
              <a:t>¿Cómo convertirse en una empresa B certificada? </a:t>
            </a:r>
            <a:endParaRPr sz="2400"/>
          </a:p>
        </p:txBody>
      </p:sp>
      <p:sp>
        <p:nvSpPr>
          <p:cNvPr id="458" name="Google Shape;458;p21"/>
          <p:cNvSpPr txBox="1"/>
          <p:nvPr>
            <p:ph idx="1" type="body"/>
          </p:nvPr>
        </p:nvSpPr>
        <p:spPr>
          <a:xfrm>
            <a:off x="2681129" y="1722451"/>
            <a:ext cx="5415600" cy="16401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SzPts val="1400"/>
              <a:buFont typeface="Arial"/>
              <a:buAutoNum type="arabicPeriod"/>
            </a:pPr>
            <a:r>
              <a:rPr lang="it" sz="2400">
                <a:latin typeface="Amatic SC"/>
                <a:ea typeface="Amatic SC"/>
                <a:cs typeface="Amatic SC"/>
                <a:sym typeface="Amatic SC"/>
              </a:rPr>
              <a:t>para convertirte en empresa B tienes que hacer el test (gratuito): </a:t>
            </a:r>
            <a:r>
              <a:rPr lang="it" sz="2400" u="sng">
                <a:solidFill>
                  <a:schemeClr val="accent3"/>
                </a:solidFill>
                <a:latin typeface="Amatic SC"/>
                <a:ea typeface="Amatic SC"/>
                <a:cs typeface="Amatic SC"/>
                <a:sym typeface="Amatic SC"/>
              </a:rPr>
              <a:t>https://bimpactassessment.net/</a:t>
            </a:r>
            <a:endParaRPr/>
          </a:p>
          <a:p>
            <a:pPr indent="-457200" lvl="0" marL="457200" rtl="0" algn="l">
              <a:lnSpc>
                <a:spcPct val="115000"/>
              </a:lnSpc>
              <a:spcBef>
                <a:spcPts val="0"/>
              </a:spcBef>
              <a:spcAft>
                <a:spcPts val="0"/>
              </a:spcAft>
              <a:buSzPts val="1400"/>
              <a:buFont typeface="Arial"/>
              <a:buAutoNum type="arabicPeriod"/>
            </a:pPr>
            <a:r>
              <a:rPr lang="it" sz="2400">
                <a:latin typeface="Amatic SC"/>
                <a:ea typeface="Amatic SC"/>
                <a:cs typeface="Amatic SC"/>
                <a:sym typeface="Amatic SC"/>
              </a:rPr>
              <a:t>si tu nota es 80/200 o superior, valida tus resultados con B- Lab;</a:t>
            </a:r>
            <a:endParaRPr/>
          </a:p>
          <a:p>
            <a:pPr indent="-457200" lvl="0" marL="457200" rtl="0" algn="l">
              <a:lnSpc>
                <a:spcPct val="115000"/>
              </a:lnSpc>
              <a:spcBef>
                <a:spcPts val="0"/>
              </a:spcBef>
              <a:spcAft>
                <a:spcPts val="0"/>
              </a:spcAft>
              <a:buSzPts val="1400"/>
              <a:buFont typeface="Arial"/>
              <a:buAutoNum type="arabicPeriod"/>
            </a:pPr>
            <a:r>
              <a:rPr lang="it" sz="2400">
                <a:latin typeface="Amatic SC"/>
                <a:ea typeface="Amatic SC"/>
                <a:cs typeface="Amatic SC"/>
                <a:sym typeface="Amatic SC"/>
              </a:rPr>
              <a:t>¡Suscribe la Declaración de Interdependencia C-Corp!</a:t>
            </a:r>
            <a:endParaRPr/>
          </a:p>
          <a:p>
            <a:pPr indent="-368300" lvl="0" marL="457200" rtl="0" algn="l">
              <a:lnSpc>
                <a:spcPct val="115000"/>
              </a:lnSpc>
              <a:spcBef>
                <a:spcPts val="0"/>
              </a:spcBef>
              <a:spcAft>
                <a:spcPts val="0"/>
              </a:spcAft>
              <a:buSzPts val="1400"/>
              <a:buFont typeface="Arial"/>
              <a:buNone/>
            </a:pPr>
            <a:r>
              <a:t/>
            </a:r>
            <a:endParaRPr b="1" sz="2100">
              <a:solidFill>
                <a:schemeClr val="dk1"/>
              </a:solidFill>
            </a:endParaRPr>
          </a:p>
        </p:txBody>
      </p:sp>
      <p:pic>
        <p:nvPicPr>
          <p:cNvPr id="459" name="Google Shape;459;p2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460" name="Google Shape;460;p21"/>
          <p:cNvPicPr preferRelativeResize="0"/>
          <p:nvPr/>
        </p:nvPicPr>
        <p:blipFill rotWithShape="1">
          <a:blip r:embed="rId4">
            <a:alphaModFix/>
          </a:blip>
          <a:srcRect b="9257" l="20018" r="19721" t="10523"/>
          <a:stretch/>
        </p:blipFill>
        <p:spPr>
          <a:xfrm>
            <a:off x="763179" y="1371601"/>
            <a:ext cx="1637071" cy="2182762"/>
          </a:xfrm>
          <a:prstGeom prst="rect">
            <a:avLst/>
          </a:prstGeom>
          <a:noFill/>
          <a:ln>
            <a:noFill/>
          </a:ln>
        </p:spPr>
      </p:pic>
      <p:pic>
        <p:nvPicPr>
          <p:cNvPr descr="Graphical user interface, application&#10;&#10;Description automatically generated with medium confidence" id="461" name="Google Shape;461;p2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g1d0e18fce4a_3_15"/>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467" name="Google Shape;467;g1d0e18fce4a_3_15"/>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68" name="Google Shape;468;g1d0e18fce4a_3_15"/>
          <p:cNvPicPr preferRelativeResize="0"/>
          <p:nvPr/>
        </p:nvPicPr>
        <p:blipFill rotWithShape="1">
          <a:blip r:embed="rId5">
            <a:alphaModFix/>
          </a:blip>
          <a:srcRect b="0" l="0" r="0" t="0"/>
          <a:stretch/>
        </p:blipFill>
        <p:spPr>
          <a:xfrm>
            <a:off x="1981825" y="249088"/>
            <a:ext cx="6953175" cy="464531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2"/>
          <p:cNvSpPr txBox="1"/>
          <p:nvPr>
            <p:ph idx="2" type="body"/>
          </p:nvPr>
        </p:nvSpPr>
        <p:spPr>
          <a:xfrm>
            <a:off x="4920098" y="1612229"/>
            <a:ext cx="3837000" cy="2401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it" sz="3000">
                <a:solidFill>
                  <a:srgbClr val="000000"/>
                </a:solidFill>
              </a:rPr>
              <a:t>1. Legislación sobre empresas sociales en Europa </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Italia</a:t>
            </a:r>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España </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Alemania</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Chipre</a:t>
            </a:r>
            <a:endParaRPr>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Malta</a:t>
            </a:r>
            <a:endParaRPr sz="1600">
              <a:solidFill>
                <a:srgbClr val="000000"/>
              </a:solidFill>
            </a:endParaRPr>
          </a:p>
          <a:p>
            <a:pPr indent="-330200" lvl="0" marL="457200" rtl="0" algn="l">
              <a:lnSpc>
                <a:spcPct val="115000"/>
              </a:lnSpc>
              <a:spcBef>
                <a:spcPts val="0"/>
              </a:spcBef>
              <a:spcAft>
                <a:spcPts val="0"/>
              </a:spcAft>
              <a:buClr>
                <a:srgbClr val="000000"/>
              </a:buClr>
              <a:buSzPts val="1600"/>
              <a:buFont typeface="Open Sans"/>
              <a:buChar char="●"/>
            </a:pPr>
            <a:r>
              <a:rPr lang="it" sz="1600">
                <a:solidFill>
                  <a:srgbClr val="000000"/>
                </a:solidFill>
                <a:latin typeface="Open Sans"/>
                <a:ea typeface="Open Sans"/>
                <a:cs typeface="Open Sans"/>
                <a:sym typeface="Open Sans"/>
              </a:rPr>
              <a:t>Bélgica </a:t>
            </a:r>
            <a:endParaRPr>
              <a:solidFill>
                <a:srgbClr val="000000"/>
              </a:solidFill>
            </a:endParaRPr>
          </a:p>
          <a:p>
            <a:pPr indent="0" lvl="0" marL="127000" rtl="0" algn="l">
              <a:lnSpc>
                <a:spcPct val="115000"/>
              </a:lnSpc>
              <a:spcBef>
                <a:spcPts val="0"/>
              </a:spcBef>
              <a:spcAft>
                <a:spcPts val="0"/>
              </a:spcAft>
              <a:buSzPts val="1600"/>
              <a:buNone/>
            </a:pPr>
            <a:r>
              <a:t/>
            </a:r>
            <a:endParaRPr b="1" sz="3000"/>
          </a:p>
          <a:p>
            <a:pPr indent="0" lvl="0" marL="127000" rtl="0" algn="l">
              <a:lnSpc>
                <a:spcPct val="115000"/>
              </a:lnSpc>
              <a:spcBef>
                <a:spcPts val="0"/>
              </a:spcBef>
              <a:spcAft>
                <a:spcPts val="0"/>
              </a:spcAft>
              <a:buSzPts val="1600"/>
              <a:buNone/>
            </a:pPr>
            <a:r>
              <a:t/>
            </a:r>
            <a:endParaRPr sz="1600"/>
          </a:p>
          <a:p>
            <a:pPr indent="0" lvl="0" marL="0" rtl="0" algn="l">
              <a:lnSpc>
                <a:spcPct val="115000"/>
              </a:lnSpc>
              <a:spcBef>
                <a:spcPts val="1600"/>
              </a:spcBef>
              <a:spcAft>
                <a:spcPts val="1600"/>
              </a:spcAft>
              <a:buSzPts val="1800"/>
              <a:buNone/>
            </a:pPr>
            <a:r>
              <a:t/>
            </a:r>
            <a:endParaRPr sz="1500"/>
          </a:p>
        </p:txBody>
      </p:sp>
      <p:pic>
        <p:nvPicPr>
          <p:cNvPr id="474" name="Google Shape;474;p2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475" name="Google Shape;475;p22"/>
          <p:cNvSpPr txBox="1"/>
          <p:nvPr/>
        </p:nvSpPr>
        <p:spPr>
          <a:xfrm>
            <a:off x="50" y="1351428"/>
            <a:ext cx="4572000" cy="172351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3. Cartografía de la legislación de los distintos países sobre empresas sociales</a:t>
            </a:r>
            <a:endParaRPr b="1" i="0" sz="2500" u="none" cap="none" strike="noStrike">
              <a:solidFill>
                <a:schemeClr val="dk1"/>
              </a:solidFill>
              <a:latin typeface="Raleway"/>
              <a:ea typeface="Raleway"/>
              <a:cs typeface="Raleway"/>
              <a:sym typeface="Raleway"/>
            </a:endParaRPr>
          </a:p>
        </p:txBody>
      </p:sp>
      <p:sp>
        <p:nvSpPr>
          <p:cNvPr id="476" name="Google Shape;476;p22"/>
          <p:cNvSpPr txBox="1"/>
          <p:nvPr>
            <p:ph type="title"/>
          </p:nvPr>
        </p:nvSpPr>
        <p:spPr>
          <a:xfrm>
            <a:off x="50" y="279138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3.1 Legislación sobre empresas sociales en Europa</a:t>
            </a:r>
            <a:endParaRPr/>
          </a:p>
        </p:txBody>
      </p:sp>
      <p:pic>
        <p:nvPicPr>
          <p:cNvPr descr="Graphical user interface, application&#10;&#10;Description automatically generated with medium confidence" id="477" name="Google Shape;477;p2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3"/>
          <p:cNvSpPr txBox="1"/>
          <p:nvPr>
            <p:ph type="title"/>
          </p:nvPr>
        </p:nvSpPr>
        <p:spPr>
          <a:xfrm>
            <a:off x="339692" y="462142"/>
            <a:ext cx="8804307"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i="0" lang="it" sz="3600" u="none" cap="none" strike="noStrike">
                <a:solidFill>
                  <a:schemeClr val="dk1"/>
                </a:solidFill>
                <a:latin typeface="Raleway"/>
                <a:ea typeface="Raleway"/>
                <a:cs typeface="Raleway"/>
                <a:sym typeface="Raleway"/>
              </a:rPr>
              <a:t>Cartografía de la legislación de los distintos países sobre empresas sociales</a:t>
            </a:r>
            <a:endParaRPr/>
          </a:p>
        </p:txBody>
      </p:sp>
      <p:sp>
        <p:nvSpPr>
          <p:cNvPr id="483" name="Google Shape;483;p23"/>
          <p:cNvSpPr txBox="1"/>
          <p:nvPr>
            <p:ph idx="1" type="body"/>
          </p:nvPr>
        </p:nvSpPr>
        <p:spPr>
          <a:xfrm>
            <a:off x="441600" y="2205210"/>
            <a:ext cx="8260800" cy="237836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a:solidFill>
                  <a:schemeClr val="dk2"/>
                </a:solidFill>
              </a:rPr>
              <a:t>Las empresas sociales están estrechamente relacionadas con las historias y tradiciones de los países, cada país tiene un enfoque diferente de este tipo de actividad, debido a las diferencias culturales y legales.</a:t>
            </a:r>
            <a:endParaRPr/>
          </a:p>
          <a:p>
            <a:pPr indent="0" lvl="0" marL="0" rtl="0" algn="l">
              <a:lnSpc>
                <a:spcPct val="115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rPr b="1" lang="it">
                <a:solidFill>
                  <a:schemeClr val="dk2"/>
                </a:solidFill>
              </a:rPr>
              <a:t>En las siguientes diapositivas se ilustra cómo definen y regulan las empresas sociales los distintos países.</a:t>
            </a:r>
            <a:endParaRPr/>
          </a:p>
          <a:p>
            <a:pPr indent="0" lvl="0" marL="0" rtl="0" algn="l">
              <a:lnSpc>
                <a:spcPct val="115000"/>
              </a:lnSpc>
              <a:spcBef>
                <a:spcPts val="1600"/>
              </a:spcBef>
              <a:spcAft>
                <a:spcPts val="1600"/>
              </a:spcAft>
              <a:buSzPts val="1800"/>
              <a:buNone/>
            </a:pPr>
            <a:r>
              <a:t/>
            </a:r>
            <a:endParaRPr sz="2400"/>
          </a:p>
        </p:txBody>
      </p:sp>
      <p:pic>
        <p:nvPicPr>
          <p:cNvPr id="484" name="Google Shape;484;p2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85" name="Google Shape;485;p2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txBox="1"/>
          <p:nvPr>
            <p:ph idx="1" type="body"/>
          </p:nvPr>
        </p:nvSpPr>
        <p:spPr>
          <a:xfrm>
            <a:off x="256309" y="1058950"/>
            <a:ext cx="8465400" cy="422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500"/>
              <a:t>El emergente ecosistema de empresas sociales en España muestra un contraste entre institucionalización e innovación</a:t>
            </a:r>
            <a:endParaRPr/>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lang="it" sz="1500"/>
              <a:t>Las redes de empresas sociales son consideradas por su doble misión:</a:t>
            </a:r>
            <a:endParaRPr/>
          </a:p>
          <a:p>
            <a:pPr indent="-285750" lvl="0" marL="285750" rtl="0" algn="l">
              <a:lnSpc>
                <a:spcPct val="115000"/>
              </a:lnSpc>
              <a:spcBef>
                <a:spcPts val="0"/>
              </a:spcBef>
              <a:spcAft>
                <a:spcPts val="0"/>
              </a:spcAft>
              <a:buSzPts val="1800"/>
              <a:buChar char="●"/>
            </a:pPr>
            <a:r>
              <a:rPr lang="it" sz="1500"/>
              <a:t>defender los intereses colectivos y profesionales de las empresas sociales, </a:t>
            </a:r>
            <a:endParaRPr/>
          </a:p>
          <a:p>
            <a:pPr indent="-285750" lvl="0" marL="285750" rtl="0" algn="l">
              <a:lnSpc>
                <a:spcPct val="115000"/>
              </a:lnSpc>
              <a:spcBef>
                <a:spcPts val="0"/>
              </a:spcBef>
              <a:spcAft>
                <a:spcPts val="0"/>
              </a:spcAft>
              <a:buSzPts val="1800"/>
              <a:buChar char="●"/>
            </a:pPr>
            <a:r>
              <a:rPr lang="it" sz="1500"/>
              <a:t>promover y promulgar todo tipo de servicios que sirvan a los intereses y necesidades de las empresas sociales. </a:t>
            </a:r>
            <a:endParaRPr/>
          </a:p>
          <a:p>
            <a:pPr indent="0" lvl="0" marL="0" rtl="0" algn="l">
              <a:lnSpc>
                <a:spcPct val="115000"/>
              </a:lnSpc>
              <a:spcBef>
                <a:spcPts val="0"/>
              </a:spcBef>
              <a:spcAft>
                <a:spcPts val="0"/>
              </a:spcAft>
              <a:buSzPts val="1800"/>
              <a:buNone/>
            </a:pPr>
            <a:r>
              <a:t/>
            </a:r>
            <a:endParaRPr sz="1500"/>
          </a:p>
          <a:p>
            <a:pPr indent="0" lvl="0" marL="0" rtl="0" algn="l">
              <a:lnSpc>
                <a:spcPct val="115000"/>
              </a:lnSpc>
              <a:spcBef>
                <a:spcPts val="0"/>
              </a:spcBef>
              <a:spcAft>
                <a:spcPts val="0"/>
              </a:spcAft>
              <a:buSzPts val="1800"/>
              <a:buNone/>
            </a:pPr>
            <a:r>
              <a:rPr lang="it" sz="1500"/>
              <a:t>Existen dos enfoques en relación con las formas tradicionales de economía social y los nuevos modelos empresariales que equilibran los objetivos económicos y sociales: </a:t>
            </a:r>
            <a:endParaRPr/>
          </a:p>
          <a:p>
            <a:pPr indent="-285750" lvl="0" marL="285750" rtl="0" algn="l">
              <a:lnSpc>
                <a:spcPct val="115000"/>
              </a:lnSpc>
              <a:spcBef>
                <a:spcPts val="0"/>
              </a:spcBef>
              <a:spcAft>
                <a:spcPts val="0"/>
              </a:spcAft>
              <a:buSzPts val="1800"/>
              <a:buChar char="●"/>
            </a:pPr>
            <a:r>
              <a:rPr lang="it" sz="1500"/>
              <a:t>Uno entiende la empresa social como parte de la economía social</a:t>
            </a:r>
            <a:endParaRPr/>
          </a:p>
          <a:p>
            <a:pPr indent="-285750" lvl="0" marL="285750" rtl="0" algn="l">
              <a:lnSpc>
                <a:spcPct val="115000"/>
              </a:lnSpc>
              <a:spcBef>
                <a:spcPts val="0"/>
              </a:spcBef>
              <a:spcAft>
                <a:spcPts val="0"/>
              </a:spcAft>
              <a:buSzPts val="1800"/>
              <a:buChar char="●"/>
            </a:pPr>
            <a:r>
              <a:rPr lang="it" sz="1500"/>
              <a:t>El otro considera la empresa social como un nuevo campo</a:t>
            </a:r>
            <a:endParaRPr/>
          </a:p>
          <a:p>
            <a:pPr indent="-285750" lvl="0" marL="285750" rtl="0" algn="l">
              <a:lnSpc>
                <a:spcPct val="115000"/>
              </a:lnSpc>
              <a:spcBef>
                <a:spcPts val="0"/>
              </a:spcBef>
              <a:spcAft>
                <a:spcPts val="0"/>
              </a:spcAft>
              <a:buSzPts val="1800"/>
              <a:buChar char="●"/>
            </a:pPr>
            <a:r>
              <a:rPr lang="it" sz="1500"/>
              <a:t>La Ley 5/2011 de Economía Social establece el marco jurídico</a:t>
            </a:r>
            <a:endParaRPr/>
          </a:p>
        </p:txBody>
      </p:sp>
      <p:pic>
        <p:nvPicPr>
          <p:cNvPr id="491" name="Google Shape;491;p2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492" name="Google Shape;492;p24"/>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493" name="Google Shape;493;p24"/>
          <p:cNvSpPr txBox="1"/>
          <p:nvPr/>
        </p:nvSpPr>
        <p:spPr>
          <a:xfrm>
            <a:off x="2563044" y="469875"/>
            <a:ext cx="6321600" cy="63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1" i="0" lang="it" sz="3600" u="none" cap="none" strike="noStrike">
                <a:solidFill>
                  <a:srgbClr val="002B4D"/>
                </a:solidFill>
                <a:latin typeface="Raleway"/>
                <a:ea typeface="Raleway"/>
                <a:cs typeface="Raleway"/>
                <a:sym typeface="Raleway"/>
              </a:rPr>
              <a:t>3.1 España </a:t>
            </a:r>
            <a:endParaRPr b="1" i="0" sz="3000" u="none" cap="none" strike="noStrike">
              <a:solidFill>
                <a:srgbClr val="002B4D"/>
              </a:solidFill>
              <a:latin typeface="Raleway"/>
              <a:ea typeface="Raleway"/>
              <a:cs typeface="Raleway"/>
              <a:sym typeface="Raleway"/>
            </a:endParaRPr>
          </a:p>
        </p:txBody>
      </p:sp>
      <p:pic>
        <p:nvPicPr>
          <p:cNvPr descr="Graphical user interface, application&#10;&#10;Description automatically generated with medium confidence" id="494" name="Google Shape;494;p24"/>
          <p:cNvPicPr preferRelativeResize="0"/>
          <p:nvPr/>
        </p:nvPicPr>
        <p:blipFill rotWithShape="1">
          <a:blip r:embed="rId5">
            <a:alphaModFix/>
          </a:blip>
          <a:srcRect b="0" l="0" r="0" t="0"/>
          <a:stretch/>
        </p:blipFill>
        <p:spPr>
          <a:xfrm>
            <a:off x="94025" y="4816325"/>
            <a:ext cx="1559450" cy="327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5"/>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España </a:t>
            </a:r>
            <a:endParaRPr/>
          </a:p>
        </p:txBody>
      </p:sp>
      <p:pic>
        <p:nvPicPr>
          <p:cNvPr id="500" name="Google Shape;500;p2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Imagen que contiene Diagrama&#10;&#10;Descripción generada automáticamente" id="501" name="Google Shape;501;p25"/>
          <p:cNvPicPr preferRelativeResize="0"/>
          <p:nvPr/>
        </p:nvPicPr>
        <p:blipFill rotWithShape="1">
          <a:blip r:embed="rId4">
            <a:alphaModFix/>
          </a:blip>
          <a:srcRect b="0" l="0" r="30695" t="0"/>
          <a:stretch/>
        </p:blipFill>
        <p:spPr>
          <a:xfrm>
            <a:off x="941387" y="84410"/>
            <a:ext cx="1021806" cy="983080"/>
          </a:xfrm>
          <a:prstGeom prst="rect">
            <a:avLst/>
          </a:prstGeom>
          <a:noFill/>
          <a:ln>
            <a:noFill/>
          </a:ln>
        </p:spPr>
      </p:pic>
      <p:sp>
        <p:nvSpPr>
          <p:cNvPr id="502" name="Google Shape;502;p25"/>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3" name="Google Shape;503;p25"/>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p25"/>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25"/>
          <p:cNvSpPr/>
          <p:nvPr/>
        </p:nvSpPr>
        <p:spPr>
          <a:xfrm>
            <a:off x="4492336" y="1848158"/>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p25"/>
          <p:cNvSpPr/>
          <p:nvPr/>
        </p:nvSpPr>
        <p:spPr>
          <a:xfrm>
            <a:off x="359137" y="1169260"/>
            <a:ext cx="12711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Cooperativas de iniciativa social (CIS) - Ley 27/1999</a:t>
            </a:r>
            <a:endParaRPr/>
          </a:p>
        </p:txBody>
      </p:sp>
      <p:sp>
        <p:nvSpPr>
          <p:cNvPr id="507" name="Google Shape;507;p25"/>
          <p:cNvSpPr/>
          <p:nvPr/>
        </p:nvSpPr>
        <p:spPr>
          <a:xfrm>
            <a:off x="3936405" y="3444502"/>
            <a:ext cx="1119600" cy="600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Empresas de inserción laboral (EI) - Ley 44/2007</a:t>
            </a:r>
            <a:endParaRPr/>
          </a:p>
        </p:txBody>
      </p:sp>
      <p:sp>
        <p:nvSpPr>
          <p:cNvPr id="508" name="Google Shape;508;p25"/>
          <p:cNvSpPr/>
          <p:nvPr/>
        </p:nvSpPr>
        <p:spPr>
          <a:xfrm>
            <a:off x="7384648" y="1067490"/>
            <a:ext cx="1400113" cy="771705"/>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Centros especiales de empleo (CEE) - Ley 13/1982 (calificación sin ánimo de lucro en la Ley 9/2017)</a:t>
            </a:r>
            <a:endParaRPr/>
          </a:p>
        </p:txBody>
      </p:sp>
      <p:sp>
        <p:nvSpPr>
          <p:cNvPr id="509" name="Google Shape;509;p25"/>
          <p:cNvSpPr/>
          <p:nvPr/>
        </p:nvSpPr>
        <p:spPr>
          <a:xfrm>
            <a:off x="5271247" y="1095195"/>
            <a:ext cx="15831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La Ley 5/2011 de Economía Social como marco jurídico de las empresas sociales españolas</a:t>
            </a:r>
            <a:endParaRPr/>
          </a:p>
        </p:txBody>
      </p:sp>
      <p:sp>
        <p:nvSpPr>
          <p:cNvPr id="510" name="Google Shape;510;p25"/>
          <p:cNvSpPr/>
          <p:nvPr/>
        </p:nvSpPr>
        <p:spPr>
          <a:xfrm>
            <a:off x="5967978" y="1846117"/>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25"/>
          <p:cNvSpPr/>
          <p:nvPr/>
        </p:nvSpPr>
        <p:spPr>
          <a:xfrm>
            <a:off x="7222603" y="4363656"/>
            <a:ext cx="1499235" cy="333635"/>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línea del tiempo</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12" name="Google Shape;512;p2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Metodología – EQF Work Unit 1</a:t>
            </a:r>
            <a:endParaRPr sz="2000"/>
          </a:p>
          <a:p>
            <a:pPr indent="0" lvl="0" marL="0" rtl="0" algn="ctr">
              <a:lnSpc>
                <a:spcPct val="100000"/>
              </a:lnSpc>
              <a:spcBef>
                <a:spcPts val="0"/>
              </a:spcBef>
              <a:spcAft>
                <a:spcPts val="0"/>
              </a:spcAft>
              <a:buSzPts val="3000"/>
              <a:buNone/>
            </a:pPr>
            <a:r>
              <a:t/>
            </a:r>
            <a:endParaRPr sz="2000"/>
          </a:p>
        </p:txBody>
      </p:sp>
      <p:pic>
        <p:nvPicPr>
          <p:cNvPr id="259" name="Google Shape;259;p2"/>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0" name="Google Shape;260;p2"/>
          <p:cNvGraphicFramePr/>
          <p:nvPr/>
        </p:nvGraphicFramePr>
        <p:xfrm>
          <a:off x="1068925" y="1096819"/>
          <a:ext cx="3000000" cy="3000000"/>
        </p:xfrm>
        <a:graphic>
          <a:graphicData uri="http://schemas.openxmlformats.org/drawingml/2006/table">
            <a:tbl>
              <a:tblPr>
                <a:noFill/>
                <a:tableStyleId>{C7F5944A-76F6-4956-AC53-2A5B86A8619E}</a:tableStyleId>
              </a:tblPr>
              <a:tblGrid>
                <a:gridCol w="2416675"/>
                <a:gridCol w="2416675"/>
                <a:gridCol w="2416675"/>
              </a:tblGrid>
              <a:tr h="38302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Conocimientos: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Habilidades: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Competencias:</a:t>
                      </a:r>
                      <a:endParaRPr sz="1400" u="none" cap="none" strike="noStrike"/>
                    </a:p>
                  </a:txBody>
                  <a:tcPr marT="91425" marB="91425" marR="91425" marL="91425"/>
                </a:tc>
              </a:tr>
              <a:tr h="2576900">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Conocimiento para:</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Definición de empresa social</a:t>
                      </a:r>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Enteder qué es una sociedad benéfica</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Tener una visión general del sistema legislativo europeo de las empresas sociales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Habilidades técnicas y especificas para:</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Ser capaz de entender qué hace una empresa social</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Ser capaz de comprender la diferencia entre las sociedades de beneficencia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Competencias para:</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Aprender a reconocer una empresa social</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Hacer de tu empresa una Corporación de Beneficios  </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Adquirir con éxito un certificado B-Corp</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tc>
              </a:tr>
            </a:tbl>
          </a:graphicData>
        </a:graphic>
      </p:graphicFrame>
      <p:pic>
        <p:nvPicPr>
          <p:cNvPr descr="Graphical user interface, application&#10;&#10;Description automatically generated with medium confidence" id="261" name="Google Shape;261;p2"/>
          <p:cNvPicPr preferRelativeResize="0"/>
          <p:nvPr/>
        </p:nvPicPr>
        <p:blipFill rotWithShape="1">
          <a:blip r:embed="rId4">
            <a:alphaModFix/>
          </a:blip>
          <a:srcRect b="0" l="0" r="0" t="0"/>
          <a:stretch/>
        </p:blipFill>
        <p:spPr>
          <a:xfrm>
            <a:off x="186750" y="4918125"/>
            <a:ext cx="1559450" cy="3271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2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18" name="Google Shape;518;p26"/>
          <p:cNvPicPr preferRelativeResize="0"/>
          <p:nvPr/>
        </p:nvPicPr>
        <p:blipFill rotWithShape="1">
          <a:blip r:embed="rId4">
            <a:alphaModFix/>
          </a:blip>
          <a:srcRect b="0" l="0" r="0" t="0"/>
          <a:stretch/>
        </p:blipFill>
        <p:spPr>
          <a:xfrm>
            <a:off x="672650" y="84410"/>
            <a:ext cx="1509075" cy="1006185"/>
          </a:xfrm>
          <a:prstGeom prst="rect">
            <a:avLst/>
          </a:prstGeom>
          <a:noFill/>
          <a:ln>
            <a:noFill/>
          </a:ln>
        </p:spPr>
      </p:pic>
      <p:sp>
        <p:nvSpPr>
          <p:cNvPr id="519" name="Google Shape;519;p26"/>
          <p:cNvSpPr txBox="1"/>
          <p:nvPr>
            <p:ph idx="1" type="body"/>
          </p:nvPr>
        </p:nvSpPr>
        <p:spPr>
          <a:xfrm>
            <a:off x="256309" y="1058950"/>
            <a:ext cx="8475300" cy="33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t>La historia de las empresas sociales en Italia está estrechamente ligada a las características y la evolución de su sistema de bienestar. </a:t>
            </a:r>
            <a:endParaRPr/>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rPr lang="it" sz="1600"/>
              <a:t>Abarca cerca de 40 años de diversas tendencias en los distintos tipos de organización que componen el espectro de las empresas sociales. Estas son: </a:t>
            </a:r>
            <a:endParaRPr/>
          </a:p>
          <a:p>
            <a:pPr indent="-285750" lvl="0" marL="285750" rtl="0" algn="l">
              <a:lnSpc>
                <a:spcPct val="115000"/>
              </a:lnSpc>
              <a:spcBef>
                <a:spcPts val="0"/>
              </a:spcBef>
              <a:spcAft>
                <a:spcPts val="0"/>
              </a:spcAft>
              <a:buSzPts val="1800"/>
              <a:buChar char="●"/>
            </a:pPr>
            <a:r>
              <a:rPr lang="it" sz="1600"/>
              <a:t>Cooperativas sociales, </a:t>
            </a:r>
            <a:endParaRPr/>
          </a:p>
          <a:p>
            <a:pPr indent="-285750" lvl="0" marL="285750" rtl="0" algn="l">
              <a:lnSpc>
                <a:spcPct val="115000"/>
              </a:lnSpc>
              <a:spcBef>
                <a:spcPts val="0"/>
              </a:spcBef>
              <a:spcAft>
                <a:spcPts val="0"/>
              </a:spcAft>
              <a:buSzPts val="1800"/>
              <a:buChar char="●"/>
            </a:pPr>
            <a:r>
              <a:rPr lang="it" sz="1600"/>
              <a:t>Asociaciones y fundaciones empresariales, </a:t>
            </a:r>
            <a:endParaRPr/>
          </a:p>
          <a:p>
            <a:pPr indent="-285750" lvl="0" marL="285750" rtl="0" algn="l">
              <a:lnSpc>
                <a:spcPct val="115000"/>
              </a:lnSpc>
              <a:spcBef>
                <a:spcPts val="0"/>
              </a:spcBef>
              <a:spcAft>
                <a:spcPts val="0"/>
              </a:spcAft>
              <a:buSzPts val="1800"/>
              <a:buChar char="●"/>
            </a:pPr>
            <a:r>
              <a:rPr lang="it" sz="1600"/>
              <a:t>Sociedades de responsabilidad limitada, </a:t>
            </a:r>
            <a:endParaRPr/>
          </a:p>
          <a:p>
            <a:pPr indent="-285750" lvl="0" marL="285750" rtl="0" algn="l">
              <a:lnSpc>
                <a:spcPct val="115000"/>
              </a:lnSpc>
              <a:spcBef>
                <a:spcPts val="0"/>
              </a:spcBef>
              <a:spcAft>
                <a:spcPts val="0"/>
              </a:spcAft>
              <a:buSzPts val="1800"/>
              <a:buChar char="●"/>
            </a:pPr>
            <a:r>
              <a:rPr lang="it" sz="1600"/>
              <a:t>Cooperativas tradicionales y sociedades de ayuda mutua. </a:t>
            </a:r>
            <a:endParaRPr/>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rPr lang="it" sz="1600"/>
              <a:t>Recientemente se han introducido cambios clave mediante </a:t>
            </a:r>
            <a:r>
              <a:rPr b="1" lang="it" sz="1600"/>
              <a:t>la Ley 106/2016 </a:t>
            </a:r>
            <a:r>
              <a:rPr lang="it" sz="1600"/>
              <a:t>de reforma del </a:t>
            </a:r>
            <a:r>
              <a:rPr b="1" lang="it" sz="1600"/>
              <a:t>"tercer sector" y los Decretos Legislativos 117/2017 y 112/2017</a:t>
            </a:r>
            <a:endParaRPr/>
          </a:p>
        </p:txBody>
      </p:sp>
      <p:sp>
        <p:nvSpPr>
          <p:cNvPr id="520" name="Google Shape;520;p26"/>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3.2 Italia</a:t>
            </a:r>
            <a:endParaRPr>
              <a:solidFill>
                <a:srgbClr val="002B4D"/>
              </a:solidFill>
            </a:endParaRPr>
          </a:p>
        </p:txBody>
      </p:sp>
      <p:pic>
        <p:nvPicPr>
          <p:cNvPr descr="Graphical user interface, application&#10;&#10;Description automatically generated with medium confidence" id="521" name="Google Shape;521;p2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2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áfico circular&#10;&#10;Descripción generada automáticamente" id="527" name="Google Shape;527;p27"/>
          <p:cNvPicPr preferRelativeResize="0"/>
          <p:nvPr/>
        </p:nvPicPr>
        <p:blipFill rotWithShape="1">
          <a:blip r:embed="rId4">
            <a:alphaModFix/>
          </a:blip>
          <a:srcRect b="0" l="0" r="0" t="0"/>
          <a:stretch/>
        </p:blipFill>
        <p:spPr>
          <a:xfrm>
            <a:off x="697706" y="31138"/>
            <a:ext cx="1509075" cy="1006185"/>
          </a:xfrm>
          <a:prstGeom prst="rect">
            <a:avLst/>
          </a:prstGeom>
          <a:noFill/>
          <a:ln>
            <a:noFill/>
          </a:ln>
        </p:spPr>
      </p:pic>
      <p:sp>
        <p:nvSpPr>
          <p:cNvPr id="528" name="Google Shape;528;p27"/>
          <p:cNvSpPr txBox="1"/>
          <p:nvPr>
            <p:ph type="title"/>
          </p:nvPr>
        </p:nvSpPr>
        <p:spPr>
          <a:xfrm>
            <a:off x="2400250" y="375057"/>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Italia</a:t>
            </a:r>
            <a:endParaRPr/>
          </a:p>
        </p:txBody>
      </p:sp>
      <p:sp>
        <p:nvSpPr>
          <p:cNvPr id="529" name="Google Shape;529;p27"/>
          <p:cNvSpPr/>
          <p:nvPr/>
        </p:nvSpPr>
        <p:spPr>
          <a:xfrm>
            <a:off x="360217" y="2039883"/>
            <a:ext cx="8361600" cy="10956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p27"/>
          <p:cNvSpPr/>
          <p:nvPr/>
        </p:nvSpPr>
        <p:spPr>
          <a:xfrm>
            <a:off x="359137" y="2048846"/>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1" name="Google Shape;531;p27"/>
          <p:cNvSpPr/>
          <p:nvPr/>
        </p:nvSpPr>
        <p:spPr>
          <a:xfrm>
            <a:off x="8562523" y="203987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p27"/>
          <p:cNvSpPr/>
          <p:nvPr/>
        </p:nvSpPr>
        <p:spPr>
          <a:xfrm>
            <a:off x="4492336"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p27"/>
          <p:cNvSpPr/>
          <p:nvPr/>
        </p:nvSpPr>
        <p:spPr>
          <a:xfrm>
            <a:off x="165030" y="1103323"/>
            <a:ext cx="1796226" cy="87056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700" u="none" cap="none" strike="noStrike">
                <a:solidFill>
                  <a:schemeClr val="lt1"/>
                </a:solidFill>
                <a:latin typeface="Arial"/>
                <a:ea typeface="Arial"/>
                <a:cs typeface="Arial"/>
                <a:sym typeface="Arial"/>
              </a:rPr>
              <a:t>1988: Sentencia 396 del Tribunal Constitucional. </a:t>
            </a:r>
            <a:endParaRPr/>
          </a:p>
          <a:p>
            <a:pPr indent="0" lvl="0" marL="0" marR="0" rtl="0" algn="l">
              <a:lnSpc>
                <a:spcPct val="100000"/>
              </a:lnSpc>
              <a:spcBef>
                <a:spcPts val="0"/>
              </a:spcBef>
              <a:spcAft>
                <a:spcPts val="0"/>
              </a:spcAft>
              <a:buClr>
                <a:srgbClr val="000000"/>
              </a:buClr>
              <a:buSzPts val="800"/>
              <a:buFont typeface="Arial"/>
              <a:buNone/>
            </a:pPr>
            <a:r>
              <a:rPr b="0" i="0" lang="it" sz="700" u="none" cap="none" strike="noStrike">
                <a:solidFill>
                  <a:schemeClr val="lt1"/>
                </a:solidFill>
                <a:latin typeface="Arial"/>
                <a:ea typeface="Arial"/>
                <a:cs typeface="Arial"/>
                <a:sym typeface="Arial"/>
              </a:rPr>
              <a:t>Estableció la inconstitucionalidad de la Ley 6972/1890 (Ley Crispi) que disponía que las actividades asistenciales debían ser organizadas exclusivamente por entidades públicas</a:t>
            </a:r>
            <a:r>
              <a:rPr b="0" i="0" lang="it" sz="800" u="none" cap="none" strike="noStrike">
                <a:solidFill>
                  <a:schemeClr val="lt1"/>
                </a:solidFill>
                <a:latin typeface="Arial"/>
                <a:ea typeface="Arial"/>
                <a:cs typeface="Arial"/>
                <a:sym typeface="Arial"/>
              </a:rPr>
              <a:t>.</a:t>
            </a:r>
            <a:endParaRPr/>
          </a:p>
        </p:txBody>
      </p:sp>
      <p:sp>
        <p:nvSpPr>
          <p:cNvPr id="534" name="Google Shape;534;p27"/>
          <p:cNvSpPr/>
          <p:nvPr/>
        </p:nvSpPr>
        <p:spPr>
          <a:xfrm>
            <a:off x="6796419" y="650755"/>
            <a:ext cx="2118900" cy="1302798"/>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1" i="0" lang="it" sz="800" u="none" cap="none" strike="noStrike">
                <a:solidFill>
                  <a:schemeClr val="lt1"/>
                </a:solidFill>
                <a:latin typeface="Arial"/>
                <a:ea typeface="Arial"/>
                <a:cs typeface="Arial"/>
                <a:sym typeface="Arial"/>
              </a:rPr>
              <a:t>2017: Decreto Legislativo 112/2017 (revisión de la legislación anterior sobre las SE) Derogó el Decreto Legislativo 155/2006 e introdujo una nueva disciplina, que prevé la limitación parcial de la distribución, una gobernanza más inclusiva, la ampliación de los sectores de actividad y la exención del impuesto de sociedades sobre los beneficios no distribuidos.</a:t>
            </a:r>
            <a:endParaRPr/>
          </a:p>
        </p:txBody>
      </p:sp>
      <p:sp>
        <p:nvSpPr>
          <p:cNvPr id="535" name="Google Shape;535;p27"/>
          <p:cNvSpPr/>
          <p:nvPr/>
        </p:nvSpPr>
        <p:spPr>
          <a:xfrm>
            <a:off x="6652916" y="3335655"/>
            <a:ext cx="1835400" cy="1273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2016 Ley 106/2016 (Reforma del Tercer Sector, SE y Función Pública Universal). Relanzó la SE introduciendo una nueva titulación. Establece su finalidad no lucrativa y sitúa a la empresa social dentro del tercer sector. Favorece el desarrollo de empresas sociales distintas de las cooperativas sociales.</a:t>
            </a:r>
            <a:endParaRPr/>
          </a:p>
        </p:txBody>
      </p:sp>
      <p:sp>
        <p:nvSpPr>
          <p:cNvPr id="536" name="Google Shape;536;p27"/>
          <p:cNvSpPr/>
          <p:nvPr/>
        </p:nvSpPr>
        <p:spPr>
          <a:xfrm>
            <a:off x="4817506" y="1037323"/>
            <a:ext cx="1835400" cy="929335"/>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2012- 2013 Decreto Legislativo 179/2012 y Decreto del Ministerio de Desarrollo Económico de 6 de marzo de 2013. Establece que las mutualidades de previsión social deben inscribirse en la sección SE del Registro Mercantil.</a:t>
            </a:r>
            <a:endParaRPr/>
          </a:p>
        </p:txBody>
      </p:sp>
      <p:sp>
        <p:nvSpPr>
          <p:cNvPr id="537" name="Google Shape;537;p27"/>
          <p:cNvSpPr/>
          <p:nvPr/>
        </p:nvSpPr>
        <p:spPr>
          <a:xfrm>
            <a:off x="448299" y="3322039"/>
            <a:ext cx="1835400" cy="123423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1991 Ley 381 (sobre cooperativas sociales). Reconoce una nueva forma cooperativa dirigida explícitamente a perseguir el interés general de la comunidad (la de tipo A presta servicios sociales, sanitarios y educativos; la de tipo B integra laboralmente a personas vulnerables).</a:t>
            </a:r>
            <a:endParaRPr/>
          </a:p>
        </p:txBody>
      </p:sp>
      <p:sp>
        <p:nvSpPr>
          <p:cNvPr id="538" name="Google Shape;538;p27"/>
          <p:cNvSpPr/>
          <p:nvPr/>
        </p:nvSpPr>
        <p:spPr>
          <a:xfrm>
            <a:off x="2206781" y="967683"/>
            <a:ext cx="2365200" cy="1006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1991- 2000 Ley 266/1991 de Organizaciones de Voluntariado, Decreto Legislativo 460/1997 sobre la ONLUS, Ley 383/200 de Asociaciones de Promoción Social Reconocimiento progresivo del potencial de las asociaciones y fundaciones para llevar a cabo actividades económicas coherentes con sus actividades institucionales.</a:t>
            </a:r>
            <a:endParaRPr/>
          </a:p>
        </p:txBody>
      </p:sp>
      <p:sp>
        <p:nvSpPr>
          <p:cNvPr id="539" name="Google Shape;539;p27"/>
          <p:cNvSpPr/>
          <p:nvPr/>
        </p:nvSpPr>
        <p:spPr>
          <a:xfrm>
            <a:off x="3574631" y="3239523"/>
            <a:ext cx="1835400" cy="1369331"/>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2005- 2006 Ley 118/2005 y Decreto Legislativo 155/2006 (sobre las SE). Permiten la creación de SE bajo una pluralidad de formas jurídicas (asociación, fundación, cooperativa, sociedad anónima) y amplían el conjunto de actividades de las SE. Introdujo una restricción de distribución total y el bloqueo de activos.</a:t>
            </a:r>
            <a:endParaRPr/>
          </a:p>
        </p:txBody>
      </p:sp>
      <p:sp>
        <p:nvSpPr>
          <p:cNvPr id="540" name="Google Shape;540;p27"/>
          <p:cNvSpPr/>
          <p:nvPr/>
        </p:nvSpPr>
        <p:spPr>
          <a:xfrm>
            <a:off x="1547472" y="2049075"/>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1" name="Google Shape;541;p27"/>
          <p:cNvSpPr/>
          <p:nvPr/>
        </p:nvSpPr>
        <p:spPr>
          <a:xfrm>
            <a:off x="2283194" y="2045388"/>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p27"/>
          <p:cNvSpPr/>
          <p:nvPr/>
        </p:nvSpPr>
        <p:spPr>
          <a:xfrm>
            <a:off x="5655547" y="2047117"/>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3" name="Google Shape;543;p27"/>
          <p:cNvSpPr/>
          <p:nvPr/>
        </p:nvSpPr>
        <p:spPr>
          <a:xfrm>
            <a:off x="7434545" y="2053639"/>
            <a:ext cx="159300" cy="108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4" name="Google Shape;544;p27"/>
          <p:cNvSpPr/>
          <p:nvPr/>
        </p:nvSpPr>
        <p:spPr>
          <a:xfrm>
            <a:off x="7775371" y="4556269"/>
            <a:ext cx="1139948" cy="209456"/>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it" sz="900" u="none" cap="none" strike="noStrike">
                <a:solidFill>
                  <a:schemeClr val="lt1"/>
                </a:solidFill>
                <a:latin typeface="Arial"/>
                <a:ea typeface="Arial"/>
                <a:cs typeface="Arial"/>
                <a:sym typeface="Arial"/>
              </a:rPr>
              <a:t>Línea del tiempo</a:t>
            </a:r>
            <a:endParaRPr b="0" i="0" sz="9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45" name="Google Shape;545;p2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3.3 Alemania</a:t>
            </a:r>
            <a:endParaRPr>
              <a:solidFill>
                <a:srgbClr val="002B4D"/>
              </a:solidFill>
            </a:endParaRPr>
          </a:p>
        </p:txBody>
      </p:sp>
      <p:sp>
        <p:nvSpPr>
          <p:cNvPr id="551" name="Google Shape;551;p28"/>
          <p:cNvSpPr txBox="1"/>
          <p:nvPr>
            <p:ph idx="1" type="body"/>
          </p:nvPr>
        </p:nvSpPr>
        <p:spPr>
          <a:xfrm>
            <a:off x="579106" y="1222800"/>
            <a:ext cx="8142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latin typeface="Calibri"/>
                <a:ea typeface="Calibri"/>
                <a:cs typeface="Calibri"/>
                <a:sym typeface="Calibri"/>
              </a:rPr>
              <a:t>Las empresas sociales alemanas hunden sus raíces en varias tradiciones: desde la acción asociativa y filantrópica hasta las cooperativas, mutuas y otros grupos de autoayuda o integración laboral, pasando por las tradiciones comunitarias y empresariales. </a:t>
            </a:r>
            <a:endParaRPr/>
          </a:p>
          <a:p>
            <a:pPr indent="0" lvl="0" marL="0" rtl="0" algn="l">
              <a:lnSpc>
                <a:spcPct val="115000"/>
              </a:lnSpc>
              <a:spcBef>
                <a:spcPts val="0"/>
              </a:spcBef>
              <a:spcAft>
                <a:spcPts val="0"/>
              </a:spcAft>
              <a:buSzPts val="1800"/>
              <a:buNone/>
            </a:pPr>
            <a:r>
              <a:t/>
            </a:r>
            <a:endParaRPr sz="1600">
              <a:latin typeface="Calibri"/>
              <a:ea typeface="Calibri"/>
              <a:cs typeface="Calibri"/>
              <a:sym typeface="Calibri"/>
            </a:endParaRPr>
          </a:p>
          <a:p>
            <a:pPr indent="0" lvl="0" marL="0" rtl="0" algn="l">
              <a:lnSpc>
                <a:spcPct val="115000"/>
              </a:lnSpc>
              <a:spcBef>
                <a:spcPts val="0"/>
              </a:spcBef>
              <a:spcAft>
                <a:spcPts val="0"/>
              </a:spcAft>
              <a:buSzPts val="1800"/>
              <a:buNone/>
            </a:pPr>
            <a:r>
              <a:rPr b="1" lang="it" sz="1600">
                <a:latin typeface="Calibri"/>
                <a:ea typeface="Calibri"/>
                <a:cs typeface="Calibri"/>
                <a:sym typeface="Calibri"/>
              </a:rPr>
              <a:t>Las empresas sociales activas actualmente en Alemania se anclan en varios precursores históricos. Entre ellos se encuentran las fuertes raíces asociativas, así como las tradiciones cooperativas, mutualistas y otras tradiciones de autoayuda en grupo.</a:t>
            </a:r>
            <a:endParaRPr/>
          </a:p>
          <a:p>
            <a:pPr indent="0" lvl="0" marL="0" rtl="0" algn="l">
              <a:lnSpc>
                <a:spcPct val="115000"/>
              </a:lnSpc>
              <a:spcBef>
                <a:spcPts val="0"/>
              </a:spcBef>
              <a:spcAft>
                <a:spcPts val="0"/>
              </a:spcAft>
              <a:buSzPts val="1800"/>
              <a:buNone/>
            </a:pPr>
            <a:r>
              <a:rPr b="1" lang="it" sz="1600">
                <a:latin typeface="Calibri"/>
                <a:ea typeface="Calibri"/>
                <a:cs typeface="Calibri"/>
                <a:sym typeface="Calibri"/>
              </a:rPr>
              <a:t>Ninguna de las concepciones alemanas hace hincapié en las dimensiones de gobernanza y propiedad inclusiva de la UE. </a:t>
            </a:r>
            <a:endParaRPr/>
          </a:p>
          <a:p>
            <a:pPr indent="0" lvl="0" marL="0" rtl="0" algn="l">
              <a:lnSpc>
                <a:spcPct val="115000"/>
              </a:lnSpc>
              <a:spcBef>
                <a:spcPts val="0"/>
              </a:spcBef>
              <a:spcAft>
                <a:spcPts val="0"/>
              </a:spcAft>
              <a:buSzPts val="1800"/>
              <a:buNone/>
            </a:pPr>
            <a:r>
              <a:t/>
            </a:r>
            <a:endParaRPr sz="1600">
              <a:latin typeface="Calibri"/>
              <a:ea typeface="Calibri"/>
              <a:cs typeface="Calibri"/>
              <a:sym typeface="Calibri"/>
            </a:endParaRPr>
          </a:p>
          <a:p>
            <a:pPr indent="0" lvl="0" marL="0" rtl="0" algn="l">
              <a:lnSpc>
                <a:spcPct val="115000"/>
              </a:lnSpc>
              <a:spcBef>
                <a:spcPts val="0"/>
              </a:spcBef>
              <a:spcAft>
                <a:spcPts val="0"/>
              </a:spcAft>
              <a:buSzPts val="1800"/>
              <a:buNone/>
            </a:pPr>
            <a:r>
              <a:rPr i="1" lang="it" sz="1600">
                <a:latin typeface="Calibri"/>
                <a:ea typeface="Calibri"/>
                <a:cs typeface="Calibri"/>
                <a:sym typeface="Calibri"/>
              </a:rPr>
              <a:t>En Alemania no existe una legislación específica sobre el espíritu empresarial social, ni siquiera una definición formal, y no parece haber planes para introducir este tipo de leyes en un futuro. </a:t>
            </a:r>
            <a:r>
              <a:rPr lang="it" sz="1600">
                <a:latin typeface="Calibri"/>
                <a:ea typeface="Calibri"/>
                <a:cs typeface="Calibri"/>
                <a:sym typeface="Calibri"/>
              </a:rPr>
              <a:t>próximo.</a:t>
            </a:r>
            <a:r>
              <a:rPr i="1" lang="it" sz="1600">
                <a:latin typeface="Calibri"/>
                <a:ea typeface="Calibri"/>
                <a:cs typeface="Calibri"/>
                <a:sym typeface="Calibri"/>
              </a:rPr>
              <a:t>. </a:t>
            </a:r>
            <a:endParaRPr i="1" sz="2000"/>
          </a:p>
        </p:txBody>
      </p:sp>
      <p:pic>
        <p:nvPicPr>
          <p:cNvPr id="552" name="Google Shape;552;p2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Forma, Logotipo&#10;&#10;Descripción generada automáticamente" id="553" name="Google Shape;553;p28"/>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pic>
        <p:nvPicPr>
          <p:cNvPr descr="Graphical user interface, application&#10;&#10;Description automatically generated with medium confidence" id="554" name="Google Shape;554;p2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2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560" name="Google Shape;560;p29"/>
          <p:cNvSpPr/>
          <p:nvPr/>
        </p:nvSpPr>
        <p:spPr>
          <a:xfrm>
            <a:off x="360217" y="1842655"/>
            <a:ext cx="8361600" cy="14271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1" name="Google Shape;561;p29"/>
          <p:cNvSpPr/>
          <p:nvPr/>
        </p:nvSpPr>
        <p:spPr>
          <a:xfrm>
            <a:off x="359137"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29"/>
          <p:cNvSpPr/>
          <p:nvPr/>
        </p:nvSpPr>
        <p:spPr>
          <a:xfrm>
            <a:off x="8562523" y="1842655"/>
            <a:ext cx="159300" cy="14271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3" name="Google Shape;563;p29"/>
          <p:cNvSpPr/>
          <p:nvPr/>
        </p:nvSpPr>
        <p:spPr>
          <a:xfrm>
            <a:off x="359137" y="1169260"/>
            <a:ext cx="37239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importante revisión de 2006 de la Ley Alemana de Cooperativas (Genossenschaftsgesetz, o GenG) amplió el catálogo de posibles objetivos legales de las cooperativas, pasando de un conjunto de objetivos limitados a la promoción de los intereses económicos de empresas y hogares a una lista de posibles objetivos </a:t>
            </a:r>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4" name="Google Shape;564;p2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Alemania</a:t>
            </a:r>
            <a:endParaRPr/>
          </a:p>
        </p:txBody>
      </p:sp>
      <p:pic>
        <p:nvPicPr>
          <p:cNvPr descr="Forma, Logotipo&#10;&#10;Descripción generada automáticamente" id="565" name="Google Shape;565;p29"/>
          <p:cNvPicPr preferRelativeResize="0"/>
          <p:nvPr/>
        </p:nvPicPr>
        <p:blipFill rotWithShape="1">
          <a:blip r:embed="rId4">
            <a:alphaModFix/>
          </a:blip>
          <a:srcRect b="0" l="0" r="0" t="0"/>
          <a:stretch/>
        </p:blipFill>
        <p:spPr>
          <a:xfrm>
            <a:off x="588968" y="79785"/>
            <a:ext cx="1676438" cy="1006181"/>
          </a:xfrm>
          <a:prstGeom prst="rect">
            <a:avLst/>
          </a:prstGeom>
          <a:noFill/>
          <a:ln>
            <a:noFill/>
          </a:ln>
        </p:spPr>
      </p:pic>
      <p:sp>
        <p:nvSpPr>
          <p:cNvPr id="566" name="Google Shape;566;p29"/>
          <p:cNvSpPr/>
          <p:nvPr/>
        </p:nvSpPr>
        <p:spPr>
          <a:xfrm>
            <a:off x="4818006" y="3437413"/>
            <a:ext cx="4032000" cy="810496"/>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Importante reforma de la legislación sobre beneficios públicos en 2013</a:t>
            </a:r>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Las organizaciones tienen más flexibilidad en cuanto a cuándo gastar sus ingresos </a:t>
            </a:r>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Ahora se aplica un procedimiento legal cuando las organizaciones aspiran a adquirir la condición de utilidad pública (AO § 60a). Las sociedades de responsabilidad limitada que han adquirido la condición de utilidad pública pueden utilizar oficialmente las siglas "gGmbH" </a:t>
            </a:r>
            <a:endParaRPr/>
          </a:p>
        </p:txBody>
      </p:sp>
      <p:sp>
        <p:nvSpPr>
          <p:cNvPr id="567" name="Google Shape;567;p29"/>
          <p:cNvSpPr/>
          <p:nvPr/>
        </p:nvSpPr>
        <p:spPr>
          <a:xfrm>
            <a:off x="7118430" y="4335571"/>
            <a:ext cx="1603408" cy="361720"/>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Línea del tiempo</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568" name="Google Shape;568;p2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0"/>
          <p:cNvSpPr txBox="1"/>
          <p:nvPr>
            <p:ph type="title"/>
          </p:nvPr>
        </p:nvSpPr>
        <p:spPr>
          <a:xfrm>
            <a:off x="2410140" y="474828"/>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3.4 Chipre</a:t>
            </a:r>
            <a:endParaRPr>
              <a:solidFill>
                <a:srgbClr val="002B4D"/>
              </a:solidFill>
            </a:endParaRPr>
          </a:p>
        </p:txBody>
      </p:sp>
      <p:sp>
        <p:nvSpPr>
          <p:cNvPr id="574" name="Google Shape;574;p30"/>
          <p:cNvSpPr txBox="1"/>
          <p:nvPr>
            <p:ph idx="1" type="body"/>
          </p:nvPr>
        </p:nvSpPr>
        <p:spPr>
          <a:xfrm>
            <a:off x="510540" y="1168217"/>
            <a:ext cx="8221200" cy="327977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300"/>
              <a:t>Una ley de 2019 y aprobada en 2020 establece el marco jurídico que perfila los criterios específicos que deben cumplir las personas jurídicas para que se les conceda el estatus de empresa social. </a:t>
            </a:r>
            <a:endParaRPr/>
          </a:p>
          <a:p>
            <a:pPr indent="0" lvl="0" marL="0" rtl="0" algn="l">
              <a:lnSpc>
                <a:spcPct val="115000"/>
              </a:lnSpc>
              <a:spcBef>
                <a:spcPts val="0"/>
              </a:spcBef>
              <a:spcAft>
                <a:spcPts val="0"/>
              </a:spcAft>
              <a:buSzPts val="1800"/>
              <a:buNone/>
            </a:pPr>
            <a:r>
              <a:rPr lang="it" sz="1300"/>
              <a:t>El artículo 5 establece dos categorías de empresas sociales:</a:t>
            </a:r>
            <a:endParaRPr/>
          </a:p>
          <a:p>
            <a:pPr indent="0" lvl="0" marL="0" rtl="0" algn="l">
              <a:lnSpc>
                <a:spcPct val="115000"/>
              </a:lnSpc>
              <a:spcBef>
                <a:spcPts val="0"/>
              </a:spcBef>
              <a:spcAft>
                <a:spcPts val="0"/>
              </a:spcAft>
              <a:buSzPts val="1800"/>
              <a:buNone/>
            </a:pPr>
            <a:r>
              <a:t/>
            </a:r>
            <a:endParaRPr sz="1300"/>
          </a:p>
          <a:p>
            <a:pPr indent="-171450" lvl="0" marL="171450" rtl="0" algn="l">
              <a:lnSpc>
                <a:spcPct val="115000"/>
              </a:lnSpc>
              <a:spcBef>
                <a:spcPts val="0"/>
              </a:spcBef>
              <a:spcAft>
                <a:spcPts val="0"/>
              </a:spcAft>
              <a:buSzPts val="1800"/>
              <a:buChar char="●"/>
            </a:pPr>
            <a:r>
              <a:rPr b="1" lang="it" sz="1300"/>
              <a:t>Empresa social de propósito general: </a:t>
            </a:r>
            <a:r>
              <a:rPr lang="it" sz="1300"/>
              <a:t>su propósito se logra a través de una misión social que promueve acciones sociales y/o ambientales positivas con el interés de la sociedad, proporciona servicios o bienes sobre la base de un modelo de negocio. La mayor parte de los ingresos de la empresa provienen del negocio, invierte al menos el 70% de sus beneficios en promover su misión social y alcanzarla.</a:t>
            </a:r>
            <a:endParaRPr/>
          </a:p>
          <a:p>
            <a:pPr indent="0" lvl="0" marL="0" rtl="0" algn="l">
              <a:lnSpc>
                <a:spcPct val="115000"/>
              </a:lnSpc>
              <a:spcBef>
                <a:spcPts val="0"/>
              </a:spcBef>
              <a:spcAft>
                <a:spcPts val="0"/>
              </a:spcAft>
              <a:buSzPts val="1800"/>
              <a:buNone/>
            </a:pPr>
            <a:r>
              <a:t/>
            </a:r>
            <a:endParaRPr sz="1300"/>
          </a:p>
          <a:p>
            <a:pPr indent="-171450" lvl="0" marL="171450" rtl="0" algn="l">
              <a:lnSpc>
                <a:spcPct val="115000"/>
              </a:lnSpc>
              <a:spcBef>
                <a:spcPts val="0"/>
              </a:spcBef>
              <a:spcAft>
                <a:spcPts val="0"/>
              </a:spcAft>
              <a:buSzPts val="1800"/>
              <a:buChar char="●"/>
            </a:pPr>
            <a:r>
              <a:rPr b="1" lang="it" sz="1300"/>
              <a:t>Empresa de integración social: </a:t>
            </a:r>
            <a:r>
              <a:rPr lang="it" sz="1300"/>
              <a:t>tiene como objetivo principal llevar a cabo una misión social a través del empleo de al menos el 40% de la mano de obra de su empresa, mediante la contratación de personas pertenecientes a grupos vulnerables de la población, proporciona servicios o bienes sobre la base de un modelo de negocio, y se gestiona de manera empresarial, responsable y transparente; en particular, con la participación de miembros y/o empleados y/o clientes y/o otras partes interesadas afectadas por sus actividades empresariales y no constituye una empresa estatal. </a:t>
            </a:r>
            <a:endParaRPr/>
          </a:p>
          <a:p>
            <a:pPr indent="-171450" lvl="0" marL="285750" rtl="0" algn="l">
              <a:lnSpc>
                <a:spcPct val="115000"/>
              </a:lnSpc>
              <a:spcBef>
                <a:spcPts val="0"/>
              </a:spcBef>
              <a:spcAft>
                <a:spcPts val="0"/>
              </a:spcAft>
              <a:buSzPts val="1800"/>
              <a:buNone/>
            </a:pPr>
            <a:r>
              <a:t/>
            </a:r>
            <a:endParaRPr sz="1600"/>
          </a:p>
          <a:p>
            <a:pPr indent="-171450" lvl="0" marL="285750" rtl="0" algn="l">
              <a:lnSpc>
                <a:spcPct val="115000"/>
              </a:lnSpc>
              <a:spcBef>
                <a:spcPts val="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2400"/>
          </a:p>
        </p:txBody>
      </p:sp>
      <p:pic>
        <p:nvPicPr>
          <p:cNvPr id="575" name="Google Shape;575;p3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76" name="Google Shape;576;p30"/>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pic>
        <p:nvPicPr>
          <p:cNvPr descr="Graphical user interface, application&#10;&#10;Description automatically generated with medium confidence" id="577" name="Google Shape;577;p3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1"/>
          <p:cNvSpPr txBox="1"/>
          <p:nvPr>
            <p:ph type="title"/>
          </p:nvPr>
        </p:nvSpPr>
        <p:spPr>
          <a:xfrm>
            <a:off x="1763755" y="405621"/>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Chipre</a:t>
            </a:r>
            <a:endParaRPr/>
          </a:p>
        </p:txBody>
      </p:sp>
      <p:pic>
        <p:nvPicPr>
          <p:cNvPr id="583" name="Google Shape;583;p3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584" name="Google Shape;584;p31"/>
          <p:cNvPicPr preferRelativeResize="0"/>
          <p:nvPr/>
        </p:nvPicPr>
        <p:blipFill rotWithShape="1">
          <a:blip r:embed="rId4">
            <a:alphaModFix/>
          </a:blip>
          <a:srcRect b="0" l="0" r="0" t="0"/>
          <a:stretch/>
        </p:blipFill>
        <p:spPr>
          <a:xfrm>
            <a:off x="912584" y="73293"/>
            <a:ext cx="1028144" cy="1028144"/>
          </a:xfrm>
          <a:prstGeom prst="rect">
            <a:avLst/>
          </a:prstGeom>
          <a:noFill/>
          <a:ln>
            <a:noFill/>
          </a:ln>
        </p:spPr>
      </p:pic>
      <p:sp>
        <p:nvSpPr>
          <p:cNvPr id="585" name="Google Shape;585;p31"/>
          <p:cNvSpPr/>
          <p:nvPr/>
        </p:nvSpPr>
        <p:spPr>
          <a:xfrm>
            <a:off x="360217" y="184265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6" name="Google Shape;586;p31"/>
          <p:cNvSpPr/>
          <p:nvPr/>
        </p:nvSpPr>
        <p:spPr>
          <a:xfrm>
            <a:off x="359137" y="184265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7" name="Google Shape;587;p31"/>
          <p:cNvSpPr/>
          <p:nvPr/>
        </p:nvSpPr>
        <p:spPr>
          <a:xfrm>
            <a:off x="8562523" y="1842655"/>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8" name="Google Shape;588;p31"/>
          <p:cNvSpPr/>
          <p:nvPr/>
        </p:nvSpPr>
        <p:spPr>
          <a:xfrm>
            <a:off x="4492336" y="183919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9" name="Google Shape;589;p31"/>
          <p:cNvSpPr/>
          <p:nvPr/>
        </p:nvSpPr>
        <p:spPr>
          <a:xfrm>
            <a:off x="117090" y="1041020"/>
            <a:ext cx="3723900" cy="69944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En diciembre de 2013, el Presidente de la República de Chipre anunció una lista de políticas destinadas a reducir el desempleo y la exclusión social. Bajo el pilar de la "cohesión social", se identificaron remisiones y acciones específicas relativas al desarrollo de la economía social que priorizaban la creación de empresas sociales</a:t>
            </a:r>
            <a:endParaRPr/>
          </a:p>
        </p:txBody>
      </p:sp>
      <p:sp>
        <p:nvSpPr>
          <p:cNvPr id="590" name="Google Shape;590;p31"/>
          <p:cNvSpPr/>
          <p:nvPr/>
        </p:nvSpPr>
        <p:spPr>
          <a:xfrm>
            <a:off x="359137" y="3080171"/>
            <a:ext cx="3723900" cy="148724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Unidad del Fondo Social Europeo (FSE) del Ministerio de Trabajo, Bienestar y Seguridad Social comenzó a participar activamente en la Red de Emprendimiento Social, un grupo internacional que incluía a las autoridades de gestión del FSE y a representantes de empresas sociales de nueve países y regiones miembros de la UE. La participación del Ministerio se centró en la recopilación de conocimientos técnicos sobre las políticas de apoyo a las empresas sociales en Europa y en el debate sobre su aplicación en Chipre. Sus conclusiones culminaron en la organización de un taller sobre economía social y emprendimiento social en Nicosia en mayo de 2014, que abrió los ojos a muchos responsables políticos y ejecutivos del sector en la isla.</a:t>
            </a:r>
            <a:endParaRPr/>
          </a:p>
        </p:txBody>
      </p:sp>
      <p:sp>
        <p:nvSpPr>
          <p:cNvPr id="591" name="Google Shape;591;p31"/>
          <p:cNvSpPr/>
          <p:nvPr/>
        </p:nvSpPr>
        <p:spPr>
          <a:xfrm>
            <a:off x="3894402" y="1211350"/>
            <a:ext cx="1843500" cy="5289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Las autoridades chipriotas también elaboraron un amplio programa de reformas destinado a crear </a:t>
            </a:r>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un nuevo modelo económico en 2014.</a:t>
            </a:r>
            <a:endParaRPr/>
          </a:p>
        </p:txBody>
      </p:sp>
      <p:sp>
        <p:nvSpPr>
          <p:cNvPr id="592" name="Google Shape;592;p31"/>
          <p:cNvSpPr/>
          <p:nvPr/>
        </p:nvSpPr>
        <p:spPr>
          <a:xfrm>
            <a:off x="4232311" y="2963311"/>
            <a:ext cx="2155500" cy="16041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Política para el Desarrollo del Ecosistema Empresarial en Chipre (SNP), que se adoptó en 2015. El documento esboza un marco político global y un plan de acción específico para el desarrollo integrado de un ecosistema empresarial en el país. Su proceso resultante es el primer enfoque sistemático para crear un ecosistema empresarial chipriota con las condiciones adecuadas para fomentar iniciativas empresariales de éxito, que podrían contribuir al crecimiento económico.</a:t>
            </a:r>
            <a:endParaRPr/>
          </a:p>
        </p:txBody>
      </p:sp>
      <p:sp>
        <p:nvSpPr>
          <p:cNvPr id="593" name="Google Shape;593;p31"/>
          <p:cNvSpPr/>
          <p:nvPr/>
        </p:nvSpPr>
        <p:spPr>
          <a:xfrm>
            <a:off x="5791409" y="1041020"/>
            <a:ext cx="2160300" cy="750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it" sz="700" u="none" cap="none" strike="noStrike">
                <a:solidFill>
                  <a:schemeClr val="lt1"/>
                </a:solidFill>
                <a:latin typeface="Arial"/>
                <a:ea typeface="Arial"/>
                <a:cs typeface="Arial"/>
                <a:sym typeface="Arial"/>
              </a:rPr>
              <a:t>El Gobierno reconoció la importancia de promover el diálogo público y la posible contribución de los ciudadanos y decidió publicar el proyecto de ley inicial en el sitio web de la Presidencia y puso en marcha una consulta pública que tuvo lugar entre marzo y mayo de 2017</a:t>
            </a:r>
            <a:endParaRPr/>
          </a:p>
        </p:txBody>
      </p:sp>
      <p:sp>
        <p:nvSpPr>
          <p:cNvPr id="594" name="Google Shape;594;p31"/>
          <p:cNvSpPr/>
          <p:nvPr/>
        </p:nvSpPr>
        <p:spPr>
          <a:xfrm>
            <a:off x="6785287" y="2963311"/>
            <a:ext cx="1777200" cy="654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Tras este proceso de consulta, el proyecto de ley fue aprobado por el Consejo de Ministros en enero de 2018 junto con el PNA de empresas sociales. </a:t>
            </a:r>
            <a:endParaRPr/>
          </a:p>
        </p:txBody>
      </p:sp>
      <p:sp>
        <p:nvSpPr>
          <p:cNvPr id="595" name="Google Shape;595;p31"/>
          <p:cNvSpPr/>
          <p:nvPr/>
        </p:nvSpPr>
        <p:spPr>
          <a:xfrm>
            <a:off x="8044384" y="802866"/>
            <a:ext cx="974100" cy="9885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it" sz="700" u="none" cap="none" strike="noStrike">
                <a:solidFill>
                  <a:schemeClr val="lt1"/>
                </a:solidFill>
                <a:latin typeface="Arial"/>
                <a:ea typeface="Arial"/>
                <a:cs typeface="Arial"/>
                <a:sym typeface="Arial"/>
              </a:rPr>
              <a:t>En diciembre de 2020, el Parlamento de Chipre aprobó la legislación para la fundación de empresas sociales, estableciendo el marco jurídico</a:t>
            </a:r>
            <a:endParaRPr/>
          </a:p>
        </p:txBody>
      </p:sp>
      <p:sp>
        <p:nvSpPr>
          <p:cNvPr id="596" name="Google Shape;596;p31"/>
          <p:cNvSpPr/>
          <p:nvPr/>
        </p:nvSpPr>
        <p:spPr>
          <a:xfrm>
            <a:off x="1978972"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7" name="Google Shape;597;p31"/>
          <p:cNvSpPr/>
          <p:nvPr/>
        </p:nvSpPr>
        <p:spPr>
          <a:xfrm>
            <a:off x="7594241" y="1846117"/>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8" name="Google Shape;598;p31"/>
          <p:cNvSpPr/>
          <p:nvPr/>
        </p:nvSpPr>
        <p:spPr>
          <a:xfrm>
            <a:off x="6607093" y="183715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9" name="Google Shape;599;p31"/>
          <p:cNvSpPr/>
          <p:nvPr/>
        </p:nvSpPr>
        <p:spPr>
          <a:xfrm>
            <a:off x="5320157" y="1849302"/>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0" name="Google Shape;600;p31"/>
          <p:cNvSpPr/>
          <p:nvPr/>
        </p:nvSpPr>
        <p:spPr>
          <a:xfrm>
            <a:off x="7130005" y="4433104"/>
            <a:ext cx="1591869" cy="264169"/>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Línea del tiempo</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01" name="Google Shape;601;p3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3.5 Malta</a:t>
            </a:r>
            <a:endParaRPr>
              <a:solidFill>
                <a:srgbClr val="002B4D"/>
              </a:solidFill>
            </a:endParaRPr>
          </a:p>
        </p:txBody>
      </p:sp>
      <p:sp>
        <p:nvSpPr>
          <p:cNvPr id="607" name="Google Shape;607;p32"/>
          <p:cNvSpPr txBox="1"/>
          <p:nvPr>
            <p:ph idx="1" type="body"/>
          </p:nvPr>
        </p:nvSpPr>
        <p:spPr>
          <a:xfrm>
            <a:off x="312450" y="1356982"/>
            <a:ext cx="85191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0"/>
              </a:spcBef>
              <a:spcAft>
                <a:spcPts val="0"/>
              </a:spcAft>
              <a:buSzPts val="1800"/>
              <a:buNone/>
            </a:pPr>
            <a:r>
              <a:rPr lang="it" sz="1800">
                <a:latin typeface="Calibri"/>
                <a:ea typeface="Calibri"/>
                <a:cs typeface="Calibri"/>
                <a:sym typeface="Calibri"/>
              </a:rPr>
              <a:t>No existe una definición oficial de Empresa Social, pero se incluye una definición en el Proyecto de Ley de Empresa Social (2015).</a:t>
            </a:r>
            <a:endParaRPr/>
          </a:p>
          <a:p>
            <a:pPr indent="0" lvl="0" marL="114300" rtl="0" algn="l">
              <a:lnSpc>
                <a:spcPct val="107000"/>
              </a:lnSpc>
              <a:spcBef>
                <a:spcPts val="0"/>
              </a:spcBef>
              <a:spcAft>
                <a:spcPts val="0"/>
              </a:spcAft>
              <a:buSzPts val="1800"/>
              <a:buNone/>
            </a:pPr>
            <a:r>
              <a:t/>
            </a:r>
            <a:endParaRPr sz="1800">
              <a:latin typeface="Calibri"/>
              <a:ea typeface="Calibri"/>
              <a:cs typeface="Calibri"/>
              <a:sym typeface="Calibri"/>
            </a:endParaRPr>
          </a:p>
          <a:p>
            <a:pPr indent="0" lvl="0" marL="114300" rtl="0" algn="l">
              <a:lnSpc>
                <a:spcPct val="107000"/>
              </a:lnSpc>
              <a:spcBef>
                <a:spcPts val="0"/>
              </a:spcBef>
              <a:spcAft>
                <a:spcPts val="0"/>
              </a:spcAft>
              <a:buSzPts val="1800"/>
              <a:buNone/>
            </a:pPr>
            <a:r>
              <a:rPr lang="it" sz="1800">
                <a:latin typeface="Calibri"/>
                <a:ea typeface="Calibri"/>
                <a:cs typeface="Calibri"/>
                <a:sym typeface="Calibri"/>
              </a:rPr>
              <a:t>En él se definen dos tipos de ES:</a:t>
            </a:r>
            <a:endParaRPr/>
          </a:p>
          <a:p>
            <a:pPr indent="-342900" lvl="0" marL="457200" rtl="0" algn="l">
              <a:lnSpc>
                <a:spcPct val="107000"/>
              </a:lnSpc>
              <a:spcBef>
                <a:spcPts val="0"/>
              </a:spcBef>
              <a:spcAft>
                <a:spcPts val="0"/>
              </a:spcAft>
              <a:buSzPts val="1800"/>
              <a:buChar char="●"/>
            </a:pPr>
            <a:r>
              <a:rPr b="1" lang="it" sz="1800">
                <a:latin typeface="Calibri"/>
                <a:ea typeface="Calibri"/>
                <a:cs typeface="Calibri"/>
                <a:sym typeface="Calibri"/>
              </a:rPr>
              <a:t>empresa social </a:t>
            </a:r>
            <a:r>
              <a:rPr lang="it" sz="1800">
                <a:latin typeface="Calibri"/>
                <a:ea typeface="Calibri"/>
                <a:cs typeface="Calibri"/>
                <a:sym typeface="Calibri"/>
              </a:rPr>
              <a:t>(restringida a las sociedades de responsabilidad limitada) y </a:t>
            </a:r>
            <a:endParaRPr/>
          </a:p>
          <a:p>
            <a:pPr indent="-342900" lvl="0" marL="457200" rtl="0" algn="l">
              <a:lnSpc>
                <a:spcPct val="107000"/>
              </a:lnSpc>
              <a:spcBef>
                <a:spcPts val="0"/>
              </a:spcBef>
              <a:spcAft>
                <a:spcPts val="0"/>
              </a:spcAft>
              <a:buSzPts val="1800"/>
              <a:buChar char="●"/>
            </a:pPr>
            <a:r>
              <a:rPr b="1" lang="it" sz="1800">
                <a:latin typeface="Calibri"/>
                <a:ea typeface="Calibri"/>
                <a:cs typeface="Calibri"/>
                <a:sym typeface="Calibri"/>
              </a:rPr>
              <a:t>organización de empresa social </a:t>
            </a:r>
            <a:r>
              <a:rPr lang="it" sz="1800">
                <a:latin typeface="Calibri"/>
                <a:ea typeface="Calibri"/>
                <a:cs typeface="Calibri"/>
                <a:sym typeface="Calibri"/>
              </a:rPr>
              <a:t>(prevista para todas las demás formas jurídicas). </a:t>
            </a:r>
            <a:endParaRPr/>
          </a:p>
          <a:p>
            <a:pPr indent="0" lvl="0" marL="114300" rtl="0" algn="l">
              <a:lnSpc>
                <a:spcPct val="107000"/>
              </a:lnSpc>
              <a:spcBef>
                <a:spcPts val="0"/>
              </a:spcBef>
              <a:spcAft>
                <a:spcPts val="0"/>
              </a:spcAft>
              <a:buSzPts val="1800"/>
              <a:buNone/>
            </a:pPr>
            <a:r>
              <a:t/>
            </a:r>
            <a:endParaRPr sz="1800">
              <a:latin typeface="Calibri"/>
              <a:ea typeface="Calibri"/>
              <a:cs typeface="Calibri"/>
              <a:sym typeface="Calibri"/>
            </a:endParaRPr>
          </a:p>
          <a:p>
            <a:pPr indent="0" lvl="0" marL="114300" rtl="0" algn="l">
              <a:lnSpc>
                <a:spcPct val="107000"/>
              </a:lnSpc>
              <a:spcBef>
                <a:spcPts val="0"/>
              </a:spcBef>
              <a:spcAft>
                <a:spcPts val="0"/>
              </a:spcAft>
              <a:buSzPts val="1800"/>
              <a:buNone/>
            </a:pPr>
            <a:r>
              <a:rPr lang="it" sz="1800">
                <a:latin typeface="Calibri"/>
                <a:ea typeface="Calibri"/>
                <a:cs typeface="Calibri"/>
                <a:sym typeface="Calibri"/>
              </a:rPr>
              <a:t>Ambas se ajustan a la definición operativa de empresa social de la UE, con la salvedad de que no se hace referencia a la participación de las partes interesadas. Las empresas sociales deberán cumplir criterios adicionales (por ejemplo, limitaciones sobre salarios y voluntarios, requisitos específicos sobre la escritura de constitución).</a:t>
            </a:r>
            <a:endParaRPr sz="1800">
              <a:latin typeface="Calibri"/>
              <a:ea typeface="Calibri"/>
              <a:cs typeface="Calibri"/>
              <a:sym typeface="Calibri"/>
            </a:endParaRPr>
          </a:p>
        </p:txBody>
      </p:sp>
      <p:pic>
        <p:nvPicPr>
          <p:cNvPr id="608" name="Google Shape;608;p3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609" name="Google Shape;609;p32"/>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pic>
        <p:nvPicPr>
          <p:cNvPr descr="Graphical user interface, application&#10;&#10;Description automatically generated with medium confidence" id="610" name="Google Shape;610;p3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3"/>
          <p:cNvSpPr txBox="1"/>
          <p:nvPr>
            <p:ph type="title"/>
          </p:nvPr>
        </p:nvSpPr>
        <p:spPr>
          <a:xfrm>
            <a:off x="1763755" y="405621"/>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Malta</a:t>
            </a:r>
            <a:endParaRPr/>
          </a:p>
        </p:txBody>
      </p:sp>
      <p:pic>
        <p:nvPicPr>
          <p:cNvPr id="616" name="Google Shape;616;p3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17" name="Google Shape;617;p33"/>
          <p:cNvSpPr/>
          <p:nvPr/>
        </p:nvSpPr>
        <p:spPr>
          <a:xfrm>
            <a:off x="360217" y="2308821"/>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8" name="Google Shape;618;p33"/>
          <p:cNvSpPr/>
          <p:nvPr/>
        </p:nvSpPr>
        <p:spPr>
          <a:xfrm>
            <a:off x="359138" y="2308819"/>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 name="Google Shape;619;p33"/>
          <p:cNvSpPr/>
          <p:nvPr/>
        </p:nvSpPr>
        <p:spPr>
          <a:xfrm>
            <a:off x="8562523" y="2308824"/>
            <a:ext cx="159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0" name="Google Shape;620;p33"/>
          <p:cNvSpPr/>
          <p:nvPr/>
        </p:nvSpPr>
        <p:spPr>
          <a:xfrm>
            <a:off x="3533113" y="2314323"/>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1" name="Google Shape;621;p33"/>
          <p:cNvSpPr/>
          <p:nvPr/>
        </p:nvSpPr>
        <p:spPr>
          <a:xfrm>
            <a:off x="314317" y="3287823"/>
            <a:ext cx="3806269" cy="1409423"/>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Antes de que se ratificara la Ley de organizaciones de voluntariado en 2007, ninguna autoridad general era responsable de los requisitos de las organizaciones de voluntariado ni de sus estructuras de registro, control y supervisión. Las organizaciones se definían a sí mismas como organizaciones de voluntariado, organizaciones no gubernamentales, organizaciones benéficas, grupos misioneros o, de forma más general, organizaciones sin ánimo de lucro (ONL).</a:t>
            </a:r>
            <a:endParaRPr/>
          </a:p>
        </p:txBody>
      </p:sp>
      <p:sp>
        <p:nvSpPr>
          <p:cNvPr id="622" name="Google Shape;622;p33"/>
          <p:cNvSpPr/>
          <p:nvPr/>
        </p:nvSpPr>
        <p:spPr>
          <a:xfrm>
            <a:off x="2611383" y="1517514"/>
            <a:ext cx="1843500" cy="6543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Iniciativa de Empresa Social (SBI) de 2011. Contiene una primera descripción de una empresa social</a:t>
            </a:r>
            <a:endParaRPr/>
          </a:p>
        </p:txBody>
      </p:sp>
      <p:sp>
        <p:nvSpPr>
          <p:cNvPr id="623" name="Google Shape;623;p33"/>
          <p:cNvSpPr/>
          <p:nvPr/>
        </p:nvSpPr>
        <p:spPr>
          <a:xfrm>
            <a:off x="4931558" y="3357758"/>
            <a:ext cx="2132700" cy="1339487"/>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El Libro Blanco de la Ley de la Empresa Social se publicó en 2015 como un primer paso hacia la creación de un marco jurídico y normativo de la empresa social, que hace hincapié en el papel de las partes interesadas en el proceso.</a:t>
            </a:r>
            <a:endParaRPr b="0" i="0" sz="800" u="none" cap="none" strike="noStrike">
              <a:solidFill>
                <a:schemeClr val="lt1"/>
              </a:solidFill>
              <a:latin typeface="Arial"/>
              <a:ea typeface="Arial"/>
              <a:cs typeface="Arial"/>
              <a:sym typeface="Arial"/>
            </a:endParaRPr>
          </a:p>
        </p:txBody>
      </p:sp>
      <p:pic>
        <p:nvPicPr>
          <p:cNvPr id="624" name="Google Shape;624;p33"/>
          <p:cNvPicPr preferRelativeResize="0"/>
          <p:nvPr/>
        </p:nvPicPr>
        <p:blipFill rotWithShape="1">
          <a:blip r:embed="rId4">
            <a:alphaModFix/>
          </a:blip>
          <a:srcRect b="0" l="0" r="0" t="0"/>
          <a:stretch/>
        </p:blipFill>
        <p:spPr>
          <a:xfrm>
            <a:off x="920606" y="79785"/>
            <a:ext cx="1006183" cy="1006183"/>
          </a:xfrm>
          <a:prstGeom prst="rect">
            <a:avLst/>
          </a:prstGeom>
          <a:noFill/>
          <a:ln>
            <a:noFill/>
          </a:ln>
        </p:spPr>
      </p:pic>
      <p:sp>
        <p:nvSpPr>
          <p:cNvPr id="625" name="Google Shape;625;p33"/>
          <p:cNvSpPr/>
          <p:nvPr/>
        </p:nvSpPr>
        <p:spPr>
          <a:xfrm>
            <a:off x="5910797" y="2314326"/>
            <a:ext cx="159300" cy="9735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6" name="Google Shape;626;p33"/>
          <p:cNvSpPr/>
          <p:nvPr/>
        </p:nvSpPr>
        <p:spPr>
          <a:xfrm>
            <a:off x="5625296" y="679625"/>
            <a:ext cx="3151363" cy="1584249"/>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chemeClr val="lt1"/>
                </a:solidFill>
                <a:latin typeface="Arial"/>
                <a:ea typeface="Arial"/>
                <a:cs typeface="Arial"/>
                <a:sym typeface="Arial"/>
              </a:rPr>
              <a:t>Las organizaciones de voluntariado que pueden considerarse empresas sociales obtienen financiación a través de solicitudes y donaciones y llevan a cabo actividades generadoras de ingresos que les ayudan a cubrir sus costes operativos. Las organizaciones pequeñas tienden a prestar servicios gratuitos o a cambio de una tarifa subvencionada, mientras que las grandes organizaciones de voluntariado normalmente establecen contratos de prestación de servicios con el gobierno.</a:t>
            </a:r>
            <a:endParaRPr/>
          </a:p>
        </p:txBody>
      </p:sp>
      <p:sp>
        <p:nvSpPr>
          <p:cNvPr id="627" name="Google Shape;627;p33"/>
          <p:cNvSpPr/>
          <p:nvPr/>
        </p:nvSpPr>
        <p:spPr>
          <a:xfrm>
            <a:off x="7211028" y="4550121"/>
            <a:ext cx="1510921" cy="147126"/>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Línea del tiempo</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28" name="Google Shape;628;p3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rgbClr val="002B4D"/>
                </a:solidFill>
              </a:rPr>
              <a:t>3.6 Bélgica</a:t>
            </a:r>
            <a:endParaRPr>
              <a:solidFill>
                <a:srgbClr val="002B4D"/>
              </a:solidFill>
            </a:endParaRPr>
          </a:p>
        </p:txBody>
      </p:sp>
      <p:sp>
        <p:nvSpPr>
          <p:cNvPr id="634" name="Google Shape;634;p34"/>
          <p:cNvSpPr txBox="1"/>
          <p:nvPr>
            <p:ph idx="1" type="body"/>
          </p:nvPr>
        </p:nvSpPr>
        <p:spPr>
          <a:xfrm>
            <a:off x="202750" y="1297725"/>
            <a:ext cx="8519100" cy="3468000"/>
          </a:xfrm>
          <a:prstGeom prst="rect">
            <a:avLst/>
          </a:prstGeom>
          <a:noFill/>
          <a:ln>
            <a:noFill/>
          </a:ln>
        </p:spPr>
        <p:txBody>
          <a:bodyPr anchorCtr="0" anchor="t" bIns="91425" lIns="91425" spcFirstLastPara="1" rIns="91425" wrap="square" tIns="91425">
            <a:noAutofit/>
          </a:bodyPr>
          <a:lstStyle/>
          <a:p>
            <a:pPr indent="0" lvl="0" marL="114300" rtl="0" algn="l">
              <a:lnSpc>
                <a:spcPct val="107000"/>
              </a:lnSpc>
              <a:spcBef>
                <a:spcPts val="0"/>
              </a:spcBef>
              <a:spcAft>
                <a:spcPts val="0"/>
              </a:spcAft>
              <a:buSzPts val="1800"/>
              <a:buNone/>
            </a:pPr>
            <a:r>
              <a:rPr lang="it" sz="1300"/>
              <a:t>No existe consenso en Bélgica sobre qué es una empresa social y, más concretamente, dónde deben situarse las fronteras en torno a esta noción.</a:t>
            </a:r>
            <a:endParaRPr/>
          </a:p>
          <a:p>
            <a:pPr indent="0" lvl="0" marL="114300" rtl="0" algn="l">
              <a:lnSpc>
                <a:spcPct val="107000"/>
              </a:lnSpc>
              <a:spcBef>
                <a:spcPts val="0"/>
              </a:spcBef>
              <a:spcAft>
                <a:spcPts val="0"/>
              </a:spcAft>
              <a:buSzPts val="1800"/>
              <a:buNone/>
            </a:pPr>
            <a:r>
              <a:t/>
            </a:r>
            <a:endParaRPr sz="1300"/>
          </a:p>
          <a:p>
            <a:pPr indent="0" lvl="0" marL="114300" rtl="0" algn="l">
              <a:lnSpc>
                <a:spcPct val="107000"/>
              </a:lnSpc>
              <a:spcBef>
                <a:spcPts val="0"/>
              </a:spcBef>
              <a:spcAft>
                <a:spcPts val="0"/>
              </a:spcAft>
              <a:buSzPts val="1800"/>
              <a:buNone/>
            </a:pPr>
            <a:r>
              <a:rPr lang="it" sz="1300"/>
              <a:t>Los políticos y las autoridades públicas ven a las empresas sociales según sus políticas públicas específicas y sus categorizaciones competenciales.</a:t>
            </a:r>
            <a:endParaRPr/>
          </a:p>
          <a:p>
            <a:pPr indent="0" lvl="0" marL="114300" rtl="0" algn="l">
              <a:lnSpc>
                <a:spcPct val="107000"/>
              </a:lnSpc>
              <a:spcBef>
                <a:spcPts val="0"/>
              </a:spcBef>
              <a:spcAft>
                <a:spcPts val="0"/>
              </a:spcAft>
              <a:buSzPts val="1800"/>
              <a:buNone/>
            </a:pPr>
            <a:r>
              <a:t/>
            </a:r>
            <a:endParaRPr sz="1300"/>
          </a:p>
          <a:p>
            <a:pPr indent="-342900" lvl="0" marL="457200" rtl="0" algn="l">
              <a:lnSpc>
                <a:spcPct val="107000"/>
              </a:lnSpc>
              <a:spcBef>
                <a:spcPts val="0"/>
              </a:spcBef>
              <a:spcAft>
                <a:spcPts val="0"/>
              </a:spcAft>
              <a:buSzPts val="1800"/>
              <a:buChar char="●"/>
            </a:pPr>
            <a:r>
              <a:rPr b="1" lang="it" sz="1300"/>
              <a:t>En Valonia </a:t>
            </a:r>
            <a:r>
              <a:rPr lang="it" sz="1300"/>
              <a:t>y, en parte, en</a:t>
            </a:r>
            <a:r>
              <a:rPr b="1" lang="it" sz="1300"/>
              <a:t> Bruselas</a:t>
            </a:r>
            <a:r>
              <a:rPr lang="it" sz="1300"/>
              <a:t>, una empresa social suele presentarse como el subconjunto más empresarial de la economía social, o como un sinónimo de esta última, definida como cualquier actividad económica desarrollada por asociaciones, cooperativas, mutuas y fundaciones y que no persigue la maximización del beneficio. </a:t>
            </a:r>
            <a:endParaRPr/>
          </a:p>
          <a:p>
            <a:pPr indent="-342900" lvl="0" marL="457200" rtl="0" algn="l">
              <a:lnSpc>
                <a:spcPct val="107000"/>
              </a:lnSpc>
              <a:spcBef>
                <a:spcPts val="0"/>
              </a:spcBef>
              <a:spcAft>
                <a:spcPts val="0"/>
              </a:spcAft>
              <a:buSzPts val="1800"/>
              <a:buChar char="●"/>
            </a:pPr>
            <a:r>
              <a:rPr b="1" lang="it" sz="1300"/>
              <a:t>En Flandes</a:t>
            </a:r>
            <a:r>
              <a:rPr lang="it" sz="1300"/>
              <a:t>, "empresa social-empresariado social" y "economía social" no se utilizan como sinónimos, pero en las últimas décadas el empresariado social está siendo parcialmente asumido por la economía social.</a:t>
            </a:r>
            <a:endParaRPr/>
          </a:p>
          <a:p>
            <a:pPr indent="0" lvl="0" marL="114300" rtl="0" algn="l">
              <a:lnSpc>
                <a:spcPct val="107000"/>
              </a:lnSpc>
              <a:spcBef>
                <a:spcPts val="0"/>
              </a:spcBef>
              <a:spcAft>
                <a:spcPts val="0"/>
              </a:spcAft>
              <a:buSzPts val="1800"/>
              <a:buNone/>
            </a:pPr>
            <a:r>
              <a:t/>
            </a:r>
            <a:endParaRPr sz="1300"/>
          </a:p>
          <a:p>
            <a:pPr indent="0" lvl="0" marL="114300" rtl="0" algn="l">
              <a:lnSpc>
                <a:spcPct val="107000"/>
              </a:lnSpc>
              <a:spcBef>
                <a:spcPts val="0"/>
              </a:spcBef>
              <a:spcAft>
                <a:spcPts val="0"/>
              </a:spcAft>
              <a:buSzPts val="1800"/>
              <a:buNone/>
            </a:pPr>
            <a:r>
              <a:rPr lang="it" sz="1300"/>
              <a:t>La economía social se define ahora legalmente (véase la Ondersteuningsdecreet en Flandes) como un conjunto de "valores empresariales sociales" desarrollados dentro de diversas formas organizativas y sectores de actividad.</a:t>
            </a:r>
            <a:endParaRPr/>
          </a:p>
          <a:p>
            <a:pPr indent="0" lvl="0" marL="114300" rtl="0" algn="l">
              <a:lnSpc>
                <a:spcPct val="107000"/>
              </a:lnSpc>
              <a:spcBef>
                <a:spcPts val="800"/>
              </a:spcBef>
              <a:spcAft>
                <a:spcPts val="800"/>
              </a:spcAft>
              <a:buSzPts val="1800"/>
              <a:buNone/>
            </a:pPr>
            <a:r>
              <a:t/>
            </a:r>
            <a:endParaRPr sz="1300">
              <a:latin typeface="Calibri"/>
              <a:ea typeface="Calibri"/>
              <a:cs typeface="Calibri"/>
              <a:sym typeface="Calibri"/>
            </a:endParaRPr>
          </a:p>
        </p:txBody>
      </p:sp>
      <p:pic>
        <p:nvPicPr>
          <p:cNvPr id="635" name="Google Shape;635;p3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36" name="Google Shape;636;p34"/>
          <p:cNvSpPr/>
          <p:nvPr/>
        </p:nvSpPr>
        <p:spPr>
          <a:xfrm>
            <a:off x="929554" y="79784"/>
            <a:ext cx="10380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raphical user interface, application&#10;&#10;Description automatically generated with medium confidence" id="637" name="Google Shape;637;p3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Bélgica</a:t>
            </a:r>
            <a:endParaRPr/>
          </a:p>
        </p:txBody>
      </p:sp>
      <p:pic>
        <p:nvPicPr>
          <p:cNvPr id="643" name="Google Shape;643;p35"/>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44" name="Google Shape;644;p35"/>
          <p:cNvSpPr/>
          <p:nvPr/>
        </p:nvSpPr>
        <p:spPr>
          <a:xfrm>
            <a:off x="360217" y="2221505"/>
            <a:ext cx="8361600" cy="973500"/>
          </a:xfrm>
          <a:prstGeom prst="rect">
            <a:avLst/>
          </a:prstGeom>
          <a:solidFill>
            <a:schemeClr val="accent6"/>
          </a:solidFill>
          <a:ln cap="flat" cmpd="sng" w="25400">
            <a:solidFill>
              <a:srgbClr val="BA7E6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5" name="Google Shape;645;p35"/>
          <p:cNvSpPr/>
          <p:nvPr/>
        </p:nvSpPr>
        <p:spPr>
          <a:xfrm>
            <a:off x="359137" y="2224967"/>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6" name="Google Shape;646;p35"/>
          <p:cNvSpPr/>
          <p:nvPr/>
        </p:nvSpPr>
        <p:spPr>
          <a:xfrm>
            <a:off x="8499511"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7" name="Google Shape;647;p35"/>
          <p:cNvSpPr/>
          <p:nvPr/>
        </p:nvSpPr>
        <p:spPr>
          <a:xfrm>
            <a:off x="929554" y="79784"/>
            <a:ext cx="1095900" cy="1006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8" name="Google Shape;648;p35"/>
          <p:cNvSpPr/>
          <p:nvPr/>
        </p:nvSpPr>
        <p:spPr>
          <a:xfrm>
            <a:off x="6183065" y="3380369"/>
            <a:ext cx="2512200" cy="67077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Un decreto aprobado en 2016 y ejecutado en 2017, que sustituye al anterior de</a:t>
            </a:r>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2003, estructura las empresas de inserción laboral (EI, enterprises d'insertion).</a:t>
            </a:r>
            <a:endParaRPr/>
          </a:p>
        </p:txBody>
      </p:sp>
      <p:sp>
        <p:nvSpPr>
          <p:cNvPr id="649" name="Google Shape;649;p35"/>
          <p:cNvSpPr/>
          <p:nvPr/>
        </p:nvSpPr>
        <p:spPr>
          <a:xfrm>
            <a:off x="4007772"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0" name="Google Shape;650;p35"/>
          <p:cNvSpPr/>
          <p:nvPr/>
        </p:nvSpPr>
        <p:spPr>
          <a:xfrm>
            <a:off x="309186" y="3305213"/>
            <a:ext cx="4801500" cy="13596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900" u="none" cap="none" strike="noStrike">
                <a:solidFill>
                  <a:schemeClr val="lt1"/>
                </a:solidFill>
                <a:latin typeface="Arial"/>
                <a:ea typeface="Arial"/>
                <a:cs typeface="Arial"/>
                <a:sym typeface="Arial"/>
              </a:rPr>
              <a:t>El decreto que regula la economía social, adoptado inicialmente en 1990, se redefinió en 2008 con los siguientes objetivos</a:t>
            </a:r>
            <a:endParaRPr/>
          </a:p>
          <a:p>
            <a:pPr indent="0" lvl="0" marL="0" marR="0" rtl="0" algn="l">
              <a:lnSpc>
                <a:spcPct val="100000"/>
              </a:lnSpc>
              <a:spcBef>
                <a:spcPts val="0"/>
              </a:spcBef>
              <a:spcAft>
                <a:spcPts val="0"/>
              </a:spcAft>
              <a:buClr>
                <a:srgbClr val="000000"/>
              </a:buClr>
              <a:buSzPts val="800"/>
              <a:buFont typeface="Arial"/>
              <a:buNone/>
            </a:pPr>
            <a:r>
              <a:t/>
            </a:r>
            <a:endParaRPr b="0" i="0" sz="900" u="none" cap="none" strike="noStrike">
              <a:solidFill>
                <a:schemeClr val="lt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800"/>
              <a:buFont typeface="Arial"/>
              <a:buChar char="•"/>
            </a:pPr>
            <a:r>
              <a:rPr b="0" i="0" lang="it" sz="900" u="none" cap="none" strike="noStrike">
                <a:solidFill>
                  <a:schemeClr val="lt1"/>
                </a:solidFill>
                <a:latin typeface="Arial"/>
                <a:ea typeface="Arial"/>
                <a:cs typeface="Arial"/>
                <a:sym typeface="Arial"/>
              </a:rPr>
              <a:t>Reconocer la economía social e integrarla en la legislación valona.</a:t>
            </a:r>
            <a:endParaRPr/>
          </a:p>
          <a:p>
            <a:pPr indent="-171450" lvl="0" marL="171450" marR="0" rtl="0" algn="l">
              <a:lnSpc>
                <a:spcPct val="100000"/>
              </a:lnSpc>
              <a:spcBef>
                <a:spcPts val="0"/>
              </a:spcBef>
              <a:spcAft>
                <a:spcPts val="0"/>
              </a:spcAft>
              <a:buClr>
                <a:srgbClr val="000000"/>
              </a:buClr>
              <a:buSzPts val="800"/>
              <a:buFont typeface="Arial"/>
              <a:buChar char="•"/>
            </a:pPr>
            <a:r>
              <a:rPr b="0" i="0" lang="it" sz="900" u="none" cap="none" strike="noStrike">
                <a:solidFill>
                  <a:schemeClr val="lt1"/>
                </a:solidFill>
                <a:latin typeface="Arial"/>
                <a:ea typeface="Arial"/>
                <a:cs typeface="Arial"/>
                <a:sym typeface="Arial"/>
              </a:rPr>
              <a:t>Dar legitimidad a las empresas sociales para que puedan trabajar en pie de igualdad con los demás actores de la economía.</a:t>
            </a:r>
            <a:endParaRPr/>
          </a:p>
          <a:p>
            <a:pPr indent="-171450" lvl="0" marL="171450" marR="0" rtl="0" algn="l">
              <a:lnSpc>
                <a:spcPct val="100000"/>
              </a:lnSpc>
              <a:spcBef>
                <a:spcPts val="0"/>
              </a:spcBef>
              <a:spcAft>
                <a:spcPts val="0"/>
              </a:spcAft>
              <a:buClr>
                <a:srgbClr val="000000"/>
              </a:buClr>
              <a:buSzPts val="800"/>
              <a:buFont typeface="Arial"/>
              <a:buChar char="•"/>
            </a:pPr>
            <a:r>
              <a:rPr b="0" i="0" lang="it" sz="900" u="none" cap="none" strike="noStrike">
                <a:solidFill>
                  <a:schemeClr val="lt1"/>
                </a:solidFill>
                <a:latin typeface="Arial"/>
                <a:ea typeface="Arial"/>
                <a:cs typeface="Arial"/>
                <a:sym typeface="Arial"/>
              </a:rPr>
              <a:t>Articular mejor los diferentes mecanismos y dispositivos de apoyo en la región valona.</a:t>
            </a:r>
            <a:endParaRPr/>
          </a:p>
          <a:p>
            <a:pPr indent="-171450" lvl="0" marL="171450" marR="0" rtl="0" algn="l">
              <a:lnSpc>
                <a:spcPct val="100000"/>
              </a:lnSpc>
              <a:spcBef>
                <a:spcPts val="0"/>
              </a:spcBef>
              <a:spcAft>
                <a:spcPts val="0"/>
              </a:spcAft>
              <a:buClr>
                <a:srgbClr val="000000"/>
              </a:buClr>
              <a:buSzPts val="800"/>
              <a:buFont typeface="Arial"/>
              <a:buChar char="•"/>
            </a:pPr>
            <a:r>
              <a:rPr b="0" i="0" lang="it" sz="900" u="none" cap="none" strike="noStrike">
                <a:solidFill>
                  <a:schemeClr val="lt1"/>
                </a:solidFill>
                <a:latin typeface="Arial"/>
                <a:ea typeface="Arial"/>
                <a:cs typeface="Arial"/>
                <a:sym typeface="Arial"/>
              </a:rPr>
              <a:t>Organizar mejor la representación y la concertación con el sector a través del CWES </a:t>
            </a:r>
            <a:endParaRPr/>
          </a:p>
        </p:txBody>
      </p:sp>
      <p:sp>
        <p:nvSpPr>
          <p:cNvPr id="651" name="Google Shape;651;p35"/>
          <p:cNvSpPr/>
          <p:nvPr/>
        </p:nvSpPr>
        <p:spPr>
          <a:xfrm>
            <a:off x="5779702" y="1249100"/>
            <a:ext cx="3079800" cy="8244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ley de empresa con fines sociales fue derogada en 2019. Con la nueva ley, solo las cooperativas pueden obtener una acreditación de "empresa social".</a:t>
            </a:r>
            <a:endParaRPr/>
          </a:p>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ley de asociaciones se ha modificado sustancialmente en 2019 para reforzar la "empresarialización" de las asociaciones. La ley de asociaciones se incorpora ahora al código de sociedades.</a:t>
            </a:r>
            <a:endParaRPr/>
          </a:p>
        </p:txBody>
      </p:sp>
      <p:sp>
        <p:nvSpPr>
          <p:cNvPr id="652" name="Google Shape;652;p35"/>
          <p:cNvSpPr/>
          <p:nvPr/>
        </p:nvSpPr>
        <p:spPr>
          <a:xfrm>
            <a:off x="2862858" y="1349565"/>
            <a:ext cx="2512200" cy="571200"/>
          </a:xfrm>
          <a:prstGeom prst="roundRect">
            <a:avLst>
              <a:gd fmla="val 16667" name="adj"/>
            </a:avLst>
          </a:prstGeom>
          <a:solidFill>
            <a:schemeClr val="accent5"/>
          </a:solidFill>
          <a:ln cap="flat" cmpd="sng" w="25400">
            <a:solidFill>
              <a:srgbClr val="B766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it" sz="800" u="none" cap="none" strike="noStrike">
                <a:solidFill>
                  <a:schemeClr val="lt1"/>
                </a:solidFill>
                <a:latin typeface="Arial"/>
                <a:ea typeface="Arial"/>
                <a:cs typeface="Arial"/>
                <a:sym typeface="Arial"/>
              </a:rPr>
              <a:t>La Factoría de Innovación Social (Sociale InnovatieFabriek) se creó en 2013. Promueve, orienta y apoya el emprendimiento social y la innovación social para afrontar los retos de la sociedad".</a:t>
            </a:r>
            <a:endParaRPr/>
          </a:p>
        </p:txBody>
      </p:sp>
      <p:sp>
        <p:nvSpPr>
          <p:cNvPr id="653" name="Google Shape;653;p35"/>
          <p:cNvSpPr/>
          <p:nvPr/>
        </p:nvSpPr>
        <p:spPr>
          <a:xfrm>
            <a:off x="6012748" y="2221505"/>
            <a:ext cx="222300" cy="969900"/>
          </a:xfrm>
          <a:prstGeom prst="rect">
            <a:avLst/>
          </a:prstGeom>
          <a:solidFill>
            <a:schemeClr val="dk1"/>
          </a:solidFill>
          <a:ln cap="flat" cmpd="sng" w="25400">
            <a:solidFill>
              <a:srgbClr val="B2491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4" name="Google Shape;654;p35"/>
          <p:cNvSpPr/>
          <p:nvPr/>
        </p:nvSpPr>
        <p:spPr>
          <a:xfrm>
            <a:off x="7199453" y="4567549"/>
            <a:ext cx="1522247" cy="129925"/>
          </a:xfrm>
          <a:prstGeom prst="rect">
            <a:avLst/>
          </a:prstGeom>
          <a:solidFill>
            <a:schemeClr val="accent1"/>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it" sz="1300" u="none" cap="none" strike="noStrike">
                <a:solidFill>
                  <a:schemeClr val="lt1"/>
                </a:solidFill>
                <a:latin typeface="Arial"/>
                <a:ea typeface="Arial"/>
                <a:cs typeface="Arial"/>
                <a:sym typeface="Arial"/>
              </a:rPr>
              <a:t>Línea del tiempo</a:t>
            </a:r>
            <a:endParaRPr b="0" i="0" sz="13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655" name="Google Shape;655;p3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Metodología – EQF Work Unit 1</a:t>
            </a:r>
            <a:endParaRPr sz="2000"/>
          </a:p>
          <a:p>
            <a:pPr indent="0" lvl="0" marL="0" rtl="0" algn="ctr">
              <a:lnSpc>
                <a:spcPct val="100000"/>
              </a:lnSpc>
              <a:spcBef>
                <a:spcPts val="0"/>
              </a:spcBef>
              <a:spcAft>
                <a:spcPts val="0"/>
              </a:spcAft>
              <a:buSzPts val="3000"/>
              <a:buNone/>
            </a:pPr>
            <a:r>
              <a:t/>
            </a:r>
            <a:endParaRPr sz="2000"/>
          </a:p>
        </p:txBody>
      </p:sp>
      <p:pic>
        <p:nvPicPr>
          <p:cNvPr id="267" name="Google Shape;267;p3"/>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68" name="Google Shape;268;p3"/>
          <p:cNvGraphicFramePr/>
          <p:nvPr/>
        </p:nvGraphicFramePr>
        <p:xfrm>
          <a:off x="1068925" y="1096819"/>
          <a:ext cx="3000000" cy="3000000"/>
        </p:xfrm>
        <a:graphic>
          <a:graphicData uri="http://schemas.openxmlformats.org/drawingml/2006/table">
            <a:tbl>
              <a:tblPr>
                <a:noFill/>
                <a:tableStyleId>{C7F5944A-76F6-4956-AC53-2A5B86A8619E}</a:tableStyleId>
              </a:tblPr>
              <a:tblGrid>
                <a:gridCol w="2416675"/>
                <a:gridCol w="2416675"/>
                <a:gridCol w="2416675"/>
              </a:tblGrid>
              <a:tr h="38302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Conocimientos: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Habilidades: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Competencias:</a:t>
                      </a:r>
                      <a:endParaRPr sz="1400" u="none" cap="none" strike="noStrike"/>
                    </a:p>
                  </a:txBody>
                  <a:tcPr marT="91425" marB="91425" marR="91425" marL="91425"/>
                </a:tc>
              </a:tr>
              <a:tr h="2576900">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Conocimientos para:</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Conectar a personas y organizaciones de diferentes comunidades y empresas sociales </a:t>
                      </a:r>
                      <a:endParaRPr sz="1400" u="none" cap="none" strike="noStrike"/>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Econtrar al equilibrio adecuado entre la dimensión social y la económica en las empresas sociales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500" u="none" cap="none" strike="noStrike">
                          <a:solidFill>
                            <a:schemeClr val="dk2"/>
                          </a:solidFill>
                          <a:latin typeface="Lato"/>
                          <a:ea typeface="Lato"/>
                          <a:cs typeface="Lato"/>
                          <a:sym typeface="Lato"/>
                        </a:rPr>
                        <a:t>Habilidades técnicas y específicas para:</a:t>
                      </a:r>
                      <a:endParaRPr sz="1300" u="none" cap="none" strike="noStrike"/>
                    </a:p>
                    <a:p>
                      <a:pPr indent="-279400" lvl="0" marL="285750" marR="0" rtl="0" algn="l">
                        <a:lnSpc>
                          <a:spcPct val="100000"/>
                        </a:lnSpc>
                        <a:spcBef>
                          <a:spcPts val="0"/>
                        </a:spcBef>
                        <a:spcAft>
                          <a:spcPts val="0"/>
                        </a:spcAft>
                        <a:buClr>
                          <a:srgbClr val="000000"/>
                        </a:buClr>
                        <a:buSzPts val="1000"/>
                        <a:buFont typeface="Noto Sans Symbols"/>
                        <a:buChar char="▪"/>
                      </a:pPr>
                      <a:r>
                        <a:rPr b="0" i="0" lang="it" sz="1500" u="none" cap="none" strike="noStrike">
                          <a:solidFill>
                            <a:schemeClr val="dk2"/>
                          </a:solidFill>
                          <a:latin typeface="Lato"/>
                          <a:ea typeface="Lato"/>
                          <a:cs typeface="Lato"/>
                          <a:sym typeface="Lato"/>
                        </a:rPr>
                        <a:t>Poder obetener un certificado B-Corp</a:t>
                      </a:r>
                      <a:endParaRPr sz="1300" u="none" cap="none" strike="noStrike"/>
                    </a:p>
                    <a:p>
                      <a:pPr indent="-279400" lvl="0" marL="285750" marR="0" rtl="0" algn="l">
                        <a:lnSpc>
                          <a:spcPct val="100000"/>
                        </a:lnSpc>
                        <a:spcBef>
                          <a:spcPts val="0"/>
                        </a:spcBef>
                        <a:spcAft>
                          <a:spcPts val="0"/>
                        </a:spcAft>
                        <a:buClr>
                          <a:srgbClr val="000000"/>
                        </a:buClr>
                        <a:buSzPts val="1000"/>
                        <a:buFont typeface="Noto Sans Symbols"/>
                        <a:buChar char="▪"/>
                      </a:pPr>
                      <a:r>
                        <a:rPr b="0" i="0" lang="it" sz="1500" u="none" cap="none" strike="noStrike">
                          <a:solidFill>
                            <a:schemeClr val="dk2"/>
                          </a:solidFill>
                          <a:latin typeface="Lato"/>
                          <a:ea typeface="Lato"/>
                          <a:cs typeface="Lato"/>
                          <a:sym typeface="Lato"/>
                        </a:rPr>
                        <a:t>Conocer el requisito esencial para la creación de la dimensión social y económica </a:t>
                      </a:r>
                      <a:endParaRPr/>
                    </a:p>
                    <a:p>
                      <a:pPr indent="-279400" lvl="0" marL="285750" marR="0" rtl="0" algn="l">
                        <a:lnSpc>
                          <a:spcPct val="100000"/>
                        </a:lnSpc>
                        <a:spcBef>
                          <a:spcPts val="0"/>
                        </a:spcBef>
                        <a:spcAft>
                          <a:spcPts val="0"/>
                        </a:spcAft>
                        <a:buClr>
                          <a:srgbClr val="000000"/>
                        </a:buClr>
                        <a:buSzPts val="1000"/>
                        <a:buFont typeface="Noto Sans Symbols"/>
                        <a:buChar char="▪"/>
                      </a:pPr>
                      <a:r>
                        <a:rPr b="0" i="0" lang="it" sz="1500" u="none" cap="none" strike="noStrike">
                          <a:solidFill>
                            <a:schemeClr val="dk2"/>
                          </a:solidFill>
                          <a:latin typeface="Lato"/>
                          <a:ea typeface="Lato"/>
                          <a:cs typeface="Lato"/>
                          <a:sym typeface="Lato"/>
                        </a:rPr>
                        <a:t>Saber crear un sistema de múltiples partes interesadas </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Competences for:</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Encontrar la legislación adecuada en un país concreto para definir su empresa social</a:t>
                      </a:r>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Crear una red e interactuar con las partes interesadas</a:t>
                      </a:r>
                      <a:endParaRPr b="0" i="0" sz="1600" u="none" cap="none" strike="noStrike">
                        <a:solidFill>
                          <a:schemeClr val="dk2"/>
                        </a:solidFill>
                        <a:latin typeface="Lato"/>
                        <a:ea typeface="Lato"/>
                        <a:cs typeface="Lato"/>
                        <a:sym typeface="Lato"/>
                      </a:endParaRPr>
                    </a:p>
                  </a:txBody>
                  <a:tcPr marT="91425" marB="91425" marR="91425" marL="91425"/>
                </a:tc>
              </a:tr>
            </a:tbl>
          </a:graphicData>
        </a:graphic>
      </p:graphicFrame>
      <p:pic>
        <p:nvPicPr>
          <p:cNvPr descr="Graphical user interface, application&#10;&#10;Description automatically generated with medium confidence" id="269" name="Google Shape;269;p3"/>
          <p:cNvPicPr preferRelativeResize="0"/>
          <p:nvPr/>
        </p:nvPicPr>
        <p:blipFill rotWithShape="1">
          <a:blip r:embed="rId4">
            <a:alphaModFix/>
          </a:blip>
          <a:srcRect b="0" l="0" r="0" t="0"/>
          <a:stretch/>
        </p:blipFill>
        <p:spPr>
          <a:xfrm>
            <a:off x="34350" y="4758650"/>
            <a:ext cx="1593173" cy="334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36"/>
          <p:cNvSpPr txBox="1"/>
          <p:nvPr/>
        </p:nvSpPr>
        <p:spPr>
          <a:xfrm>
            <a:off x="2062450" y="596425"/>
            <a:ext cx="7149600" cy="219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it" sz="4200" u="none" cap="none" strike="noStrike">
                <a:solidFill>
                  <a:srgbClr val="000000"/>
                </a:solidFill>
                <a:latin typeface="Raleway"/>
                <a:ea typeface="Raleway"/>
                <a:cs typeface="Raleway"/>
                <a:sym typeface="Raleway"/>
              </a:rPr>
              <a:t>4 Cómo crear o acceder a una red e interactuar con las partes interesadas</a:t>
            </a:r>
            <a:endParaRPr b="1" i="0" sz="4200" u="none" cap="none" strike="noStrike">
              <a:solidFill>
                <a:srgbClr val="FFFFFF"/>
              </a:solidFill>
              <a:latin typeface="Raleway"/>
              <a:ea typeface="Raleway"/>
              <a:cs typeface="Raleway"/>
              <a:sym typeface="Raleway"/>
            </a:endParaRPr>
          </a:p>
        </p:txBody>
      </p:sp>
      <p:sp>
        <p:nvSpPr>
          <p:cNvPr id="661" name="Google Shape;661;p36"/>
          <p:cNvSpPr txBox="1"/>
          <p:nvPr/>
        </p:nvSpPr>
        <p:spPr>
          <a:xfrm>
            <a:off x="2471492" y="3526675"/>
            <a:ext cx="6331500" cy="1241700"/>
          </a:xfrm>
          <a:prstGeom prst="rect">
            <a:avLst/>
          </a:prstGeom>
          <a:solidFill>
            <a:srgbClr val="F4652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FFFFFF"/>
                </a:solidFill>
                <a:latin typeface="Lato"/>
                <a:ea typeface="Lato"/>
                <a:cs typeface="Lato"/>
                <a:sym typeface="Lato"/>
              </a:rPr>
              <a:t>MALTESE ITALIAN CHAMBER OF COMMERCE - MICC </a:t>
            </a:r>
            <a:endParaRPr b="0" i="0" sz="1800" u="none" cap="none" strike="noStrike">
              <a:solidFill>
                <a:srgbClr val="FFFFFF"/>
              </a:solidFill>
              <a:latin typeface="Lato"/>
              <a:ea typeface="Lato"/>
              <a:cs typeface="Lato"/>
              <a:sym typeface="Lato"/>
            </a:endParaRPr>
          </a:p>
        </p:txBody>
      </p:sp>
      <p:pic>
        <p:nvPicPr>
          <p:cNvPr id="662" name="Google Shape;662;p36"/>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3" name="Google Shape;663;p3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g1d0e18fce4a_5_0"/>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669" name="Google Shape;669;g1d0e18fce4a_5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670" name="Google Shape;670;g1d0e18fce4a_5_0"/>
          <p:cNvPicPr preferRelativeResize="0"/>
          <p:nvPr/>
        </p:nvPicPr>
        <p:blipFill rotWithShape="1">
          <a:blip r:embed="rId5">
            <a:alphaModFix/>
          </a:blip>
          <a:srcRect b="0" l="0" r="0" t="0"/>
          <a:stretch/>
        </p:blipFill>
        <p:spPr>
          <a:xfrm>
            <a:off x="1751600" y="676175"/>
            <a:ext cx="7136426" cy="37911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3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76" name="Google Shape;676;p37"/>
          <p:cNvSpPr txBox="1"/>
          <p:nvPr/>
        </p:nvSpPr>
        <p:spPr>
          <a:xfrm>
            <a:off x="50" y="2580800"/>
            <a:ext cx="4572000" cy="12375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2"/>
              </a:buClr>
              <a:buSzPts val="1100"/>
              <a:buFont typeface="Arial"/>
              <a:buNone/>
            </a:pPr>
            <a:r>
              <a:rPr b="1" i="0" lang="it" sz="1600" u="none" cap="none" strike="noStrike">
                <a:solidFill>
                  <a:srgbClr val="122D4A"/>
                </a:solidFill>
                <a:latin typeface="Arial"/>
                <a:ea typeface="Arial"/>
                <a:cs typeface="Arial"/>
                <a:sym typeface="Arial"/>
              </a:rPr>
              <a:t>4.1 ¿Por qué son importantes las redes sociales empresariales?</a:t>
            </a:r>
            <a:endParaRPr b="0" i="0" sz="1400" u="none" cap="none" strike="noStrike">
              <a:solidFill>
                <a:srgbClr val="000000"/>
              </a:solidFill>
              <a:latin typeface="Arial"/>
              <a:ea typeface="Arial"/>
              <a:cs typeface="Arial"/>
              <a:sym typeface="Arial"/>
            </a:endParaRPr>
          </a:p>
        </p:txBody>
      </p:sp>
      <p:sp>
        <p:nvSpPr>
          <p:cNvPr id="677" name="Google Shape;677;p37"/>
          <p:cNvSpPr txBox="1"/>
          <p:nvPr/>
        </p:nvSpPr>
        <p:spPr>
          <a:xfrm>
            <a:off x="50" y="1334050"/>
            <a:ext cx="4572000" cy="13387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4. Cómo crear o acceder a una red e interactuar con las partes interesadas</a:t>
            </a:r>
            <a:endParaRPr b="1" i="0" sz="2500" u="none" cap="none" strike="noStrike">
              <a:solidFill>
                <a:schemeClr val="dk1"/>
              </a:solidFill>
              <a:latin typeface="Raleway"/>
              <a:ea typeface="Raleway"/>
              <a:cs typeface="Raleway"/>
              <a:sym typeface="Raleway"/>
            </a:endParaRPr>
          </a:p>
        </p:txBody>
      </p:sp>
      <p:sp>
        <p:nvSpPr>
          <p:cNvPr id="678" name="Google Shape;678;p3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800">
                <a:solidFill>
                  <a:srgbClr val="000000"/>
                </a:solidFill>
                <a:latin typeface="Calibri"/>
                <a:ea typeface="Calibri"/>
                <a:cs typeface="Calibri"/>
                <a:sym typeface="Calibri"/>
              </a:rPr>
              <a:t>Las empresas sociales tienen como principal objetivo </a:t>
            </a:r>
            <a:r>
              <a:rPr b="1" lang="it" sz="1800">
                <a:solidFill>
                  <a:srgbClr val="000000"/>
                </a:solidFill>
                <a:latin typeface="Calibri"/>
                <a:ea typeface="Calibri"/>
                <a:cs typeface="Calibri"/>
                <a:sym typeface="Calibri"/>
              </a:rPr>
              <a:t>crear valor social además de valor económico.</a:t>
            </a:r>
            <a:endParaRPr/>
          </a:p>
        </p:txBody>
      </p:sp>
      <p:pic>
        <p:nvPicPr>
          <p:cNvPr descr="Graphical user interface, application&#10;&#10;Description automatically generated with medium confidence" id="679" name="Google Shape;679;p3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38"/>
          <p:cNvSpPr txBox="1"/>
          <p:nvPr>
            <p:ph type="title"/>
          </p:nvPr>
        </p:nvSpPr>
        <p:spPr>
          <a:xfrm>
            <a:off x="631325" y="504500"/>
            <a:ext cx="8208900" cy="679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3000"/>
              <a:buNone/>
            </a:pPr>
            <a:r>
              <a:rPr b="1" i="0" lang="it" sz="2400" u="none" cap="none" strike="noStrike">
                <a:solidFill>
                  <a:srgbClr val="F46524"/>
                </a:solidFill>
                <a:latin typeface="Arial"/>
                <a:ea typeface="Arial"/>
                <a:cs typeface="Arial"/>
                <a:sym typeface="Arial"/>
              </a:rPr>
              <a:t>¿Por qué son importantes las redes sociales empresariales?</a:t>
            </a:r>
            <a:endParaRPr sz="2300">
              <a:solidFill>
                <a:schemeClr val="dk1"/>
              </a:solidFill>
            </a:endParaRPr>
          </a:p>
        </p:txBody>
      </p:sp>
      <p:sp>
        <p:nvSpPr>
          <p:cNvPr id="685" name="Google Shape;685;p38"/>
          <p:cNvSpPr txBox="1"/>
          <p:nvPr>
            <p:ph idx="1" type="body"/>
          </p:nvPr>
        </p:nvSpPr>
        <p:spPr>
          <a:xfrm>
            <a:off x="464200" y="1336675"/>
            <a:ext cx="8415000" cy="10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700">
                <a:latin typeface="Calibri"/>
                <a:ea typeface="Calibri"/>
                <a:cs typeface="Calibri"/>
                <a:sym typeface="Calibri"/>
              </a:rPr>
              <a:t>Las empresas sociales tienen como principal objetivo </a:t>
            </a:r>
            <a:r>
              <a:rPr b="1" lang="it" sz="1700">
                <a:latin typeface="Calibri"/>
                <a:ea typeface="Calibri"/>
                <a:cs typeface="Calibri"/>
                <a:sym typeface="Calibri"/>
              </a:rPr>
              <a:t>crear valor social además de valor económico.</a:t>
            </a:r>
            <a:r>
              <a:rPr lang="it" sz="1700">
                <a:latin typeface="Calibri"/>
                <a:ea typeface="Calibri"/>
                <a:cs typeface="Calibri"/>
                <a:sym typeface="Calibri"/>
              </a:rPr>
              <a:t> Este doble objetivo limita el acceso a los recursos, ya que las empresas sociales resultan menos atractivas para los inversores externos:</a:t>
            </a:r>
            <a:endParaRPr/>
          </a:p>
        </p:txBody>
      </p:sp>
      <p:pic>
        <p:nvPicPr>
          <p:cNvPr id="686" name="Google Shape;686;p3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87" name="Google Shape;687;p38"/>
          <p:cNvSpPr/>
          <p:nvPr/>
        </p:nvSpPr>
        <p:spPr>
          <a:xfrm>
            <a:off x="1423150" y="277070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8"/>
          <p:cNvSpPr/>
          <p:nvPr/>
        </p:nvSpPr>
        <p:spPr>
          <a:xfrm>
            <a:off x="5091428"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8"/>
          <p:cNvSpPr/>
          <p:nvPr/>
        </p:nvSpPr>
        <p:spPr>
          <a:xfrm>
            <a:off x="7420500" y="2725085"/>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8"/>
          <p:cNvSpPr/>
          <p:nvPr/>
        </p:nvSpPr>
        <p:spPr>
          <a:xfrm>
            <a:off x="6143929"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8"/>
          <p:cNvSpPr/>
          <p:nvPr/>
        </p:nvSpPr>
        <p:spPr>
          <a:xfrm>
            <a:off x="3961400"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8"/>
          <p:cNvSpPr/>
          <p:nvPr/>
        </p:nvSpPr>
        <p:spPr>
          <a:xfrm>
            <a:off x="2742704" y="2767750"/>
            <a:ext cx="448200" cy="4467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8"/>
          <p:cNvSpPr txBox="1"/>
          <p:nvPr/>
        </p:nvSpPr>
        <p:spPr>
          <a:xfrm>
            <a:off x="1085527" y="3322150"/>
            <a:ext cx="1131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liderazgo</a:t>
            </a:r>
            <a:endParaRPr b="0" i="0" sz="1400" u="none" cap="none" strike="noStrike">
              <a:solidFill>
                <a:srgbClr val="000000"/>
              </a:solidFill>
              <a:latin typeface="Lato"/>
              <a:ea typeface="Lato"/>
              <a:cs typeface="Lato"/>
              <a:sym typeface="Lato"/>
            </a:endParaRPr>
          </a:p>
        </p:txBody>
      </p:sp>
      <p:sp>
        <p:nvSpPr>
          <p:cNvPr id="694" name="Google Shape;694;p38"/>
          <p:cNvSpPr txBox="1"/>
          <p:nvPr/>
        </p:nvSpPr>
        <p:spPr>
          <a:xfrm>
            <a:off x="2316815" y="3262650"/>
            <a:ext cx="1695900"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     nuevos conocimientos</a:t>
            </a:r>
            <a:endParaRPr b="0" i="0" sz="1400" u="none" cap="none" strike="noStrike">
              <a:solidFill>
                <a:srgbClr val="000000"/>
              </a:solidFill>
              <a:latin typeface="Lato"/>
              <a:ea typeface="Lato"/>
              <a:cs typeface="Lato"/>
              <a:sym typeface="Lato"/>
            </a:endParaRPr>
          </a:p>
        </p:txBody>
      </p:sp>
      <p:sp>
        <p:nvSpPr>
          <p:cNvPr id="695" name="Google Shape;695;p38"/>
          <p:cNvSpPr txBox="1"/>
          <p:nvPr/>
        </p:nvSpPr>
        <p:spPr>
          <a:xfrm>
            <a:off x="3765125" y="3322150"/>
            <a:ext cx="8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finanza</a:t>
            </a:r>
            <a:endParaRPr b="0" i="0" sz="1400" u="none" cap="none" strike="noStrike">
              <a:solidFill>
                <a:schemeClr val="dk2"/>
              </a:solidFill>
              <a:latin typeface="Lato"/>
              <a:ea typeface="Lato"/>
              <a:cs typeface="Lato"/>
              <a:sym typeface="Lato"/>
            </a:endParaRPr>
          </a:p>
        </p:txBody>
      </p:sp>
      <p:sp>
        <p:nvSpPr>
          <p:cNvPr id="696" name="Google Shape;696;p38"/>
          <p:cNvSpPr txBox="1"/>
          <p:nvPr/>
        </p:nvSpPr>
        <p:spPr>
          <a:xfrm>
            <a:off x="4951275" y="3322150"/>
            <a:ext cx="807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talento</a:t>
            </a:r>
            <a:endParaRPr b="0" i="0" sz="1400" u="none" cap="none" strike="noStrike">
              <a:solidFill>
                <a:schemeClr val="dk2"/>
              </a:solidFill>
              <a:latin typeface="Lato"/>
              <a:ea typeface="Lato"/>
              <a:cs typeface="Lato"/>
              <a:sym typeface="Lato"/>
            </a:endParaRPr>
          </a:p>
        </p:txBody>
      </p:sp>
      <p:sp>
        <p:nvSpPr>
          <p:cNvPr id="697" name="Google Shape;697;p38"/>
          <p:cNvSpPr txBox="1"/>
          <p:nvPr/>
        </p:nvSpPr>
        <p:spPr>
          <a:xfrm>
            <a:off x="5835791" y="3255238"/>
            <a:ext cx="1064475"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Servicio de asistencia</a:t>
            </a:r>
            <a:endParaRPr b="0" i="0" sz="1400" u="none" cap="none" strike="noStrike">
              <a:solidFill>
                <a:schemeClr val="dk2"/>
              </a:solidFill>
              <a:latin typeface="Lato"/>
              <a:ea typeface="Lato"/>
              <a:cs typeface="Lato"/>
              <a:sym typeface="Lato"/>
            </a:endParaRPr>
          </a:p>
        </p:txBody>
      </p:sp>
      <p:sp>
        <p:nvSpPr>
          <p:cNvPr id="698" name="Google Shape;698;p38"/>
          <p:cNvSpPr txBox="1"/>
          <p:nvPr/>
        </p:nvSpPr>
        <p:spPr>
          <a:xfrm>
            <a:off x="7141650" y="3322150"/>
            <a:ext cx="145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dk2"/>
                </a:solidFill>
                <a:latin typeface="Lato"/>
                <a:ea typeface="Lato"/>
                <a:cs typeface="Lato"/>
                <a:sym typeface="Lato"/>
              </a:rPr>
              <a:t>Network</a:t>
            </a:r>
            <a:endParaRPr b="0" i="0" sz="1400" u="none" cap="none" strike="noStrike">
              <a:solidFill>
                <a:schemeClr val="dk2"/>
              </a:solidFill>
              <a:latin typeface="Lato"/>
              <a:ea typeface="Lato"/>
              <a:cs typeface="Lato"/>
              <a:sym typeface="Lato"/>
            </a:endParaRPr>
          </a:p>
        </p:txBody>
      </p:sp>
      <p:pic>
        <p:nvPicPr>
          <p:cNvPr id="699" name="Google Shape;699;p38"/>
          <p:cNvPicPr preferRelativeResize="0"/>
          <p:nvPr/>
        </p:nvPicPr>
        <p:blipFill rotWithShape="1">
          <a:blip r:embed="rId4">
            <a:alphaModFix/>
          </a:blip>
          <a:srcRect b="-6727" l="-6727" r="-6727" t="-6727"/>
          <a:stretch/>
        </p:blipFill>
        <p:spPr>
          <a:xfrm>
            <a:off x="1430000" y="2793950"/>
            <a:ext cx="400200" cy="400200"/>
          </a:xfrm>
          <a:prstGeom prst="rect">
            <a:avLst/>
          </a:prstGeom>
          <a:noFill/>
          <a:ln>
            <a:noFill/>
          </a:ln>
        </p:spPr>
      </p:pic>
      <p:pic>
        <p:nvPicPr>
          <p:cNvPr id="700" name="Google Shape;700;p38"/>
          <p:cNvPicPr preferRelativeResize="0"/>
          <p:nvPr/>
        </p:nvPicPr>
        <p:blipFill rotWithShape="1">
          <a:blip r:embed="rId5">
            <a:alphaModFix/>
          </a:blip>
          <a:srcRect b="0" l="-15528" r="-15514" t="-31044"/>
          <a:stretch/>
        </p:blipFill>
        <p:spPr>
          <a:xfrm>
            <a:off x="2742671" y="2719550"/>
            <a:ext cx="448200" cy="448200"/>
          </a:xfrm>
          <a:prstGeom prst="rect">
            <a:avLst/>
          </a:prstGeom>
          <a:noFill/>
          <a:ln>
            <a:noFill/>
          </a:ln>
        </p:spPr>
      </p:pic>
      <p:pic>
        <p:nvPicPr>
          <p:cNvPr id="701" name="Google Shape;701;p38"/>
          <p:cNvPicPr preferRelativeResize="0"/>
          <p:nvPr/>
        </p:nvPicPr>
        <p:blipFill rotWithShape="1">
          <a:blip r:embed="rId6">
            <a:alphaModFix/>
          </a:blip>
          <a:srcRect b="0" l="0" r="0" t="0"/>
          <a:stretch/>
        </p:blipFill>
        <p:spPr>
          <a:xfrm>
            <a:off x="7420500" y="2719550"/>
            <a:ext cx="448200" cy="448200"/>
          </a:xfrm>
          <a:prstGeom prst="rect">
            <a:avLst/>
          </a:prstGeom>
          <a:noFill/>
          <a:ln>
            <a:noFill/>
          </a:ln>
        </p:spPr>
      </p:pic>
      <p:pic>
        <p:nvPicPr>
          <p:cNvPr id="702" name="Google Shape;702;p38"/>
          <p:cNvPicPr preferRelativeResize="0"/>
          <p:nvPr/>
        </p:nvPicPr>
        <p:blipFill rotWithShape="1">
          <a:blip r:embed="rId7">
            <a:alphaModFix/>
          </a:blip>
          <a:srcRect b="0" l="0" r="0" t="0"/>
          <a:stretch/>
        </p:blipFill>
        <p:spPr>
          <a:xfrm>
            <a:off x="6185050" y="2820350"/>
            <a:ext cx="347400" cy="347400"/>
          </a:xfrm>
          <a:prstGeom prst="rect">
            <a:avLst/>
          </a:prstGeom>
          <a:noFill/>
          <a:ln>
            <a:noFill/>
          </a:ln>
        </p:spPr>
      </p:pic>
      <p:pic>
        <p:nvPicPr>
          <p:cNvPr id="703" name="Google Shape;703;p38"/>
          <p:cNvPicPr preferRelativeResize="0"/>
          <p:nvPr/>
        </p:nvPicPr>
        <p:blipFill rotWithShape="1">
          <a:blip r:embed="rId8">
            <a:alphaModFix/>
          </a:blip>
          <a:srcRect b="0" l="0" r="0" t="0"/>
          <a:stretch/>
        </p:blipFill>
        <p:spPr>
          <a:xfrm>
            <a:off x="4002550" y="2820350"/>
            <a:ext cx="347400" cy="347400"/>
          </a:xfrm>
          <a:prstGeom prst="rect">
            <a:avLst/>
          </a:prstGeom>
          <a:noFill/>
          <a:ln>
            <a:noFill/>
          </a:ln>
        </p:spPr>
      </p:pic>
      <p:pic>
        <p:nvPicPr>
          <p:cNvPr id="704" name="Google Shape;704;p38"/>
          <p:cNvPicPr preferRelativeResize="0"/>
          <p:nvPr/>
        </p:nvPicPr>
        <p:blipFill rotWithShape="1">
          <a:blip r:embed="rId9">
            <a:alphaModFix/>
          </a:blip>
          <a:srcRect b="0" l="0" r="0" t="0"/>
          <a:stretch/>
        </p:blipFill>
        <p:spPr>
          <a:xfrm>
            <a:off x="5095125" y="2783810"/>
            <a:ext cx="400200" cy="405011"/>
          </a:xfrm>
          <a:prstGeom prst="rect">
            <a:avLst/>
          </a:prstGeom>
          <a:noFill/>
          <a:ln>
            <a:noFill/>
          </a:ln>
        </p:spPr>
      </p:pic>
      <p:pic>
        <p:nvPicPr>
          <p:cNvPr descr="Graphical user interface, application&#10;&#10;Description automatically generated with medium confidence" id="705" name="Google Shape;705;p38"/>
          <p:cNvPicPr preferRelativeResize="0"/>
          <p:nvPr/>
        </p:nvPicPr>
        <p:blipFill rotWithShape="1">
          <a:blip r:embed="rId10">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pic>
        <p:nvPicPr>
          <p:cNvPr id="710" name="Google Shape;710;p39"/>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11" name="Google Shape;711;p39"/>
          <p:cNvSpPr txBox="1"/>
          <p:nvPr>
            <p:ph type="title"/>
          </p:nvPr>
        </p:nvSpPr>
        <p:spPr>
          <a:xfrm>
            <a:off x="450008" y="50880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300">
                <a:solidFill>
                  <a:srgbClr val="002B4D"/>
                </a:solidFill>
              </a:rPr>
              <a:t>4.2 Cómo crear una red</a:t>
            </a:r>
            <a:endParaRPr sz="2300">
              <a:solidFill>
                <a:srgbClr val="002B4D"/>
              </a:solidFill>
            </a:endParaRPr>
          </a:p>
        </p:txBody>
      </p:sp>
      <p:sp>
        <p:nvSpPr>
          <p:cNvPr id="712" name="Google Shape;712;p39"/>
          <p:cNvSpPr txBox="1"/>
          <p:nvPr>
            <p:ph idx="1" type="body"/>
          </p:nvPr>
        </p:nvSpPr>
        <p:spPr>
          <a:xfrm>
            <a:off x="731250" y="1184138"/>
            <a:ext cx="7681500" cy="122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it" sz="1700">
                <a:latin typeface="Calibri"/>
                <a:ea typeface="Calibri"/>
                <a:cs typeface="Calibri"/>
                <a:sym typeface="Calibri"/>
              </a:rPr>
              <a:t>Las redes de empresas sociales pueden conectar a personas y organizaciones de diferentes comunidades, empresas sociales y lugares en redes de apoyo.</a:t>
            </a:r>
            <a:endParaRPr/>
          </a:p>
          <a:p>
            <a:pPr indent="0" lvl="0" marL="0" rtl="0" algn="just">
              <a:lnSpc>
                <a:spcPct val="100000"/>
              </a:lnSpc>
              <a:spcBef>
                <a:spcPts val="0"/>
              </a:spcBef>
              <a:spcAft>
                <a:spcPts val="0"/>
              </a:spcAft>
              <a:buSzPts val="1100"/>
              <a:buNone/>
            </a:pPr>
            <a:r>
              <a:rPr lang="it" sz="1700">
                <a:latin typeface="Calibri"/>
                <a:ea typeface="Calibri"/>
                <a:cs typeface="Calibri"/>
                <a:sym typeface="Calibri"/>
              </a:rPr>
              <a:t>Para unirse a una red, es necesario:</a:t>
            </a:r>
            <a:endParaRPr/>
          </a:p>
        </p:txBody>
      </p:sp>
      <p:grpSp>
        <p:nvGrpSpPr>
          <p:cNvPr id="713" name="Google Shape;713;p39"/>
          <p:cNvGrpSpPr/>
          <p:nvPr/>
        </p:nvGrpSpPr>
        <p:grpSpPr>
          <a:xfrm>
            <a:off x="4572000" y="2492858"/>
            <a:ext cx="1827900" cy="1282640"/>
            <a:chOff x="4572009" y="1146343"/>
            <a:chExt cx="1827900" cy="2399700"/>
          </a:xfrm>
        </p:grpSpPr>
        <p:sp>
          <p:nvSpPr>
            <p:cNvPr id="714" name="Google Shape;714;p39"/>
            <p:cNvSpPr/>
            <p:nvPr/>
          </p:nvSpPr>
          <p:spPr>
            <a:xfrm rot="-5400000">
              <a:off x="428610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9"/>
            <p:cNvSpPr/>
            <p:nvPr/>
          </p:nvSpPr>
          <p:spPr>
            <a:xfrm flipH="1">
              <a:off x="4660584" y="1746165"/>
              <a:ext cx="1649400" cy="1635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9"/>
            <p:cNvSpPr txBox="1"/>
            <p:nvPr/>
          </p:nvSpPr>
          <p:spPr>
            <a:xfrm>
              <a:off x="4794459" y="1965201"/>
              <a:ext cx="1383000" cy="137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Apoyarse mutuamente</a:t>
              </a:r>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17" name="Google Shape;717;p39"/>
          <p:cNvGrpSpPr/>
          <p:nvPr/>
        </p:nvGrpSpPr>
        <p:grpSpPr>
          <a:xfrm>
            <a:off x="6399900" y="2741081"/>
            <a:ext cx="1827900" cy="1282640"/>
            <a:chOff x="6400059" y="1597469"/>
            <a:chExt cx="1827900" cy="2399700"/>
          </a:xfrm>
        </p:grpSpPr>
        <p:sp>
          <p:nvSpPr>
            <p:cNvPr id="718" name="Google Shape;718;p39"/>
            <p:cNvSpPr/>
            <p:nvPr/>
          </p:nvSpPr>
          <p:spPr>
            <a:xfrm rot="5400000">
              <a:off x="6114159"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9"/>
            <p:cNvSpPr/>
            <p:nvPr/>
          </p:nvSpPr>
          <p:spPr>
            <a:xfrm flipH="1" rot="10800000">
              <a:off x="6489984" y="1774622"/>
              <a:ext cx="1649400" cy="16143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9"/>
            <p:cNvSpPr txBox="1"/>
            <p:nvPr/>
          </p:nvSpPr>
          <p:spPr>
            <a:xfrm>
              <a:off x="6621234" y="1667153"/>
              <a:ext cx="15168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100" u="none" cap="none" strike="noStrike">
                  <a:solidFill>
                    <a:schemeClr val="lt1"/>
                  </a:solidFill>
                  <a:latin typeface="Roboto"/>
                  <a:ea typeface="Roboto"/>
                  <a:cs typeface="Roboto"/>
                  <a:sym typeface="Roboto"/>
                </a:rPr>
                <a:t>Promover oportunidades de negocio que beneficien a ambos</a:t>
              </a:r>
              <a:endParaRPr/>
            </a:p>
            <a:p>
              <a:pPr indent="0" lvl="0" marL="0" marR="0" rtl="0" algn="ctr">
                <a:lnSpc>
                  <a:spcPct val="115000"/>
                </a:lnSpc>
                <a:spcBef>
                  <a:spcPts val="0"/>
                </a:spcBef>
                <a:spcAft>
                  <a:spcPts val="160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grpSp>
      <p:grpSp>
        <p:nvGrpSpPr>
          <p:cNvPr id="721" name="Google Shape;721;p39"/>
          <p:cNvGrpSpPr/>
          <p:nvPr/>
        </p:nvGrpSpPr>
        <p:grpSpPr>
          <a:xfrm>
            <a:off x="916200" y="2492857"/>
            <a:ext cx="1827900" cy="1282640"/>
            <a:chOff x="916059" y="1146343"/>
            <a:chExt cx="1827900" cy="2399700"/>
          </a:xfrm>
        </p:grpSpPr>
        <p:sp>
          <p:nvSpPr>
            <p:cNvPr id="722" name="Google Shape;722;p39"/>
            <p:cNvSpPr/>
            <p:nvPr/>
          </p:nvSpPr>
          <p:spPr>
            <a:xfrm rot="-5400000">
              <a:off x="630159"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9"/>
            <p:cNvSpPr/>
            <p:nvPr/>
          </p:nvSpPr>
          <p:spPr>
            <a:xfrm flipH="1">
              <a:off x="1004634" y="1795557"/>
              <a:ext cx="1649400" cy="15855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9"/>
            <p:cNvSpPr txBox="1"/>
            <p:nvPr/>
          </p:nvSpPr>
          <p:spPr>
            <a:xfrm>
              <a:off x="1138435" y="1700564"/>
              <a:ext cx="15156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Encontrar socios que compartan los mismos valores fundacionales</a:t>
              </a:r>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1600"/>
                </a:spcAft>
                <a:buClr>
                  <a:srgbClr val="000000"/>
                </a:buClr>
                <a:buSzPts val="800"/>
                <a:buFont typeface="Arial"/>
                <a:buNone/>
              </a:pPr>
              <a:r>
                <a:t/>
              </a:r>
              <a:endParaRPr b="0" i="0" sz="800" u="none" cap="none" strike="noStrike">
                <a:solidFill>
                  <a:srgbClr val="FFFFFF"/>
                </a:solidFill>
                <a:latin typeface="Arial"/>
                <a:ea typeface="Arial"/>
                <a:cs typeface="Arial"/>
                <a:sym typeface="Arial"/>
              </a:endParaRPr>
            </a:p>
          </p:txBody>
        </p:sp>
      </p:grpSp>
      <p:grpSp>
        <p:nvGrpSpPr>
          <p:cNvPr id="725" name="Google Shape;725;p39"/>
          <p:cNvGrpSpPr/>
          <p:nvPr/>
        </p:nvGrpSpPr>
        <p:grpSpPr>
          <a:xfrm>
            <a:off x="2744100" y="2741014"/>
            <a:ext cx="1827900" cy="1282640"/>
            <a:chOff x="2744109" y="1597469"/>
            <a:chExt cx="1827900" cy="2399700"/>
          </a:xfrm>
        </p:grpSpPr>
        <p:sp>
          <p:nvSpPr>
            <p:cNvPr id="726" name="Google Shape;726;p39"/>
            <p:cNvSpPr/>
            <p:nvPr/>
          </p:nvSpPr>
          <p:spPr>
            <a:xfrm flipH="1" rot="10800000">
              <a:off x="2834043" y="1687411"/>
              <a:ext cx="1649400" cy="17697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9"/>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lt1"/>
                  </a:solidFill>
                  <a:latin typeface="Roboto"/>
                  <a:ea typeface="Roboto"/>
                  <a:cs typeface="Roboto"/>
                  <a:sym typeface="Roboto"/>
                </a:rPr>
                <a:t>Share information</a:t>
              </a:r>
              <a:endParaRPr b="1" i="0" sz="1200" u="none" cap="none" strike="noStrike">
                <a:solidFill>
                  <a:schemeClr val="lt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rgbClr val="FFFFFF"/>
                </a:solidFill>
                <a:latin typeface="Roboto"/>
                <a:ea typeface="Roboto"/>
                <a:cs typeface="Roboto"/>
                <a:sym typeface="Roboto"/>
              </a:endParaRPr>
            </a:p>
          </p:txBody>
        </p:sp>
        <p:sp>
          <p:nvSpPr>
            <p:cNvPr id="728" name="Google Shape;728;p39"/>
            <p:cNvSpPr/>
            <p:nvPr/>
          </p:nvSpPr>
          <p:spPr>
            <a:xfrm rot="5400000">
              <a:off x="2458209"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9" name="Google Shape;729;p39"/>
          <p:cNvSpPr/>
          <p:nvPr/>
        </p:nvSpPr>
        <p:spPr>
          <a:xfrm flipH="1">
            <a:off x="2833350" y="2813462"/>
            <a:ext cx="1649400" cy="906000"/>
          </a:xfrm>
          <a:prstGeom prst="snip1Rect">
            <a:avLst>
              <a:gd fmla="val 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it" sz="1200" u="none" cap="none" strike="noStrike">
                <a:solidFill>
                  <a:schemeClr val="lt1"/>
                </a:solidFill>
                <a:latin typeface="Roboto"/>
                <a:ea typeface="Roboto"/>
                <a:cs typeface="Roboto"/>
                <a:sym typeface="Roboto"/>
              </a:rPr>
              <a:t>Compartir informaciones</a:t>
            </a:r>
            <a:endParaRPr b="1" i="0" sz="1200" u="none" cap="none" strike="noStrike">
              <a:solidFill>
                <a:schemeClr val="lt1"/>
              </a:solidFill>
              <a:latin typeface="Roboto"/>
              <a:ea typeface="Roboto"/>
              <a:cs typeface="Roboto"/>
              <a:sym typeface="Roboto"/>
            </a:endParaRPr>
          </a:p>
        </p:txBody>
      </p:sp>
      <p:pic>
        <p:nvPicPr>
          <p:cNvPr descr="Graphical user interface, application&#10;&#10;Description automatically generated with medium confidence" id="730" name="Google Shape;730;p3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40"/>
          <p:cNvSpPr txBox="1"/>
          <p:nvPr>
            <p:ph idx="1" type="body"/>
          </p:nvPr>
        </p:nvSpPr>
        <p:spPr>
          <a:xfrm>
            <a:off x="389716" y="1222800"/>
            <a:ext cx="8364600" cy="3002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La empresa social suele considerarse una organización con </a:t>
            </a:r>
            <a:r>
              <a:rPr b="1" lang="it" sz="1600">
                <a:latin typeface="Calibri"/>
                <a:ea typeface="Calibri"/>
                <a:cs typeface="Calibri"/>
                <a:sym typeface="Calibri"/>
              </a:rPr>
              <a:t>múltiples partes interesadas</a:t>
            </a:r>
            <a:r>
              <a:rPr lang="it" sz="1600">
                <a:latin typeface="Calibri"/>
                <a:ea typeface="Calibri"/>
                <a:cs typeface="Calibri"/>
                <a:sym typeface="Calibri"/>
              </a:rPr>
              <a:t>, con una </a:t>
            </a:r>
            <a:r>
              <a:rPr b="1" lang="it" sz="1600">
                <a:latin typeface="Calibri"/>
                <a:ea typeface="Calibri"/>
                <a:cs typeface="Calibri"/>
                <a:sym typeface="Calibri"/>
              </a:rPr>
              <a:t>gobernanza participativa</a:t>
            </a:r>
            <a:r>
              <a:rPr lang="it" sz="1600">
                <a:latin typeface="Calibri"/>
                <a:ea typeface="Calibri"/>
                <a:cs typeface="Calibri"/>
                <a:sym typeface="Calibri"/>
              </a:rPr>
              <a:t>, que prevé la participación directa de la dirección, con el fin de garantizar la puesta en común y la transparencia de las decisiones.</a:t>
            </a:r>
            <a:endParaRPr/>
          </a:p>
          <a:p>
            <a:pPr indent="0" lvl="0" marL="0" rtl="0" algn="just">
              <a:lnSpc>
                <a:spcPct val="100000"/>
              </a:lnSpc>
              <a:spcBef>
                <a:spcPts val="0"/>
              </a:spcBef>
              <a:spcAft>
                <a:spcPts val="0"/>
              </a:spcAft>
              <a:buClr>
                <a:schemeClr val="dk2"/>
              </a:buClr>
              <a:buSzPts val="1100"/>
              <a:buFont typeface="Arial"/>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La relación con las partes interesadas puede adoptar distintas formas </a:t>
            </a:r>
            <a:endParaRPr/>
          </a:p>
          <a:p>
            <a:pPr indent="0" lvl="0" marL="0" rtl="0" algn="just">
              <a:lnSpc>
                <a:spcPct val="100000"/>
              </a:lnSpc>
              <a:spcBef>
                <a:spcPts val="0"/>
              </a:spcBef>
              <a:spcAft>
                <a:spcPts val="0"/>
              </a:spcAft>
              <a:buClr>
                <a:schemeClr val="dk2"/>
              </a:buClr>
              <a:buSzPts val="1100"/>
              <a:buFont typeface="Arial"/>
              <a:buNone/>
            </a:pPr>
            <a:r>
              <a:rPr b="1" lang="it" sz="1600">
                <a:latin typeface="Calibri"/>
                <a:ea typeface="Calibri"/>
                <a:cs typeface="Calibri"/>
                <a:sym typeface="Calibri"/>
              </a:rPr>
              <a:t>escucha, consulta, co-planificación, implicación directa </a:t>
            </a:r>
            <a:endParaRPr/>
          </a:p>
          <a:p>
            <a:pPr indent="0" lvl="0" marL="0" rtl="0" algn="just">
              <a:lnSpc>
                <a:spcPct val="100000"/>
              </a:lnSpc>
              <a:spcBef>
                <a:spcPts val="0"/>
              </a:spcBef>
              <a:spcAft>
                <a:spcPts val="0"/>
              </a:spcAft>
              <a:buClr>
                <a:schemeClr val="dk2"/>
              </a:buClr>
              <a:buSzPts val="1100"/>
              <a:buFont typeface="Arial"/>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lang="it" sz="1600">
                <a:latin typeface="Calibri"/>
                <a:ea typeface="Calibri"/>
                <a:cs typeface="Calibri"/>
                <a:sym typeface="Calibri"/>
              </a:rPr>
              <a:t>La implicación de las partes interesadas se define como el mecanismo de consulta o participación a través del cual los trabajadores, usuarios y otros sujetos directamente interesados en las actividades se colocan en posición de ejercer una influencia sobre las decisiones de la empresa social</a:t>
            </a:r>
            <a:endParaRPr/>
          </a:p>
          <a:p>
            <a:pPr indent="0" lvl="0" marL="0" rtl="0" algn="just">
              <a:lnSpc>
                <a:spcPct val="100000"/>
              </a:lnSpc>
              <a:spcBef>
                <a:spcPts val="0"/>
              </a:spcBef>
              <a:spcAft>
                <a:spcPts val="0"/>
              </a:spcAft>
              <a:buSzPts val="1100"/>
              <a:buNone/>
            </a:pPr>
            <a:r>
              <a:t/>
            </a:r>
            <a:endParaRPr sz="14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400">
              <a:latin typeface="Calibri"/>
              <a:ea typeface="Calibri"/>
              <a:cs typeface="Calibri"/>
              <a:sym typeface="Calibri"/>
            </a:endParaRPr>
          </a:p>
        </p:txBody>
      </p:sp>
      <p:pic>
        <p:nvPicPr>
          <p:cNvPr id="736" name="Google Shape;736;p4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37" name="Google Shape;737;p40"/>
          <p:cNvSpPr txBox="1"/>
          <p:nvPr>
            <p:ph type="title"/>
          </p:nvPr>
        </p:nvSpPr>
        <p:spPr>
          <a:xfrm>
            <a:off x="1982550" y="544550"/>
            <a:ext cx="6771766"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200">
                <a:solidFill>
                  <a:srgbClr val="002B4D"/>
                </a:solidFill>
              </a:rPr>
              <a:t>4.3 Cómo interactuar con las partes interesadas</a:t>
            </a:r>
            <a:endParaRPr sz="2200">
              <a:solidFill>
                <a:srgbClr val="002B4D"/>
              </a:solidFill>
            </a:endParaRPr>
          </a:p>
        </p:txBody>
      </p:sp>
      <p:pic>
        <p:nvPicPr>
          <p:cNvPr descr="Graphical user interface, application&#10;&#10;Description automatically generated with medium confidence" id="738" name="Google Shape;738;p4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1"/>
          <p:cNvSpPr txBox="1"/>
          <p:nvPr>
            <p:ph idx="1" type="body"/>
          </p:nvPr>
        </p:nvSpPr>
        <p:spPr>
          <a:xfrm>
            <a:off x="337050" y="1708663"/>
            <a:ext cx="8364600" cy="3585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b="1" lang="it" sz="1700">
                <a:latin typeface="Calibri"/>
                <a:ea typeface="Calibri"/>
                <a:cs typeface="Calibri"/>
                <a:sym typeface="Calibri"/>
              </a:rPr>
              <a:t>Múltiples partes interesadas </a:t>
            </a:r>
            <a:endParaRPr sz="1700">
              <a:latin typeface="Calibri"/>
              <a:ea typeface="Calibri"/>
              <a:cs typeface="Calibri"/>
              <a:sym typeface="Calibri"/>
            </a:endParaRPr>
          </a:p>
          <a:p>
            <a:pPr indent="0" lvl="0" marL="0" rtl="0" algn="just">
              <a:lnSpc>
                <a:spcPct val="100000"/>
              </a:lnSpc>
              <a:spcBef>
                <a:spcPts val="0"/>
              </a:spcBef>
              <a:spcAft>
                <a:spcPts val="0"/>
              </a:spcAft>
              <a:buSzPts val="1100"/>
              <a:buNone/>
            </a:pPr>
            <a:r>
              <a:t/>
            </a:r>
            <a:endParaRPr sz="1200">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t/>
            </a:r>
            <a:endParaRPr sz="1200">
              <a:latin typeface="Calibri"/>
              <a:ea typeface="Calibri"/>
              <a:cs typeface="Calibri"/>
              <a:sym typeface="Calibri"/>
            </a:endParaRPr>
          </a:p>
        </p:txBody>
      </p:sp>
      <p:pic>
        <p:nvPicPr>
          <p:cNvPr id="744" name="Google Shape;744;p4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45" name="Google Shape;745;p41"/>
          <p:cNvSpPr txBox="1"/>
          <p:nvPr>
            <p:ph type="title"/>
          </p:nvPr>
        </p:nvSpPr>
        <p:spPr>
          <a:xfrm>
            <a:off x="1664700" y="504875"/>
            <a:ext cx="6865842"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400">
                <a:solidFill>
                  <a:schemeClr val="dk1"/>
                </a:solidFill>
              </a:rPr>
              <a:t>Cómo interactuar con las partes interesadas</a:t>
            </a:r>
            <a:endParaRPr sz="2400"/>
          </a:p>
        </p:txBody>
      </p:sp>
      <p:sp>
        <p:nvSpPr>
          <p:cNvPr id="746" name="Google Shape;746;p41"/>
          <p:cNvSpPr/>
          <p:nvPr/>
        </p:nvSpPr>
        <p:spPr>
          <a:xfrm>
            <a:off x="5479675" y="2610975"/>
            <a:ext cx="952500" cy="493200"/>
          </a:xfrm>
          <a:prstGeom prst="rect">
            <a:avLst/>
          </a:prstGeom>
          <a:solidFill>
            <a:srgbClr val="CC412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    </a:t>
            </a:r>
            <a:r>
              <a:rPr b="1" i="0" lang="it" sz="1400" u="none" cap="none" strike="noStrike">
                <a:solidFill>
                  <a:schemeClr val="lt1"/>
                </a:solidFill>
                <a:latin typeface="Arial"/>
                <a:ea typeface="Arial"/>
                <a:cs typeface="Arial"/>
                <a:sym typeface="Arial"/>
              </a:rPr>
              <a:t>Firm</a:t>
            </a:r>
            <a:endParaRPr b="1" i="0" sz="1400" u="none" cap="none" strike="noStrike">
              <a:solidFill>
                <a:schemeClr val="lt1"/>
              </a:solidFill>
              <a:latin typeface="Arial"/>
              <a:ea typeface="Arial"/>
              <a:cs typeface="Arial"/>
              <a:sym typeface="Arial"/>
            </a:endParaRPr>
          </a:p>
        </p:txBody>
      </p:sp>
      <p:sp>
        <p:nvSpPr>
          <p:cNvPr id="747" name="Google Shape;747;p41"/>
          <p:cNvSpPr/>
          <p:nvPr/>
        </p:nvSpPr>
        <p:spPr>
          <a:xfrm>
            <a:off x="3919825" y="190207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Government</a:t>
            </a:r>
            <a:endParaRPr b="0" i="0" sz="800" u="none" cap="none" strike="noStrike">
              <a:solidFill>
                <a:schemeClr val="lt1"/>
              </a:solidFill>
              <a:latin typeface="Calibri"/>
              <a:ea typeface="Calibri"/>
              <a:cs typeface="Calibri"/>
              <a:sym typeface="Calibri"/>
            </a:endParaRPr>
          </a:p>
        </p:txBody>
      </p:sp>
      <p:sp>
        <p:nvSpPr>
          <p:cNvPr id="748" name="Google Shape;748;p41"/>
          <p:cNvSpPr/>
          <p:nvPr/>
        </p:nvSpPr>
        <p:spPr>
          <a:xfrm>
            <a:off x="5896113" y="1804188"/>
            <a:ext cx="89100" cy="7422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41"/>
          <p:cNvSpPr/>
          <p:nvPr/>
        </p:nvSpPr>
        <p:spPr>
          <a:xfrm rot="1889619">
            <a:off x="6372234" y="1859941"/>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41"/>
          <p:cNvSpPr/>
          <p:nvPr/>
        </p:nvSpPr>
        <p:spPr>
          <a:xfrm rot="10788425">
            <a:off x="5905149" y="3210445"/>
            <a:ext cx="89101" cy="74220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41"/>
          <p:cNvSpPr/>
          <p:nvPr/>
        </p:nvSpPr>
        <p:spPr>
          <a:xfrm rot="1889619">
            <a:off x="5419922" y="3107503"/>
            <a:ext cx="89012" cy="742201"/>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41"/>
          <p:cNvSpPr/>
          <p:nvPr/>
        </p:nvSpPr>
        <p:spPr>
          <a:xfrm rot="8518366">
            <a:off x="5388207" y="188552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41"/>
          <p:cNvSpPr/>
          <p:nvPr/>
        </p:nvSpPr>
        <p:spPr>
          <a:xfrm rot="8518366">
            <a:off x="6422232" y="3093175"/>
            <a:ext cx="89118" cy="741943"/>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41"/>
          <p:cNvSpPr/>
          <p:nvPr/>
        </p:nvSpPr>
        <p:spPr>
          <a:xfrm rot="5400000">
            <a:off x="6734500" y="2578275"/>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1"/>
          <p:cNvSpPr/>
          <p:nvPr/>
        </p:nvSpPr>
        <p:spPr>
          <a:xfrm rot="5400000">
            <a:off x="5073850" y="2568300"/>
            <a:ext cx="103500" cy="558600"/>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1"/>
          <p:cNvSpPr/>
          <p:nvPr/>
        </p:nvSpPr>
        <p:spPr>
          <a:xfrm rot="7302336">
            <a:off x="5149977" y="2231275"/>
            <a:ext cx="103319" cy="558577"/>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1"/>
          <p:cNvSpPr/>
          <p:nvPr/>
        </p:nvSpPr>
        <p:spPr>
          <a:xfrm rot="7302336">
            <a:off x="6734584" y="3015652"/>
            <a:ext cx="103319" cy="558636"/>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41"/>
          <p:cNvSpPr/>
          <p:nvPr/>
        </p:nvSpPr>
        <p:spPr>
          <a:xfrm rot="3578144">
            <a:off x="6663444" y="2244024"/>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41"/>
          <p:cNvSpPr/>
          <p:nvPr/>
        </p:nvSpPr>
        <p:spPr>
          <a:xfrm rot="3578144">
            <a:off x="5143044" y="2977849"/>
            <a:ext cx="103265" cy="558564"/>
          </a:xfrm>
          <a:prstGeom prst="upDownArrow">
            <a:avLst>
              <a:gd fmla="val 50000" name="adj1"/>
              <a:gd fmla="val 50000" name="adj2"/>
            </a:avLst>
          </a:prstGeom>
          <a:solidFill>
            <a:srgbClr val="E6B8AF"/>
          </a:solidFill>
          <a:ln cap="flat" cmpd="sng" w="9525">
            <a:solidFill>
              <a:srgbClr val="E6B8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0" name="Google Shape;760;p41"/>
          <p:cNvPicPr preferRelativeResize="0"/>
          <p:nvPr/>
        </p:nvPicPr>
        <p:blipFill rotWithShape="1">
          <a:blip r:embed="rId4">
            <a:alphaModFix/>
          </a:blip>
          <a:srcRect b="0" l="0" r="0" t="0"/>
          <a:stretch/>
        </p:blipFill>
        <p:spPr>
          <a:xfrm>
            <a:off x="543075" y="2067175"/>
            <a:ext cx="2263800" cy="2263800"/>
          </a:xfrm>
          <a:prstGeom prst="rect">
            <a:avLst/>
          </a:prstGeom>
          <a:noFill/>
          <a:ln>
            <a:noFill/>
          </a:ln>
        </p:spPr>
      </p:pic>
      <p:pic>
        <p:nvPicPr>
          <p:cNvPr descr="Graphical user interface, application&#10;&#10;Description automatically generated with medium confidence" id="761" name="Google Shape;761;p4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
        <p:nvSpPr>
          <p:cNvPr id="762" name="Google Shape;762;p41"/>
          <p:cNvSpPr/>
          <p:nvPr/>
        </p:nvSpPr>
        <p:spPr>
          <a:xfrm>
            <a:off x="3744875" y="26024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Suppliers</a:t>
            </a:r>
            <a:endParaRPr b="0" i="0" sz="800" u="none" cap="none" strike="noStrike">
              <a:solidFill>
                <a:schemeClr val="lt1"/>
              </a:solidFill>
              <a:latin typeface="Calibri"/>
              <a:ea typeface="Calibri"/>
              <a:cs typeface="Calibri"/>
              <a:sym typeface="Calibri"/>
            </a:endParaRPr>
          </a:p>
        </p:txBody>
      </p:sp>
      <p:sp>
        <p:nvSpPr>
          <p:cNvPr id="763" name="Google Shape;763;p41"/>
          <p:cNvSpPr/>
          <p:nvPr/>
        </p:nvSpPr>
        <p:spPr>
          <a:xfrm>
            <a:off x="38209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Competitors</a:t>
            </a:r>
            <a:endParaRPr b="0" i="0" sz="800" u="none" cap="none" strike="noStrike">
              <a:solidFill>
                <a:schemeClr val="lt1"/>
              </a:solidFill>
              <a:latin typeface="Calibri"/>
              <a:ea typeface="Calibri"/>
              <a:cs typeface="Calibri"/>
              <a:sym typeface="Calibri"/>
            </a:endParaRPr>
          </a:p>
        </p:txBody>
      </p:sp>
      <p:sp>
        <p:nvSpPr>
          <p:cNvPr id="764" name="Google Shape;764;p41"/>
          <p:cNvSpPr/>
          <p:nvPr/>
        </p:nvSpPr>
        <p:spPr>
          <a:xfrm>
            <a:off x="7065550" y="1898788"/>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Activist Group</a:t>
            </a:r>
            <a:endParaRPr b="0" i="0" sz="800" u="none" cap="none" strike="noStrike">
              <a:solidFill>
                <a:schemeClr val="lt1"/>
              </a:solidFill>
              <a:latin typeface="Calibri"/>
              <a:ea typeface="Calibri"/>
              <a:cs typeface="Calibri"/>
              <a:sym typeface="Calibri"/>
            </a:endParaRPr>
          </a:p>
        </p:txBody>
      </p:sp>
      <p:sp>
        <p:nvSpPr>
          <p:cNvPr id="765" name="Google Shape;765;p41"/>
          <p:cNvSpPr/>
          <p:nvPr/>
        </p:nvSpPr>
        <p:spPr>
          <a:xfrm>
            <a:off x="7140325" y="26008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Customers</a:t>
            </a:r>
            <a:endParaRPr b="0" i="0" sz="800" u="none" cap="none" strike="noStrike">
              <a:solidFill>
                <a:schemeClr val="lt1"/>
              </a:solidFill>
              <a:latin typeface="Calibri"/>
              <a:ea typeface="Calibri"/>
              <a:cs typeface="Calibri"/>
              <a:sym typeface="Calibri"/>
            </a:endParaRPr>
          </a:p>
        </p:txBody>
      </p:sp>
      <p:sp>
        <p:nvSpPr>
          <p:cNvPr id="766" name="Google Shape;766;p41"/>
          <p:cNvSpPr/>
          <p:nvPr/>
        </p:nvSpPr>
        <p:spPr>
          <a:xfrm>
            <a:off x="7043200" y="330292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Managers</a:t>
            </a:r>
            <a:endParaRPr b="0" i="0" sz="800" u="none" cap="none" strike="noStrike">
              <a:solidFill>
                <a:schemeClr val="lt1"/>
              </a:solidFill>
              <a:latin typeface="Calibri"/>
              <a:ea typeface="Calibri"/>
              <a:cs typeface="Calibri"/>
              <a:sym typeface="Calibri"/>
            </a:endParaRPr>
          </a:p>
        </p:txBody>
      </p:sp>
      <p:sp>
        <p:nvSpPr>
          <p:cNvPr id="767" name="Google Shape;767;p41"/>
          <p:cNvSpPr/>
          <p:nvPr/>
        </p:nvSpPr>
        <p:spPr>
          <a:xfrm>
            <a:off x="6555850" y="1269013"/>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2"/>
              </a:buClr>
              <a:buSzPts val="1100"/>
              <a:buFont typeface="Arial"/>
              <a:buNone/>
            </a:pPr>
            <a:r>
              <a:rPr b="0" i="0" lang="it" sz="900" u="none" cap="none" strike="noStrike">
                <a:solidFill>
                  <a:schemeClr val="lt1"/>
                </a:solidFill>
                <a:latin typeface="Calibri"/>
                <a:ea typeface="Calibri"/>
                <a:cs typeface="Calibri"/>
                <a:sym typeface="Calibri"/>
              </a:rPr>
              <a:t>Financial Community</a:t>
            </a:r>
            <a:endParaRPr b="0" i="0" sz="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800" u="none" cap="none" strike="noStrike">
              <a:solidFill>
                <a:schemeClr val="lt1"/>
              </a:solidFill>
              <a:latin typeface="Calibri"/>
              <a:ea typeface="Calibri"/>
              <a:cs typeface="Calibri"/>
              <a:sym typeface="Calibri"/>
            </a:endParaRPr>
          </a:p>
        </p:txBody>
      </p:sp>
      <p:sp>
        <p:nvSpPr>
          <p:cNvPr id="768" name="Google Shape;768;p41"/>
          <p:cNvSpPr/>
          <p:nvPr/>
        </p:nvSpPr>
        <p:spPr>
          <a:xfrm>
            <a:off x="5481925" y="106945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Owners</a:t>
            </a:r>
            <a:endParaRPr b="0" i="0" sz="800" u="none" cap="none" strike="noStrike">
              <a:solidFill>
                <a:schemeClr val="lt1"/>
              </a:solidFill>
              <a:latin typeface="Calibri"/>
              <a:ea typeface="Calibri"/>
              <a:cs typeface="Calibri"/>
              <a:sym typeface="Calibri"/>
            </a:endParaRPr>
          </a:p>
        </p:txBody>
      </p:sp>
      <p:sp>
        <p:nvSpPr>
          <p:cNvPr id="769" name="Google Shape;769;p41"/>
          <p:cNvSpPr/>
          <p:nvPr/>
        </p:nvSpPr>
        <p:spPr>
          <a:xfrm>
            <a:off x="4408000" y="12954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Political Groups</a:t>
            </a:r>
            <a:endParaRPr b="0" i="0" sz="800" u="none" cap="none" strike="noStrike">
              <a:solidFill>
                <a:schemeClr val="lt1"/>
              </a:solidFill>
              <a:latin typeface="Calibri"/>
              <a:ea typeface="Calibri"/>
              <a:cs typeface="Calibri"/>
              <a:sym typeface="Calibri"/>
            </a:endParaRPr>
          </a:p>
        </p:txBody>
      </p:sp>
      <p:sp>
        <p:nvSpPr>
          <p:cNvPr id="770" name="Google Shape;770;p41"/>
          <p:cNvSpPr/>
          <p:nvPr/>
        </p:nvSpPr>
        <p:spPr>
          <a:xfrm>
            <a:off x="6555850" y="3933375"/>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Unions</a:t>
            </a:r>
            <a:endParaRPr b="0" i="0" sz="800" u="none" cap="none" strike="noStrike">
              <a:solidFill>
                <a:schemeClr val="lt1"/>
              </a:solidFill>
              <a:latin typeface="Calibri"/>
              <a:ea typeface="Calibri"/>
              <a:cs typeface="Calibri"/>
              <a:sym typeface="Calibri"/>
            </a:endParaRPr>
          </a:p>
        </p:txBody>
      </p:sp>
      <p:sp>
        <p:nvSpPr>
          <p:cNvPr id="771" name="Google Shape;771;p41"/>
          <p:cNvSpPr/>
          <p:nvPr/>
        </p:nvSpPr>
        <p:spPr>
          <a:xfrm>
            <a:off x="5481925" y="40589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Employees</a:t>
            </a:r>
            <a:endParaRPr b="0" i="0" sz="800" u="none" cap="none" strike="noStrike">
              <a:solidFill>
                <a:schemeClr val="lt1"/>
              </a:solidFill>
              <a:latin typeface="Calibri"/>
              <a:ea typeface="Calibri"/>
              <a:cs typeface="Calibri"/>
              <a:sym typeface="Calibri"/>
            </a:endParaRPr>
          </a:p>
        </p:txBody>
      </p:sp>
      <p:sp>
        <p:nvSpPr>
          <p:cNvPr id="772" name="Google Shape;772;p41"/>
          <p:cNvSpPr/>
          <p:nvPr/>
        </p:nvSpPr>
        <p:spPr>
          <a:xfrm>
            <a:off x="4379500" y="3909600"/>
            <a:ext cx="1025400" cy="586800"/>
          </a:xfrm>
          <a:prstGeom prst="ellipse">
            <a:avLst/>
          </a:prstGeom>
          <a:solidFill>
            <a:srgbClr val="DD7E6B"/>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it" sz="800" u="none" cap="none" strike="noStrike">
                <a:solidFill>
                  <a:schemeClr val="lt1"/>
                </a:solidFill>
                <a:latin typeface="Calibri"/>
                <a:ea typeface="Calibri"/>
                <a:cs typeface="Calibri"/>
                <a:sym typeface="Calibri"/>
              </a:rPr>
              <a:t>Trade Association</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id="777" name="Google Shape;777;p4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78" name="Google Shape;778;p42"/>
          <p:cNvSpPr txBox="1"/>
          <p:nvPr>
            <p:ph type="title"/>
          </p:nvPr>
        </p:nvSpPr>
        <p:spPr>
          <a:xfrm>
            <a:off x="491634" y="5384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4,4 Ventajas de un sistema multilateral</a:t>
            </a:r>
            <a:endParaRPr sz="2400">
              <a:solidFill>
                <a:srgbClr val="002B4D"/>
              </a:solidFill>
            </a:endParaRPr>
          </a:p>
        </p:txBody>
      </p:sp>
      <p:sp>
        <p:nvSpPr>
          <p:cNvPr id="779" name="Google Shape;779;p42"/>
          <p:cNvSpPr txBox="1"/>
          <p:nvPr>
            <p:ph idx="1" type="body"/>
          </p:nvPr>
        </p:nvSpPr>
        <p:spPr>
          <a:xfrm>
            <a:off x="718275" y="1326250"/>
            <a:ext cx="1695900" cy="45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it" sz="2000">
                <a:latin typeface="Calibri"/>
                <a:ea typeface="Calibri"/>
                <a:cs typeface="Calibri"/>
                <a:sym typeface="Calibri"/>
              </a:rPr>
              <a:t>Ventajas</a:t>
            </a:r>
            <a:r>
              <a:rPr lang="it" sz="2000">
                <a:latin typeface="Calibri"/>
                <a:ea typeface="Calibri"/>
                <a:cs typeface="Calibri"/>
                <a:sym typeface="Calibri"/>
              </a:rPr>
              <a:t>:</a:t>
            </a:r>
            <a:endParaRPr sz="2000">
              <a:latin typeface="Calibri"/>
              <a:ea typeface="Calibri"/>
              <a:cs typeface="Calibri"/>
              <a:sym typeface="Calibri"/>
            </a:endParaRPr>
          </a:p>
          <a:p>
            <a:pPr indent="0" lvl="0" marL="114300" rtl="0" algn="l">
              <a:lnSpc>
                <a:spcPct val="115000"/>
              </a:lnSpc>
              <a:spcBef>
                <a:spcPts val="800"/>
              </a:spcBef>
              <a:spcAft>
                <a:spcPts val="0"/>
              </a:spcAft>
              <a:buSzPts val="1800"/>
              <a:buNone/>
            </a:pPr>
            <a:r>
              <a:t/>
            </a:r>
            <a:endParaRPr b="0" sz="25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sp>
        <p:nvSpPr>
          <p:cNvPr id="780" name="Google Shape;780;p42"/>
          <p:cNvSpPr txBox="1"/>
          <p:nvPr/>
        </p:nvSpPr>
        <p:spPr>
          <a:xfrm>
            <a:off x="3234000" y="1211350"/>
            <a:ext cx="5540100" cy="3508623"/>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rgbClr val="000000"/>
              </a:buClr>
              <a:buSzPts val="1800"/>
              <a:buFont typeface="Arial"/>
              <a:buChar char="•"/>
            </a:pPr>
            <a:r>
              <a:rPr b="0" i="0" lang="it" sz="1800" u="none" cap="none" strike="noStrike">
                <a:solidFill>
                  <a:srgbClr val="000000"/>
                </a:solidFill>
                <a:latin typeface="Calibri"/>
                <a:ea typeface="Calibri"/>
                <a:cs typeface="Calibri"/>
                <a:sym typeface="Calibri"/>
              </a:rPr>
              <a:t>reducción de las lagunas de información entre el organismo productor y los usuarios de los servicios</a:t>
            </a:r>
            <a:endParaRPr/>
          </a:p>
          <a:p>
            <a:pPr indent="-285750" lvl="0" marL="285750" marR="0" rtl="0" algn="just">
              <a:lnSpc>
                <a:spcPct val="100000"/>
              </a:lnSpc>
              <a:spcBef>
                <a:spcPts val="0"/>
              </a:spcBef>
              <a:spcAft>
                <a:spcPts val="0"/>
              </a:spcAft>
              <a:buClr>
                <a:srgbClr val="000000"/>
              </a:buClr>
              <a:buSzPts val="1800"/>
              <a:buFont typeface="Arial"/>
              <a:buChar char="•"/>
            </a:pPr>
            <a:r>
              <a:rPr b="0" i="0" lang="it" sz="1800" u="none" cap="none" strike="noStrike">
                <a:solidFill>
                  <a:srgbClr val="000000"/>
                </a:solidFill>
                <a:latin typeface="Calibri"/>
                <a:ea typeface="Calibri"/>
                <a:cs typeface="Calibri"/>
                <a:sym typeface="Calibri"/>
              </a:rPr>
              <a:t>aumento de la eficiencia y eficacia de la producción</a:t>
            </a:r>
            <a:endParaRPr/>
          </a:p>
          <a:p>
            <a:pPr indent="-285750" lvl="0" marL="285750" marR="0" rtl="0" algn="just">
              <a:lnSpc>
                <a:spcPct val="100000"/>
              </a:lnSpc>
              <a:spcBef>
                <a:spcPts val="0"/>
              </a:spcBef>
              <a:spcAft>
                <a:spcPts val="0"/>
              </a:spcAft>
              <a:buClr>
                <a:srgbClr val="000000"/>
              </a:buClr>
              <a:buSzPts val="1800"/>
              <a:buFont typeface="Arial"/>
              <a:buChar char="•"/>
            </a:pPr>
            <a:r>
              <a:rPr b="0" i="0" lang="it" sz="1800" u="none" cap="none" strike="noStrike">
                <a:solidFill>
                  <a:srgbClr val="000000"/>
                </a:solidFill>
                <a:latin typeface="Calibri"/>
                <a:ea typeface="Calibri"/>
                <a:cs typeface="Calibri"/>
                <a:sym typeface="Calibri"/>
              </a:rPr>
              <a:t>aumento de la capacidad de control, en sectores en los que es difícil confiar la responsabilidad a partes externas</a:t>
            </a:r>
            <a:endParaRPr/>
          </a:p>
          <a:p>
            <a:pPr indent="-285750" lvl="0" marL="285750" marR="0" rtl="0" algn="just">
              <a:lnSpc>
                <a:spcPct val="100000"/>
              </a:lnSpc>
              <a:spcBef>
                <a:spcPts val="0"/>
              </a:spcBef>
              <a:spcAft>
                <a:spcPts val="0"/>
              </a:spcAft>
              <a:buClr>
                <a:srgbClr val="000000"/>
              </a:buClr>
              <a:buSzPts val="1800"/>
              <a:buFont typeface="Arial"/>
              <a:buChar char="•"/>
            </a:pPr>
            <a:r>
              <a:rPr b="0" i="0" lang="it" sz="1800" u="none" cap="none" strike="noStrike">
                <a:solidFill>
                  <a:srgbClr val="000000"/>
                </a:solidFill>
                <a:latin typeface="Calibri"/>
                <a:ea typeface="Calibri"/>
                <a:cs typeface="Calibri"/>
                <a:sym typeface="Calibri"/>
              </a:rPr>
              <a:t>estimular el aprendizaje, gracias a varios puntos de vista, con una mayor capacidad de innovación y reflexión;</a:t>
            </a:r>
            <a:endParaRPr/>
          </a:p>
          <a:p>
            <a:pPr indent="-285750" lvl="0" marL="285750" marR="0" rtl="0" algn="just">
              <a:lnSpc>
                <a:spcPct val="100000"/>
              </a:lnSpc>
              <a:spcBef>
                <a:spcPts val="0"/>
              </a:spcBef>
              <a:spcAft>
                <a:spcPts val="0"/>
              </a:spcAft>
              <a:buClr>
                <a:srgbClr val="000000"/>
              </a:buClr>
              <a:buSzPts val="1800"/>
              <a:buFont typeface="Arial"/>
              <a:buChar char="•"/>
            </a:pPr>
            <a:r>
              <a:rPr b="0" i="0" lang="it" sz="1800" u="none" cap="none" strike="noStrike">
                <a:solidFill>
                  <a:srgbClr val="000000"/>
                </a:solidFill>
                <a:latin typeface="Calibri"/>
                <a:ea typeface="Calibri"/>
                <a:cs typeface="Calibri"/>
                <a:sym typeface="Calibri"/>
              </a:rPr>
              <a:t>capacidad de generar recursos adicionales externos a la organización, a través de mayores intercambios con el entorno</a:t>
            </a:r>
            <a:endParaRPr/>
          </a:p>
        </p:txBody>
      </p:sp>
      <p:cxnSp>
        <p:nvCxnSpPr>
          <p:cNvPr id="781" name="Google Shape;781;p42"/>
          <p:cNvCxnSpPr/>
          <p:nvPr/>
        </p:nvCxnSpPr>
        <p:spPr>
          <a:xfrm>
            <a:off x="3081625" y="1326250"/>
            <a:ext cx="11100" cy="2924700"/>
          </a:xfrm>
          <a:prstGeom prst="straightConnector1">
            <a:avLst/>
          </a:prstGeom>
          <a:noFill/>
          <a:ln cap="flat" cmpd="sng" w="9525">
            <a:solidFill>
              <a:schemeClr val="dk1"/>
            </a:solidFill>
            <a:prstDash val="solid"/>
            <a:round/>
            <a:headEnd len="sm" w="sm" type="none"/>
            <a:tailEnd len="sm" w="sm" type="none"/>
          </a:ln>
        </p:spPr>
      </p:cxnSp>
      <p:pic>
        <p:nvPicPr>
          <p:cNvPr id="782" name="Google Shape;782;p42"/>
          <p:cNvPicPr preferRelativeResize="0"/>
          <p:nvPr/>
        </p:nvPicPr>
        <p:blipFill rotWithShape="1">
          <a:blip r:embed="rId4">
            <a:alphaModFix/>
          </a:blip>
          <a:srcRect b="0" l="0" r="0" t="0"/>
          <a:stretch/>
        </p:blipFill>
        <p:spPr>
          <a:xfrm>
            <a:off x="261125" y="1936750"/>
            <a:ext cx="2679224" cy="2679224"/>
          </a:xfrm>
          <a:prstGeom prst="rect">
            <a:avLst/>
          </a:prstGeom>
          <a:noFill/>
          <a:ln>
            <a:noFill/>
          </a:ln>
        </p:spPr>
      </p:pic>
      <p:pic>
        <p:nvPicPr>
          <p:cNvPr descr="Graphical user interface, application&#10;&#10;Description automatically generated with medium confidence" id="783" name="Google Shape;783;p4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pic>
        <p:nvPicPr>
          <p:cNvPr id="788" name="Google Shape;788;p4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789" name="Google Shape;789;p43"/>
          <p:cNvSpPr txBox="1"/>
          <p:nvPr/>
        </p:nvSpPr>
        <p:spPr>
          <a:xfrm>
            <a:off x="50" y="1556700"/>
            <a:ext cx="4572000" cy="172351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5. Sinergia y equilibrio entre objetivos/servicios sociales y económicos – cómo comercializar su producto</a:t>
            </a:r>
            <a:endParaRPr b="1" i="0" sz="2500" u="none" cap="none" strike="noStrike">
              <a:solidFill>
                <a:schemeClr val="dk1"/>
              </a:solidFill>
              <a:latin typeface="Raleway"/>
              <a:ea typeface="Raleway"/>
              <a:cs typeface="Raleway"/>
              <a:sym typeface="Raleway"/>
            </a:endParaRPr>
          </a:p>
        </p:txBody>
      </p:sp>
      <p:sp>
        <p:nvSpPr>
          <p:cNvPr id="790" name="Google Shape;790;p43"/>
          <p:cNvSpPr txBox="1"/>
          <p:nvPr>
            <p:ph type="title"/>
          </p:nvPr>
        </p:nvSpPr>
        <p:spPr>
          <a:xfrm>
            <a:off x="50" y="3239250"/>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5.1 Dualismo económico y social</a:t>
            </a:r>
            <a:endParaRPr/>
          </a:p>
        </p:txBody>
      </p:sp>
      <p:sp>
        <p:nvSpPr>
          <p:cNvPr id="791" name="Google Shape;791;p4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a:solidFill>
                  <a:srgbClr val="000000"/>
                </a:solidFill>
              </a:rPr>
              <a:t>Las empresas sociales representan una respuesta emergente a los problemas económicos y sociales, convirtiéndose en promotoras del cambio.</a:t>
            </a:r>
            <a:endParaRPr>
              <a:solidFill>
                <a:srgbClr val="000000"/>
              </a:solidFill>
            </a:endParaRPr>
          </a:p>
        </p:txBody>
      </p:sp>
      <p:pic>
        <p:nvPicPr>
          <p:cNvPr descr="Graphical user interface, application&#10;&#10;Description automatically generated with medium confidence" id="792" name="Google Shape;792;p4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44"/>
          <p:cNvPicPr preferRelativeResize="0"/>
          <p:nvPr/>
        </p:nvPicPr>
        <p:blipFill rotWithShape="1">
          <a:blip r:embed="rId3">
            <a:alphaModFix/>
          </a:blip>
          <a:srcRect b="0" l="0" r="-3231" t="-1926"/>
          <a:stretch/>
        </p:blipFill>
        <p:spPr>
          <a:xfrm>
            <a:off x="6414050" y="2530025"/>
            <a:ext cx="2554100" cy="2206249"/>
          </a:xfrm>
          <a:prstGeom prst="rect">
            <a:avLst/>
          </a:prstGeom>
          <a:noFill/>
          <a:ln>
            <a:noFill/>
          </a:ln>
        </p:spPr>
      </p:pic>
      <p:sp>
        <p:nvSpPr>
          <p:cNvPr id="798" name="Google Shape;798;p44"/>
          <p:cNvSpPr txBox="1"/>
          <p:nvPr>
            <p:ph type="title"/>
          </p:nvPr>
        </p:nvSpPr>
        <p:spPr>
          <a:xfrm>
            <a:off x="541635" y="61094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chemeClr val="dk1"/>
                </a:solidFill>
              </a:rPr>
              <a:t>Dualismo económico y social</a:t>
            </a:r>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accent5"/>
              </a:solidFill>
            </a:endParaRPr>
          </a:p>
        </p:txBody>
      </p:sp>
      <p:sp>
        <p:nvSpPr>
          <p:cNvPr id="799" name="Google Shape;799;p44"/>
          <p:cNvSpPr txBox="1"/>
          <p:nvPr>
            <p:ph idx="1" type="body"/>
          </p:nvPr>
        </p:nvSpPr>
        <p:spPr>
          <a:xfrm>
            <a:off x="496550" y="2914249"/>
            <a:ext cx="6603300" cy="154943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it" sz="1400">
                <a:latin typeface="Calibri"/>
                <a:ea typeface="Calibri"/>
                <a:cs typeface="Calibri"/>
                <a:sym typeface="Calibri"/>
              </a:rPr>
              <a:t>Las Empresas Sociales </a:t>
            </a:r>
            <a:r>
              <a:rPr lang="it" sz="1400">
                <a:latin typeface="Calibri"/>
                <a:ea typeface="Calibri"/>
                <a:cs typeface="Calibri"/>
                <a:sym typeface="Calibri"/>
              </a:rPr>
              <a:t>representan una respuesta emergente a los problemas económicos y sociales, convirtiéndose en promotoras del cambio. Son capaces de aportar soluciones a las nuevas necesidades de las personas y las comunidades. Pueden diseñar, desarrollar e introducir transformaciones en las relaciones entre individuos e instituciones y, de este modo, redefinir los objetivos y </a:t>
            </a:r>
            <a:r>
              <a:rPr b="1" lang="it" sz="1400">
                <a:latin typeface="Calibri"/>
                <a:ea typeface="Calibri"/>
                <a:cs typeface="Calibri"/>
                <a:sym typeface="Calibri"/>
              </a:rPr>
              <a:t>prioridades del desarrollo socioeconómico.</a:t>
            </a:r>
            <a:endParaRPr/>
          </a:p>
          <a:p>
            <a:pPr indent="0" lvl="0" marL="0" rtl="0" algn="l">
              <a:lnSpc>
                <a:spcPct val="115000"/>
              </a:lnSpc>
              <a:spcBef>
                <a:spcPts val="1200"/>
              </a:spcBef>
              <a:spcAft>
                <a:spcPts val="0"/>
              </a:spcAft>
              <a:buClr>
                <a:schemeClr val="dk2"/>
              </a:buClr>
              <a:buSzPts val="1100"/>
              <a:buFont typeface="Arial"/>
              <a:buNone/>
            </a:pPr>
            <a:r>
              <a:t/>
            </a:r>
            <a:endParaRPr sz="1400">
              <a:latin typeface="Arial"/>
              <a:ea typeface="Arial"/>
              <a:cs typeface="Arial"/>
              <a:sym typeface="Arial"/>
            </a:endParaRPr>
          </a:p>
          <a:p>
            <a:pPr indent="0" lvl="0" marL="0" rtl="0" algn="l">
              <a:lnSpc>
                <a:spcPct val="115000"/>
              </a:lnSpc>
              <a:spcBef>
                <a:spcPts val="1000"/>
              </a:spcBef>
              <a:spcAft>
                <a:spcPts val="0"/>
              </a:spcAft>
              <a:buSzPts val="1800"/>
              <a:buNone/>
            </a:pPr>
            <a:r>
              <a:t/>
            </a:r>
            <a:endParaRPr sz="14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t/>
            </a:r>
            <a:endParaRPr sz="1400"/>
          </a:p>
        </p:txBody>
      </p:sp>
      <p:pic>
        <p:nvPicPr>
          <p:cNvPr id="800" name="Google Shape;800;p44"/>
          <p:cNvPicPr preferRelativeResize="0"/>
          <p:nvPr/>
        </p:nvPicPr>
        <p:blipFill rotWithShape="1">
          <a:blip r:embed="rId4">
            <a:alphaModFix/>
          </a:blip>
          <a:srcRect b="0" l="0" r="0" t="0"/>
          <a:stretch/>
        </p:blipFill>
        <p:spPr>
          <a:xfrm>
            <a:off x="0" y="0"/>
            <a:ext cx="718275" cy="679625"/>
          </a:xfrm>
          <a:prstGeom prst="rect">
            <a:avLst/>
          </a:prstGeom>
          <a:noFill/>
          <a:ln>
            <a:noFill/>
          </a:ln>
        </p:spPr>
      </p:pic>
      <p:cxnSp>
        <p:nvCxnSpPr>
          <p:cNvPr id="801" name="Google Shape;801;p44"/>
          <p:cNvCxnSpPr/>
          <p:nvPr/>
        </p:nvCxnSpPr>
        <p:spPr>
          <a:xfrm>
            <a:off x="409126" y="1348824"/>
            <a:ext cx="4200" cy="702300"/>
          </a:xfrm>
          <a:prstGeom prst="straightConnector1">
            <a:avLst/>
          </a:prstGeom>
          <a:noFill/>
          <a:ln cap="flat" cmpd="sng" w="28575">
            <a:solidFill>
              <a:srgbClr val="FF6B26"/>
            </a:solidFill>
            <a:prstDash val="solid"/>
            <a:round/>
            <a:headEnd len="sm" w="sm" type="none"/>
            <a:tailEnd len="sm" w="sm" type="none"/>
          </a:ln>
        </p:spPr>
      </p:cxnSp>
      <p:cxnSp>
        <p:nvCxnSpPr>
          <p:cNvPr id="802" name="Google Shape;802;p44"/>
          <p:cNvCxnSpPr/>
          <p:nvPr/>
        </p:nvCxnSpPr>
        <p:spPr>
          <a:xfrm>
            <a:off x="407625" y="2234250"/>
            <a:ext cx="7200" cy="675000"/>
          </a:xfrm>
          <a:prstGeom prst="straightConnector1">
            <a:avLst/>
          </a:prstGeom>
          <a:noFill/>
          <a:ln cap="flat" cmpd="sng" w="28575">
            <a:solidFill>
              <a:srgbClr val="F8A17A"/>
            </a:solidFill>
            <a:prstDash val="solid"/>
            <a:round/>
            <a:headEnd len="sm" w="sm" type="none"/>
            <a:tailEnd len="sm" w="sm" type="none"/>
          </a:ln>
        </p:spPr>
      </p:cxnSp>
      <p:cxnSp>
        <p:nvCxnSpPr>
          <p:cNvPr id="803" name="Google Shape;803;p44"/>
          <p:cNvCxnSpPr/>
          <p:nvPr/>
        </p:nvCxnSpPr>
        <p:spPr>
          <a:xfrm flipH="1">
            <a:off x="404925" y="3092375"/>
            <a:ext cx="10800" cy="1105800"/>
          </a:xfrm>
          <a:prstGeom prst="straightConnector1">
            <a:avLst/>
          </a:prstGeom>
          <a:noFill/>
          <a:ln cap="flat" cmpd="sng" w="28575">
            <a:solidFill>
              <a:srgbClr val="FFD197"/>
            </a:solidFill>
            <a:prstDash val="solid"/>
            <a:round/>
            <a:headEnd len="sm" w="sm" type="none"/>
            <a:tailEnd len="sm" w="sm" type="none"/>
          </a:ln>
        </p:spPr>
      </p:cxnSp>
      <p:sp>
        <p:nvSpPr>
          <p:cNvPr id="804" name="Google Shape;804;p44"/>
          <p:cNvSpPr txBox="1"/>
          <p:nvPr/>
        </p:nvSpPr>
        <p:spPr>
          <a:xfrm>
            <a:off x="496550" y="1252075"/>
            <a:ext cx="8037000" cy="1056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El dualismo </a:t>
            </a:r>
            <a:r>
              <a:rPr b="1" i="0" lang="it" sz="1400" u="none" cap="none" strike="noStrike">
                <a:solidFill>
                  <a:schemeClr val="dk2"/>
                </a:solidFill>
                <a:latin typeface="Calibri"/>
                <a:ea typeface="Calibri"/>
                <a:cs typeface="Calibri"/>
                <a:sym typeface="Calibri"/>
              </a:rPr>
              <a:t>económico y social puede dar lugar a tensiones en la gestión de los objetivos sociales y económicos</a:t>
            </a:r>
            <a:r>
              <a:rPr b="0" i="0" lang="it" sz="1400" u="none" cap="none" strike="noStrike">
                <a:solidFill>
                  <a:schemeClr val="dk2"/>
                </a:solidFill>
                <a:latin typeface="Calibri"/>
                <a:ea typeface="Calibri"/>
                <a:cs typeface="Calibri"/>
                <a:sym typeface="Calibri"/>
              </a:rPr>
              <a:t>, lo que genera problemas dentro de la organización. Estas fuentes de tensión pueden proceder tanto de subgrupos internos como d</a:t>
            </a:r>
            <a:r>
              <a:rPr b="1" i="0" lang="it" sz="1400" u="none" cap="none" strike="noStrike">
                <a:solidFill>
                  <a:schemeClr val="dk2"/>
                </a:solidFill>
                <a:latin typeface="Calibri"/>
                <a:ea typeface="Calibri"/>
                <a:cs typeface="Calibri"/>
                <a:sym typeface="Calibri"/>
              </a:rPr>
              <a:t>e partes interesadas externas</a:t>
            </a:r>
            <a:r>
              <a:rPr b="0" i="0" lang="it" sz="1400" u="none" cap="none" strike="noStrike">
                <a:solidFill>
                  <a:schemeClr val="dk2"/>
                </a:solidFill>
                <a:latin typeface="Calibri"/>
                <a:ea typeface="Calibri"/>
                <a:cs typeface="Calibri"/>
                <a:sym typeface="Calibri"/>
              </a:rPr>
              <a:t>. </a:t>
            </a:r>
            <a:endParaRPr/>
          </a:p>
        </p:txBody>
      </p:sp>
      <p:sp>
        <p:nvSpPr>
          <p:cNvPr id="805" name="Google Shape;805;p44"/>
          <p:cNvSpPr txBox="1"/>
          <p:nvPr/>
        </p:nvSpPr>
        <p:spPr>
          <a:xfrm>
            <a:off x="541625" y="2123850"/>
            <a:ext cx="7992000" cy="1056156"/>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2"/>
              </a:buClr>
              <a:buSzPts val="1100"/>
              <a:buFont typeface="Arial"/>
              <a:buNone/>
            </a:pPr>
            <a:r>
              <a:rPr b="0" i="0" lang="it" sz="1400" u="none" cap="none" strike="noStrike">
                <a:solidFill>
                  <a:schemeClr val="dk2"/>
                </a:solidFill>
                <a:latin typeface="Calibri"/>
                <a:ea typeface="Calibri"/>
                <a:cs typeface="Calibri"/>
                <a:sym typeface="Calibri"/>
              </a:rPr>
              <a:t>Prestar demasiada atención a los objetivos económicos podría alejar a la organización de sus objetivos sociales, mientras que centrarse demasiado en los objetivos sociales podría acabar afectando a la sostenibilidad financiera de la organización.</a:t>
            </a:r>
            <a:endParaRPr/>
          </a:p>
        </p:txBody>
      </p:sp>
      <p:pic>
        <p:nvPicPr>
          <p:cNvPr descr="Graphical user interface, application&#10;&#10;Description automatically generated with medium confidence" id="806" name="Google Shape;806;p4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4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ph type="title"/>
          </p:nvPr>
        </p:nvSpPr>
        <p:spPr>
          <a:xfrm>
            <a:off x="1287750" y="564875"/>
            <a:ext cx="65685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Metodología– EQF Work Unit 1</a:t>
            </a:r>
            <a:endParaRPr sz="2000"/>
          </a:p>
          <a:p>
            <a:pPr indent="0" lvl="0" marL="0" rtl="0" algn="ctr">
              <a:lnSpc>
                <a:spcPct val="100000"/>
              </a:lnSpc>
              <a:spcBef>
                <a:spcPts val="0"/>
              </a:spcBef>
              <a:spcAft>
                <a:spcPts val="0"/>
              </a:spcAft>
              <a:buSzPts val="3000"/>
              <a:buNone/>
            </a:pPr>
            <a:r>
              <a:t/>
            </a:r>
            <a:endParaRPr sz="2000"/>
          </a:p>
        </p:txBody>
      </p:sp>
      <p:pic>
        <p:nvPicPr>
          <p:cNvPr id="275" name="Google Shape;275;p4"/>
          <p:cNvPicPr preferRelativeResize="0"/>
          <p:nvPr/>
        </p:nvPicPr>
        <p:blipFill rotWithShape="1">
          <a:blip r:embed="rId3">
            <a:alphaModFix/>
          </a:blip>
          <a:srcRect b="0" l="0" r="0" t="0"/>
          <a:stretch/>
        </p:blipFill>
        <p:spPr>
          <a:xfrm>
            <a:off x="0" y="0"/>
            <a:ext cx="718275" cy="679625"/>
          </a:xfrm>
          <a:prstGeom prst="rect">
            <a:avLst/>
          </a:prstGeom>
          <a:noFill/>
          <a:ln>
            <a:noFill/>
          </a:ln>
        </p:spPr>
      </p:pic>
      <p:graphicFrame>
        <p:nvGraphicFramePr>
          <p:cNvPr id="276" name="Google Shape;276;p4"/>
          <p:cNvGraphicFramePr/>
          <p:nvPr/>
        </p:nvGraphicFramePr>
        <p:xfrm>
          <a:off x="1068925" y="1096819"/>
          <a:ext cx="3000000" cy="3000000"/>
        </p:xfrm>
        <a:graphic>
          <a:graphicData uri="http://schemas.openxmlformats.org/drawingml/2006/table">
            <a:tbl>
              <a:tblPr>
                <a:noFill/>
                <a:tableStyleId>{C7F5944A-76F6-4956-AC53-2A5B86A8619E}</a:tableStyleId>
              </a:tblPr>
              <a:tblGrid>
                <a:gridCol w="2416675"/>
                <a:gridCol w="2416675"/>
                <a:gridCol w="2416675"/>
              </a:tblGrid>
              <a:tr h="443075">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Conocimientos: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Habilidades:</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b="1" lang="it" sz="2100" u="none" cap="none" strike="noStrike">
                          <a:solidFill>
                            <a:srgbClr val="F46524"/>
                          </a:solidFill>
                          <a:latin typeface="Lato"/>
                          <a:ea typeface="Lato"/>
                          <a:cs typeface="Lato"/>
                          <a:sym typeface="Lato"/>
                        </a:rPr>
                        <a:t>Competencias:</a:t>
                      </a:r>
                      <a:endParaRPr sz="1400" u="none" cap="none" strike="noStrike"/>
                    </a:p>
                  </a:txBody>
                  <a:tcPr marT="91425" marB="91425" marR="91425" marL="91425"/>
                </a:tc>
              </a:tr>
              <a:tr h="2654725">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Conocimientos para:</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Saber medir el impacto social</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Habilidades técnicas y específicas para:</a:t>
                      </a:r>
                      <a:endParaRPr sz="1400" u="none" cap="none" strike="noStrike"/>
                    </a:p>
                    <a:p>
                      <a:pPr indent="-285750" lvl="0" marL="285750" marR="0" rtl="0" algn="l">
                        <a:lnSpc>
                          <a:spcPct val="100000"/>
                        </a:lnSpc>
                        <a:spcBef>
                          <a:spcPts val="0"/>
                        </a:spcBef>
                        <a:spcAft>
                          <a:spcPts val="0"/>
                        </a:spcAft>
                        <a:buClr>
                          <a:srgbClr val="000000"/>
                        </a:buClr>
                        <a:buSzPts val="1100"/>
                        <a:buFont typeface="Noto Sans Symbols"/>
                        <a:buChar char="▪"/>
                      </a:pPr>
                      <a:r>
                        <a:rPr b="0" i="0" lang="it" sz="1600" u="none" cap="none" strike="noStrike">
                          <a:solidFill>
                            <a:schemeClr val="dk2"/>
                          </a:solidFill>
                          <a:latin typeface="Lato"/>
                          <a:ea typeface="Lato"/>
                          <a:cs typeface="Lato"/>
                          <a:sym typeface="Lato"/>
                        </a:rPr>
                        <a:t>Saber cartografiar el sistema legislatico europeo de las emrpesa sociales</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b="0" i="0" lang="it" sz="1600" u="none" cap="none" strike="noStrike">
                          <a:solidFill>
                            <a:schemeClr val="dk2"/>
                          </a:solidFill>
                          <a:latin typeface="Lato"/>
                          <a:ea typeface="Lato"/>
                          <a:cs typeface="Lato"/>
                          <a:sym typeface="Lato"/>
                        </a:rPr>
                        <a:t>Competencias para:</a:t>
                      </a:r>
                      <a:endParaRPr b="0" i="0" sz="1600" u="none" cap="none" strike="noStrike">
                        <a:solidFill>
                          <a:schemeClr val="dk2"/>
                        </a:solidFill>
                        <a:latin typeface="Lato"/>
                        <a:ea typeface="Lato"/>
                        <a:cs typeface="Lato"/>
                        <a:sym typeface="Lato"/>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Saber superar el dualismo social y económico </a:t>
                      </a:r>
                      <a:endParaRPr/>
                    </a:p>
                    <a:p>
                      <a:pPr indent="-285750" lvl="0" marL="355600" marR="0" rtl="0" algn="l">
                        <a:lnSpc>
                          <a:spcPct val="100000"/>
                        </a:lnSpc>
                        <a:spcBef>
                          <a:spcPts val="0"/>
                        </a:spcBef>
                        <a:spcAft>
                          <a:spcPts val="0"/>
                        </a:spcAft>
                        <a:buClr>
                          <a:srgbClr val="000000"/>
                        </a:buClr>
                        <a:buSzPts val="1100"/>
                        <a:buFont typeface="Arial"/>
                        <a:buChar char="•"/>
                      </a:pPr>
                      <a:r>
                        <a:rPr b="0" i="0" lang="it" sz="1600" u="none" cap="none" strike="noStrike">
                          <a:solidFill>
                            <a:schemeClr val="dk2"/>
                          </a:solidFill>
                          <a:latin typeface="Lato"/>
                          <a:ea typeface="Lato"/>
                          <a:cs typeface="Lato"/>
                          <a:sym typeface="Lato"/>
                        </a:rPr>
                        <a:t>Ser capaz de comprender el papel de las partes interesadas y cómo crear una empresa socialmente valiosa</a:t>
                      </a:r>
                      <a:endParaRPr/>
                    </a:p>
                  </a:txBody>
                  <a:tcPr marT="91425" marB="91425" marR="91425" marL="91425"/>
                </a:tc>
              </a:tr>
            </a:tbl>
          </a:graphicData>
        </a:graphic>
      </p:graphicFrame>
      <p:pic>
        <p:nvPicPr>
          <p:cNvPr descr="Graphical user interface, application&#10;&#10;Description automatically generated with medium confidence" id="277" name="Google Shape;277;p4"/>
          <p:cNvPicPr preferRelativeResize="0"/>
          <p:nvPr/>
        </p:nvPicPr>
        <p:blipFill rotWithShape="1">
          <a:blip r:embed="rId4">
            <a:alphaModFix/>
          </a:blip>
          <a:srcRect b="0" l="0" r="0" t="0"/>
          <a:stretch/>
        </p:blipFill>
        <p:spPr>
          <a:xfrm>
            <a:off x="34350" y="4646550"/>
            <a:ext cx="2127548" cy="446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5"/>
          <p:cNvSpPr txBox="1"/>
          <p:nvPr>
            <p:ph type="title"/>
          </p:nvPr>
        </p:nvSpPr>
        <p:spPr>
          <a:xfrm>
            <a:off x="477983"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5.2 Dimensión económica </a:t>
            </a:r>
            <a:endParaRPr sz="2300">
              <a:solidFill>
                <a:srgbClr val="002B4D"/>
              </a:solidFill>
            </a:endParaRPr>
          </a:p>
          <a:p>
            <a:pPr indent="0" lvl="0" marL="0" rtl="0" algn="ctr">
              <a:lnSpc>
                <a:spcPct val="115000"/>
              </a:lnSpc>
              <a:spcBef>
                <a:spcPts val="1200"/>
              </a:spcBef>
              <a:spcAft>
                <a:spcPts val="0"/>
              </a:spcAft>
              <a:buClr>
                <a:schemeClr val="dk2"/>
              </a:buClr>
              <a:buSzPts val="1100"/>
              <a:buFont typeface="Arial"/>
              <a:buNone/>
            </a:pPr>
            <a:r>
              <a:t/>
            </a:r>
            <a:endParaRPr b="0" sz="3100">
              <a:solidFill>
                <a:schemeClr val="dk1"/>
              </a:solidFill>
              <a:latin typeface="Calibri"/>
              <a:ea typeface="Calibri"/>
              <a:cs typeface="Calibri"/>
              <a:sym typeface="Calibri"/>
            </a:endParaRPr>
          </a:p>
          <a:p>
            <a:pPr indent="0" lvl="0" marL="0" rtl="0" algn="ctr">
              <a:lnSpc>
                <a:spcPct val="100000"/>
              </a:lnSpc>
              <a:spcBef>
                <a:spcPts val="0"/>
              </a:spcBef>
              <a:spcAft>
                <a:spcPts val="0"/>
              </a:spcAft>
              <a:buClr>
                <a:schemeClr val="dk2"/>
              </a:buClr>
              <a:buSzPts val="1100"/>
              <a:buFont typeface="Arial"/>
              <a:buNone/>
            </a:pPr>
            <a:r>
              <a:t/>
            </a:r>
            <a:endParaRPr sz="2400">
              <a:solidFill>
                <a:schemeClr val="dk1"/>
              </a:solidFill>
            </a:endParaRPr>
          </a:p>
        </p:txBody>
      </p:sp>
      <p:pic>
        <p:nvPicPr>
          <p:cNvPr id="812" name="Google Shape;812;p4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Lente di ingrandimento con riempimento a tinta unita" id="813" name="Google Shape;813;p45"/>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sp>
        <p:nvSpPr>
          <p:cNvPr id="814" name="Google Shape;814;p45"/>
          <p:cNvSpPr txBox="1"/>
          <p:nvPr/>
        </p:nvSpPr>
        <p:spPr>
          <a:xfrm>
            <a:off x="570375" y="1156075"/>
            <a:ext cx="8244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1" i="0" lang="it" sz="1400" u="none" cap="none" strike="noStrike">
                <a:solidFill>
                  <a:schemeClr val="dk2"/>
                </a:solidFill>
                <a:latin typeface="Calibri"/>
                <a:ea typeface="Calibri"/>
                <a:cs typeface="Calibri"/>
                <a:sym typeface="Calibri"/>
              </a:rPr>
              <a:t>La dimensión económica </a:t>
            </a:r>
            <a:r>
              <a:rPr b="0" i="0" lang="it" sz="1400" u="none" cap="none" strike="noStrike">
                <a:solidFill>
                  <a:schemeClr val="dk2"/>
                </a:solidFill>
                <a:latin typeface="Calibri"/>
                <a:ea typeface="Calibri"/>
                <a:cs typeface="Calibri"/>
                <a:sym typeface="Calibri"/>
              </a:rPr>
              <a:t>define a una empresa, mientras que la social son los objetivos y la forma en que se lleva a cabo la producción. La definición se articula en torno a dos dimensiones: la económico-empresarial y la social.  La dimensión económico-empresarial exige la existencia de </a:t>
            </a:r>
            <a:r>
              <a:rPr b="1" i="0" lang="it" sz="1400" u="none" cap="none" strike="noStrike">
                <a:solidFill>
                  <a:schemeClr val="dk2"/>
                </a:solidFill>
                <a:latin typeface="Calibri"/>
                <a:ea typeface="Calibri"/>
                <a:cs typeface="Calibri"/>
                <a:sym typeface="Calibri"/>
              </a:rPr>
              <a:t>cuatro requisitos:</a:t>
            </a:r>
            <a:r>
              <a:rPr b="0" i="0" lang="it" sz="1400" u="none" cap="none" strike="noStrike">
                <a:solidFill>
                  <a:schemeClr val="dk2"/>
                </a:solidFill>
                <a:latin typeface="Calibri"/>
                <a:ea typeface="Calibri"/>
                <a:cs typeface="Calibri"/>
                <a:sym typeface="Calibri"/>
              </a:rPr>
              <a:t> </a:t>
            </a:r>
            <a:endParaRPr b="0" i="0" sz="1400" u="none" cap="none" strike="noStrike">
              <a:solidFill>
                <a:schemeClr val="dk2"/>
              </a:solidFill>
              <a:latin typeface="Calibri"/>
              <a:ea typeface="Calibri"/>
              <a:cs typeface="Calibri"/>
              <a:sym typeface="Calibri"/>
            </a:endParaRPr>
          </a:p>
        </p:txBody>
      </p:sp>
      <p:grpSp>
        <p:nvGrpSpPr>
          <p:cNvPr id="815" name="Google Shape;815;p45"/>
          <p:cNvGrpSpPr/>
          <p:nvPr/>
        </p:nvGrpSpPr>
        <p:grpSpPr>
          <a:xfrm>
            <a:off x="5950374" y="2369261"/>
            <a:ext cx="1697522" cy="1793003"/>
            <a:chOff x="6077707" y="1644751"/>
            <a:chExt cx="1854000" cy="1854000"/>
          </a:xfrm>
        </p:grpSpPr>
        <p:sp>
          <p:nvSpPr>
            <p:cNvPr id="816" name="Google Shape;816;p45"/>
            <p:cNvSpPr/>
            <p:nvPr/>
          </p:nvSpPr>
          <p:spPr>
            <a:xfrm>
              <a:off x="6077707" y="1644751"/>
              <a:ext cx="1854000" cy="1854000"/>
            </a:xfrm>
            <a:prstGeom prst="ellipse">
              <a:avLst/>
            </a:prstGeom>
            <a:solidFill>
              <a:schemeClr val="dk1"/>
            </a:solidFill>
            <a:ln cap="flat" cmpd="sng" w="28575">
              <a:solidFill>
                <a:srgbClr val="B02C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45"/>
            <p:cNvSpPr txBox="1"/>
            <p:nvPr/>
          </p:nvSpPr>
          <p:spPr>
            <a:xfrm>
              <a:off x="6455809" y="2074954"/>
              <a:ext cx="1418400" cy="993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presencia de un determinado número de trabajadores asalariados</a:t>
              </a:r>
              <a:endParaRPr/>
            </a:p>
          </p:txBody>
        </p:sp>
      </p:grpSp>
      <p:grpSp>
        <p:nvGrpSpPr>
          <p:cNvPr id="818" name="Google Shape;818;p45"/>
          <p:cNvGrpSpPr/>
          <p:nvPr/>
        </p:nvGrpSpPr>
        <p:grpSpPr>
          <a:xfrm>
            <a:off x="4521365" y="2369274"/>
            <a:ext cx="1697522" cy="1793003"/>
            <a:chOff x="4614148" y="1699022"/>
            <a:chExt cx="1854000" cy="1854000"/>
          </a:xfrm>
        </p:grpSpPr>
        <p:sp>
          <p:nvSpPr>
            <p:cNvPr id="819" name="Google Shape;819;p45"/>
            <p:cNvSpPr/>
            <p:nvPr/>
          </p:nvSpPr>
          <p:spPr>
            <a:xfrm>
              <a:off x="4614148" y="169902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5"/>
            <p:cNvSpPr txBox="1"/>
            <p:nvPr/>
          </p:nvSpPr>
          <p:spPr>
            <a:xfrm>
              <a:off x="4891089" y="2215291"/>
              <a:ext cx="14406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asunción por los fundadores y propietarios de un nivel significativo de riesgo económico</a:t>
              </a:r>
              <a:endParaRPr/>
            </a:p>
          </p:txBody>
        </p:sp>
      </p:grpSp>
      <p:grpSp>
        <p:nvGrpSpPr>
          <p:cNvPr id="821" name="Google Shape;821;p45"/>
          <p:cNvGrpSpPr/>
          <p:nvPr/>
        </p:nvGrpSpPr>
        <p:grpSpPr>
          <a:xfrm>
            <a:off x="2980530" y="2369271"/>
            <a:ext cx="1697522" cy="1793003"/>
            <a:chOff x="2834102" y="1644762"/>
            <a:chExt cx="1854000" cy="1854000"/>
          </a:xfrm>
        </p:grpSpPr>
        <p:sp>
          <p:nvSpPr>
            <p:cNvPr id="822" name="Google Shape;822;p45"/>
            <p:cNvSpPr/>
            <p:nvPr/>
          </p:nvSpPr>
          <p:spPr>
            <a:xfrm>
              <a:off x="2834102" y="1644762"/>
              <a:ext cx="1854000" cy="1854000"/>
            </a:xfrm>
            <a:prstGeom prst="ellipse">
              <a:avLst/>
            </a:prstGeom>
            <a:solidFill>
              <a:schemeClr val="dk1"/>
            </a:solidFill>
            <a:ln cap="flat" cmpd="sng" w="2857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5"/>
            <p:cNvSpPr txBox="1"/>
            <p:nvPr/>
          </p:nvSpPr>
          <p:spPr>
            <a:xfrm>
              <a:off x="3129287" y="1823418"/>
              <a:ext cx="1505400" cy="1496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alto grado de autonomía en la creación y gestión de la empresa</a:t>
              </a:r>
              <a:endParaRPr/>
            </a:p>
          </p:txBody>
        </p:sp>
      </p:grpSp>
      <p:grpSp>
        <p:nvGrpSpPr>
          <p:cNvPr id="824" name="Google Shape;824;p45"/>
          <p:cNvGrpSpPr/>
          <p:nvPr/>
        </p:nvGrpSpPr>
        <p:grpSpPr>
          <a:xfrm>
            <a:off x="1496111" y="2369271"/>
            <a:ext cx="1697522" cy="1793003"/>
            <a:chOff x="1212300" y="1644762"/>
            <a:chExt cx="1854000" cy="1854000"/>
          </a:xfrm>
        </p:grpSpPr>
        <p:sp>
          <p:nvSpPr>
            <p:cNvPr id="825" name="Google Shape;825;p45"/>
            <p:cNvSpPr/>
            <p:nvPr/>
          </p:nvSpPr>
          <p:spPr>
            <a:xfrm>
              <a:off x="1212300" y="1644762"/>
              <a:ext cx="1854000" cy="1854000"/>
            </a:xfrm>
            <a:prstGeom prst="ellipse">
              <a:avLst/>
            </a:prstGeom>
            <a:solidFill>
              <a:schemeClr val="dk1"/>
            </a:solidFill>
            <a:ln cap="flat" cmpd="sng" w="28575">
              <a:solidFill>
                <a:srgbClr val="BE2F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5"/>
            <p:cNvSpPr txBox="1"/>
            <p:nvPr/>
          </p:nvSpPr>
          <p:spPr>
            <a:xfrm>
              <a:off x="1407869" y="1988344"/>
              <a:ext cx="1658400" cy="1029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chemeClr val="lt1"/>
                  </a:solidFill>
                  <a:latin typeface="Calibri"/>
                  <a:ea typeface="Calibri"/>
                  <a:cs typeface="Calibri"/>
                  <a:sym typeface="Calibri"/>
                </a:rPr>
                <a:t>producción de bienes y/o servicios de forma continua y profesional </a:t>
              </a:r>
              <a:endParaRPr/>
            </a:p>
          </p:txBody>
        </p:sp>
      </p:grpSp>
      <p:pic>
        <p:nvPicPr>
          <p:cNvPr descr="Graphical user interface, application&#10;&#10;Description automatically generated with medium confidence" id="827" name="Google Shape;827;p45"/>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46"/>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33" name="Google Shape;833;p46"/>
          <p:cNvSpPr txBox="1"/>
          <p:nvPr/>
        </p:nvSpPr>
        <p:spPr>
          <a:xfrm>
            <a:off x="3828875" y="1426825"/>
            <a:ext cx="5142300" cy="33957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200"/>
              <a:buFont typeface="Arial"/>
              <a:buNone/>
            </a:pPr>
            <a:r>
              <a:t/>
            </a:r>
            <a:endParaRPr b="1" i="0" sz="1200" u="none" cap="none" strike="noStrike">
              <a:solidFill>
                <a:schemeClr val="dk2"/>
              </a:solidFill>
              <a:latin typeface="Calibri"/>
              <a:ea typeface="Calibri"/>
              <a:cs typeface="Calibri"/>
              <a:sym typeface="Calibri"/>
            </a:endParaRPr>
          </a:p>
          <a:p>
            <a:pPr indent="-317500" lvl="0" marL="457200" marR="0" rtl="0" algn="l">
              <a:lnSpc>
                <a:spcPct val="100000"/>
              </a:lnSpc>
              <a:spcBef>
                <a:spcPts val="0"/>
              </a:spcBef>
              <a:spcAft>
                <a:spcPts val="0"/>
              </a:spcAft>
              <a:buClr>
                <a:schemeClr val="dk2"/>
              </a:buClr>
              <a:buSzPts val="1400"/>
              <a:buFont typeface="Calibri"/>
              <a:buChar char="●"/>
            </a:pPr>
            <a:r>
              <a:rPr b="0" i="0" lang="it" sz="1500" u="none" cap="none" strike="noStrike">
                <a:solidFill>
                  <a:schemeClr val="dk2"/>
                </a:solidFill>
                <a:latin typeface="Calibri"/>
                <a:ea typeface="Calibri"/>
                <a:cs typeface="Calibri"/>
                <a:sym typeface="Calibri"/>
              </a:rPr>
              <a:t>tener como </a:t>
            </a:r>
            <a:r>
              <a:rPr b="1" i="0" lang="it" sz="1500" u="none" cap="none" strike="noStrike">
                <a:solidFill>
                  <a:schemeClr val="dk2"/>
                </a:solidFill>
                <a:latin typeface="Calibri"/>
                <a:ea typeface="Calibri"/>
                <a:cs typeface="Calibri"/>
                <a:sym typeface="Calibri"/>
              </a:rPr>
              <a:t>objetivo explícito </a:t>
            </a:r>
            <a:r>
              <a:rPr b="0" i="0" lang="it" sz="1500" u="none" cap="none" strike="noStrike">
                <a:solidFill>
                  <a:schemeClr val="dk2"/>
                </a:solidFill>
                <a:latin typeface="Calibri"/>
                <a:ea typeface="Calibri"/>
                <a:cs typeface="Calibri"/>
                <a:sym typeface="Calibri"/>
              </a:rPr>
              <a:t>producir beneficios para la comunidad en su conjunto o para grupos desfavorecidos</a:t>
            </a:r>
            <a:endParaRPr/>
          </a:p>
          <a:p>
            <a:pPr indent="-317500" lvl="0" marL="457200" marR="0" rtl="0" algn="l">
              <a:lnSpc>
                <a:spcPct val="100000"/>
              </a:lnSpc>
              <a:spcBef>
                <a:spcPts val="0"/>
              </a:spcBef>
              <a:spcAft>
                <a:spcPts val="0"/>
              </a:spcAft>
              <a:buClr>
                <a:schemeClr val="dk2"/>
              </a:buClr>
              <a:buSzPts val="1400"/>
              <a:buFont typeface="Calibri"/>
              <a:buChar char="●"/>
            </a:pPr>
            <a:r>
              <a:rPr b="0" i="0" lang="it" sz="1500" u="none" cap="none" strike="noStrike">
                <a:solidFill>
                  <a:schemeClr val="dk2"/>
                </a:solidFill>
                <a:latin typeface="Calibri"/>
                <a:ea typeface="Calibri"/>
                <a:cs typeface="Calibri"/>
                <a:sym typeface="Calibri"/>
              </a:rPr>
              <a:t>ser una iniciativa </a:t>
            </a:r>
            <a:r>
              <a:rPr b="1" i="0" lang="it" sz="1500" u="none" cap="none" strike="noStrike">
                <a:solidFill>
                  <a:schemeClr val="dk2"/>
                </a:solidFill>
                <a:latin typeface="Calibri"/>
                <a:ea typeface="Calibri"/>
                <a:cs typeface="Calibri"/>
                <a:sym typeface="Calibri"/>
              </a:rPr>
              <a:t>colectiva</a:t>
            </a:r>
            <a:r>
              <a:rPr b="0" i="0" lang="it" sz="1500" u="none" cap="none" strike="noStrike">
                <a:solidFill>
                  <a:schemeClr val="dk2"/>
                </a:solidFill>
                <a:latin typeface="Calibri"/>
                <a:ea typeface="Calibri"/>
                <a:cs typeface="Calibri"/>
                <a:sym typeface="Calibri"/>
              </a:rPr>
              <a:t>, promovida por un grupo de ciudadanos</a:t>
            </a:r>
            <a:endParaRPr/>
          </a:p>
          <a:p>
            <a:pPr indent="-317500" lvl="0" marL="457200" marR="0" rtl="0" algn="l">
              <a:lnSpc>
                <a:spcPct val="100000"/>
              </a:lnSpc>
              <a:spcBef>
                <a:spcPts val="0"/>
              </a:spcBef>
              <a:spcAft>
                <a:spcPts val="0"/>
              </a:spcAft>
              <a:buClr>
                <a:schemeClr val="dk2"/>
              </a:buClr>
              <a:buSzPts val="1400"/>
              <a:buFont typeface="Calibri"/>
              <a:buChar char="●"/>
            </a:pPr>
            <a:r>
              <a:rPr b="0" i="0" lang="it" sz="1500" u="none" cap="none" strike="noStrike">
                <a:solidFill>
                  <a:schemeClr val="dk2"/>
                </a:solidFill>
                <a:latin typeface="Calibri"/>
                <a:ea typeface="Calibri"/>
                <a:cs typeface="Calibri"/>
                <a:sym typeface="Calibri"/>
              </a:rPr>
              <a:t>tener </a:t>
            </a:r>
            <a:r>
              <a:rPr b="1" i="0" lang="it" sz="1500" u="none" cap="none" strike="noStrike">
                <a:solidFill>
                  <a:schemeClr val="dk2"/>
                </a:solidFill>
                <a:latin typeface="Calibri"/>
                <a:ea typeface="Calibri"/>
                <a:cs typeface="Calibri"/>
                <a:sym typeface="Calibri"/>
              </a:rPr>
              <a:t>una gobernanza confiada exclusiva </a:t>
            </a:r>
            <a:r>
              <a:rPr b="0" i="0" lang="it" sz="1500" u="none" cap="none" strike="noStrike">
                <a:solidFill>
                  <a:schemeClr val="dk2"/>
                </a:solidFill>
                <a:latin typeface="Calibri"/>
                <a:ea typeface="Calibri"/>
                <a:cs typeface="Calibri"/>
                <a:sym typeface="Calibri"/>
              </a:rPr>
              <a:t>o predominantemente a partes interesadas distintas de los propietarios del capital</a:t>
            </a:r>
            <a:endParaRPr/>
          </a:p>
          <a:p>
            <a:pPr indent="-317500" lvl="0" marL="457200" marR="0" rtl="0" algn="l">
              <a:lnSpc>
                <a:spcPct val="100000"/>
              </a:lnSpc>
              <a:spcBef>
                <a:spcPts val="0"/>
              </a:spcBef>
              <a:spcAft>
                <a:spcPts val="0"/>
              </a:spcAft>
              <a:buClr>
                <a:schemeClr val="dk2"/>
              </a:buClr>
              <a:buSzPts val="1400"/>
              <a:buFont typeface="Calibri"/>
              <a:buChar char="●"/>
            </a:pPr>
            <a:r>
              <a:rPr b="0" i="0" lang="it" sz="1500" u="none" cap="none" strike="noStrike">
                <a:solidFill>
                  <a:schemeClr val="dk2"/>
                </a:solidFill>
                <a:latin typeface="Calibri"/>
                <a:ea typeface="Calibri"/>
                <a:cs typeface="Calibri"/>
                <a:sym typeface="Calibri"/>
              </a:rPr>
              <a:t>garantizar una </a:t>
            </a:r>
            <a:r>
              <a:rPr b="1" i="0" lang="it" sz="1500" u="none" cap="none" strike="noStrike">
                <a:solidFill>
                  <a:schemeClr val="dk2"/>
                </a:solidFill>
                <a:latin typeface="Calibri"/>
                <a:ea typeface="Calibri"/>
                <a:cs typeface="Calibri"/>
                <a:sym typeface="Calibri"/>
              </a:rPr>
              <a:t>amplia participación </a:t>
            </a:r>
            <a:r>
              <a:rPr b="0" i="0" lang="it" sz="1500" u="none" cap="none" strike="noStrike">
                <a:solidFill>
                  <a:schemeClr val="dk2"/>
                </a:solidFill>
                <a:latin typeface="Calibri"/>
                <a:ea typeface="Calibri"/>
                <a:cs typeface="Calibri"/>
                <a:sym typeface="Calibri"/>
              </a:rPr>
              <a:t>en los procesos de toma de decisiones, capaz de implicar a todos o casi todos los grupos interesados en la actividad </a:t>
            </a:r>
            <a:endParaRPr/>
          </a:p>
          <a:p>
            <a:pPr indent="-317500" lvl="0" marL="457200" marR="0" rtl="0" algn="l">
              <a:lnSpc>
                <a:spcPct val="100000"/>
              </a:lnSpc>
              <a:spcBef>
                <a:spcPts val="0"/>
              </a:spcBef>
              <a:spcAft>
                <a:spcPts val="0"/>
              </a:spcAft>
              <a:buClr>
                <a:schemeClr val="dk2"/>
              </a:buClr>
              <a:buSzPts val="1400"/>
              <a:buFont typeface="Calibri"/>
              <a:buChar char="●"/>
            </a:pPr>
            <a:r>
              <a:rPr b="1" i="0" lang="it" sz="1500" u="none" cap="none" strike="noStrike">
                <a:solidFill>
                  <a:schemeClr val="dk2"/>
                </a:solidFill>
                <a:latin typeface="Calibri"/>
                <a:ea typeface="Calibri"/>
                <a:cs typeface="Calibri"/>
                <a:sym typeface="Calibri"/>
              </a:rPr>
              <a:t>no prever el reparto de beneficios</a:t>
            </a:r>
            <a:r>
              <a:rPr b="0" i="0" lang="it" sz="1500" u="none" cap="none" strike="noStrike">
                <a:solidFill>
                  <a:schemeClr val="dk2"/>
                </a:solidFill>
                <a:latin typeface="Calibri"/>
                <a:ea typeface="Calibri"/>
                <a:cs typeface="Calibri"/>
                <a:sym typeface="Calibri"/>
              </a:rPr>
              <a:t>, ni siquiera indirectamente, o como muchò un reparto limitado.</a:t>
            </a:r>
            <a:endParaRPr/>
          </a:p>
          <a:p>
            <a:pPr indent="0" lvl="0" marL="0" marR="0" rtl="0" algn="l">
              <a:lnSpc>
                <a:spcPct val="100000"/>
              </a:lnSpc>
              <a:spcBef>
                <a:spcPts val="220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834" name="Google Shape;834;p46"/>
          <p:cNvSpPr txBox="1"/>
          <p:nvPr/>
        </p:nvSpPr>
        <p:spPr>
          <a:xfrm>
            <a:off x="2664725" y="2641275"/>
            <a:ext cx="1652400" cy="72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2"/>
              </a:buClr>
              <a:buSzPts val="1100"/>
              <a:buFont typeface="Arial"/>
              <a:buNone/>
            </a:pPr>
            <a:r>
              <a:t/>
            </a:r>
            <a:endParaRPr b="0" i="0" sz="1100" u="none" cap="none" strike="noStrike">
              <a:solidFill>
                <a:schemeClr val="lt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35" name="Google Shape;835;p46"/>
          <p:cNvSpPr txBox="1"/>
          <p:nvPr>
            <p:ph type="title"/>
          </p:nvPr>
        </p:nvSpPr>
        <p:spPr>
          <a:xfrm>
            <a:off x="588183" y="6082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5.3 Dimensión social </a:t>
            </a:r>
            <a:endParaRPr sz="2400">
              <a:solidFill>
                <a:srgbClr val="002B4D"/>
              </a:solidFill>
            </a:endParaRPr>
          </a:p>
        </p:txBody>
      </p:sp>
      <p:pic>
        <p:nvPicPr>
          <p:cNvPr id="836" name="Google Shape;836;p46"/>
          <p:cNvPicPr preferRelativeResize="0"/>
          <p:nvPr/>
        </p:nvPicPr>
        <p:blipFill rotWithShape="1">
          <a:blip r:embed="rId4">
            <a:alphaModFix/>
          </a:blip>
          <a:srcRect b="0" l="0" r="0" t="0"/>
          <a:stretch/>
        </p:blipFill>
        <p:spPr>
          <a:xfrm>
            <a:off x="880475" y="2029400"/>
            <a:ext cx="2531149" cy="2648349"/>
          </a:xfrm>
          <a:prstGeom prst="rect">
            <a:avLst/>
          </a:prstGeom>
          <a:noFill/>
          <a:ln>
            <a:noFill/>
          </a:ln>
        </p:spPr>
      </p:pic>
      <p:sp>
        <p:nvSpPr>
          <p:cNvPr id="837" name="Google Shape;837;p46"/>
          <p:cNvSpPr txBox="1"/>
          <p:nvPr/>
        </p:nvSpPr>
        <p:spPr>
          <a:xfrm>
            <a:off x="516300" y="1243650"/>
            <a:ext cx="3259500" cy="131622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chemeClr val="dk2"/>
              </a:buClr>
              <a:buSzPts val="1100"/>
              <a:buFont typeface="Arial"/>
              <a:buNone/>
            </a:pPr>
            <a:r>
              <a:rPr b="1" i="0" lang="it" sz="1600" u="none" cap="none" strike="noStrike">
                <a:solidFill>
                  <a:schemeClr val="dk2"/>
                </a:solidFill>
                <a:latin typeface="Calibri"/>
                <a:ea typeface="Calibri"/>
                <a:cs typeface="Calibri"/>
                <a:sym typeface="Calibri"/>
              </a:rPr>
              <a:t>La dimensión social requiere la posesión de las siguientes características:</a:t>
            </a:r>
            <a:endParaRPr/>
          </a:p>
        </p:txBody>
      </p:sp>
      <p:sp>
        <p:nvSpPr>
          <p:cNvPr id="838" name="Google Shape;838;p46"/>
          <p:cNvSpPr txBox="1"/>
          <p:nvPr/>
        </p:nvSpPr>
        <p:spPr>
          <a:xfrm>
            <a:off x="152400" y="152400"/>
            <a:ext cx="30000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000"/>
              </a:spcAft>
              <a:buClr>
                <a:srgbClr val="000000"/>
              </a:buClr>
              <a:buSzPts val="1200"/>
              <a:buFont typeface="Arial"/>
              <a:buNone/>
            </a:pPr>
            <a:r>
              <a:rPr b="0" i="0" lang="it" sz="1200" u="none" cap="none" strike="noStrike">
                <a:solidFill>
                  <a:schemeClr val="lt1"/>
                </a:solidFill>
                <a:latin typeface="Calibri"/>
                <a:ea typeface="Calibri"/>
                <a:cs typeface="Calibri"/>
                <a:sym typeface="Calibri"/>
              </a:rPr>
              <a:t>The social dimension requires the possession of the following characteristics:</a:t>
            </a:r>
            <a:endParaRPr b="0" i="0" sz="1400" u="none" cap="none" strike="noStrike">
              <a:solidFill>
                <a:schemeClr val="dk2"/>
              </a:solidFill>
              <a:latin typeface="Arial"/>
              <a:ea typeface="Arial"/>
              <a:cs typeface="Arial"/>
              <a:sym typeface="Arial"/>
            </a:endParaRPr>
          </a:p>
        </p:txBody>
      </p:sp>
      <p:pic>
        <p:nvPicPr>
          <p:cNvPr descr="Graphical user interface, application&#10;&#10;Description automatically generated with medium confidence" id="839" name="Google Shape;839;p4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pic>
        <p:nvPicPr>
          <p:cNvPr id="844" name="Google Shape;844;p4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45" name="Google Shape;845;p47"/>
          <p:cNvSpPr txBox="1"/>
          <p:nvPr>
            <p:ph idx="1" type="body"/>
          </p:nvPr>
        </p:nvSpPr>
        <p:spPr>
          <a:xfrm>
            <a:off x="570150" y="1099975"/>
            <a:ext cx="8003700" cy="114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it" sz="1400">
                <a:latin typeface="Calibri"/>
                <a:ea typeface="Calibri"/>
                <a:cs typeface="Calibri"/>
                <a:sym typeface="Calibri"/>
              </a:rPr>
              <a:t>Para alcanzar el éxito económico, las </a:t>
            </a:r>
            <a:r>
              <a:rPr b="1" lang="it" sz="1400">
                <a:latin typeface="Calibri"/>
                <a:ea typeface="Calibri"/>
                <a:cs typeface="Calibri"/>
                <a:sym typeface="Calibri"/>
              </a:rPr>
              <a:t>Empresas Sociales </a:t>
            </a:r>
            <a:r>
              <a:rPr lang="it" sz="1400">
                <a:latin typeface="Calibri"/>
                <a:ea typeface="Calibri"/>
                <a:cs typeface="Calibri"/>
                <a:sym typeface="Calibri"/>
              </a:rPr>
              <a:t>deben apoyarse en la </a:t>
            </a:r>
            <a:r>
              <a:rPr b="1" lang="it" sz="1400">
                <a:latin typeface="Calibri"/>
                <a:ea typeface="Calibri"/>
                <a:cs typeface="Calibri"/>
                <a:sym typeface="Calibri"/>
              </a:rPr>
              <a:t>comunicación</a:t>
            </a:r>
            <a:r>
              <a:rPr lang="it" sz="1400">
                <a:latin typeface="Calibri"/>
                <a:ea typeface="Calibri"/>
                <a:cs typeface="Calibri"/>
                <a:sym typeface="Calibri"/>
              </a:rPr>
              <a:t>, especialmente en el </a:t>
            </a:r>
            <a:r>
              <a:rPr b="1" lang="it" sz="1400">
                <a:latin typeface="Calibri"/>
                <a:ea typeface="Calibri"/>
                <a:cs typeface="Calibri"/>
                <a:sym typeface="Calibri"/>
              </a:rPr>
              <a:t>marketing</a:t>
            </a:r>
            <a:r>
              <a:rPr lang="it" sz="1400">
                <a:latin typeface="Calibri"/>
                <a:ea typeface="Calibri"/>
                <a:cs typeface="Calibri"/>
                <a:sym typeface="Calibri"/>
              </a:rPr>
              <a:t>, para difundir y dar a conocer su mensaje y su propia misión dentro de la sociedad, hasta el punto de que en estos casos se habla de marketing social. Los siguientes criterios son los puntos de referencia para reconocer los enfoques de marketing que pueden acogerse legítimamente a la etiqueta de </a:t>
            </a:r>
            <a:r>
              <a:rPr b="1" lang="it" sz="1400">
                <a:latin typeface="Calibri"/>
                <a:ea typeface="Calibri"/>
                <a:cs typeface="Calibri"/>
                <a:sym typeface="Calibri"/>
              </a:rPr>
              <a:t>marketing social</a:t>
            </a:r>
            <a:r>
              <a:rPr lang="it" sz="1400">
                <a:latin typeface="Calibri"/>
                <a:ea typeface="Calibri"/>
                <a:cs typeface="Calibri"/>
                <a:sym typeface="Calibri"/>
              </a:rPr>
              <a:t>:</a:t>
            </a:r>
            <a:endParaRPr/>
          </a:p>
        </p:txBody>
      </p:sp>
      <p:sp>
        <p:nvSpPr>
          <p:cNvPr id="846" name="Google Shape;846;p47"/>
          <p:cNvSpPr txBox="1"/>
          <p:nvPr/>
        </p:nvSpPr>
        <p:spPr>
          <a:xfrm>
            <a:off x="0" y="2495800"/>
            <a:ext cx="2124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847" name="Google Shape;847;p47"/>
          <p:cNvSpPr txBox="1"/>
          <p:nvPr/>
        </p:nvSpPr>
        <p:spPr>
          <a:xfrm>
            <a:off x="6544300" y="3567900"/>
            <a:ext cx="2223300" cy="934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el objetivo del programa de marketing debe ser el "cambio voluntario de comportamiento".</a:t>
            </a:r>
            <a:endParaRPr/>
          </a:p>
        </p:txBody>
      </p:sp>
      <p:sp>
        <p:nvSpPr>
          <p:cNvPr id="848" name="Google Shape;848;p47"/>
          <p:cNvSpPr txBox="1"/>
          <p:nvPr/>
        </p:nvSpPr>
        <p:spPr>
          <a:xfrm>
            <a:off x="708535" y="2755065"/>
            <a:ext cx="1878900" cy="183252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Los proyectos de marketing deben hacer un uso coherente de la "investigación de audiencias".”</a:t>
            </a:r>
            <a:endParaRPr b="1" i="0" sz="1300" u="none" cap="none" strike="noStrike">
              <a:solidFill>
                <a:schemeClr val="dk2"/>
              </a:solidFill>
              <a:latin typeface="Calibri"/>
              <a:ea typeface="Calibri"/>
              <a:cs typeface="Calibri"/>
              <a:sym typeface="Calibri"/>
            </a:endParaRPr>
          </a:p>
          <a:p>
            <a:pPr indent="0" lvl="0" marL="0" marR="0" rtl="0" algn="l">
              <a:lnSpc>
                <a:spcPct val="100000"/>
              </a:lnSpc>
              <a:spcBef>
                <a:spcPts val="22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49" name="Google Shape;849;p47"/>
          <p:cNvSpPr txBox="1"/>
          <p:nvPr/>
        </p:nvSpPr>
        <p:spPr>
          <a:xfrm>
            <a:off x="6544250" y="2406750"/>
            <a:ext cx="21651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it" sz="1300" u="none" cap="none" strike="noStrike">
                <a:solidFill>
                  <a:schemeClr val="dk2"/>
                </a:solidFill>
                <a:latin typeface="Calibri"/>
                <a:ea typeface="Calibri"/>
                <a:cs typeface="Calibri"/>
                <a:sym typeface="Calibri"/>
              </a:rPr>
              <a:t>el programa procede a una cuidadosa segmentación del público destinatario</a:t>
            </a:r>
            <a:endParaRPr/>
          </a:p>
        </p:txBody>
      </p:sp>
      <p:grpSp>
        <p:nvGrpSpPr>
          <p:cNvPr id="850" name="Google Shape;850;p47"/>
          <p:cNvGrpSpPr/>
          <p:nvPr/>
        </p:nvGrpSpPr>
        <p:grpSpPr>
          <a:xfrm>
            <a:off x="3111329" y="2006672"/>
            <a:ext cx="3068540" cy="2944706"/>
            <a:chOff x="2675581" y="676586"/>
            <a:chExt cx="3793942" cy="3790328"/>
          </a:xfrm>
        </p:grpSpPr>
        <p:sp>
          <p:nvSpPr>
            <p:cNvPr id="851" name="Google Shape;851;p47"/>
            <p:cNvSpPr/>
            <p:nvPr/>
          </p:nvSpPr>
          <p:spPr>
            <a:xfrm rot="-7199815">
              <a:off x="3183352" y="1184485"/>
              <a:ext cx="2774659" cy="2774659"/>
            </a:xfrm>
            <a:prstGeom prst="blockArc">
              <a:avLst>
                <a:gd fmla="val 12622480" name="adj1"/>
                <a:gd fmla="val 18176457" name="adj2"/>
                <a:gd fmla="val 20786" name="adj3"/>
              </a:avLst>
            </a:prstGeom>
            <a:solidFill>
              <a:srgbClr val="B02C20"/>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7"/>
            <p:cNvSpPr/>
            <p:nvPr/>
          </p:nvSpPr>
          <p:spPr>
            <a:xfrm rot="-1799815">
              <a:off x="3183352" y="1184357"/>
              <a:ext cx="2774659" cy="2774659"/>
            </a:xfrm>
            <a:prstGeom prst="blockArc">
              <a:avLst>
                <a:gd fmla="val 12622480" name="adj1"/>
                <a:gd fmla="val 18176457" name="adj2"/>
                <a:gd fmla="val 20786" name="adj3"/>
              </a:avLst>
            </a:prstGeom>
            <a:solidFill>
              <a:srgbClr val="F46524"/>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7"/>
            <p:cNvSpPr/>
            <p:nvPr/>
          </p:nvSpPr>
          <p:spPr>
            <a:xfrm rot="3600185">
              <a:off x="3187094" y="1184439"/>
              <a:ext cx="2774659" cy="2774659"/>
            </a:xfrm>
            <a:prstGeom prst="blockArc">
              <a:avLst>
                <a:gd fmla="val 12564381" name="adj1"/>
                <a:gd fmla="val 18346131" name="adj2"/>
                <a:gd fmla="val 20844" name="adj3"/>
              </a:avLst>
            </a:prstGeom>
            <a:solidFill>
              <a:srgbClr val="802017"/>
            </a:solidFill>
            <a:ln cap="flat" cmpd="sng" w="9525">
              <a:solidFill>
                <a:srgbClr val="FB8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7"/>
            <p:cNvSpPr/>
            <p:nvPr/>
          </p:nvSpPr>
          <p:spPr>
            <a:xfrm rot="9000185">
              <a:off x="3185977" y="1184485"/>
              <a:ext cx="2774659" cy="2774659"/>
            </a:xfrm>
            <a:prstGeom prst="blockArc">
              <a:avLst>
                <a:gd fmla="val 12622480" name="adj1"/>
                <a:gd fmla="val 18081133" name="adj2"/>
                <a:gd fmla="val 20809" name="adj3"/>
              </a:avLst>
            </a:prstGeom>
            <a:solidFill>
              <a:schemeClr val="dk1"/>
            </a:solidFill>
            <a:ln cap="flat" cmpd="sng" w="9525">
              <a:solidFill>
                <a:srgbClr val="C33E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5" name="Google Shape;855;p47"/>
            <p:cNvGrpSpPr/>
            <p:nvPr/>
          </p:nvGrpSpPr>
          <p:grpSpPr>
            <a:xfrm rot="5400000">
              <a:off x="5379664" y="2278951"/>
              <a:ext cx="585000" cy="585471"/>
              <a:chOff x="1967628" y="812211"/>
              <a:chExt cx="587999" cy="587999"/>
            </a:xfrm>
          </p:grpSpPr>
          <p:sp>
            <p:nvSpPr>
              <p:cNvPr id="856" name="Google Shape;856;p47"/>
              <p:cNvSpPr/>
              <p:nvPr/>
            </p:nvSpPr>
            <p:spPr>
              <a:xfrm rot="39023">
                <a:off x="1970909" y="815492"/>
                <a:ext cx="581437" cy="581437"/>
              </a:xfrm>
              <a:prstGeom prst="pie">
                <a:avLst>
                  <a:gd fmla="val 6190354" name="adj1"/>
                  <a:gd fmla="val 14996165" name="adj2"/>
                </a:avLst>
              </a:prstGeom>
              <a:solidFill>
                <a:srgbClr val="A72A1E"/>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7"/>
              <p:cNvSpPr/>
              <p:nvPr/>
            </p:nvSpPr>
            <p:spPr>
              <a:xfrm rot="10800000">
                <a:off x="1970875" y="815525"/>
                <a:ext cx="581400" cy="581400"/>
              </a:xfrm>
              <a:prstGeom prst="pie">
                <a:avLst>
                  <a:gd fmla="val 4028252" name="adj1"/>
                  <a:gd fmla="val 17183677" name="adj2"/>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8" name="Google Shape;858;p47"/>
            <p:cNvGrpSpPr/>
            <p:nvPr/>
          </p:nvGrpSpPr>
          <p:grpSpPr>
            <a:xfrm rot="10800000">
              <a:off x="4280710" y="3378530"/>
              <a:ext cx="585000" cy="585471"/>
              <a:chOff x="1967628" y="812211"/>
              <a:chExt cx="587999" cy="587999"/>
            </a:xfrm>
          </p:grpSpPr>
          <p:sp>
            <p:nvSpPr>
              <p:cNvPr id="859" name="Google Shape;859;p47"/>
              <p:cNvSpPr/>
              <p:nvPr/>
            </p:nvSpPr>
            <p:spPr>
              <a:xfrm rot="39023">
                <a:off x="1970909" y="815492"/>
                <a:ext cx="581437" cy="581437"/>
              </a:xfrm>
              <a:prstGeom prst="pie">
                <a:avLst>
                  <a:gd fmla="val 6190354" name="adj1"/>
                  <a:gd fmla="val 14996165" name="adj2"/>
                </a:avLst>
              </a:prstGeom>
              <a:solidFill>
                <a:srgbClr val="B02C20"/>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7"/>
              <p:cNvSpPr/>
              <p:nvPr/>
            </p:nvSpPr>
            <p:spPr>
              <a:xfrm rot="10800000">
                <a:off x="1970875" y="815525"/>
                <a:ext cx="581400" cy="581400"/>
              </a:xfrm>
              <a:prstGeom prst="pie">
                <a:avLst>
                  <a:gd fmla="val 4028252" name="adj1"/>
                  <a:gd fmla="val 17183677" name="adj2"/>
                </a:avLst>
              </a:prstGeom>
              <a:solidFill>
                <a:srgbClr val="B02C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1" name="Google Shape;861;p47"/>
            <p:cNvGrpSpPr/>
            <p:nvPr/>
          </p:nvGrpSpPr>
          <p:grpSpPr>
            <a:xfrm rot="-5400000">
              <a:off x="3179922" y="2281479"/>
              <a:ext cx="585000" cy="585471"/>
              <a:chOff x="1967628" y="812211"/>
              <a:chExt cx="587999" cy="587999"/>
            </a:xfrm>
          </p:grpSpPr>
          <p:sp>
            <p:nvSpPr>
              <p:cNvPr id="862" name="Google Shape;862;p47"/>
              <p:cNvSpPr/>
              <p:nvPr/>
            </p:nvSpPr>
            <p:spPr>
              <a:xfrm rot="39023">
                <a:off x="1970909" y="815492"/>
                <a:ext cx="581437" cy="581437"/>
              </a:xfrm>
              <a:prstGeom prst="pie">
                <a:avLst>
                  <a:gd fmla="val 6190354" name="adj1"/>
                  <a:gd fmla="val 14996165" name="adj2"/>
                </a:avLst>
              </a:prstGeom>
              <a:solidFill>
                <a:srgbClr val="BE2F22"/>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7"/>
              <p:cNvSpPr/>
              <p:nvPr/>
            </p:nvSpPr>
            <p:spPr>
              <a:xfrm rot="10800000">
                <a:off x="1970875" y="815525"/>
                <a:ext cx="581400" cy="581400"/>
              </a:xfrm>
              <a:prstGeom prst="pie">
                <a:avLst>
                  <a:gd fmla="val 4028252" name="adj1"/>
                  <a:gd fmla="val 17183677" name="adj2"/>
                </a:avLst>
              </a:prstGeom>
              <a:solidFill>
                <a:srgbClr val="BE2F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4" name="Google Shape;864;p47"/>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5" name="Google Shape;865;p47"/>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6" name="Google Shape;866;p47"/>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sp>
          <p:nvSpPr>
            <p:cNvPr id="867" name="Google Shape;867;p47"/>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p:txBody>
        </p:sp>
        <p:grpSp>
          <p:nvGrpSpPr>
            <p:cNvPr id="868" name="Google Shape;868;p47"/>
            <p:cNvGrpSpPr/>
            <p:nvPr/>
          </p:nvGrpSpPr>
          <p:grpSpPr>
            <a:xfrm>
              <a:off x="4261689" y="1180926"/>
              <a:ext cx="585000" cy="585529"/>
              <a:chOff x="1967628" y="812211"/>
              <a:chExt cx="587999" cy="587999"/>
            </a:xfrm>
          </p:grpSpPr>
          <p:sp>
            <p:nvSpPr>
              <p:cNvPr id="869" name="Google Shape;869;p47"/>
              <p:cNvSpPr/>
              <p:nvPr/>
            </p:nvSpPr>
            <p:spPr>
              <a:xfrm rot="39023">
                <a:off x="1970909" y="815492"/>
                <a:ext cx="581437" cy="581437"/>
              </a:xfrm>
              <a:prstGeom prst="pie">
                <a:avLst>
                  <a:gd fmla="val 6190354" name="adj1"/>
                  <a:gd fmla="val 14996165" name="adj2"/>
                </a:avLst>
              </a:prstGeom>
              <a:solidFill>
                <a:srgbClr val="802017"/>
              </a:solidFill>
              <a:ln>
                <a:noFill/>
              </a:ln>
              <a:effectLst>
                <a:outerShdw blurRad="142875" rotWithShape="0" algn="bl">
                  <a:srgbClr val="000000">
                    <a:alpha val="4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7"/>
              <p:cNvSpPr/>
              <p:nvPr/>
            </p:nvSpPr>
            <p:spPr>
              <a:xfrm rot="10800000">
                <a:off x="1970875" y="815525"/>
                <a:ext cx="581400" cy="581400"/>
              </a:xfrm>
              <a:prstGeom prst="pie">
                <a:avLst>
                  <a:gd fmla="val 4028252" name="adj1"/>
                  <a:gd fmla="val 17183677" name="adj2"/>
                </a:avLst>
              </a:prstGeom>
              <a:solidFill>
                <a:srgbClr val="8020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71" name="Google Shape;871;p47"/>
          <p:cNvSpPr txBox="1"/>
          <p:nvPr>
            <p:ph type="title"/>
          </p:nvPr>
        </p:nvSpPr>
        <p:spPr>
          <a:xfrm>
            <a:off x="523600" y="498348"/>
            <a:ext cx="8244000" cy="56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300">
                <a:solidFill>
                  <a:srgbClr val="002B4D"/>
                </a:solidFill>
              </a:rPr>
              <a:t>5.4 Marketing social</a:t>
            </a:r>
            <a:endParaRPr sz="2400">
              <a:solidFill>
                <a:srgbClr val="002B4D"/>
              </a:solidFill>
            </a:endParaRPr>
          </a:p>
        </p:txBody>
      </p:sp>
      <p:cxnSp>
        <p:nvCxnSpPr>
          <p:cNvPr id="872" name="Google Shape;872;p47"/>
          <p:cNvCxnSpPr/>
          <p:nvPr/>
        </p:nvCxnSpPr>
        <p:spPr>
          <a:xfrm flipH="1">
            <a:off x="2570585" y="3326521"/>
            <a:ext cx="789000" cy="3300"/>
          </a:xfrm>
          <a:prstGeom prst="straightConnector1">
            <a:avLst/>
          </a:prstGeom>
          <a:noFill/>
          <a:ln cap="flat" cmpd="sng" w="9525">
            <a:solidFill>
              <a:srgbClr val="A72A1E"/>
            </a:solidFill>
            <a:prstDash val="solid"/>
            <a:round/>
            <a:headEnd len="sm" w="sm" type="none"/>
            <a:tailEnd len="med" w="med" type="oval"/>
          </a:ln>
        </p:spPr>
      </p:cxnSp>
      <p:cxnSp>
        <p:nvCxnSpPr>
          <p:cNvPr id="873" name="Google Shape;873;p47"/>
          <p:cNvCxnSpPr/>
          <p:nvPr/>
        </p:nvCxnSpPr>
        <p:spPr>
          <a:xfrm>
            <a:off x="5576535" y="2661846"/>
            <a:ext cx="899400" cy="0"/>
          </a:xfrm>
          <a:prstGeom prst="straightConnector1">
            <a:avLst/>
          </a:prstGeom>
          <a:noFill/>
          <a:ln cap="flat" cmpd="sng" w="9525">
            <a:solidFill>
              <a:srgbClr val="A72A1E"/>
            </a:solidFill>
            <a:prstDash val="solid"/>
            <a:round/>
            <a:headEnd len="sm" w="sm" type="none"/>
            <a:tailEnd len="med" w="med" type="oval"/>
          </a:ln>
        </p:spPr>
      </p:cxnSp>
      <p:cxnSp>
        <p:nvCxnSpPr>
          <p:cNvPr id="874" name="Google Shape;874;p47"/>
          <p:cNvCxnSpPr/>
          <p:nvPr/>
        </p:nvCxnSpPr>
        <p:spPr>
          <a:xfrm>
            <a:off x="5644910" y="4078671"/>
            <a:ext cx="899400" cy="0"/>
          </a:xfrm>
          <a:prstGeom prst="straightConnector1">
            <a:avLst/>
          </a:prstGeom>
          <a:noFill/>
          <a:ln cap="flat" cmpd="sng" w="9525">
            <a:solidFill>
              <a:srgbClr val="A72A1E"/>
            </a:solidFill>
            <a:prstDash val="solid"/>
            <a:round/>
            <a:headEnd len="sm" w="sm" type="none"/>
            <a:tailEnd len="med" w="med" type="oval"/>
          </a:ln>
        </p:spPr>
      </p:cxnSp>
      <p:pic>
        <p:nvPicPr>
          <p:cNvPr descr="Graphical user interface, application&#10;&#10;Description automatically generated with medium confidence" id="875" name="Google Shape;875;p4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id="880" name="Google Shape;880;p48"/>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881" name="Google Shape;881;p4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rPr lang="it">
                <a:solidFill>
                  <a:srgbClr val="000000"/>
                </a:solidFill>
              </a:rPr>
              <a:t>El proceso de medición del impacto social de una empresa es necesario para analizar y redefinir los objetivos y estrategias empresariales por parte de los interesados, que pueden tener una visión completa de la marcha del proyecto. </a:t>
            </a:r>
            <a:endParaRPr/>
          </a:p>
          <a:p>
            <a:pPr indent="0" lvl="0" marL="114300" rtl="0" algn="l">
              <a:lnSpc>
                <a:spcPct val="115000"/>
              </a:lnSpc>
              <a:spcBef>
                <a:spcPts val="0"/>
              </a:spcBef>
              <a:spcAft>
                <a:spcPts val="0"/>
              </a:spcAft>
              <a:buSzPts val="1800"/>
              <a:buNone/>
            </a:pPr>
            <a:r>
              <a:t/>
            </a:r>
            <a:endParaRPr/>
          </a:p>
        </p:txBody>
      </p:sp>
      <p:sp>
        <p:nvSpPr>
          <p:cNvPr id="882" name="Google Shape;882;p48"/>
          <p:cNvSpPr txBox="1"/>
          <p:nvPr/>
        </p:nvSpPr>
        <p:spPr>
          <a:xfrm>
            <a:off x="50" y="1650007"/>
            <a:ext cx="4572000" cy="95407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6. Cómo medir el impacto social</a:t>
            </a:r>
            <a:endParaRPr b="1" i="0" sz="2500" u="none" cap="none" strike="noStrike">
              <a:solidFill>
                <a:schemeClr val="dk1"/>
              </a:solidFill>
              <a:latin typeface="Raleway"/>
              <a:ea typeface="Raleway"/>
              <a:cs typeface="Raleway"/>
              <a:sym typeface="Raleway"/>
            </a:endParaRPr>
          </a:p>
        </p:txBody>
      </p:sp>
      <p:sp>
        <p:nvSpPr>
          <p:cNvPr id="883" name="Google Shape;883;p48"/>
          <p:cNvSpPr txBox="1"/>
          <p:nvPr>
            <p:ph type="title"/>
          </p:nvPr>
        </p:nvSpPr>
        <p:spPr>
          <a:xfrm>
            <a:off x="50" y="2380832"/>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6.1 Objetivo de la medición </a:t>
            </a:r>
            <a:endParaRPr/>
          </a:p>
        </p:txBody>
      </p:sp>
      <p:pic>
        <p:nvPicPr>
          <p:cNvPr descr="Graphical user interface, application&#10;&#10;Description automatically generated with medium confidence" id="884" name="Google Shape;884;p48"/>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9"/>
          <p:cNvSpPr txBox="1"/>
          <p:nvPr>
            <p:ph type="title"/>
          </p:nvPr>
        </p:nvSpPr>
        <p:spPr>
          <a:xfrm>
            <a:off x="496560" y="658794"/>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How to measure social impact</a:t>
            </a:r>
            <a:endParaRPr sz="2400"/>
          </a:p>
        </p:txBody>
      </p:sp>
      <p:sp>
        <p:nvSpPr>
          <p:cNvPr id="890" name="Google Shape;890;p49"/>
          <p:cNvSpPr txBox="1"/>
          <p:nvPr>
            <p:ph idx="1" type="body"/>
          </p:nvPr>
        </p:nvSpPr>
        <p:spPr>
          <a:xfrm>
            <a:off x="622582" y="1246342"/>
            <a:ext cx="8170500" cy="309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6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800"/>
              <a:buNone/>
            </a:pPr>
            <a:r>
              <a:rPr lang="it" sz="1600">
                <a:solidFill>
                  <a:srgbClr val="000000"/>
                </a:solidFill>
                <a:latin typeface="Calibri"/>
                <a:ea typeface="Calibri"/>
                <a:cs typeface="Calibri"/>
                <a:sym typeface="Calibri"/>
              </a:rPr>
              <a:t>El proceso de medición tiene dos objetivos</a:t>
            </a:r>
            <a:r>
              <a:rPr b="0" i="0" lang="it" sz="1600" u="none" strike="noStrike">
                <a:solidFill>
                  <a:srgbClr val="000000"/>
                </a:solidFill>
                <a:latin typeface="Calibri"/>
                <a:ea typeface="Calibri"/>
                <a:cs typeface="Calibri"/>
                <a:sym typeface="Calibri"/>
              </a:rPr>
              <a:t>:</a:t>
            </a:r>
            <a:endParaRPr sz="2400"/>
          </a:p>
        </p:txBody>
      </p:sp>
      <p:pic>
        <p:nvPicPr>
          <p:cNvPr id="891" name="Google Shape;891;p49"/>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892" name="Google Shape;892;p49"/>
          <p:cNvGrpSpPr/>
          <p:nvPr/>
        </p:nvGrpSpPr>
        <p:grpSpPr>
          <a:xfrm>
            <a:off x="761999" y="2176332"/>
            <a:ext cx="7620000" cy="1877881"/>
            <a:chOff x="0" y="33789"/>
            <a:chExt cx="7620000" cy="1877881"/>
          </a:xfrm>
        </p:grpSpPr>
        <p:sp>
          <p:nvSpPr>
            <p:cNvPr id="893" name="Google Shape;893;p49"/>
            <p:cNvSpPr/>
            <p:nvPr/>
          </p:nvSpPr>
          <p:spPr>
            <a:xfrm>
              <a:off x="0" y="240429"/>
              <a:ext cx="7620000" cy="793800"/>
            </a:xfrm>
            <a:prstGeom prst="rect">
              <a:avLst/>
            </a:prstGeom>
            <a:solidFill>
              <a:schemeClr val="lt1">
                <a:alpha val="88627"/>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9"/>
            <p:cNvSpPr txBox="1"/>
            <p:nvPr/>
          </p:nvSpPr>
          <p:spPr>
            <a:xfrm>
              <a:off x="0" y="240429"/>
              <a:ext cx="7620000" cy="7938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Permite identificar estrategias más eficaces para los proyectos que la empresa pretende desarrollar </a:t>
              </a:r>
              <a:endParaRPr b="0" i="0" sz="1400" u="none" cap="none" strike="noStrike">
                <a:solidFill>
                  <a:srgbClr val="000000"/>
                </a:solidFill>
                <a:latin typeface="Arial"/>
                <a:ea typeface="Arial"/>
                <a:cs typeface="Arial"/>
                <a:sym typeface="Arial"/>
              </a:endParaRPr>
            </a:p>
          </p:txBody>
        </p:sp>
        <p:sp>
          <p:nvSpPr>
            <p:cNvPr id="895" name="Google Shape;895;p49"/>
            <p:cNvSpPr/>
            <p:nvPr/>
          </p:nvSpPr>
          <p:spPr>
            <a:xfrm>
              <a:off x="381000" y="3378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9"/>
            <p:cNvSpPr txBox="1"/>
            <p:nvPr/>
          </p:nvSpPr>
          <p:spPr>
            <a:xfrm>
              <a:off x="401175" y="5396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interno</a:t>
              </a:r>
              <a:endParaRPr b="0" i="0" sz="1400" u="none" cap="none" strike="noStrike">
                <a:solidFill>
                  <a:schemeClr val="lt1"/>
                </a:solidFill>
                <a:latin typeface="Arial"/>
                <a:ea typeface="Arial"/>
                <a:cs typeface="Arial"/>
                <a:sym typeface="Arial"/>
              </a:endParaRPr>
            </a:p>
          </p:txBody>
        </p:sp>
        <p:sp>
          <p:nvSpPr>
            <p:cNvPr id="897" name="Google Shape;897;p49"/>
            <p:cNvSpPr/>
            <p:nvPr/>
          </p:nvSpPr>
          <p:spPr>
            <a:xfrm>
              <a:off x="0" y="1316470"/>
              <a:ext cx="7620000" cy="595200"/>
            </a:xfrm>
            <a:prstGeom prst="rect">
              <a:avLst/>
            </a:prstGeom>
            <a:solidFill>
              <a:schemeClr val="lt1">
                <a:alpha val="88627"/>
              </a:schemeClr>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9"/>
            <p:cNvSpPr txBox="1"/>
            <p:nvPr/>
          </p:nvSpPr>
          <p:spPr>
            <a:xfrm>
              <a:off x="0" y="1316470"/>
              <a:ext cx="7620000" cy="595200"/>
            </a:xfrm>
            <a:prstGeom prst="rect">
              <a:avLst/>
            </a:prstGeom>
            <a:noFill/>
            <a:ln>
              <a:noFill/>
            </a:ln>
          </p:spPr>
          <p:txBody>
            <a:bodyPr anchorCtr="0" anchor="t" bIns="99550" lIns="591375" spcFirstLastPara="1" rIns="591375" wrap="square" tIns="2915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Le permite informar las partes inteersadas sobre la eficacia de sus intervenciones </a:t>
              </a:r>
              <a:endParaRPr b="0" i="0" sz="1400" u="none" cap="none" strike="noStrike">
                <a:solidFill>
                  <a:srgbClr val="000000"/>
                </a:solidFill>
                <a:latin typeface="Arial"/>
                <a:ea typeface="Arial"/>
                <a:cs typeface="Arial"/>
                <a:sym typeface="Arial"/>
              </a:endParaRPr>
            </a:p>
          </p:txBody>
        </p:sp>
        <p:sp>
          <p:nvSpPr>
            <p:cNvPr id="899" name="Google Shape;899;p49"/>
            <p:cNvSpPr/>
            <p:nvPr/>
          </p:nvSpPr>
          <p:spPr>
            <a:xfrm>
              <a:off x="381000" y="1109829"/>
              <a:ext cx="5334000" cy="413400"/>
            </a:xfrm>
            <a:prstGeom prst="roundRect">
              <a:avLst>
                <a:gd fmla="val 16667" name="adj"/>
              </a:avLst>
            </a:prstGeom>
            <a:solidFill>
              <a:schemeClr val="dk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9"/>
            <p:cNvSpPr txBox="1"/>
            <p:nvPr/>
          </p:nvSpPr>
          <p:spPr>
            <a:xfrm>
              <a:off x="401175" y="1130004"/>
              <a:ext cx="5293800" cy="37290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1400"/>
                <a:buFont typeface="Arial"/>
                <a:buNone/>
              </a:pPr>
              <a:r>
                <a:rPr b="0" i="0" lang="it" sz="1400" u="none" cap="none" strike="noStrike">
                  <a:solidFill>
                    <a:schemeClr val="lt1"/>
                  </a:solidFill>
                  <a:latin typeface="Arial"/>
                  <a:ea typeface="Arial"/>
                  <a:cs typeface="Arial"/>
                  <a:sym typeface="Arial"/>
                </a:rPr>
                <a:t>externo</a:t>
              </a:r>
              <a:endParaRPr b="0" i="0" sz="1400" u="none" cap="none" strike="noStrike">
                <a:solidFill>
                  <a:schemeClr val="lt1"/>
                </a:solidFill>
                <a:latin typeface="Arial"/>
                <a:ea typeface="Arial"/>
                <a:cs typeface="Arial"/>
                <a:sym typeface="Arial"/>
              </a:endParaRPr>
            </a:p>
          </p:txBody>
        </p:sp>
      </p:grpSp>
      <p:pic>
        <p:nvPicPr>
          <p:cNvPr descr="Graphical user interface, application&#10;&#10;Description automatically generated with medium confidence" id="901" name="Google Shape;901;p49"/>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0"/>
          <p:cNvSpPr txBox="1"/>
          <p:nvPr>
            <p:ph type="title"/>
          </p:nvPr>
        </p:nvSpPr>
        <p:spPr>
          <a:xfrm>
            <a:off x="477983" y="575950"/>
            <a:ext cx="82440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chemeClr val="dk1"/>
                </a:solidFill>
              </a:rPr>
              <a:t>Cómo medir el impacto social</a:t>
            </a:r>
            <a:endParaRPr sz="2400"/>
          </a:p>
        </p:txBody>
      </p:sp>
      <p:pic>
        <p:nvPicPr>
          <p:cNvPr id="907" name="Google Shape;907;p5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08" name="Google Shape;908;p50"/>
          <p:cNvSpPr txBox="1"/>
          <p:nvPr/>
        </p:nvSpPr>
        <p:spPr>
          <a:xfrm>
            <a:off x="4744427" y="893650"/>
            <a:ext cx="3660600" cy="7482008"/>
          </a:xfrm>
          <a:prstGeom prst="rect">
            <a:avLst/>
          </a:prstGeom>
          <a:noFill/>
          <a:ln>
            <a:noFill/>
          </a:ln>
        </p:spPr>
        <p:txBody>
          <a:bodyPr anchorCtr="0" anchor="t" bIns="45700" lIns="91425" spcFirstLastPara="1" rIns="91425" wrap="square" tIns="45700">
            <a:spAutoFit/>
          </a:bodyPr>
          <a:lstStyle/>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Definición del ámbito de análisis </a:t>
            </a:r>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Compromiso y participación de las partes interesadas</a:t>
            </a:r>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Comprender el proceso de cambio</a:t>
            </a:r>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Medición y elección de indicadores</a:t>
            </a:r>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Evaluación del impacto </a:t>
            </a:r>
            <a:endParaRPr/>
          </a:p>
          <a:p>
            <a:pPr indent="-285750" lvl="0" marL="285750" marR="0" rtl="0" algn="l">
              <a:lnSpc>
                <a:spcPct val="250000"/>
              </a:lnSpc>
              <a:spcBef>
                <a:spcPts val="0"/>
              </a:spcBef>
              <a:spcAft>
                <a:spcPts val="0"/>
              </a:spcAft>
              <a:buClr>
                <a:srgbClr val="000000"/>
              </a:buClr>
              <a:buSzPts val="1400"/>
              <a:buFont typeface="Arial"/>
              <a:buChar char="•"/>
            </a:pPr>
            <a:r>
              <a:rPr b="0" i="0" lang="it" sz="1400" u="none" cap="none" strike="noStrike">
                <a:solidFill>
                  <a:srgbClr val="000000"/>
                </a:solidFill>
                <a:latin typeface="Calibri"/>
                <a:ea typeface="Calibri"/>
                <a:cs typeface="Calibri"/>
                <a:sym typeface="Calibri"/>
              </a:rPr>
              <a:t>Comunicación de resultados </a:t>
            </a:r>
            <a:endParaRPr b="0" i="0" sz="1400" u="none" cap="none" strike="noStrike">
              <a:solidFill>
                <a:srgbClr val="000000"/>
              </a:solidFill>
              <a:latin typeface="Arial"/>
              <a:ea typeface="Arial"/>
              <a:cs typeface="Arial"/>
              <a:sym typeface="Arial"/>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196850" lvl="0" marL="28575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28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09" name="Google Shape;909;p50"/>
          <p:cNvCxnSpPr/>
          <p:nvPr/>
        </p:nvCxnSpPr>
        <p:spPr>
          <a:xfrm>
            <a:off x="8633638" y="1211350"/>
            <a:ext cx="0" cy="439500"/>
          </a:xfrm>
          <a:prstGeom prst="straightConnector1">
            <a:avLst/>
          </a:prstGeom>
          <a:noFill/>
          <a:ln cap="flat" cmpd="sng" w="22225">
            <a:solidFill>
              <a:srgbClr val="C33E00"/>
            </a:solidFill>
            <a:prstDash val="solid"/>
            <a:round/>
            <a:headEnd len="sm" w="sm" type="none"/>
            <a:tailEnd len="sm" w="sm" type="none"/>
          </a:ln>
        </p:spPr>
      </p:cxnSp>
      <p:cxnSp>
        <p:nvCxnSpPr>
          <p:cNvPr id="910" name="Google Shape;910;p50"/>
          <p:cNvCxnSpPr/>
          <p:nvPr/>
        </p:nvCxnSpPr>
        <p:spPr>
          <a:xfrm>
            <a:off x="8633638" y="1763174"/>
            <a:ext cx="0" cy="439500"/>
          </a:xfrm>
          <a:prstGeom prst="straightConnector1">
            <a:avLst/>
          </a:prstGeom>
          <a:noFill/>
          <a:ln cap="flat" cmpd="sng" w="19050">
            <a:solidFill>
              <a:srgbClr val="FF6B26"/>
            </a:solidFill>
            <a:prstDash val="solid"/>
            <a:round/>
            <a:headEnd len="sm" w="sm" type="none"/>
            <a:tailEnd len="sm" w="sm" type="none"/>
          </a:ln>
        </p:spPr>
      </p:cxnSp>
      <p:cxnSp>
        <p:nvCxnSpPr>
          <p:cNvPr id="911" name="Google Shape;911;p50"/>
          <p:cNvCxnSpPr/>
          <p:nvPr/>
        </p:nvCxnSpPr>
        <p:spPr>
          <a:xfrm>
            <a:off x="8633638" y="2351948"/>
            <a:ext cx="0" cy="439500"/>
          </a:xfrm>
          <a:prstGeom prst="straightConnector1">
            <a:avLst/>
          </a:prstGeom>
          <a:noFill/>
          <a:ln cap="flat" cmpd="sng" w="19050">
            <a:solidFill>
              <a:srgbClr val="F8A17A"/>
            </a:solidFill>
            <a:prstDash val="solid"/>
            <a:round/>
            <a:headEnd len="sm" w="sm" type="none"/>
            <a:tailEnd len="sm" w="sm" type="none"/>
          </a:ln>
        </p:spPr>
      </p:cxnSp>
      <p:cxnSp>
        <p:nvCxnSpPr>
          <p:cNvPr id="912" name="Google Shape;912;p50"/>
          <p:cNvCxnSpPr/>
          <p:nvPr/>
        </p:nvCxnSpPr>
        <p:spPr>
          <a:xfrm>
            <a:off x="8640727" y="2910143"/>
            <a:ext cx="0" cy="439500"/>
          </a:xfrm>
          <a:prstGeom prst="straightConnector1">
            <a:avLst/>
          </a:prstGeom>
          <a:noFill/>
          <a:ln cap="flat" cmpd="sng" w="19050">
            <a:solidFill>
              <a:srgbClr val="FFBA63"/>
            </a:solidFill>
            <a:prstDash val="solid"/>
            <a:round/>
            <a:headEnd len="sm" w="sm" type="none"/>
            <a:tailEnd len="sm" w="sm" type="none"/>
          </a:ln>
        </p:spPr>
      </p:cxnSp>
      <p:cxnSp>
        <p:nvCxnSpPr>
          <p:cNvPr id="913" name="Google Shape;913;p50"/>
          <p:cNvCxnSpPr/>
          <p:nvPr/>
        </p:nvCxnSpPr>
        <p:spPr>
          <a:xfrm>
            <a:off x="8640727" y="3495173"/>
            <a:ext cx="0" cy="439500"/>
          </a:xfrm>
          <a:prstGeom prst="straightConnector1">
            <a:avLst/>
          </a:prstGeom>
          <a:noFill/>
          <a:ln cap="flat" cmpd="sng" w="19050">
            <a:solidFill>
              <a:srgbClr val="FFD197"/>
            </a:solidFill>
            <a:prstDash val="solid"/>
            <a:round/>
            <a:headEnd len="sm" w="sm" type="none"/>
            <a:tailEnd len="sm" w="sm" type="none"/>
          </a:ln>
        </p:spPr>
      </p:cxnSp>
      <p:cxnSp>
        <p:nvCxnSpPr>
          <p:cNvPr id="914" name="Google Shape;914;p50"/>
          <p:cNvCxnSpPr/>
          <p:nvPr/>
        </p:nvCxnSpPr>
        <p:spPr>
          <a:xfrm>
            <a:off x="8640727" y="4106939"/>
            <a:ext cx="0" cy="439500"/>
          </a:xfrm>
          <a:prstGeom prst="straightConnector1">
            <a:avLst/>
          </a:prstGeom>
          <a:noFill/>
          <a:ln cap="flat" cmpd="sng" w="19050">
            <a:solidFill>
              <a:srgbClr val="FFE8CB"/>
            </a:solidFill>
            <a:prstDash val="solid"/>
            <a:round/>
            <a:headEnd len="sm" w="sm" type="none"/>
            <a:tailEnd len="sm" w="sm" type="none"/>
          </a:ln>
        </p:spPr>
      </p:cxnSp>
      <p:sp>
        <p:nvSpPr>
          <p:cNvPr id="915" name="Google Shape;915;p50"/>
          <p:cNvSpPr txBox="1"/>
          <p:nvPr/>
        </p:nvSpPr>
        <p:spPr>
          <a:xfrm>
            <a:off x="1252141" y="2425047"/>
            <a:ext cx="2228821"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it" sz="1600" u="none" cap="none" strike="noStrike">
                <a:solidFill>
                  <a:schemeClr val="dk2"/>
                </a:solidFill>
                <a:latin typeface="Arial"/>
                <a:ea typeface="Arial"/>
                <a:cs typeface="Arial"/>
                <a:sym typeface="Arial"/>
              </a:rPr>
              <a:t>El proceso de medición puede dividirse en seis fases</a:t>
            </a:r>
            <a:endParaRPr/>
          </a:p>
        </p:txBody>
      </p:sp>
      <p:sp>
        <p:nvSpPr>
          <p:cNvPr id="916" name="Google Shape;916;p50"/>
          <p:cNvSpPr/>
          <p:nvPr/>
        </p:nvSpPr>
        <p:spPr>
          <a:xfrm>
            <a:off x="510361" y="1255575"/>
            <a:ext cx="3615000" cy="3090000"/>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7" name="Google Shape;917;p50"/>
          <p:cNvSpPr/>
          <p:nvPr/>
        </p:nvSpPr>
        <p:spPr>
          <a:xfrm>
            <a:off x="3051521" y="1255575"/>
            <a:ext cx="638100" cy="636900"/>
          </a:xfrm>
          <a:prstGeom prst="ellipse">
            <a:avLst/>
          </a:prstGeom>
          <a:solidFill>
            <a:srgbClr val="C33E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8" name="Google Shape;918;p50"/>
          <p:cNvSpPr/>
          <p:nvPr/>
        </p:nvSpPr>
        <p:spPr>
          <a:xfrm>
            <a:off x="3701659" y="2071489"/>
            <a:ext cx="638100" cy="636900"/>
          </a:xfrm>
          <a:prstGeom prst="ellipse">
            <a:avLst/>
          </a:prstGeom>
          <a:solidFill>
            <a:srgbClr val="2AA1FE"/>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9" name="Google Shape;919;p50"/>
          <p:cNvSpPr/>
          <p:nvPr/>
        </p:nvSpPr>
        <p:spPr>
          <a:xfrm>
            <a:off x="3701659" y="3153827"/>
            <a:ext cx="638100" cy="636900"/>
          </a:xfrm>
          <a:prstGeom prst="ellipse">
            <a:avLst/>
          </a:prstGeom>
          <a:solidFill>
            <a:srgbClr val="FFFF00"/>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0" name="Google Shape;920;p50"/>
          <p:cNvSpPr/>
          <p:nvPr/>
        </p:nvSpPr>
        <p:spPr>
          <a:xfrm>
            <a:off x="2906232" y="3860918"/>
            <a:ext cx="638100" cy="636900"/>
          </a:xfrm>
          <a:prstGeom prst="ellipse">
            <a:avLst/>
          </a:prstGeom>
          <a:solidFill>
            <a:schemeClr val="accent4"/>
          </a:solidFill>
          <a:ln cap="flat" cmpd="sng" w="25400">
            <a:solidFill>
              <a:srgbClr val="003F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Lente di ingrandimento con riempimento a tinta unita" id="921" name="Google Shape;921;p50"/>
          <p:cNvPicPr preferRelativeResize="0"/>
          <p:nvPr/>
        </p:nvPicPr>
        <p:blipFill rotWithShape="1">
          <a:blip r:embed="rId4">
            <a:alphaModFix/>
          </a:blip>
          <a:srcRect b="0" l="0" r="0" t="0"/>
          <a:stretch/>
        </p:blipFill>
        <p:spPr>
          <a:xfrm>
            <a:off x="3165930" y="1354039"/>
            <a:ext cx="409135" cy="409135"/>
          </a:xfrm>
          <a:prstGeom prst="rect">
            <a:avLst/>
          </a:prstGeom>
          <a:noFill/>
          <a:ln>
            <a:noFill/>
          </a:ln>
        </p:spPr>
      </p:pic>
      <p:pic>
        <p:nvPicPr>
          <p:cNvPr descr="Grafico logaritmico con riempimento a tinta unita" id="922" name="Google Shape;922;p50"/>
          <p:cNvPicPr preferRelativeResize="0"/>
          <p:nvPr/>
        </p:nvPicPr>
        <p:blipFill rotWithShape="1">
          <a:blip r:embed="rId5">
            <a:alphaModFix/>
          </a:blip>
          <a:srcRect b="0" l="0" r="0" t="0"/>
          <a:stretch/>
        </p:blipFill>
        <p:spPr>
          <a:xfrm>
            <a:off x="3843574" y="2219868"/>
            <a:ext cx="410357" cy="410357"/>
          </a:xfrm>
          <a:prstGeom prst="rect">
            <a:avLst/>
          </a:prstGeom>
          <a:noFill/>
          <a:ln>
            <a:noFill/>
          </a:ln>
        </p:spPr>
      </p:pic>
      <p:pic>
        <p:nvPicPr>
          <p:cNvPr descr="Persona che mangia con riempimento a tinta unita" id="923" name="Google Shape;923;p50"/>
          <p:cNvPicPr preferRelativeResize="0"/>
          <p:nvPr/>
        </p:nvPicPr>
        <p:blipFill rotWithShape="1">
          <a:blip r:embed="rId6">
            <a:alphaModFix/>
          </a:blip>
          <a:srcRect b="0" l="0" r="0" t="0"/>
          <a:stretch/>
        </p:blipFill>
        <p:spPr>
          <a:xfrm>
            <a:off x="3797919" y="3260846"/>
            <a:ext cx="494280" cy="494280"/>
          </a:xfrm>
          <a:prstGeom prst="rect">
            <a:avLst/>
          </a:prstGeom>
          <a:noFill/>
          <a:ln>
            <a:noFill/>
          </a:ln>
        </p:spPr>
      </p:pic>
      <p:pic>
        <p:nvPicPr>
          <p:cNvPr descr="Ingranaggi con riempimento a tinta unita" id="924" name="Google Shape;924;p50"/>
          <p:cNvPicPr preferRelativeResize="0"/>
          <p:nvPr/>
        </p:nvPicPr>
        <p:blipFill rotWithShape="1">
          <a:blip r:embed="rId7">
            <a:alphaModFix/>
          </a:blip>
          <a:srcRect b="0" l="0" r="0" t="0"/>
          <a:stretch/>
        </p:blipFill>
        <p:spPr>
          <a:xfrm>
            <a:off x="2989762" y="3961377"/>
            <a:ext cx="470894" cy="470894"/>
          </a:xfrm>
          <a:prstGeom prst="rect">
            <a:avLst/>
          </a:prstGeom>
          <a:noFill/>
          <a:ln>
            <a:noFill/>
          </a:ln>
        </p:spPr>
      </p:pic>
      <p:pic>
        <p:nvPicPr>
          <p:cNvPr descr="Graphical user interface, application&#10;&#10;Description automatically generated with medium confidence" id="925" name="Google Shape;925;p50"/>
          <p:cNvPicPr preferRelativeResize="0"/>
          <p:nvPr/>
        </p:nvPicPr>
        <p:blipFill rotWithShape="1">
          <a:blip r:embed="rId8">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pic>
        <p:nvPicPr>
          <p:cNvPr id="930" name="Google Shape;930;p5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31" name="Google Shape;931;p51"/>
          <p:cNvSpPr txBox="1"/>
          <p:nvPr>
            <p:ph type="title"/>
          </p:nvPr>
        </p:nvSpPr>
        <p:spPr>
          <a:xfrm>
            <a:off x="3206675" y="679625"/>
            <a:ext cx="3912300" cy="55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2400">
                <a:solidFill>
                  <a:schemeClr val="dk1"/>
                </a:solidFill>
              </a:rPr>
              <a:t>Objetivo de la medición</a:t>
            </a:r>
            <a:endParaRPr sz="2400"/>
          </a:p>
        </p:txBody>
      </p:sp>
      <p:sp>
        <p:nvSpPr>
          <p:cNvPr id="932" name="Google Shape;932;p51"/>
          <p:cNvSpPr txBox="1"/>
          <p:nvPr/>
        </p:nvSpPr>
        <p:spPr>
          <a:xfrm>
            <a:off x="835925" y="1791450"/>
            <a:ext cx="3399900" cy="821733"/>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0"/>
              </a:spcBef>
              <a:spcAft>
                <a:spcPts val="0"/>
              </a:spcAft>
              <a:buClr>
                <a:srgbClr val="000000"/>
              </a:buClr>
              <a:buSzPts val="1800"/>
              <a:buFont typeface="Arial"/>
              <a:buNone/>
            </a:pPr>
            <a:r>
              <a:rPr b="1" i="0" lang="it" sz="1800" u="none" cap="none" strike="noStrike">
                <a:solidFill>
                  <a:schemeClr val="dk2"/>
                </a:solidFill>
                <a:latin typeface="Calibri"/>
                <a:ea typeface="Calibri"/>
                <a:cs typeface="Calibri"/>
                <a:sym typeface="Calibri"/>
              </a:rPr>
              <a:t>El objetivo de la medición también tiene 3 finalidades :</a:t>
            </a:r>
            <a:endParaRPr b="1" i="0" sz="1800" u="none" cap="none" strike="noStrike">
              <a:solidFill>
                <a:schemeClr val="dk2"/>
              </a:solidFill>
              <a:latin typeface="Lato"/>
              <a:ea typeface="Lato"/>
              <a:cs typeface="Lato"/>
              <a:sym typeface="Lato"/>
            </a:endParaRPr>
          </a:p>
        </p:txBody>
      </p:sp>
      <p:grpSp>
        <p:nvGrpSpPr>
          <p:cNvPr id="933" name="Google Shape;933;p51"/>
          <p:cNvGrpSpPr/>
          <p:nvPr/>
        </p:nvGrpSpPr>
        <p:grpSpPr>
          <a:xfrm>
            <a:off x="5552415" y="2640224"/>
            <a:ext cx="1854000" cy="1854000"/>
            <a:chOff x="4303290" y="2158374"/>
            <a:chExt cx="1854000" cy="1854000"/>
          </a:xfrm>
        </p:grpSpPr>
        <p:sp>
          <p:nvSpPr>
            <p:cNvPr id="934" name="Google Shape;934;p51"/>
            <p:cNvSpPr/>
            <p:nvPr/>
          </p:nvSpPr>
          <p:spPr>
            <a:xfrm>
              <a:off x="4303290" y="2158374"/>
              <a:ext cx="1854000" cy="1854000"/>
            </a:xfrm>
            <a:prstGeom prst="ellipse">
              <a:avLst/>
            </a:prstGeom>
            <a:solidFill>
              <a:schemeClr val="accent5"/>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51"/>
            <p:cNvSpPr txBox="1"/>
            <p:nvPr/>
          </p:nvSpPr>
          <p:spPr>
            <a:xfrm>
              <a:off x="5010351" y="2937027"/>
              <a:ext cx="1075200" cy="521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rgbClr val="FFFFFF"/>
                  </a:solidFill>
                  <a:latin typeface="Roboto"/>
                  <a:ea typeface="Roboto"/>
                  <a:cs typeface="Roboto"/>
                  <a:sym typeface="Roboto"/>
                </a:rPr>
                <a:t>INFORMIZAR</a:t>
              </a:r>
              <a:endParaRPr b="0" i="0" sz="1100" u="none" cap="none" strike="noStrike">
                <a:solidFill>
                  <a:srgbClr val="FFFFFF"/>
                </a:solidFill>
                <a:latin typeface="Roboto"/>
                <a:ea typeface="Roboto"/>
                <a:cs typeface="Roboto"/>
                <a:sym typeface="Roboto"/>
              </a:endParaRPr>
            </a:p>
          </p:txBody>
        </p:sp>
      </p:grpSp>
      <p:grpSp>
        <p:nvGrpSpPr>
          <p:cNvPr id="936" name="Google Shape;936;p51"/>
          <p:cNvGrpSpPr/>
          <p:nvPr/>
        </p:nvGrpSpPr>
        <p:grpSpPr>
          <a:xfrm>
            <a:off x="4235837" y="2640224"/>
            <a:ext cx="1854000" cy="1854000"/>
            <a:chOff x="2986712" y="2158374"/>
            <a:chExt cx="1854000" cy="1854000"/>
          </a:xfrm>
        </p:grpSpPr>
        <p:sp>
          <p:nvSpPr>
            <p:cNvPr id="937" name="Google Shape;937;p51"/>
            <p:cNvSpPr/>
            <p:nvPr/>
          </p:nvSpPr>
          <p:spPr>
            <a:xfrm>
              <a:off x="2986712" y="2158374"/>
              <a:ext cx="1854000" cy="1854000"/>
            </a:xfrm>
            <a:prstGeom prst="ellipse">
              <a:avLst/>
            </a:prstGeom>
            <a:solidFill>
              <a:srgbClr val="F8A17A"/>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1"/>
            <p:cNvSpPr txBox="1"/>
            <p:nvPr/>
          </p:nvSpPr>
          <p:spPr>
            <a:xfrm>
              <a:off x="3134187" y="2937027"/>
              <a:ext cx="1097363" cy="521400"/>
            </a:xfrm>
            <a:prstGeom prst="rect">
              <a:avLst/>
            </a:prstGeom>
            <a:solidFill>
              <a:srgbClr val="F8A17A"/>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it" sz="1100" u="none" cap="none" strike="noStrike">
                  <a:solidFill>
                    <a:srgbClr val="FFFFFF"/>
                  </a:solidFill>
                  <a:latin typeface="Roboto"/>
                  <a:ea typeface="Roboto"/>
                  <a:cs typeface="Roboto"/>
                  <a:sym typeface="Roboto"/>
                </a:rPr>
                <a:t>APRENDIZAJE</a:t>
              </a:r>
              <a:endParaRPr b="0" i="0" sz="1100" u="none" cap="none" strike="noStrike">
                <a:solidFill>
                  <a:srgbClr val="FFFFFF"/>
                </a:solidFill>
                <a:latin typeface="Roboto"/>
                <a:ea typeface="Roboto"/>
                <a:cs typeface="Roboto"/>
                <a:sym typeface="Roboto"/>
              </a:endParaRPr>
            </a:p>
          </p:txBody>
        </p:sp>
      </p:grpSp>
      <p:grpSp>
        <p:nvGrpSpPr>
          <p:cNvPr id="939" name="Google Shape;939;p51"/>
          <p:cNvGrpSpPr/>
          <p:nvPr/>
        </p:nvGrpSpPr>
        <p:grpSpPr>
          <a:xfrm>
            <a:off x="4905969" y="1612989"/>
            <a:ext cx="1854000" cy="1854000"/>
            <a:chOff x="3656844" y="1131139"/>
            <a:chExt cx="1854000" cy="1854000"/>
          </a:xfrm>
        </p:grpSpPr>
        <p:sp>
          <p:nvSpPr>
            <p:cNvPr id="940" name="Google Shape;940;p51"/>
            <p:cNvSpPr/>
            <p:nvPr/>
          </p:nvSpPr>
          <p:spPr>
            <a:xfrm>
              <a:off x="3656844" y="1131139"/>
              <a:ext cx="1854000" cy="1854000"/>
            </a:xfrm>
            <a:prstGeom prst="ellipse">
              <a:avLst/>
            </a:prstGeom>
            <a:solidFill>
              <a:schemeClr val="dk1"/>
            </a:solidFill>
            <a:ln cap="flat" cmpd="sng" w="28575">
              <a:solidFill>
                <a:srgbClr val="EDA29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1"/>
            <p:cNvSpPr txBox="1"/>
            <p:nvPr/>
          </p:nvSpPr>
          <p:spPr>
            <a:xfrm>
              <a:off x="3938537" y="1507884"/>
              <a:ext cx="1290600" cy="5214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it" sz="1200" u="none" cap="none" strike="noStrike">
                  <a:solidFill>
                    <a:schemeClr val="lt1"/>
                  </a:solidFill>
                  <a:latin typeface="Roboto"/>
                  <a:ea typeface="Roboto"/>
                  <a:cs typeface="Roboto"/>
                  <a:sym typeface="Roboto"/>
                </a:rPr>
                <a:t>TOMA DE DECICIONES</a:t>
              </a:r>
              <a:endParaRPr b="0" i="0" sz="1200" u="none" cap="none" strike="noStrike">
                <a:solidFill>
                  <a:schemeClr val="lt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pic>
        <p:nvPicPr>
          <p:cNvPr descr="Graphical user interface, application&#10;&#10;Description automatically generated with medium confidence" id="942" name="Google Shape;942;p51"/>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5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948" name="Google Shape;948;p52"/>
          <p:cNvSpPr txBox="1"/>
          <p:nvPr>
            <p:ph type="title"/>
          </p:nvPr>
        </p:nvSpPr>
        <p:spPr>
          <a:xfrm>
            <a:off x="639834" y="56740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6.2 Partes interesadas</a:t>
            </a:r>
            <a:endParaRPr sz="2400">
              <a:solidFill>
                <a:srgbClr val="002B4D"/>
              </a:solidFill>
            </a:endParaRPr>
          </a:p>
        </p:txBody>
      </p:sp>
      <p:sp>
        <p:nvSpPr>
          <p:cNvPr id="949" name="Google Shape;949;p52"/>
          <p:cNvSpPr txBox="1"/>
          <p:nvPr>
            <p:ph idx="1" type="body"/>
          </p:nvPr>
        </p:nvSpPr>
        <p:spPr>
          <a:xfrm>
            <a:off x="718275" y="1289796"/>
            <a:ext cx="8003700" cy="458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0" i="0" lang="it" sz="1600" u="none" strike="noStrike">
                <a:solidFill>
                  <a:srgbClr val="000000"/>
                </a:solidFill>
                <a:latin typeface="Calibri"/>
                <a:ea typeface="Calibri"/>
                <a:cs typeface="Calibri"/>
                <a:sym typeface="Calibri"/>
              </a:rPr>
              <a:t>Los grupos de interés son los sujetos sobre los que las actividades de la empresa tienen un </a:t>
            </a:r>
            <a:r>
              <a:rPr b="1" i="0" lang="it" sz="1600" u="none" strike="noStrike">
                <a:solidFill>
                  <a:srgbClr val="000000"/>
                </a:solidFill>
                <a:latin typeface="Calibri"/>
                <a:ea typeface="Calibri"/>
                <a:cs typeface="Calibri"/>
                <a:sym typeface="Calibri"/>
              </a:rPr>
              <a:t>impacto</a:t>
            </a:r>
            <a:r>
              <a:rPr b="0" i="0" lang="it" sz="1600" u="none" strike="noStrike">
                <a:solidFill>
                  <a:srgbClr val="000000"/>
                </a:solidFill>
                <a:latin typeface="Calibri"/>
                <a:ea typeface="Calibri"/>
                <a:cs typeface="Calibri"/>
                <a:sym typeface="Calibri"/>
              </a:rPr>
              <a:t> y una i</a:t>
            </a:r>
            <a:r>
              <a:rPr b="1" i="0" lang="it" sz="1600" u="none" strike="noStrike">
                <a:solidFill>
                  <a:srgbClr val="000000"/>
                </a:solidFill>
                <a:latin typeface="Calibri"/>
                <a:ea typeface="Calibri"/>
                <a:cs typeface="Calibri"/>
                <a:sym typeface="Calibri"/>
              </a:rPr>
              <a:t>nfluencia</a:t>
            </a:r>
            <a:r>
              <a:rPr b="0" i="0" lang="it" sz="1600" u="none" strike="noStrike">
                <a:solidFill>
                  <a:srgbClr val="000000"/>
                </a:solidFill>
                <a:latin typeface="Calibri"/>
                <a:ea typeface="Calibri"/>
                <a:cs typeface="Calibri"/>
                <a:sym typeface="Calibri"/>
              </a:rPr>
              <a:t> en la propia empresa.</a:t>
            </a:r>
            <a:endParaRPr/>
          </a:p>
          <a:p>
            <a:pPr indent="0" lvl="0" marL="114300" rtl="0" algn="l">
              <a:lnSpc>
                <a:spcPct val="115000"/>
              </a:lnSpc>
              <a:spcBef>
                <a:spcPts val="0"/>
              </a:spcBef>
              <a:spcAft>
                <a:spcPts val="0"/>
              </a:spcAft>
              <a:buSzPts val="1800"/>
              <a:buNone/>
            </a:pPr>
            <a:r>
              <a:rPr b="0" i="0" lang="it" sz="1600" u="none" strike="noStrike">
                <a:solidFill>
                  <a:srgbClr val="000000"/>
                </a:solidFill>
                <a:latin typeface="Calibri"/>
                <a:ea typeface="Calibri"/>
                <a:cs typeface="Calibri"/>
                <a:sym typeface="Calibri"/>
              </a:rPr>
              <a:t>El compromiso de los grupos de interés es una actividad </a:t>
            </a:r>
            <a:r>
              <a:rPr b="1" i="0" lang="it" sz="1600" u="none" strike="noStrike">
                <a:solidFill>
                  <a:srgbClr val="000000"/>
                </a:solidFill>
                <a:latin typeface="Calibri"/>
                <a:ea typeface="Calibri"/>
                <a:cs typeface="Calibri"/>
                <a:sym typeface="Calibri"/>
              </a:rPr>
              <a:t>transversal </a:t>
            </a:r>
            <a:r>
              <a:rPr b="0" i="0" lang="it" sz="1600" u="none" strike="noStrike">
                <a:solidFill>
                  <a:srgbClr val="000000"/>
                </a:solidFill>
                <a:latin typeface="Calibri"/>
                <a:ea typeface="Calibri"/>
                <a:cs typeface="Calibri"/>
                <a:sym typeface="Calibri"/>
              </a:rPr>
              <a:t>que sigue todo el recorrido del proceso de medición:</a:t>
            </a:r>
            <a:endParaRPr b="0" sz="1600"/>
          </a:p>
          <a:p>
            <a:pPr indent="0" lvl="0" marL="114300" rtl="0" algn="l">
              <a:lnSpc>
                <a:spcPct val="115000"/>
              </a:lnSpc>
              <a:spcBef>
                <a:spcPts val="800"/>
              </a:spcBef>
              <a:spcAft>
                <a:spcPts val="0"/>
              </a:spcAft>
              <a:buSzPts val="1800"/>
              <a:buNone/>
            </a:pPr>
            <a:br>
              <a:rPr lang="it" sz="2400"/>
            </a:br>
            <a:endParaRPr b="1" sz="2100">
              <a:solidFill>
                <a:schemeClr val="dk1"/>
              </a:solidFill>
            </a:endParaRPr>
          </a:p>
        </p:txBody>
      </p:sp>
      <p:grpSp>
        <p:nvGrpSpPr>
          <p:cNvPr id="950" name="Google Shape;950;p52"/>
          <p:cNvGrpSpPr/>
          <p:nvPr/>
        </p:nvGrpSpPr>
        <p:grpSpPr>
          <a:xfrm>
            <a:off x="3413935" y="3199780"/>
            <a:ext cx="2304084" cy="955929"/>
            <a:chOff x="1083025" y="2306625"/>
            <a:chExt cx="1834900" cy="834800"/>
          </a:xfrm>
        </p:grpSpPr>
        <p:sp>
          <p:nvSpPr>
            <p:cNvPr id="951" name="Google Shape;951;p52"/>
            <p:cNvSpPr txBox="1"/>
            <p:nvPr/>
          </p:nvSpPr>
          <p:spPr>
            <a:xfrm>
              <a:off x="1235825" y="2695025"/>
              <a:ext cx="1505100" cy="446400"/>
            </a:xfrm>
            <a:prstGeom prst="rect">
              <a:avLst/>
            </a:prstGeom>
            <a:solidFill>
              <a:schemeClr val="lt1"/>
            </a:solid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En el transcurso del proyecto</a:t>
              </a:r>
              <a:endParaRPr/>
            </a:p>
          </p:txBody>
        </p:sp>
        <p:sp>
          <p:nvSpPr>
            <p:cNvPr id="952" name="Google Shape;952;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3" name="Google Shape;953;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4" name="Google Shape;954;p52"/>
          <p:cNvGrpSpPr/>
          <p:nvPr/>
        </p:nvGrpSpPr>
        <p:grpSpPr>
          <a:xfrm>
            <a:off x="5567745" y="3199767"/>
            <a:ext cx="2304084" cy="955929"/>
            <a:chOff x="1083025" y="2306625"/>
            <a:chExt cx="1834900" cy="834800"/>
          </a:xfrm>
        </p:grpSpPr>
        <p:sp>
          <p:nvSpPr>
            <p:cNvPr id="955" name="Google Shape;955;p52"/>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rgbClr val="858585"/>
                  </a:solidFill>
                  <a:latin typeface="Roboto"/>
                  <a:ea typeface="Roboto"/>
                  <a:cs typeface="Roboto"/>
                  <a:sym typeface="Roboto"/>
                </a:rPr>
                <a:t>En la fase de evaluación consecutiva</a:t>
              </a:r>
              <a:endParaRPr/>
            </a:p>
          </p:txBody>
        </p:sp>
        <p:sp>
          <p:nvSpPr>
            <p:cNvPr id="956" name="Google Shape;956;p52"/>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7" name="Google Shape;957;p52"/>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58" name="Google Shape;958;p52"/>
          <p:cNvGrpSpPr/>
          <p:nvPr/>
        </p:nvGrpSpPr>
        <p:grpSpPr>
          <a:xfrm>
            <a:off x="1272176" y="2360880"/>
            <a:ext cx="2304084" cy="1923336"/>
            <a:chOff x="1083025" y="1574025"/>
            <a:chExt cx="1834900" cy="1679623"/>
          </a:xfrm>
        </p:grpSpPr>
        <p:sp>
          <p:nvSpPr>
            <p:cNvPr id="959" name="Google Shape;959;p52"/>
            <p:cNvSpPr txBox="1"/>
            <p:nvPr/>
          </p:nvSpPr>
          <p:spPr>
            <a:xfrm>
              <a:off x="1247875" y="2807248"/>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it" sz="1200" u="none" cap="none" strike="noStrike">
                  <a:solidFill>
                    <a:schemeClr val="dk1"/>
                  </a:solidFill>
                  <a:latin typeface="Roboto"/>
                  <a:ea typeface="Roboto"/>
                  <a:cs typeface="Roboto"/>
                  <a:sym typeface="Roboto"/>
                </a:rPr>
                <a:t>En la fase de planificación de un programa o proyecto</a:t>
              </a:r>
              <a:endParaRPr/>
            </a:p>
          </p:txBody>
        </p:sp>
        <p:sp>
          <p:nvSpPr>
            <p:cNvPr id="960" name="Google Shape;960;p52"/>
            <p:cNvSpPr/>
            <p:nvPr/>
          </p:nvSpPr>
          <p:spPr>
            <a:xfrm flipH="1">
              <a:off x="1083025" y="2306625"/>
              <a:ext cx="1834800" cy="143400"/>
            </a:xfrm>
            <a:prstGeom prst="parallelogram">
              <a:avLst>
                <a:gd fmla="val 96952" name="adj"/>
              </a:avLst>
            </a:prstGeom>
            <a:solidFill>
              <a:srgbClr val="F8A1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it"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61" name="Google Shape;961;p52"/>
            <p:cNvSpPr/>
            <p:nvPr/>
          </p:nvSpPr>
          <p:spPr>
            <a:xfrm>
              <a:off x="1083125" y="2460449"/>
              <a:ext cx="1834800" cy="143400"/>
            </a:xfrm>
            <a:prstGeom prst="parallelogram">
              <a:avLst>
                <a:gd fmla="val 96952" name="adj"/>
              </a:avLst>
            </a:prstGeom>
            <a:solidFill>
              <a:srgbClr val="F465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62" name="Google Shape;962;p52"/>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000"/>
                <a:buFont typeface="Arial"/>
                <a:buNone/>
              </a:pPr>
              <a:r>
                <a:t/>
              </a:r>
              <a:endParaRPr b="0" i="0" sz="1000" u="none" cap="none" strike="noStrike">
                <a:solidFill>
                  <a:srgbClr val="A72A1E"/>
                </a:solidFill>
                <a:latin typeface="Roboto"/>
                <a:ea typeface="Roboto"/>
                <a:cs typeface="Roboto"/>
                <a:sym typeface="Roboto"/>
              </a:endParaRPr>
            </a:p>
          </p:txBody>
        </p:sp>
      </p:grpSp>
      <p:pic>
        <p:nvPicPr>
          <p:cNvPr descr="Graphical user interface, application&#10;&#10;Description automatically generated with medium confidence" id="963" name="Google Shape;963;p52"/>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3"/>
          <p:cNvSpPr txBox="1"/>
          <p:nvPr>
            <p:ph type="title"/>
          </p:nvPr>
        </p:nvSpPr>
        <p:spPr>
          <a:xfrm>
            <a:off x="467591" y="575950"/>
            <a:ext cx="85101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6.3 Cadena del valor del impacto</a:t>
            </a:r>
            <a:endParaRPr sz="2400">
              <a:solidFill>
                <a:srgbClr val="002B4D"/>
              </a:solidFill>
            </a:endParaRPr>
          </a:p>
        </p:txBody>
      </p:sp>
      <p:pic>
        <p:nvPicPr>
          <p:cNvPr id="969" name="Google Shape;969;p5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70" name="Google Shape;970;p53"/>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
        <p:nvSpPr>
          <p:cNvPr id="971" name="Google Shape;971;p53"/>
          <p:cNvSpPr txBox="1"/>
          <p:nvPr/>
        </p:nvSpPr>
        <p:spPr>
          <a:xfrm>
            <a:off x="634400" y="1211350"/>
            <a:ext cx="8176500" cy="33855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Para la medición es crucial comprender qué incluir en el perímetro de medición, realizando un análisis de materialidad, con el fin de entender qué es importante tanto para la organización como para las partes interesadas.</a:t>
            </a:r>
            <a:endParaRPr/>
          </a:p>
          <a:p>
            <a:pPr indent="0" lvl="0" marL="0" marR="0" rtl="0" algn="l">
              <a:lnSpc>
                <a:spcPct val="100000"/>
              </a:lnSpc>
              <a:spcBef>
                <a:spcPts val="0"/>
              </a:spcBef>
              <a:spcAft>
                <a:spcPts val="0"/>
              </a:spcAft>
              <a:buClr>
                <a:schemeClr val="dk2"/>
              </a:buClr>
              <a:buSzPts val="1100"/>
              <a:buFont typeface="Arial"/>
              <a:buNone/>
            </a:pPr>
            <a:r>
              <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Una vez identificadas las partes interesadas y definidos los cambios, conviene formular un análisis lógico. </a:t>
            </a:r>
            <a:endParaRPr/>
          </a:p>
          <a:p>
            <a:pPr indent="0" lvl="0" marL="0" marR="0" rtl="0" algn="l">
              <a:lnSpc>
                <a:spcPct val="100000"/>
              </a:lnSpc>
              <a:spcBef>
                <a:spcPts val="0"/>
              </a:spcBef>
              <a:spcAft>
                <a:spcPts val="0"/>
              </a:spcAft>
              <a:buClr>
                <a:schemeClr val="dk2"/>
              </a:buClr>
              <a:buSzPts val="1100"/>
              <a:buFont typeface="Arial"/>
              <a:buNone/>
            </a:pPr>
            <a:r>
              <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Esta metodología se denomina Cadena de valor del impacto, que permite comprender los distintos pasos con los que un proyecto genera un cambio en la vida de las personas.</a:t>
            </a:r>
            <a:endParaRPr/>
          </a:p>
          <a:p>
            <a:pPr indent="0" lvl="0" marL="0" marR="0" rtl="0" algn="l">
              <a:lnSpc>
                <a:spcPct val="100000"/>
              </a:lnSpc>
              <a:spcBef>
                <a:spcPts val="0"/>
              </a:spcBef>
              <a:spcAft>
                <a:spcPts val="0"/>
              </a:spcAft>
              <a:buClr>
                <a:schemeClr val="dk2"/>
              </a:buClr>
              <a:buSzPts val="1100"/>
              <a:buFont typeface="Arial"/>
              <a:buNone/>
            </a:pPr>
            <a:r>
              <a:t/>
            </a:r>
            <a:endParaRPr b="0" i="0" sz="16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Arial"/>
              <a:buNone/>
            </a:pPr>
            <a:r>
              <a:rPr b="0" i="0" lang="it" sz="1600" u="none" cap="none" strike="noStrike">
                <a:solidFill>
                  <a:schemeClr val="dk2"/>
                </a:solidFill>
                <a:latin typeface="Calibri"/>
                <a:ea typeface="Calibri"/>
                <a:cs typeface="Calibri"/>
                <a:sym typeface="Calibri"/>
              </a:rPr>
              <a:t>La cadena de valor es útil para determinar cuál es el impacto social que genera una intervención y entender por qué se ha producido o no un cambio y, por último, establecer qué se puede medir.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g20615ffc65b_0_1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77" name="Google Shape;977;g20615ffc65b_0_10"/>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grpSp>
        <p:nvGrpSpPr>
          <p:cNvPr id="978" name="Google Shape;978;g20615ffc65b_0_10"/>
          <p:cNvGrpSpPr/>
          <p:nvPr/>
        </p:nvGrpSpPr>
        <p:grpSpPr>
          <a:xfrm>
            <a:off x="4765050" y="961918"/>
            <a:ext cx="3175200" cy="3175200"/>
            <a:chOff x="2820225" y="891450"/>
            <a:chExt cx="3175200" cy="3175200"/>
          </a:xfrm>
        </p:grpSpPr>
        <p:sp>
          <p:nvSpPr>
            <p:cNvPr id="979" name="Google Shape;979;g20615ffc65b_0_10"/>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980" name="Google Shape;980;g20615ffc65b_0_10"/>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981" name="Google Shape;981;g20615ffc65b_0_10"/>
          <p:cNvGrpSpPr/>
          <p:nvPr/>
        </p:nvGrpSpPr>
        <p:grpSpPr>
          <a:xfrm>
            <a:off x="5742900" y="846000"/>
            <a:ext cx="1332300" cy="914700"/>
            <a:chOff x="3798075" y="775532"/>
            <a:chExt cx="1332300" cy="914700"/>
          </a:xfrm>
        </p:grpSpPr>
        <p:sp>
          <p:nvSpPr>
            <p:cNvPr id="982" name="Google Shape;982;g20615ffc65b_0_10"/>
            <p:cNvSpPr/>
            <p:nvPr/>
          </p:nvSpPr>
          <p:spPr>
            <a:xfrm>
              <a:off x="3798075" y="1060532"/>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¿Qué recursos se han utilizado?</a:t>
              </a:r>
              <a:endParaRPr/>
            </a:p>
          </p:txBody>
        </p:sp>
        <p:sp>
          <p:nvSpPr>
            <p:cNvPr id="983" name="Google Shape;983;g20615ffc65b_0_10"/>
            <p:cNvSpPr/>
            <p:nvPr/>
          </p:nvSpPr>
          <p:spPr>
            <a:xfrm>
              <a:off x="3798075" y="775532"/>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INPUT</a:t>
              </a:r>
              <a:endParaRPr b="1" i="0" sz="1000" u="none" cap="none" strike="noStrike">
                <a:solidFill>
                  <a:srgbClr val="FFFFFF"/>
                </a:solidFill>
                <a:latin typeface="Arial"/>
                <a:ea typeface="Arial"/>
                <a:cs typeface="Arial"/>
                <a:sym typeface="Arial"/>
              </a:endParaRPr>
            </a:p>
          </p:txBody>
        </p:sp>
      </p:grpSp>
      <p:grpSp>
        <p:nvGrpSpPr>
          <p:cNvPr id="984" name="Google Shape;984;g20615ffc65b_0_10"/>
          <p:cNvGrpSpPr/>
          <p:nvPr/>
        </p:nvGrpSpPr>
        <p:grpSpPr>
          <a:xfrm>
            <a:off x="4334400" y="2141945"/>
            <a:ext cx="1332300" cy="914700"/>
            <a:chOff x="2389575" y="2071477"/>
            <a:chExt cx="1332300" cy="914700"/>
          </a:xfrm>
        </p:grpSpPr>
        <p:sp>
          <p:nvSpPr>
            <p:cNvPr id="985" name="Google Shape;985;g20615ffc65b_0_10"/>
            <p:cNvSpPr/>
            <p:nvPr/>
          </p:nvSpPr>
          <p:spPr>
            <a:xfrm>
              <a:off x="2389575" y="23564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¿Cuál es el valor del cambio causado por el impacto?</a:t>
              </a:r>
              <a:endParaRPr/>
            </a:p>
          </p:txBody>
        </p:sp>
        <p:sp>
          <p:nvSpPr>
            <p:cNvPr id="986" name="Google Shape;986;g20615ffc65b_0_10"/>
            <p:cNvSpPr/>
            <p:nvPr/>
          </p:nvSpPr>
          <p:spPr>
            <a:xfrm>
              <a:off x="2389575" y="207147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SOCIAL BENEFITS</a:t>
              </a:r>
              <a:endParaRPr b="1" i="0" sz="1000" u="none" cap="none" strike="noStrike">
                <a:solidFill>
                  <a:srgbClr val="FFFFFF"/>
                </a:solidFill>
                <a:latin typeface="Arial"/>
                <a:ea typeface="Arial"/>
                <a:cs typeface="Arial"/>
                <a:sym typeface="Arial"/>
              </a:endParaRPr>
            </a:p>
          </p:txBody>
        </p:sp>
      </p:grpSp>
      <p:grpSp>
        <p:nvGrpSpPr>
          <p:cNvPr id="987" name="Google Shape;987;g20615ffc65b_0_10"/>
          <p:cNvGrpSpPr/>
          <p:nvPr/>
        </p:nvGrpSpPr>
        <p:grpSpPr>
          <a:xfrm>
            <a:off x="6675900" y="3437895"/>
            <a:ext cx="1332300" cy="914450"/>
            <a:chOff x="4731075" y="3367427"/>
            <a:chExt cx="1332300" cy="914450"/>
          </a:xfrm>
        </p:grpSpPr>
        <p:sp>
          <p:nvSpPr>
            <p:cNvPr id="988" name="Google Shape;988;g20615ffc65b_0_10"/>
            <p:cNvSpPr/>
            <p:nvPr/>
          </p:nvSpPr>
          <p:spPr>
            <a:xfrm>
              <a:off x="4731075" y="36521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¿Qué ha cambiado tras estas actividades?</a:t>
              </a:r>
              <a:endParaRPr/>
            </a:p>
          </p:txBody>
        </p:sp>
        <p:sp>
          <p:nvSpPr>
            <p:cNvPr id="989" name="Google Shape;989;g20615ffc65b_0_10"/>
            <p:cNvSpPr/>
            <p:nvPr/>
          </p:nvSpPr>
          <p:spPr>
            <a:xfrm>
              <a:off x="4731075" y="336742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OUTCOME</a:t>
              </a:r>
              <a:endParaRPr b="1" i="0" sz="1000" u="none" cap="none" strike="noStrike">
                <a:solidFill>
                  <a:srgbClr val="FFFFFF"/>
                </a:solidFill>
                <a:latin typeface="Arial"/>
                <a:ea typeface="Arial"/>
                <a:cs typeface="Arial"/>
                <a:sym typeface="Arial"/>
              </a:endParaRPr>
            </a:p>
          </p:txBody>
        </p:sp>
      </p:grpSp>
      <p:grpSp>
        <p:nvGrpSpPr>
          <p:cNvPr id="990" name="Google Shape;990;g20615ffc65b_0_10"/>
          <p:cNvGrpSpPr/>
          <p:nvPr/>
        </p:nvGrpSpPr>
        <p:grpSpPr>
          <a:xfrm>
            <a:off x="4679000" y="3437645"/>
            <a:ext cx="1332300" cy="914700"/>
            <a:chOff x="2734175" y="3367177"/>
            <a:chExt cx="1332300" cy="914700"/>
          </a:xfrm>
        </p:grpSpPr>
        <p:sp>
          <p:nvSpPr>
            <p:cNvPr id="991" name="Google Shape;991;g20615ffc65b_0_10"/>
            <p:cNvSpPr/>
            <p:nvPr/>
          </p:nvSpPr>
          <p:spPr>
            <a:xfrm>
              <a:off x="2734175" y="36521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¿Cuál es el impacto de estas actividades?</a:t>
              </a:r>
              <a:endParaRPr/>
            </a:p>
          </p:txBody>
        </p:sp>
        <p:sp>
          <p:nvSpPr>
            <p:cNvPr id="992" name="Google Shape;992;g20615ffc65b_0_10"/>
            <p:cNvSpPr/>
            <p:nvPr/>
          </p:nvSpPr>
          <p:spPr>
            <a:xfrm>
              <a:off x="2734175" y="336717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IMPACT</a:t>
              </a:r>
              <a:endParaRPr b="1" i="0" sz="1000" u="none" cap="none" strike="noStrike">
                <a:solidFill>
                  <a:srgbClr val="FFFFFF"/>
                </a:solidFill>
                <a:latin typeface="Arial"/>
                <a:ea typeface="Arial"/>
                <a:cs typeface="Arial"/>
                <a:sym typeface="Arial"/>
              </a:endParaRPr>
            </a:p>
          </p:txBody>
        </p:sp>
      </p:grpSp>
      <p:grpSp>
        <p:nvGrpSpPr>
          <p:cNvPr id="993" name="Google Shape;993;g20615ffc65b_0_10"/>
          <p:cNvGrpSpPr/>
          <p:nvPr/>
        </p:nvGrpSpPr>
        <p:grpSpPr>
          <a:xfrm>
            <a:off x="7151400" y="2141945"/>
            <a:ext cx="1332300" cy="914700"/>
            <a:chOff x="5206575" y="2071477"/>
            <a:chExt cx="1332300" cy="914700"/>
          </a:xfrm>
        </p:grpSpPr>
        <p:sp>
          <p:nvSpPr>
            <p:cNvPr id="994" name="Google Shape;994;g20615ffc65b_0_10"/>
            <p:cNvSpPr/>
            <p:nvPr/>
          </p:nvSpPr>
          <p:spPr>
            <a:xfrm>
              <a:off x="5206575" y="2356477"/>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it" sz="1000" u="none" cap="none" strike="noStrike">
                  <a:solidFill>
                    <a:srgbClr val="FFFFFF"/>
                  </a:solidFill>
                  <a:latin typeface="Roboto"/>
                  <a:ea typeface="Roboto"/>
                  <a:cs typeface="Roboto"/>
                  <a:sym typeface="Roboto"/>
                </a:rPr>
                <a:t>¿Qué actividades se han realizado?</a:t>
              </a:r>
              <a:endParaRPr/>
            </a:p>
          </p:txBody>
        </p:sp>
        <p:sp>
          <p:nvSpPr>
            <p:cNvPr id="995" name="Google Shape;995;g20615ffc65b_0_10"/>
            <p:cNvSpPr/>
            <p:nvPr/>
          </p:nvSpPr>
          <p:spPr>
            <a:xfrm>
              <a:off x="5206575" y="2071477"/>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it" sz="1000" u="none" cap="none" strike="noStrike">
                  <a:solidFill>
                    <a:srgbClr val="FFFFFF"/>
                  </a:solidFill>
                  <a:latin typeface="Roboto"/>
                  <a:ea typeface="Roboto"/>
                  <a:cs typeface="Roboto"/>
                  <a:sym typeface="Roboto"/>
                </a:rPr>
                <a:t>OUTPUT</a:t>
              </a:r>
              <a:endParaRPr b="1" i="0" sz="1000" u="none" cap="none" strike="noStrike">
                <a:solidFill>
                  <a:srgbClr val="FFFFFF"/>
                </a:solidFill>
                <a:latin typeface="Arial"/>
                <a:ea typeface="Arial"/>
                <a:cs typeface="Arial"/>
                <a:sym typeface="Arial"/>
              </a:endParaRPr>
            </a:p>
          </p:txBody>
        </p:sp>
      </p:grpSp>
      <p:sp>
        <p:nvSpPr>
          <p:cNvPr id="996" name="Google Shape;996;g20615ffc65b_0_10"/>
          <p:cNvSpPr txBox="1"/>
          <p:nvPr/>
        </p:nvSpPr>
        <p:spPr>
          <a:xfrm>
            <a:off x="718275" y="984450"/>
            <a:ext cx="3000000" cy="212632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2100"/>
              </a:spcAft>
              <a:buClr>
                <a:srgbClr val="000000"/>
              </a:buClr>
              <a:buSzPts val="1350"/>
              <a:buFont typeface="Arial"/>
              <a:buNone/>
            </a:pPr>
            <a:r>
              <a:rPr b="1" i="0" lang="it" sz="1350" u="none" cap="none" strike="noStrike">
                <a:solidFill>
                  <a:srgbClr val="111111"/>
                </a:solidFill>
                <a:latin typeface="Arial"/>
                <a:ea typeface="Arial"/>
                <a:cs typeface="Arial"/>
                <a:sym typeface="Arial"/>
              </a:rPr>
              <a:t>La cadena de valor del impacto </a:t>
            </a:r>
            <a:r>
              <a:rPr b="0" i="0" lang="it" sz="1350" u="none" cap="none" strike="noStrike">
                <a:solidFill>
                  <a:srgbClr val="111111"/>
                </a:solidFill>
                <a:latin typeface="Arial"/>
                <a:ea typeface="Arial"/>
                <a:cs typeface="Arial"/>
                <a:sym typeface="Arial"/>
              </a:rPr>
              <a:t>es un modelo empresarial por etapas que identifica todas las actividades implicadas en la creación y el suministro de un impacto social o medioambiental positivo. La cadena es la siguiente: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type="title"/>
          </p:nvPr>
        </p:nvSpPr>
        <p:spPr>
          <a:xfrm>
            <a:off x="1925500" y="648650"/>
            <a:ext cx="6321600" cy="635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sz="1400">
                <a:solidFill>
                  <a:srgbClr val="000000"/>
                </a:solidFill>
              </a:rPr>
              <a:t>Empresas sociales, gestión y funcionamento</a:t>
            </a:r>
            <a:endParaRPr sz="2600"/>
          </a:p>
        </p:txBody>
      </p:sp>
      <p:pic>
        <p:nvPicPr>
          <p:cNvPr id="283" name="Google Shape;283;p5"/>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84" name="Google Shape;284;p5"/>
          <p:cNvSpPr txBox="1"/>
          <p:nvPr/>
        </p:nvSpPr>
        <p:spPr>
          <a:xfrm>
            <a:off x="0" y="2364102"/>
            <a:ext cx="2087400" cy="76146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Índice detallado</a:t>
            </a:r>
            <a:endParaRPr b="0" i="0" sz="1400" u="none" cap="none" strike="noStrike">
              <a:solidFill>
                <a:srgbClr val="000000"/>
              </a:solidFill>
              <a:latin typeface="Arial"/>
              <a:ea typeface="Arial"/>
              <a:cs typeface="Arial"/>
              <a:sym typeface="Arial"/>
            </a:endParaRPr>
          </a:p>
        </p:txBody>
      </p:sp>
      <p:sp>
        <p:nvSpPr>
          <p:cNvPr id="285" name="Google Shape;285;p5"/>
          <p:cNvSpPr txBox="1"/>
          <p:nvPr>
            <p:ph idx="1" type="body"/>
          </p:nvPr>
        </p:nvSpPr>
        <p:spPr>
          <a:xfrm>
            <a:off x="1793023" y="966350"/>
            <a:ext cx="6371400" cy="36678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1.        Qué es una empresa social?</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1.1.</a:t>
            </a:r>
            <a:r>
              <a:rPr b="1" lang="it" sz="1100"/>
              <a:t>       Definición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1.2.	Contexto y antecedentes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1.3.</a:t>
            </a:r>
            <a:r>
              <a:rPr b="1" lang="it" sz="1100"/>
              <a:t>       Las empresas hoy en dià </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2.	B-Corp y cómo obtener una certificación </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2.1.	</a:t>
            </a:r>
            <a:r>
              <a:rPr b="1" lang="it" sz="1100"/>
              <a:t>Qué son las sociedades de beneficencia?</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2.2.	</a:t>
            </a:r>
            <a:r>
              <a:rPr b="1" lang="it" sz="1100"/>
              <a:t>Qué sono las B-Corp?</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2.3.	</a:t>
            </a:r>
            <a:r>
              <a:rPr b="1" lang="it" sz="1100"/>
              <a:t>Las sociedades de beneficencia como sujetos de derecho</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2"/>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300">
                <a:solidFill>
                  <a:schemeClr val="dk1"/>
                </a:solidFill>
              </a:rPr>
              <a:t>3.	Mapa de la legislación de distintos países sobre empresas sociales</a:t>
            </a:r>
            <a:endParaRPr/>
          </a:p>
          <a:p>
            <a:pPr indent="-228600" lvl="0" marL="457200" rtl="0" algn="l">
              <a:lnSpc>
                <a:spcPct val="100000"/>
              </a:lnSpc>
              <a:spcBef>
                <a:spcPts val="0"/>
              </a:spcBef>
              <a:spcAft>
                <a:spcPts val="0"/>
              </a:spcAft>
              <a:buClr>
                <a:schemeClr val="lt1"/>
              </a:buClr>
              <a:buSzPts val="1300"/>
              <a:buFont typeface="Lato"/>
              <a:buNone/>
            </a:pPr>
            <a:r>
              <a:t/>
            </a:r>
            <a:endParaRPr b="1" sz="800">
              <a:solidFill>
                <a:schemeClr val="dk1"/>
              </a:solidFill>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3.1.</a:t>
            </a:r>
            <a:r>
              <a:rPr b="1" lang="it" sz="1100"/>
              <a:t>       España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3.2.	Italia</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3.3.	</a:t>
            </a:r>
            <a:r>
              <a:rPr b="1" lang="it" sz="1100"/>
              <a:t>Alemania</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3.4.	Chipre </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3.5.	Malta</a:t>
            </a:r>
            <a:endParaRPr/>
          </a:p>
          <a:p>
            <a:pPr indent="-311150" lvl="0" marL="457200" rtl="0" algn="l">
              <a:lnSpc>
                <a:spcPct val="100000"/>
              </a:lnSpc>
              <a:spcBef>
                <a:spcPts val="0"/>
              </a:spcBef>
              <a:spcAft>
                <a:spcPts val="0"/>
              </a:spcAft>
              <a:buClr>
                <a:schemeClr val="lt1"/>
              </a:buClr>
              <a:buSzPts val="1300"/>
              <a:buFont typeface="Lato"/>
              <a:buAutoNum type="arabicPeriod"/>
            </a:pPr>
            <a:r>
              <a:rPr b="1" lang="it" sz="1100">
                <a:solidFill>
                  <a:schemeClr val="dk2"/>
                </a:solidFill>
              </a:rPr>
              <a:t>3.6.	</a:t>
            </a:r>
            <a:r>
              <a:rPr b="1" lang="it" sz="1100"/>
              <a:t>Bélgica </a:t>
            </a:r>
            <a:endParaRPr/>
          </a:p>
          <a:p>
            <a:pPr indent="0" lvl="0" marL="146050" rtl="0" algn="l">
              <a:lnSpc>
                <a:spcPct val="100000"/>
              </a:lnSpc>
              <a:spcBef>
                <a:spcPts val="0"/>
              </a:spcBef>
              <a:spcAft>
                <a:spcPts val="0"/>
              </a:spcAft>
              <a:buClr>
                <a:schemeClr val="dk1"/>
              </a:buClr>
              <a:buSzPts val="1300"/>
              <a:buNone/>
            </a:pPr>
            <a:r>
              <a:t/>
            </a:r>
            <a:endParaRPr b="1" sz="1300">
              <a:solidFill>
                <a:schemeClr val="dk1"/>
              </a:solidFill>
            </a:endParaRPr>
          </a:p>
        </p:txBody>
      </p:sp>
      <p:pic>
        <p:nvPicPr>
          <p:cNvPr descr="Graphical user interface, application&#10;&#10;Description automatically generated with medium confidence" id="286" name="Google Shape;286;p5"/>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id="1001" name="Google Shape;1001;g20615ffc65b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02" name="Google Shape;1002;g20615ffc65b_0_0"/>
          <p:cNvPicPr preferRelativeResize="0"/>
          <p:nvPr/>
        </p:nvPicPr>
        <p:blipFill rotWithShape="1">
          <a:blip r:embed="rId4">
            <a:alphaModFix/>
          </a:blip>
          <a:srcRect b="0" l="0" r="0" t="0"/>
          <a:stretch/>
        </p:blipFill>
        <p:spPr>
          <a:xfrm>
            <a:off x="6482350" y="1479175"/>
            <a:ext cx="2661649" cy="2661649"/>
          </a:xfrm>
          <a:prstGeom prst="rect">
            <a:avLst/>
          </a:prstGeom>
          <a:noFill/>
          <a:ln>
            <a:noFill/>
          </a:ln>
        </p:spPr>
      </p:pic>
      <p:sp>
        <p:nvSpPr>
          <p:cNvPr id="1003" name="Google Shape;1003;g20615ffc65b_0_0"/>
          <p:cNvSpPr txBox="1"/>
          <p:nvPr/>
        </p:nvSpPr>
        <p:spPr>
          <a:xfrm>
            <a:off x="1593800" y="585649"/>
            <a:ext cx="4899900" cy="4198042"/>
          </a:xfrm>
          <a:prstGeom prst="rect">
            <a:avLst/>
          </a:prstGeom>
          <a:noFill/>
          <a:ln>
            <a:noFill/>
          </a:ln>
        </p:spPr>
        <p:txBody>
          <a:bodyPr anchorCtr="0" anchor="t" bIns="91425" lIns="91425" spcFirstLastPara="1" rIns="91425" wrap="square" tIns="91425">
            <a:spAutoFit/>
          </a:bodyPr>
          <a:lstStyle/>
          <a:p>
            <a:pPr indent="0" lvl="0" marL="114300" marR="0" rtl="0" algn="l">
              <a:lnSpc>
                <a:spcPct val="115000"/>
              </a:lnSpc>
              <a:spcBef>
                <a:spcPts val="800"/>
              </a:spcBef>
              <a:spcAft>
                <a:spcPts val="0"/>
              </a:spcAft>
              <a:buClr>
                <a:srgbClr val="000000"/>
              </a:buClr>
              <a:buSzPts val="1600"/>
              <a:buFont typeface="Arial"/>
              <a:buNone/>
            </a:pPr>
            <a:r>
              <a:rPr b="0" i="0" lang="it" sz="1600" u="none" cap="none" strike="noStrike">
                <a:solidFill>
                  <a:schemeClr val="dk2"/>
                </a:solidFill>
                <a:latin typeface="Calibri"/>
                <a:ea typeface="Calibri"/>
                <a:cs typeface="Calibri"/>
                <a:sym typeface="Calibri"/>
              </a:rPr>
              <a:t>Este enfoque puede ayudar a: </a:t>
            </a:r>
            <a:endParaRPr/>
          </a:p>
          <a:p>
            <a:pPr indent="-285750" lvl="0" marL="400050" marR="0" rtl="0" algn="l">
              <a:lnSpc>
                <a:spcPct val="115000"/>
              </a:lnSpc>
              <a:spcBef>
                <a:spcPts val="800"/>
              </a:spcBef>
              <a:spcAft>
                <a:spcPts val="0"/>
              </a:spcAft>
              <a:buClr>
                <a:srgbClr val="000000"/>
              </a:buClr>
              <a:buSzPts val="1600"/>
              <a:buFont typeface="Noto Sans Symbols"/>
              <a:buChar char="❑"/>
            </a:pPr>
            <a:r>
              <a:rPr b="0" i="0" lang="it" sz="1600" u="none" cap="none" strike="noStrike">
                <a:solidFill>
                  <a:schemeClr val="dk2"/>
                </a:solidFill>
                <a:latin typeface="Calibri"/>
                <a:ea typeface="Calibri"/>
                <a:cs typeface="Calibri"/>
                <a:sym typeface="Calibri"/>
              </a:rPr>
              <a:t>comprender cómo se alcanzan los objetivos identificados </a:t>
            </a:r>
            <a:endParaRPr/>
          </a:p>
          <a:p>
            <a:pPr indent="-285750" lvl="0" marL="400050" marR="0" rtl="0" algn="l">
              <a:lnSpc>
                <a:spcPct val="115000"/>
              </a:lnSpc>
              <a:spcBef>
                <a:spcPts val="800"/>
              </a:spcBef>
              <a:spcAft>
                <a:spcPts val="0"/>
              </a:spcAft>
              <a:buClr>
                <a:srgbClr val="000000"/>
              </a:buClr>
              <a:buSzPts val="1600"/>
              <a:buFont typeface="Noto Sans Symbols"/>
              <a:buChar char="❑"/>
            </a:pPr>
            <a:r>
              <a:rPr b="0" i="0" lang="it" sz="1600" u="none" cap="none" strike="noStrike">
                <a:solidFill>
                  <a:schemeClr val="dk2"/>
                </a:solidFill>
                <a:latin typeface="Calibri"/>
                <a:ea typeface="Calibri"/>
                <a:cs typeface="Calibri"/>
                <a:sym typeface="Calibri"/>
              </a:rPr>
              <a:t>reformular el objeto de la evaluación</a:t>
            </a:r>
            <a:endParaRPr/>
          </a:p>
          <a:p>
            <a:pPr indent="-285750" lvl="0" marL="400050" marR="0" rtl="0" algn="l">
              <a:lnSpc>
                <a:spcPct val="115000"/>
              </a:lnSpc>
              <a:spcBef>
                <a:spcPts val="800"/>
              </a:spcBef>
              <a:spcAft>
                <a:spcPts val="0"/>
              </a:spcAft>
              <a:buClr>
                <a:srgbClr val="000000"/>
              </a:buClr>
              <a:buSzPts val="1600"/>
              <a:buFont typeface="Noto Sans Symbols"/>
              <a:buChar char="❑"/>
            </a:pPr>
            <a:r>
              <a:rPr b="0" i="0" lang="it" sz="1600" u="none" cap="none" strike="noStrike">
                <a:solidFill>
                  <a:schemeClr val="dk2"/>
                </a:solidFill>
                <a:latin typeface="Calibri"/>
                <a:ea typeface="Calibri"/>
                <a:cs typeface="Calibri"/>
                <a:sym typeface="Calibri"/>
              </a:rPr>
              <a:t>comprender las interacciones entre los elementos de la cadena de valor, como los productos y los resultados </a:t>
            </a:r>
            <a:endParaRPr/>
          </a:p>
          <a:p>
            <a:pPr indent="-285750" lvl="0" marL="400050" marR="0" rtl="0" algn="l">
              <a:lnSpc>
                <a:spcPct val="115000"/>
              </a:lnSpc>
              <a:spcBef>
                <a:spcPts val="800"/>
              </a:spcBef>
              <a:spcAft>
                <a:spcPts val="0"/>
              </a:spcAft>
              <a:buClr>
                <a:srgbClr val="000000"/>
              </a:buClr>
              <a:buSzPts val="1600"/>
              <a:buFont typeface="Noto Sans Symbols"/>
              <a:buChar char="❑"/>
            </a:pPr>
            <a:r>
              <a:rPr b="0" i="0" lang="it" sz="1600" u="none" cap="none" strike="noStrike">
                <a:solidFill>
                  <a:schemeClr val="dk2"/>
                </a:solidFill>
                <a:latin typeface="Calibri"/>
                <a:ea typeface="Calibri"/>
                <a:cs typeface="Calibri"/>
                <a:sym typeface="Calibri"/>
              </a:rPr>
              <a:t>identificar posibles consecuencias inesperadas y riesgos potenciales</a:t>
            </a:r>
            <a:endParaRPr/>
          </a:p>
          <a:p>
            <a:pPr indent="-285750" lvl="0" marL="400050" marR="0" rtl="0" algn="l">
              <a:lnSpc>
                <a:spcPct val="115000"/>
              </a:lnSpc>
              <a:spcBef>
                <a:spcPts val="800"/>
              </a:spcBef>
              <a:spcAft>
                <a:spcPts val="0"/>
              </a:spcAft>
              <a:buClr>
                <a:srgbClr val="000000"/>
              </a:buClr>
              <a:buSzPts val="1600"/>
              <a:buFont typeface="Noto Sans Symbols"/>
              <a:buChar char="❑"/>
            </a:pPr>
            <a:r>
              <a:rPr b="0" i="0" lang="it" sz="1600" u="none" cap="none" strike="noStrike">
                <a:solidFill>
                  <a:schemeClr val="dk2"/>
                </a:solidFill>
                <a:latin typeface="Calibri"/>
                <a:ea typeface="Calibri"/>
                <a:cs typeface="Calibri"/>
                <a:sym typeface="Calibri"/>
              </a:rPr>
              <a:t>evaluar la eficacia de una intervención, yendo a relacionar los costes incurridos con los beneficios esperados.</a:t>
            </a:r>
            <a:endParaRPr/>
          </a:p>
        </p:txBody>
      </p:sp>
      <p:pic>
        <p:nvPicPr>
          <p:cNvPr descr="Graphical user interface, application&#10;&#10;Description automatically generated with medium confidence" id="1004" name="Google Shape;1004;g20615ffc65b_0_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4"/>
          <p:cNvSpPr txBox="1"/>
          <p:nvPr>
            <p:ph type="title"/>
          </p:nvPr>
        </p:nvSpPr>
        <p:spPr>
          <a:xfrm>
            <a:off x="718275" y="575950"/>
            <a:ext cx="8003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2400">
                <a:solidFill>
                  <a:srgbClr val="002B4D"/>
                </a:solidFill>
              </a:rPr>
              <a:t>6.4 Enfoque de la medición</a:t>
            </a:r>
            <a:endParaRPr sz="2400">
              <a:solidFill>
                <a:srgbClr val="002B4D"/>
              </a:solidFill>
            </a:endParaRPr>
          </a:p>
        </p:txBody>
      </p:sp>
      <p:sp>
        <p:nvSpPr>
          <p:cNvPr id="1010" name="Google Shape;1010;p54"/>
          <p:cNvSpPr txBox="1"/>
          <p:nvPr>
            <p:ph idx="1" type="body"/>
          </p:nvPr>
        </p:nvSpPr>
        <p:spPr>
          <a:xfrm>
            <a:off x="554475" y="1361313"/>
            <a:ext cx="3349500" cy="32571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it" sz="1600">
                <a:solidFill>
                  <a:srgbClr val="000000"/>
                </a:solidFill>
                <a:latin typeface="Calibri"/>
                <a:ea typeface="Calibri"/>
                <a:cs typeface="Calibri"/>
                <a:sym typeface="Calibri"/>
              </a:rPr>
              <a:t>La </a:t>
            </a:r>
            <a:r>
              <a:rPr b="1" lang="it" sz="1600">
                <a:solidFill>
                  <a:srgbClr val="000000"/>
                </a:solidFill>
                <a:latin typeface="Calibri"/>
                <a:ea typeface="Calibri"/>
                <a:cs typeface="Calibri"/>
                <a:sym typeface="Calibri"/>
              </a:rPr>
              <a:t>Comisión Europea </a:t>
            </a:r>
            <a:r>
              <a:rPr lang="it" sz="1600">
                <a:solidFill>
                  <a:srgbClr val="000000"/>
                </a:solidFill>
                <a:latin typeface="Calibri"/>
                <a:ea typeface="Calibri"/>
                <a:cs typeface="Calibri"/>
                <a:sym typeface="Calibri"/>
              </a:rPr>
              <a:t>considera la cuestión de la medición del impacto social a escala europea, para que una medición sea eficaz, debe serlo:</a:t>
            </a:r>
            <a:endParaRPr/>
          </a:p>
        </p:txBody>
      </p:sp>
      <p:pic>
        <p:nvPicPr>
          <p:cNvPr id="1011" name="Google Shape;1011;p54"/>
          <p:cNvPicPr preferRelativeResize="0"/>
          <p:nvPr/>
        </p:nvPicPr>
        <p:blipFill rotWithShape="1">
          <a:blip r:embed="rId3">
            <a:alphaModFix/>
          </a:blip>
          <a:srcRect b="0" l="0" r="0" t="0"/>
          <a:stretch/>
        </p:blipFill>
        <p:spPr>
          <a:xfrm>
            <a:off x="0" y="0"/>
            <a:ext cx="718275" cy="679625"/>
          </a:xfrm>
          <a:prstGeom prst="rect">
            <a:avLst/>
          </a:prstGeom>
          <a:noFill/>
          <a:ln>
            <a:noFill/>
          </a:ln>
        </p:spPr>
      </p:pic>
      <p:grpSp>
        <p:nvGrpSpPr>
          <p:cNvPr id="1012" name="Google Shape;1012;p54"/>
          <p:cNvGrpSpPr/>
          <p:nvPr/>
        </p:nvGrpSpPr>
        <p:grpSpPr>
          <a:xfrm>
            <a:off x="4734025" y="1211353"/>
            <a:ext cx="3337675" cy="861172"/>
            <a:chOff x="4318975" y="909418"/>
            <a:chExt cx="3337675" cy="765282"/>
          </a:xfrm>
        </p:grpSpPr>
        <p:sp>
          <p:nvSpPr>
            <p:cNvPr id="1013" name="Google Shape;1013;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Pertinente</a:t>
              </a:r>
              <a:endParaRPr b="1" i="0" sz="1100" u="none" cap="none" strike="noStrike">
                <a:solidFill>
                  <a:schemeClr val="dk1"/>
                </a:solidFill>
                <a:latin typeface="Roboto"/>
                <a:ea typeface="Roboto"/>
                <a:cs typeface="Roboto"/>
                <a:sym typeface="Roboto"/>
              </a:endParaRPr>
            </a:p>
          </p:txBody>
        </p:sp>
        <p:sp>
          <p:nvSpPr>
            <p:cNvPr id="1014" name="Google Shape;1014;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5" name="Google Shape;1015;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16" name="Google Shape;1016;p54"/>
          <p:cNvGrpSpPr/>
          <p:nvPr/>
        </p:nvGrpSpPr>
        <p:grpSpPr>
          <a:xfrm>
            <a:off x="4734025" y="1613804"/>
            <a:ext cx="3337675" cy="861172"/>
            <a:chOff x="4318975" y="909418"/>
            <a:chExt cx="3337675" cy="765282"/>
          </a:xfrm>
        </p:grpSpPr>
        <p:sp>
          <p:nvSpPr>
            <p:cNvPr id="1017" name="Google Shape;1017;p54"/>
            <p:cNvSpPr txBox="1"/>
            <p:nvPr/>
          </p:nvSpPr>
          <p:spPr>
            <a:xfrm>
              <a:off x="4928450" y="909418"/>
              <a:ext cx="2728200" cy="245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Útil </a:t>
              </a:r>
              <a:endParaRPr/>
            </a:p>
          </p:txBody>
        </p:sp>
        <p:sp>
          <p:nvSpPr>
            <p:cNvPr id="1018" name="Google Shape;1018;p54"/>
            <p:cNvSpPr/>
            <p:nvPr/>
          </p:nvSpPr>
          <p:spPr>
            <a:xfrm>
              <a:off x="4517125" y="1086100"/>
              <a:ext cx="133500" cy="5886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19" name="Google Shape;1019;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0" name="Google Shape;1020;p54"/>
          <p:cNvGrpSpPr/>
          <p:nvPr/>
        </p:nvGrpSpPr>
        <p:grpSpPr>
          <a:xfrm>
            <a:off x="4734025" y="2034867"/>
            <a:ext cx="3337675" cy="861172"/>
            <a:chOff x="4318975" y="909418"/>
            <a:chExt cx="3337675" cy="765282"/>
          </a:xfrm>
        </p:grpSpPr>
        <p:sp>
          <p:nvSpPr>
            <p:cNvPr id="1021" name="Google Shape;1021;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Simple</a:t>
              </a:r>
              <a:endParaRPr b="1" i="0" sz="1100" u="none" cap="none" strike="noStrike">
                <a:solidFill>
                  <a:schemeClr val="dk1"/>
                </a:solidFill>
                <a:latin typeface="Roboto"/>
                <a:ea typeface="Roboto"/>
                <a:cs typeface="Roboto"/>
                <a:sym typeface="Roboto"/>
              </a:endParaRPr>
            </a:p>
          </p:txBody>
        </p:sp>
        <p:sp>
          <p:nvSpPr>
            <p:cNvPr id="1022" name="Google Shape;1022;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23" name="Google Shape;1023;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4" name="Google Shape;1024;p54"/>
          <p:cNvGrpSpPr/>
          <p:nvPr/>
        </p:nvGrpSpPr>
        <p:grpSpPr>
          <a:xfrm>
            <a:off x="4734025" y="2474967"/>
            <a:ext cx="3337675" cy="861172"/>
            <a:chOff x="4318975" y="909418"/>
            <a:chExt cx="3337675" cy="765282"/>
          </a:xfrm>
        </p:grpSpPr>
        <p:sp>
          <p:nvSpPr>
            <p:cNvPr id="1025" name="Google Shape;1025;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Natural</a:t>
              </a:r>
              <a:endParaRPr b="1" i="0" sz="1100" u="none" cap="none" strike="noStrike">
                <a:solidFill>
                  <a:schemeClr val="dk1"/>
                </a:solidFill>
                <a:latin typeface="Roboto"/>
                <a:ea typeface="Roboto"/>
                <a:cs typeface="Roboto"/>
                <a:sym typeface="Roboto"/>
              </a:endParaRPr>
            </a:p>
          </p:txBody>
        </p:sp>
        <p:sp>
          <p:nvSpPr>
            <p:cNvPr id="1026" name="Google Shape;1026;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27" name="Google Shape;1027;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28" name="Google Shape;1028;p54"/>
          <p:cNvGrpSpPr/>
          <p:nvPr/>
        </p:nvGrpSpPr>
        <p:grpSpPr>
          <a:xfrm>
            <a:off x="4734025" y="2851805"/>
            <a:ext cx="3337675" cy="905422"/>
            <a:chOff x="4318975" y="870095"/>
            <a:chExt cx="3337675" cy="804605"/>
          </a:xfrm>
        </p:grpSpPr>
        <p:sp>
          <p:nvSpPr>
            <p:cNvPr id="1029" name="Google Shape;1029;p54"/>
            <p:cNvSpPr txBox="1"/>
            <p:nvPr/>
          </p:nvSpPr>
          <p:spPr>
            <a:xfrm>
              <a:off x="4928450" y="870095"/>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Cierta</a:t>
              </a:r>
              <a:endParaRPr b="1" i="0" sz="1100" u="none" cap="none" strike="noStrike">
                <a:solidFill>
                  <a:schemeClr val="dk1"/>
                </a:solidFill>
                <a:latin typeface="Roboto"/>
                <a:ea typeface="Roboto"/>
                <a:cs typeface="Roboto"/>
                <a:sym typeface="Roboto"/>
              </a:endParaRPr>
            </a:p>
          </p:txBody>
        </p:sp>
        <p:sp>
          <p:nvSpPr>
            <p:cNvPr id="1030" name="Google Shape;1030;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1" name="Google Shape;1031;p54"/>
            <p:cNvCxnSpPr/>
            <p:nvPr/>
          </p:nvCxnSpPr>
          <p:spPr>
            <a:xfrm rot="10800000">
              <a:off x="4318975" y="1032108"/>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32" name="Google Shape;1032;p54"/>
          <p:cNvGrpSpPr/>
          <p:nvPr/>
        </p:nvGrpSpPr>
        <p:grpSpPr>
          <a:xfrm>
            <a:off x="4734025" y="3234268"/>
            <a:ext cx="3337675" cy="861172"/>
            <a:chOff x="4318975" y="909418"/>
            <a:chExt cx="3337675" cy="765282"/>
          </a:xfrm>
        </p:grpSpPr>
        <p:sp>
          <p:nvSpPr>
            <p:cNvPr id="1033" name="Google Shape;1033;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Entendida y aceptada</a:t>
              </a:r>
              <a:endParaRPr b="1" i="0" sz="1100" u="none" cap="none" strike="noStrike">
                <a:solidFill>
                  <a:schemeClr val="dk1"/>
                </a:solidFill>
                <a:latin typeface="Roboto"/>
                <a:ea typeface="Roboto"/>
                <a:cs typeface="Roboto"/>
                <a:sym typeface="Roboto"/>
              </a:endParaRPr>
            </a:p>
          </p:txBody>
        </p:sp>
        <p:sp>
          <p:nvSpPr>
            <p:cNvPr id="1034" name="Google Shape;1034;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5" name="Google Shape;1035;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36" name="Google Shape;1036;p54"/>
          <p:cNvGrpSpPr/>
          <p:nvPr/>
        </p:nvGrpSpPr>
        <p:grpSpPr>
          <a:xfrm>
            <a:off x="4734025" y="3543568"/>
            <a:ext cx="3337675" cy="861172"/>
            <a:chOff x="4318975" y="909418"/>
            <a:chExt cx="3337675" cy="765282"/>
          </a:xfrm>
        </p:grpSpPr>
        <p:sp>
          <p:nvSpPr>
            <p:cNvPr id="1037" name="Google Shape;1037;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Transaprente y bien enunciados</a:t>
              </a:r>
              <a:endParaRPr b="1" i="0" sz="1100" u="none" cap="none" strike="noStrike">
                <a:solidFill>
                  <a:schemeClr val="dk1"/>
                </a:solidFill>
                <a:latin typeface="Roboto"/>
                <a:ea typeface="Roboto"/>
                <a:cs typeface="Roboto"/>
                <a:sym typeface="Roboto"/>
              </a:endParaRPr>
            </a:p>
          </p:txBody>
        </p:sp>
        <p:sp>
          <p:nvSpPr>
            <p:cNvPr id="1038" name="Google Shape;1038;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39" name="Google Shape;1039;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grpSp>
        <p:nvGrpSpPr>
          <p:cNvPr id="1040" name="Google Shape;1040;p54"/>
          <p:cNvGrpSpPr/>
          <p:nvPr/>
        </p:nvGrpSpPr>
        <p:grpSpPr>
          <a:xfrm>
            <a:off x="4734025" y="3951524"/>
            <a:ext cx="3337675" cy="679647"/>
            <a:chOff x="4318975" y="909418"/>
            <a:chExt cx="3337675" cy="765282"/>
          </a:xfrm>
        </p:grpSpPr>
        <p:sp>
          <p:nvSpPr>
            <p:cNvPr id="1041" name="Google Shape;1041;p54"/>
            <p:cNvSpPr txBox="1"/>
            <p:nvPr/>
          </p:nvSpPr>
          <p:spPr>
            <a:xfrm>
              <a:off x="4928450" y="909418"/>
              <a:ext cx="2728200" cy="2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it" sz="1100" u="none" cap="none" strike="noStrike">
                  <a:solidFill>
                    <a:schemeClr val="dk1"/>
                  </a:solidFill>
                  <a:latin typeface="Roboto"/>
                  <a:ea typeface="Roboto"/>
                  <a:cs typeface="Roboto"/>
                  <a:sym typeface="Roboto"/>
                </a:rPr>
                <a:t>Basada en pruebas</a:t>
              </a:r>
              <a:endParaRPr b="1" i="0" sz="1100" u="none" cap="none" strike="noStrike">
                <a:solidFill>
                  <a:schemeClr val="dk1"/>
                </a:solidFill>
                <a:latin typeface="Roboto"/>
                <a:ea typeface="Roboto"/>
                <a:cs typeface="Roboto"/>
                <a:sym typeface="Roboto"/>
              </a:endParaRPr>
            </a:p>
          </p:txBody>
        </p:sp>
        <p:sp>
          <p:nvSpPr>
            <p:cNvPr id="1042" name="Google Shape;1042;p54"/>
            <p:cNvSpPr/>
            <p:nvPr/>
          </p:nvSpPr>
          <p:spPr>
            <a:xfrm>
              <a:off x="4517125" y="1086100"/>
              <a:ext cx="133500" cy="588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3" name="Google Shape;1043;p54"/>
            <p:cNvCxnSpPr/>
            <p:nvPr/>
          </p:nvCxnSpPr>
          <p:spPr>
            <a:xfrm rot="10800000">
              <a:off x="4318975" y="1083450"/>
              <a:ext cx="529800" cy="0"/>
            </a:xfrm>
            <a:prstGeom prst="straightConnector1">
              <a:avLst/>
            </a:prstGeom>
            <a:noFill/>
            <a:ln cap="flat" cmpd="sng" w="9525">
              <a:solidFill>
                <a:schemeClr val="dk1"/>
              </a:solidFill>
              <a:prstDash val="solid"/>
              <a:round/>
              <a:headEnd len="sm" w="sm" type="none"/>
              <a:tailEnd len="sm" w="sm" type="none"/>
            </a:ln>
          </p:spPr>
        </p:cxnSp>
      </p:grpSp>
      <p:pic>
        <p:nvPicPr>
          <p:cNvPr id="1044" name="Google Shape;1044;p54"/>
          <p:cNvPicPr preferRelativeResize="0"/>
          <p:nvPr/>
        </p:nvPicPr>
        <p:blipFill rotWithShape="1">
          <a:blip r:embed="rId4">
            <a:alphaModFix/>
          </a:blip>
          <a:srcRect b="0" l="0" r="0" t="0"/>
          <a:stretch/>
        </p:blipFill>
        <p:spPr>
          <a:xfrm>
            <a:off x="1789400" y="2816575"/>
            <a:ext cx="1814600" cy="1814600"/>
          </a:xfrm>
          <a:prstGeom prst="rect">
            <a:avLst/>
          </a:prstGeom>
          <a:noFill/>
          <a:ln>
            <a:noFill/>
          </a:ln>
        </p:spPr>
      </p:pic>
      <p:pic>
        <p:nvPicPr>
          <p:cNvPr descr="Graphical user interface, application&#10;&#10;Description automatically generated with medium confidence" id="1045" name="Google Shape;1045;p5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pic>
        <p:nvPicPr>
          <p:cNvPr id="1050" name="Google Shape;1050;p5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51" name="Google Shape;1051;p55"/>
          <p:cNvPicPr preferRelativeResize="0"/>
          <p:nvPr/>
        </p:nvPicPr>
        <p:blipFill rotWithShape="1">
          <a:blip r:embed="rId4">
            <a:alphaModFix/>
          </a:blip>
          <a:srcRect b="0" l="0" r="0" t="0"/>
          <a:stretch/>
        </p:blipFill>
        <p:spPr>
          <a:xfrm>
            <a:off x="5441810" y="349795"/>
            <a:ext cx="2665218" cy="3997827"/>
          </a:xfrm>
          <a:prstGeom prst="rect">
            <a:avLst/>
          </a:prstGeom>
          <a:noFill/>
          <a:ln>
            <a:noFill/>
          </a:ln>
        </p:spPr>
      </p:pic>
      <p:pic>
        <p:nvPicPr>
          <p:cNvPr id="1052" name="Google Shape;1052;p55"/>
          <p:cNvPicPr preferRelativeResize="0"/>
          <p:nvPr/>
        </p:nvPicPr>
        <p:blipFill rotWithShape="1">
          <a:blip r:embed="rId5">
            <a:alphaModFix/>
          </a:blip>
          <a:srcRect b="0" l="0" r="0" t="0"/>
          <a:stretch/>
        </p:blipFill>
        <p:spPr>
          <a:xfrm>
            <a:off x="6772662" y="3209900"/>
            <a:ext cx="1334366" cy="1137722"/>
          </a:xfrm>
          <a:prstGeom prst="rect">
            <a:avLst/>
          </a:prstGeom>
          <a:noFill/>
          <a:ln>
            <a:noFill/>
          </a:ln>
        </p:spPr>
      </p:pic>
      <p:sp>
        <p:nvSpPr>
          <p:cNvPr id="1053" name="Google Shape;1053;p55"/>
          <p:cNvSpPr txBox="1"/>
          <p:nvPr/>
        </p:nvSpPr>
        <p:spPr>
          <a:xfrm>
            <a:off x="50" y="1519377"/>
            <a:ext cx="4572000" cy="95407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it" sz="2500" u="none" cap="none" strike="noStrike">
                <a:solidFill>
                  <a:schemeClr val="dk1"/>
                </a:solidFill>
                <a:latin typeface="Raleway"/>
                <a:ea typeface="Raleway"/>
                <a:cs typeface="Raleway"/>
                <a:sym typeface="Raleway"/>
              </a:rPr>
              <a:t>7. Mejor caso: entrevista con Close the Gap</a:t>
            </a:r>
            <a:endParaRPr b="1" i="0" sz="2500" u="none" cap="none" strike="noStrike">
              <a:solidFill>
                <a:schemeClr val="dk1"/>
              </a:solidFill>
              <a:latin typeface="Raleway"/>
              <a:ea typeface="Raleway"/>
              <a:cs typeface="Raleway"/>
              <a:sym typeface="Raleway"/>
            </a:endParaRPr>
          </a:p>
        </p:txBody>
      </p:sp>
      <p:sp>
        <p:nvSpPr>
          <p:cNvPr id="1054" name="Google Shape;1054;p55"/>
          <p:cNvSpPr txBox="1"/>
          <p:nvPr>
            <p:ph type="title"/>
          </p:nvPr>
        </p:nvSpPr>
        <p:spPr>
          <a:xfrm>
            <a:off x="50" y="2380835"/>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Marnick Vanlee</a:t>
            </a:r>
            <a:br>
              <a:rPr lang="it" sz="1600">
                <a:solidFill>
                  <a:srgbClr val="122D4A"/>
                </a:solidFill>
                <a:latin typeface="Arial"/>
                <a:ea typeface="Arial"/>
                <a:cs typeface="Arial"/>
                <a:sym typeface="Arial"/>
              </a:rPr>
            </a:br>
            <a:r>
              <a:rPr lang="it" sz="1600">
                <a:solidFill>
                  <a:srgbClr val="122D4A"/>
                </a:solidFill>
                <a:latin typeface="Arial"/>
                <a:ea typeface="Arial"/>
                <a:cs typeface="Arial"/>
                <a:sym typeface="Arial"/>
              </a:rPr>
              <a:t>CLOSE THE GAP</a:t>
            </a:r>
            <a:endParaRPr/>
          </a:p>
        </p:txBody>
      </p:sp>
      <p:pic>
        <p:nvPicPr>
          <p:cNvPr descr="Graphical user interface, application&#10;&#10;Description automatically generated with medium confidence" id="1055" name="Google Shape;1055;p55"/>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56"/>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061" name="Google Shape;1061;p56"/>
          <p:cNvSpPr txBox="1"/>
          <p:nvPr>
            <p:ph idx="1" type="body"/>
          </p:nvPr>
        </p:nvSpPr>
        <p:spPr>
          <a:xfrm>
            <a:off x="281981" y="1547559"/>
            <a:ext cx="8430900" cy="487500"/>
          </a:xfrm>
          <a:prstGeom prst="rect">
            <a:avLst/>
          </a:prstGeom>
          <a:noFill/>
          <a:ln>
            <a:noFill/>
          </a:ln>
        </p:spPr>
        <p:txBody>
          <a:bodyPr anchorCtr="0" anchor="t" bIns="91425" lIns="91425" spcFirstLastPara="1" rIns="91425" wrap="square" tIns="91425">
            <a:noAutofit/>
          </a:bodyPr>
          <a:lstStyle/>
          <a:p>
            <a:pPr indent="0" lvl="0" marL="0" rtl="0" algn="just">
              <a:lnSpc>
                <a:spcPct val="107000"/>
              </a:lnSpc>
              <a:spcBef>
                <a:spcPts val="0"/>
              </a:spcBef>
              <a:spcAft>
                <a:spcPts val="800"/>
              </a:spcAft>
              <a:buSzPts val="1800"/>
              <a:buNone/>
            </a:pPr>
            <a:r>
              <a:rPr b="1" lang="it" sz="2200">
                <a:solidFill>
                  <a:schemeClr val="dk1"/>
                </a:solidFill>
              </a:rPr>
              <a:t>Close the Gap</a:t>
            </a:r>
            <a:r>
              <a:rPr lang="it" sz="2200"/>
              <a:t> es una empresa social internacional que pretende salvar la brecha digital ofreciendo</a:t>
            </a:r>
            <a:endParaRPr sz="2200"/>
          </a:p>
        </p:txBody>
      </p:sp>
      <p:pic>
        <p:nvPicPr>
          <p:cNvPr id="1062" name="Google Shape;1062;p5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63" name="Google Shape;1063;p56"/>
          <p:cNvPicPr preferRelativeResize="0"/>
          <p:nvPr/>
        </p:nvPicPr>
        <p:blipFill rotWithShape="1">
          <a:blip r:embed="rId4">
            <a:alphaModFix/>
          </a:blip>
          <a:srcRect b="0" l="0" r="0" t="0"/>
          <a:stretch/>
        </p:blipFill>
        <p:spPr>
          <a:xfrm>
            <a:off x="4939553" y="2025494"/>
            <a:ext cx="3773332" cy="1773260"/>
          </a:xfrm>
          <a:prstGeom prst="rect">
            <a:avLst/>
          </a:prstGeom>
          <a:noFill/>
          <a:ln>
            <a:noFill/>
          </a:ln>
        </p:spPr>
      </p:pic>
      <p:sp>
        <p:nvSpPr>
          <p:cNvPr id="1064" name="Google Shape;1064;p56"/>
          <p:cNvSpPr txBox="1"/>
          <p:nvPr/>
        </p:nvSpPr>
        <p:spPr>
          <a:xfrm>
            <a:off x="281980" y="2325330"/>
            <a:ext cx="4666500" cy="178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it" sz="2200" u="none" cap="none" strike="noStrike">
                <a:solidFill>
                  <a:schemeClr val="dk2"/>
                </a:solidFill>
                <a:latin typeface="Lato"/>
                <a:ea typeface="Lato"/>
                <a:cs typeface="Lato"/>
                <a:sym typeface="Lato"/>
              </a:rPr>
              <a:t>dispositivos informáticos usados de alta calidad donados por empresas europeas a proyectos educativos, médicos y sociales en países en desarrollo y emergentes.</a:t>
            </a:r>
            <a:endParaRPr/>
          </a:p>
        </p:txBody>
      </p:sp>
      <p:pic>
        <p:nvPicPr>
          <p:cNvPr descr="Graphical user interface, application&#10;&#10;Description automatically generated with medium confidence" id="1065" name="Google Shape;1065;p56"/>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57"/>
          <p:cNvSpPr txBox="1"/>
          <p:nvPr>
            <p:ph idx="1" type="body"/>
          </p:nvPr>
        </p:nvSpPr>
        <p:spPr>
          <a:xfrm>
            <a:off x="507319" y="1118336"/>
            <a:ext cx="4080300" cy="2436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600"/>
              </a:spcBef>
              <a:spcAft>
                <a:spcPts val="1600"/>
              </a:spcAft>
              <a:buSzPts val="1800"/>
              <a:buNone/>
            </a:pPr>
            <a:r>
              <a:rPr b="1" lang="it" sz="2000">
                <a:solidFill>
                  <a:schemeClr val="dk1"/>
                </a:solidFill>
              </a:rPr>
              <a:t>Close the Gap</a:t>
            </a:r>
            <a:r>
              <a:rPr lang="it" sz="2000"/>
              <a:t> cree en la autosuficiencia, la organización se mantiene gracias a la asociación con grandes empresas europeas y al mercado digital de segunda mano.</a:t>
            </a:r>
            <a:endParaRPr/>
          </a:p>
        </p:txBody>
      </p:sp>
      <p:pic>
        <p:nvPicPr>
          <p:cNvPr id="1071" name="Google Shape;1071;p5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072" name="Google Shape;1072;p57"/>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73" name="Google Shape;1073;p57"/>
          <p:cNvPicPr preferRelativeResize="0"/>
          <p:nvPr/>
        </p:nvPicPr>
        <p:blipFill rotWithShape="1">
          <a:blip r:embed="rId4">
            <a:alphaModFix/>
          </a:blip>
          <a:srcRect b="0" l="0" r="0" t="0"/>
          <a:stretch/>
        </p:blipFill>
        <p:spPr>
          <a:xfrm>
            <a:off x="4641479" y="1443879"/>
            <a:ext cx="4013948" cy="2006974"/>
          </a:xfrm>
          <a:prstGeom prst="rect">
            <a:avLst/>
          </a:prstGeom>
          <a:noFill/>
          <a:ln>
            <a:noFill/>
          </a:ln>
        </p:spPr>
      </p:pic>
      <p:sp>
        <p:nvSpPr>
          <p:cNvPr id="1074" name="Google Shape;1074;p57"/>
          <p:cNvSpPr txBox="1"/>
          <p:nvPr/>
        </p:nvSpPr>
        <p:spPr>
          <a:xfrm>
            <a:off x="506916" y="3607011"/>
            <a:ext cx="8148600" cy="1015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it" sz="2000" u="none" cap="none" strike="noStrike">
                <a:solidFill>
                  <a:schemeClr val="dk2"/>
                </a:solidFill>
                <a:latin typeface="Lato"/>
                <a:ea typeface="Lato"/>
                <a:cs typeface="Lato"/>
                <a:sym typeface="Lato"/>
              </a:rPr>
              <a:t>No todos los equipos recuperados se adaptan a la misión social de </a:t>
            </a:r>
            <a:r>
              <a:rPr b="1" i="0" lang="it" sz="2000" u="none" cap="none" strike="noStrike">
                <a:solidFill>
                  <a:schemeClr val="dk1"/>
                </a:solidFill>
                <a:latin typeface="Lato"/>
                <a:ea typeface="Lato"/>
                <a:cs typeface="Lato"/>
                <a:sym typeface="Lato"/>
              </a:rPr>
              <a:t>Close the Gap</a:t>
            </a:r>
            <a:r>
              <a:rPr b="0" i="0" lang="it" sz="2000" u="none" cap="none" strike="noStrike">
                <a:solidFill>
                  <a:schemeClr val="dk2"/>
                </a:solidFill>
                <a:latin typeface="Lato"/>
                <a:ea typeface="Lato"/>
                <a:cs typeface="Lato"/>
                <a:sym typeface="Lato"/>
              </a:rPr>
              <a:t>, por tanto, tras el reacondicionamiento del producto, la organización lo vende y consigue obtener beneficios.</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075" name="Google Shape;1075;p57"/>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58"/>
          <p:cNvSpPr txBox="1"/>
          <p:nvPr>
            <p:ph idx="1" type="body"/>
          </p:nvPr>
        </p:nvSpPr>
        <p:spPr>
          <a:xfrm>
            <a:off x="2410112" y="1371656"/>
            <a:ext cx="63216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it" sz="1800"/>
              <a:t>Marnick Vanlee </a:t>
            </a:r>
            <a:r>
              <a:rPr lang="it" sz="1800"/>
              <a:t>subraya cómo, a pesar de ser una empresa sin ánimo de lucro, </a:t>
            </a:r>
            <a:r>
              <a:rPr b="1" lang="it" sz="1800">
                <a:solidFill>
                  <a:srgbClr val="F46524"/>
                </a:solidFill>
              </a:rPr>
              <a:t>Close the Gap </a:t>
            </a:r>
            <a:r>
              <a:rPr lang="it" sz="1800"/>
              <a:t>no regala el hardware.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i="1" lang="it"/>
              <a:t>"Pedimos deliberadamente una contribución al socio al que apoyamos en África, no creemos en dar nada gratis, hay que dar a la gente un sentido de propiedad, ya que trae mejores resultados para el proyecto. Sólo quien esté seriamente interesado y tenga las condiciones necesarias para usar el hardware utilizará efectivamente el producto".</a:t>
            </a:r>
            <a:endParaRPr/>
          </a:p>
          <a:p>
            <a:pPr indent="0" lvl="0" marL="114300" rtl="0" algn="l">
              <a:lnSpc>
                <a:spcPct val="115000"/>
              </a:lnSpc>
              <a:spcBef>
                <a:spcPts val="0"/>
              </a:spcBef>
              <a:spcAft>
                <a:spcPts val="0"/>
              </a:spcAft>
              <a:buSzPts val="1800"/>
              <a:buNone/>
            </a:pPr>
            <a:r>
              <a:t/>
            </a:r>
            <a:endParaRPr/>
          </a:p>
        </p:txBody>
      </p:sp>
      <p:pic>
        <p:nvPicPr>
          <p:cNvPr id="1081" name="Google Shape;1081;p58"/>
          <p:cNvPicPr preferRelativeResize="0"/>
          <p:nvPr/>
        </p:nvPicPr>
        <p:blipFill rotWithShape="1">
          <a:blip r:embed="rId3">
            <a:alphaModFix/>
          </a:blip>
          <a:srcRect b="0" l="0" r="0" t="0"/>
          <a:stretch/>
        </p:blipFill>
        <p:spPr>
          <a:xfrm>
            <a:off x="53790" y="1497161"/>
            <a:ext cx="2519368" cy="2867668"/>
          </a:xfrm>
          <a:prstGeom prst="rect">
            <a:avLst/>
          </a:prstGeom>
          <a:noFill/>
          <a:ln>
            <a:noFill/>
          </a:ln>
        </p:spPr>
      </p:pic>
      <p:sp>
        <p:nvSpPr>
          <p:cNvPr id="1082" name="Google Shape;1082;p58"/>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83" name="Google Shape;1083;p5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084" name="Google Shape;1084;p58"/>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59"/>
          <p:cNvSpPr txBox="1"/>
          <p:nvPr>
            <p:ph idx="1" type="body"/>
          </p:nvPr>
        </p:nvSpPr>
        <p:spPr>
          <a:xfrm>
            <a:off x="2400250" y="1368810"/>
            <a:ext cx="6321600" cy="3002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it" sz="2400">
                <a:solidFill>
                  <a:schemeClr val="dk1"/>
                </a:solidFill>
              </a:rPr>
              <a:t>Close the Gap </a:t>
            </a:r>
            <a:r>
              <a:rPr lang="it" sz="2400">
                <a:solidFill>
                  <a:schemeClr val="dk2"/>
                </a:solidFill>
              </a:rPr>
              <a:t>sólo tiene cinco empleados en Bélgica, y aun siendo una empresa sin ánimo de lucro tan pequeña, no depende de fondos externos ni de la caridad.</a:t>
            </a:r>
            <a:endParaRPr/>
          </a:p>
          <a:p>
            <a:pPr indent="0" lvl="0" marL="114300" rtl="0" algn="l">
              <a:lnSpc>
                <a:spcPct val="115000"/>
              </a:lnSpc>
              <a:spcBef>
                <a:spcPts val="0"/>
              </a:spcBef>
              <a:spcAft>
                <a:spcPts val="0"/>
              </a:spcAft>
              <a:buSzPts val="1800"/>
              <a:buNone/>
            </a:pPr>
            <a:r>
              <a:rPr lang="it" sz="2400">
                <a:solidFill>
                  <a:schemeClr val="dk2"/>
                </a:solidFill>
              </a:rPr>
              <a:t>La empresa, como demostramos, es autosuficiente y capaz de crecer de forma independiente.</a:t>
            </a:r>
            <a:endParaRPr/>
          </a:p>
        </p:txBody>
      </p:sp>
      <p:sp>
        <p:nvSpPr>
          <p:cNvPr id="1090" name="Google Shape;1090;p59"/>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091" name="Google Shape;1091;p5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092" name="Google Shape;1092;p59"/>
          <p:cNvPicPr preferRelativeResize="0"/>
          <p:nvPr/>
        </p:nvPicPr>
        <p:blipFill rotWithShape="1">
          <a:blip r:embed="rId4">
            <a:alphaModFix/>
          </a:blip>
          <a:srcRect b="0" l="0" r="0" t="0"/>
          <a:stretch/>
        </p:blipFill>
        <p:spPr>
          <a:xfrm>
            <a:off x="183020" y="1560334"/>
            <a:ext cx="2343150" cy="2810876"/>
          </a:xfrm>
          <a:prstGeom prst="rect">
            <a:avLst/>
          </a:prstGeom>
          <a:noFill/>
          <a:ln>
            <a:noFill/>
          </a:ln>
        </p:spPr>
      </p:pic>
      <p:pic>
        <p:nvPicPr>
          <p:cNvPr descr="Graphical user interface, application&#10;&#10;Description automatically generated with medium confidence" id="1093" name="Google Shape;1093;p59"/>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60"/>
          <p:cNvSpPr txBox="1"/>
          <p:nvPr>
            <p:ph idx="1" type="body"/>
          </p:nvPr>
        </p:nvSpPr>
        <p:spPr>
          <a:xfrm>
            <a:off x="389718" y="1285547"/>
            <a:ext cx="40392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sz="2000">
                <a:solidFill>
                  <a:schemeClr val="dk1"/>
                </a:solidFill>
              </a:rPr>
              <a:t>Close the gap</a:t>
            </a:r>
            <a:r>
              <a:rPr lang="it" sz="2000"/>
              <a:t> cuenta con un gran número de socios, que ayudan en todos los aspectos del negocio, desde la contabilidad hasta las cuestiones prácticas.</a:t>
            </a:r>
            <a:endParaRPr/>
          </a:p>
        </p:txBody>
      </p:sp>
      <p:pic>
        <p:nvPicPr>
          <p:cNvPr id="1099" name="Google Shape;1099;p6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00" name="Google Shape;1100;p60"/>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101" name="Google Shape;1101;p60"/>
          <p:cNvSpPr txBox="1"/>
          <p:nvPr/>
        </p:nvSpPr>
        <p:spPr>
          <a:xfrm>
            <a:off x="389718" y="3442326"/>
            <a:ext cx="8453339"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chemeClr val="dk1"/>
                </a:solidFill>
                <a:latin typeface="Lato"/>
                <a:ea typeface="Lato"/>
                <a:cs typeface="Lato"/>
                <a:sym typeface="Lato"/>
              </a:rPr>
              <a:t>Close the Gap </a:t>
            </a:r>
            <a:r>
              <a:rPr b="0" i="0" lang="it" sz="2000" u="none" cap="none" strike="noStrike">
                <a:solidFill>
                  <a:schemeClr val="dk2"/>
                </a:solidFill>
                <a:latin typeface="Lato"/>
                <a:ea typeface="Lato"/>
                <a:cs typeface="Lato"/>
                <a:sym typeface="Lato"/>
              </a:rPr>
              <a:t>es ahora un grupo de empresas, el modelo de negocio inicial tardó mucho en desarrollarse, a pesar de no estar orientado al beneficio la buena administración empresarial hizo posible una expansión global.</a:t>
            </a:r>
            <a:endParaRPr b="0" i="0" sz="1400" u="none" cap="none" strike="noStrike">
              <a:solidFill>
                <a:srgbClr val="000000"/>
              </a:solidFill>
              <a:latin typeface="Arial"/>
              <a:ea typeface="Arial"/>
              <a:cs typeface="Arial"/>
              <a:sym typeface="Arial"/>
            </a:endParaRPr>
          </a:p>
        </p:txBody>
      </p:sp>
      <p:pic>
        <p:nvPicPr>
          <p:cNvPr id="1102" name="Google Shape;1102;p60"/>
          <p:cNvPicPr preferRelativeResize="0"/>
          <p:nvPr/>
        </p:nvPicPr>
        <p:blipFill rotWithShape="1">
          <a:blip r:embed="rId4">
            <a:alphaModFix/>
          </a:blip>
          <a:srcRect b="0" l="0" r="0" t="0"/>
          <a:stretch/>
        </p:blipFill>
        <p:spPr>
          <a:xfrm>
            <a:off x="4428983" y="1399769"/>
            <a:ext cx="4262286" cy="2081909"/>
          </a:xfrm>
          <a:prstGeom prst="rect">
            <a:avLst/>
          </a:prstGeom>
          <a:noFill/>
          <a:ln>
            <a:noFill/>
          </a:ln>
        </p:spPr>
      </p:pic>
      <p:pic>
        <p:nvPicPr>
          <p:cNvPr descr="Graphical user interface, application&#10;&#10;Description automatically generated with medium confidence" id="1103" name="Google Shape;1103;p6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61"/>
          <p:cNvSpPr txBox="1"/>
          <p:nvPr>
            <p:ph idx="1" type="body"/>
          </p:nvPr>
        </p:nvSpPr>
        <p:spPr>
          <a:xfrm>
            <a:off x="389717" y="1222800"/>
            <a:ext cx="5439600" cy="30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1600"/>
              </a:spcAft>
              <a:buSzPts val="1800"/>
              <a:buNone/>
            </a:pPr>
            <a:r>
              <a:rPr b="1" lang="it" sz="2200">
                <a:solidFill>
                  <a:srgbClr val="F46524"/>
                </a:solidFill>
              </a:rPr>
              <a:t>Close the Gap </a:t>
            </a:r>
            <a:r>
              <a:rPr lang="it" sz="2200">
                <a:solidFill>
                  <a:schemeClr val="dk2"/>
                </a:solidFill>
              </a:rPr>
              <a:t>es una empresa global. En Bélgica, </a:t>
            </a:r>
            <a:r>
              <a:rPr b="1" lang="it" sz="2200">
                <a:solidFill>
                  <a:srgbClr val="F46524"/>
                </a:solidFill>
              </a:rPr>
              <a:t>Close the Gap </a:t>
            </a:r>
            <a:r>
              <a:rPr lang="it" sz="2200">
                <a:solidFill>
                  <a:schemeClr val="dk2"/>
                </a:solidFill>
              </a:rPr>
              <a:t>es una empresa social, pero para que se la reconozca fácilmente en todo el mundo, también está registrada como </a:t>
            </a:r>
            <a:r>
              <a:rPr b="1" lang="it" sz="2200">
                <a:solidFill>
                  <a:schemeClr val="dk2"/>
                </a:solidFill>
              </a:rPr>
              <a:t>B-Corp</a:t>
            </a:r>
            <a:r>
              <a:rPr lang="it" sz="2200">
                <a:solidFill>
                  <a:schemeClr val="dk2"/>
                </a:solidFill>
              </a:rPr>
              <a:t>.</a:t>
            </a:r>
            <a:endParaRPr/>
          </a:p>
        </p:txBody>
      </p:sp>
      <p:pic>
        <p:nvPicPr>
          <p:cNvPr id="1109" name="Google Shape;1109;p61"/>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10" name="Google Shape;1110;p61"/>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111" name="Google Shape;1111;p61"/>
          <p:cNvPicPr preferRelativeResize="0"/>
          <p:nvPr/>
        </p:nvPicPr>
        <p:blipFill rotWithShape="1">
          <a:blip r:embed="rId4">
            <a:alphaModFix/>
          </a:blip>
          <a:srcRect b="0" l="0" r="0" t="0"/>
          <a:stretch/>
        </p:blipFill>
        <p:spPr>
          <a:xfrm>
            <a:off x="5648326" y="1141224"/>
            <a:ext cx="3073524" cy="2704168"/>
          </a:xfrm>
          <a:prstGeom prst="rect">
            <a:avLst/>
          </a:prstGeom>
          <a:noFill/>
          <a:ln>
            <a:noFill/>
          </a:ln>
        </p:spPr>
      </p:pic>
      <p:sp>
        <p:nvSpPr>
          <p:cNvPr id="1112" name="Google Shape;1112;p61"/>
          <p:cNvSpPr txBox="1"/>
          <p:nvPr/>
        </p:nvSpPr>
        <p:spPr>
          <a:xfrm>
            <a:off x="359137" y="3543879"/>
            <a:ext cx="833220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it" sz="2000" u="none" cap="none" strike="noStrike">
                <a:solidFill>
                  <a:schemeClr val="dk2"/>
                </a:solidFill>
                <a:latin typeface="Lato"/>
                <a:ea typeface="Lato"/>
                <a:cs typeface="Lato"/>
                <a:sym typeface="Lato"/>
              </a:rPr>
              <a:t>"Ser una</a:t>
            </a:r>
            <a:r>
              <a:rPr b="1" i="1" lang="it" sz="2000" u="none" cap="none" strike="noStrike">
                <a:solidFill>
                  <a:schemeClr val="dk2"/>
                </a:solidFill>
                <a:latin typeface="Lato"/>
                <a:ea typeface="Lato"/>
                <a:cs typeface="Lato"/>
                <a:sym typeface="Lato"/>
              </a:rPr>
              <a:t> B-Corp </a:t>
            </a:r>
            <a:r>
              <a:rPr b="0" i="1" lang="it" sz="2000" u="none" cap="none" strike="noStrike">
                <a:solidFill>
                  <a:schemeClr val="dk2"/>
                </a:solidFill>
                <a:latin typeface="Lato"/>
                <a:ea typeface="Lato"/>
                <a:cs typeface="Lato"/>
                <a:sym typeface="Lato"/>
              </a:rPr>
              <a:t>es muy útil: en algunos países las actividades empresariales normales están limitadas por la ley. Ser una empresa normal registrada como </a:t>
            </a:r>
            <a:r>
              <a:rPr b="1" i="1" lang="it" sz="2000" u="none" cap="none" strike="noStrike">
                <a:solidFill>
                  <a:schemeClr val="dk2"/>
                </a:solidFill>
                <a:latin typeface="Lato"/>
                <a:ea typeface="Lato"/>
                <a:cs typeface="Lato"/>
                <a:sym typeface="Lato"/>
              </a:rPr>
              <a:t>B-Corp</a:t>
            </a:r>
            <a:r>
              <a:rPr b="0" i="1" lang="it" sz="2000" u="none" cap="none" strike="noStrike">
                <a:solidFill>
                  <a:schemeClr val="dk2"/>
                </a:solidFill>
                <a:latin typeface="Lato"/>
                <a:ea typeface="Lato"/>
                <a:cs typeface="Lato"/>
                <a:sym typeface="Lato"/>
              </a:rPr>
              <a:t> permite a </a:t>
            </a:r>
            <a:r>
              <a:rPr b="1" i="1" lang="it" sz="2000" u="none" cap="none" strike="noStrike">
                <a:solidFill>
                  <a:srgbClr val="F46524"/>
                </a:solidFill>
                <a:latin typeface="Lato"/>
                <a:ea typeface="Lato"/>
                <a:cs typeface="Lato"/>
                <a:sym typeface="Lato"/>
              </a:rPr>
              <a:t>Close the Gap </a:t>
            </a:r>
            <a:r>
              <a:rPr b="0" i="1" lang="it" sz="2000" u="none" cap="none" strike="noStrike">
                <a:solidFill>
                  <a:schemeClr val="dk2"/>
                </a:solidFill>
                <a:latin typeface="Lato"/>
                <a:ea typeface="Lato"/>
                <a:cs typeface="Lato"/>
                <a:sym typeface="Lato"/>
              </a:rPr>
              <a:t>perseguir su objetivo sin limitaciones."</a:t>
            </a:r>
            <a:endParaRPr/>
          </a:p>
        </p:txBody>
      </p:sp>
      <p:pic>
        <p:nvPicPr>
          <p:cNvPr descr="Graphical user interface, application&#10;&#10;Description automatically generated with medium confidence" id="1113" name="Google Shape;1113;p61"/>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id="1118" name="Google Shape;1118;p62"/>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19" name="Google Shape;1119;p62"/>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sp>
        <p:nvSpPr>
          <p:cNvPr id="1120" name="Google Shape;1120;p62"/>
          <p:cNvSpPr txBox="1"/>
          <p:nvPr/>
        </p:nvSpPr>
        <p:spPr>
          <a:xfrm>
            <a:off x="333290" y="1207823"/>
            <a:ext cx="5759100" cy="34778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chemeClr val="dk1"/>
                </a:solidFill>
                <a:latin typeface="Lato"/>
                <a:ea typeface="Lato"/>
                <a:cs typeface="Lato"/>
                <a:sym typeface="Lato"/>
              </a:rPr>
              <a:t>PROJECT CYCLE: </a:t>
            </a:r>
            <a:r>
              <a:rPr b="0" i="0" lang="it" sz="2000" u="none" cap="none" strike="noStrike">
                <a:solidFill>
                  <a:schemeClr val="dk2"/>
                </a:solidFill>
                <a:latin typeface="Lato"/>
                <a:ea typeface="Lato"/>
                <a:cs typeface="Lato"/>
                <a:sym typeface="Lato"/>
              </a:rPr>
              <a:t>De la recogida al reciclado</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Lato"/>
              <a:ea typeface="Lato"/>
              <a:cs typeface="Lato"/>
              <a:sym typeface="Lato"/>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Recogida en la empresa donante</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Renovación de equipos TIC</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Selección de proyectos</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Transporte de los equipos al proyecto</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Instalación, mantenimiento y formación</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Software y experiencia</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Seguimiento y evaluación</a:t>
            </a:r>
            <a:endParaRPr/>
          </a:p>
          <a:p>
            <a:pPr indent="-342900" lvl="0" marL="342900" marR="0" rtl="0" algn="l">
              <a:lnSpc>
                <a:spcPct val="100000"/>
              </a:lnSpc>
              <a:spcBef>
                <a:spcPts val="0"/>
              </a:spcBef>
              <a:spcAft>
                <a:spcPts val="0"/>
              </a:spcAft>
              <a:buClr>
                <a:srgbClr val="000000"/>
              </a:buClr>
              <a:buSzPts val="2000"/>
              <a:buFont typeface="Arial"/>
              <a:buAutoNum type="arabicPeriod"/>
            </a:pPr>
            <a:r>
              <a:rPr b="0" i="0" lang="it" sz="2000" u="none" cap="none" strike="noStrike">
                <a:solidFill>
                  <a:schemeClr val="dk2"/>
                </a:solidFill>
                <a:latin typeface="Lato"/>
                <a:ea typeface="Lato"/>
                <a:cs typeface="Lato"/>
                <a:sym typeface="Lato"/>
              </a:rPr>
              <a:t>Recogida y reciclaje de equipos al final de su vida útil</a:t>
            </a:r>
            <a:endParaRPr/>
          </a:p>
        </p:txBody>
      </p:sp>
      <p:pic>
        <p:nvPicPr>
          <p:cNvPr id="1121" name="Google Shape;1121;p62"/>
          <p:cNvPicPr preferRelativeResize="0"/>
          <p:nvPr/>
        </p:nvPicPr>
        <p:blipFill rotWithShape="1">
          <a:blip r:embed="rId4">
            <a:alphaModFix/>
          </a:blip>
          <a:srcRect b="0" l="0" r="0" t="0"/>
          <a:stretch/>
        </p:blipFill>
        <p:spPr>
          <a:xfrm>
            <a:off x="6092390" y="1292838"/>
            <a:ext cx="2490502" cy="3170099"/>
          </a:xfrm>
          <a:prstGeom prst="rect">
            <a:avLst/>
          </a:prstGeom>
          <a:noFill/>
          <a:ln>
            <a:noFill/>
          </a:ln>
        </p:spPr>
      </p:pic>
      <p:pic>
        <p:nvPicPr>
          <p:cNvPr descr="Graphical user interface, application&#10;&#10;Description automatically generated with medium confidence" id="1122" name="Google Shape;1122;p62"/>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type="title"/>
          </p:nvPr>
        </p:nvSpPr>
        <p:spPr>
          <a:xfrm>
            <a:off x="1508100" y="511550"/>
            <a:ext cx="6127800" cy="909600"/>
          </a:xfrm>
          <a:prstGeom prst="rect">
            <a:avLst/>
          </a:prstGeom>
          <a:noFill/>
          <a:ln>
            <a:noFill/>
          </a:ln>
        </p:spPr>
        <p:txBody>
          <a:bodyPr anchorCtr="0" anchor="t" bIns="91425" lIns="91425" spcFirstLastPara="1" rIns="91425" wrap="square" tIns="91425">
            <a:noAutofit/>
          </a:bodyPr>
          <a:lstStyle/>
          <a:p>
            <a:pPr indent="0" lvl="0" marL="914400" rtl="0" algn="ctr">
              <a:lnSpc>
                <a:spcPct val="100000"/>
              </a:lnSpc>
              <a:spcBef>
                <a:spcPts val="0"/>
              </a:spcBef>
              <a:spcAft>
                <a:spcPts val="0"/>
              </a:spcAft>
              <a:buSzPts val="3000"/>
              <a:buNone/>
            </a:pPr>
            <a:r>
              <a:rPr lang="it" sz="1400">
                <a:latin typeface="Lato"/>
                <a:ea typeface="Lato"/>
                <a:cs typeface="Lato"/>
                <a:sym typeface="Lato"/>
              </a:rPr>
              <a:t>Empresas sociales, gestión y funcionamiento</a:t>
            </a:r>
            <a:endParaRPr/>
          </a:p>
        </p:txBody>
      </p:sp>
      <p:sp>
        <p:nvSpPr>
          <p:cNvPr id="292" name="Google Shape;292;p6"/>
          <p:cNvSpPr txBox="1"/>
          <p:nvPr>
            <p:ph idx="1" type="body"/>
          </p:nvPr>
        </p:nvSpPr>
        <p:spPr>
          <a:xfrm>
            <a:off x="2059450" y="813861"/>
            <a:ext cx="6371400" cy="40407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lt1"/>
              </a:buClr>
              <a:buSzPts val="1300"/>
              <a:buAutoNum type="arabicPeriod"/>
            </a:pPr>
            <a:r>
              <a:rPr b="1" lang="it" sz="1200">
                <a:solidFill>
                  <a:schemeClr val="dk1"/>
                </a:solidFill>
              </a:rPr>
              <a:t>4.</a:t>
            </a:r>
            <a:r>
              <a:rPr b="1" lang="it" sz="1000">
                <a:solidFill>
                  <a:schemeClr val="dk2"/>
                </a:solidFill>
              </a:rPr>
              <a:t>	</a:t>
            </a:r>
            <a:r>
              <a:rPr b="1" lang="it" sz="1200">
                <a:solidFill>
                  <a:schemeClr val="dk1"/>
                </a:solidFill>
              </a:rPr>
              <a:t>Cómo crear o acceder a una red e interactuar con las partes interesadas </a:t>
            </a:r>
            <a:endParaRPr sz="1300"/>
          </a:p>
          <a:p>
            <a:pPr indent="0" lvl="0" marL="14605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4.1.	</a:t>
            </a:r>
            <a:r>
              <a:rPr b="1" lang="it" sz="1000"/>
              <a:t> Por qué son importantes las redes de empresas sociales?</a:t>
            </a:r>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4.2.         </a:t>
            </a:r>
            <a:r>
              <a:rPr b="1" lang="it" sz="1000"/>
              <a:t>Cómo crear una red</a:t>
            </a:r>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4.3.         </a:t>
            </a:r>
            <a:r>
              <a:rPr b="1" lang="it" sz="1000"/>
              <a:t>Cómo interactuar con las partes interesadas</a:t>
            </a:r>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4.4.         Ventajas de un sistema multilateral</a:t>
            </a:r>
            <a:endParaRPr/>
          </a:p>
          <a:p>
            <a:pPr indent="-228600" lvl="0" marL="457200" rtl="0" algn="l">
              <a:lnSpc>
                <a:spcPct val="100000"/>
              </a:lnSpc>
              <a:spcBef>
                <a:spcPts val="0"/>
              </a:spcBef>
              <a:spcAft>
                <a:spcPts val="0"/>
              </a:spcAft>
              <a:buClr>
                <a:schemeClr val="lt1"/>
              </a:buClr>
              <a:buSzPts val="12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5.	Sinergia y equilibro entre objetivos sociales y económicos – Cómo comercializar su producto</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5.1.	</a:t>
            </a:r>
            <a:r>
              <a:rPr b="1" lang="it" sz="1000"/>
              <a:t>Dualismo económico y social</a:t>
            </a:r>
            <a:endParaRPr b="1" sz="10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5.2.	Dimensión económica </a:t>
            </a:r>
            <a:endParaRPr b="1" sz="10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5.3.	Dimensión social</a:t>
            </a:r>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5.4.	</a:t>
            </a:r>
            <a:r>
              <a:rPr b="1" lang="it" sz="1000"/>
              <a:t>Marketing social</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200">
                <a:solidFill>
                  <a:schemeClr val="dk1"/>
                </a:solidFill>
              </a:rPr>
              <a:t>6.	Cómo medir el impacto social</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1"/>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6.1.	Objetivo de la medició</a:t>
            </a:r>
            <a:r>
              <a:rPr b="1" lang="it" sz="1000"/>
              <a:t>n </a:t>
            </a:r>
            <a:endParaRPr b="1" sz="1000">
              <a:solidFill>
                <a:schemeClr val="dk2"/>
              </a:solidFill>
            </a:endParaRPr>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6.2.	</a:t>
            </a:r>
            <a:r>
              <a:rPr b="1" lang="it" sz="1000"/>
              <a:t>Partes interesadas</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6.3.	</a:t>
            </a:r>
            <a:r>
              <a:rPr b="1" lang="it" sz="1000"/>
              <a:t>Cadena de valor del impacto</a:t>
            </a:r>
            <a:endParaRPr sz="1300"/>
          </a:p>
          <a:p>
            <a:pPr indent="-304800" lvl="0" marL="457200" rtl="0" algn="l">
              <a:lnSpc>
                <a:spcPct val="100000"/>
              </a:lnSpc>
              <a:spcBef>
                <a:spcPts val="0"/>
              </a:spcBef>
              <a:spcAft>
                <a:spcPts val="0"/>
              </a:spcAft>
              <a:buClr>
                <a:schemeClr val="lt1"/>
              </a:buClr>
              <a:buSzPts val="1200"/>
              <a:buAutoNum type="arabicPeriod"/>
            </a:pPr>
            <a:r>
              <a:rPr b="1" lang="it" sz="1000">
                <a:solidFill>
                  <a:schemeClr val="dk2"/>
                </a:solidFill>
              </a:rPr>
              <a:t>6.4.	</a:t>
            </a:r>
            <a:r>
              <a:rPr b="1" lang="it" sz="1000"/>
              <a:t>Enfoque de la medición </a:t>
            </a:r>
            <a:endParaRPr sz="1300"/>
          </a:p>
          <a:p>
            <a:pPr indent="-228600" lvl="0" marL="457200" rtl="0" algn="l">
              <a:lnSpc>
                <a:spcPct val="100000"/>
              </a:lnSpc>
              <a:spcBef>
                <a:spcPts val="0"/>
              </a:spcBef>
              <a:spcAft>
                <a:spcPts val="0"/>
              </a:spcAft>
              <a:buClr>
                <a:schemeClr val="lt1"/>
              </a:buClr>
              <a:buSzPts val="1300"/>
              <a:buNone/>
            </a:pPr>
            <a:r>
              <a:t/>
            </a:r>
            <a:endParaRPr b="1" sz="700">
              <a:solidFill>
                <a:schemeClr val="dk2"/>
              </a:solidFill>
            </a:endParaRPr>
          </a:p>
          <a:p>
            <a:pPr indent="-304800" lvl="0" marL="457200" rtl="0" algn="l">
              <a:lnSpc>
                <a:spcPct val="100000"/>
              </a:lnSpc>
              <a:spcBef>
                <a:spcPts val="0"/>
              </a:spcBef>
              <a:spcAft>
                <a:spcPts val="0"/>
              </a:spcAft>
              <a:buClr>
                <a:schemeClr val="lt1"/>
              </a:buClr>
              <a:buSzPts val="1200"/>
              <a:buFont typeface="Lato"/>
              <a:buAutoNum type="arabicPeriod"/>
            </a:pPr>
            <a:r>
              <a:rPr b="1" lang="it" sz="1200">
                <a:solidFill>
                  <a:schemeClr val="dk1"/>
                </a:solidFill>
              </a:rPr>
              <a:t>7.	El mejor caso – Entrevista con Close the Gap</a:t>
            </a:r>
            <a:endParaRPr b="1" sz="1100">
              <a:solidFill>
                <a:schemeClr val="dk2"/>
              </a:solidFill>
            </a:endParaRPr>
          </a:p>
          <a:p>
            <a:pPr indent="0" lvl="0" marL="457200" rtl="0" algn="l">
              <a:lnSpc>
                <a:spcPct val="100000"/>
              </a:lnSpc>
              <a:spcBef>
                <a:spcPts val="0"/>
              </a:spcBef>
              <a:spcAft>
                <a:spcPts val="0"/>
              </a:spcAft>
              <a:buSzPts val="1400"/>
              <a:buNone/>
            </a:pPr>
            <a:r>
              <a:t/>
            </a:r>
            <a:endParaRPr sz="1000"/>
          </a:p>
          <a:p>
            <a:pPr indent="0" lvl="0" marL="457200" rtl="0" algn="l">
              <a:lnSpc>
                <a:spcPct val="115000"/>
              </a:lnSpc>
              <a:spcBef>
                <a:spcPts val="0"/>
              </a:spcBef>
              <a:spcAft>
                <a:spcPts val="1200"/>
              </a:spcAft>
              <a:buSzPts val="1400"/>
              <a:buNone/>
            </a:pPr>
            <a:r>
              <a:t/>
            </a:r>
            <a:endParaRPr b="1">
              <a:solidFill>
                <a:schemeClr val="dk1"/>
              </a:solidFill>
            </a:endParaRPr>
          </a:p>
        </p:txBody>
      </p:sp>
      <p:pic>
        <p:nvPicPr>
          <p:cNvPr id="293" name="Google Shape;293;p6"/>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294" name="Google Shape;294;p6"/>
          <p:cNvSpPr txBox="1"/>
          <p:nvPr/>
        </p:nvSpPr>
        <p:spPr>
          <a:xfrm>
            <a:off x="261612" y="2331977"/>
            <a:ext cx="2087400" cy="76146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None/>
            </a:pPr>
            <a:r>
              <a:rPr b="1" i="0" lang="it" sz="2100" u="none" cap="none" strike="noStrike">
                <a:solidFill>
                  <a:schemeClr val="dk1"/>
                </a:solidFill>
                <a:latin typeface="Lato"/>
                <a:ea typeface="Lato"/>
                <a:cs typeface="Lato"/>
                <a:sym typeface="Lato"/>
              </a:rPr>
              <a:t>Índice</a:t>
            </a:r>
            <a:r>
              <a:rPr b="1" i="0" lang="it" sz="1400" u="none" cap="none" strike="noStrike">
                <a:solidFill>
                  <a:schemeClr val="dk1"/>
                </a:solidFill>
                <a:latin typeface="Lato"/>
                <a:ea typeface="Lato"/>
                <a:cs typeface="Lato"/>
                <a:sym typeface="Lato"/>
              </a:rPr>
              <a:t> </a:t>
            </a:r>
            <a:r>
              <a:rPr b="1" i="0" lang="it" sz="2100" u="none" cap="none" strike="noStrike">
                <a:solidFill>
                  <a:schemeClr val="dk1"/>
                </a:solidFill>
                <a:latin typeface="Lato"/>
                <a:ea typeface="Lato"/>
                <a:cs typeface="Lato"/>
                <a:sym typeface="Lato"/>
              </a:rPr>
              <a:t>detallado</a:t>
            </a:r>
            <a:endParaRPr b="0" i="0" sz="21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295" name="Google Shape;295;p6"/>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pic>
        <p:nvPicPr>
          <p:cNvPr id="1127" name="Google Shape;1127;p63"/>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28" name="Google Shape;1128;p63"/>
          <p:cNvSpPr txBox="1"/>
          <p:nvPr>
            <p:ph type="title"/>
          </p:nvPr>
        </p:nvSpPr>
        <p:spPr>
          <a:xfrm>
            <a:off x="561109" y="575950"/>
            <a:ext cx="8160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Case Study: Close the Gap</a:t>
            </a:r>
            <a:endParaRPr/>
          </a:p>
        </p:txBody>
      </p:sp>
      <p:pic>
        <p:nvPicPr>
          <p:cNvPr id="1129" name="Google Shape;1129;p63"/>
          <p:cNvPicPr preferRelativeResize="0"/>
          <p:nvPr/>
        </p:nvPicPr>
        <p:blipFill rotWithShape="1">
          <a:blip r:embed="rId4">
            <a:alphaModFix/>
          </a:blip>
          <a:srcRect b="0" l="0" r="0" t="0"/>
          <a:stretch/>
        </p:blipFill>
        <p:spPr>
          <a:xfrm>
            <a:off x="6409764" y="3451412"/>
            <a:ext cx="2312084" cy="1236007"/>
          </a:xfrm>
          <a:prstGeom prst="rect">
            <a:avLst/>
          </a:prstGeom>
          <a:noFill/>
          <a:ln>
            <a:noFill/>
          </a:ln>
        </p:spPr>
      </p:pic>
      <p:sp>
        <p:nvSpPr>
          <p:cNvPr id="1130" name="Google Shape;1130;p63"/>
          <p:cNvSpPr txBox="1"/>
          <p:nvPr/>
        </p:nvSpPr>
        <p:spPr>
          <a:xfrm>
            <a:off x="359137" y="1112924"/>
            <a:ext cx="8160600" cy="3647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it" sz="2100" u="none" cap="none" strike="noStrike">
                <a:solidFill>
                  <a:srgbClr val="F46524"/>
                </a:solidFill>
                <a:latin typeface="Lato"/>
                <a:ea typeface="Lato"/>
                <a:cs typeface="Lato"/>
                <a:sym typeface="Lato"/>
              </a:rPr>
              <a:t>Close the Gap </a:t>
            </a:r>
            <a:r>
              <a:rPr b="0" i="0" lang="it" sz="2100" u="none" cap="none" strike="noStrike">
                <a:solidFill>
                  <a:schemeClr val="dk2"/>
                </a:solidFill>
                <a:latin typeface="Lato"/>
                <a:ea typeface="Lato"/>
                <a:cs typeface="Lato"/>
                <a:sym typeface="Lato"/>
              </a:rPr>
              <a:t>es el ejemplo perfecto de una idea buena y desinteresada que dio lugar a una empresa social sostenible.</a:t>
            </a:r>
            <a:endParaRPr/>
          </a:p>
          <a:p>
            <a:pPr indent="0" lvl="0" marL="0" marR="0" rtl="0" algn="l">
              <a:lnSpc>
                <a:spcPct val="100000"/>
              </a:lnSpc>
              <a:spcBef>
                <a:spcPts val="0"/>
              </a:spcBef>
              <a:spcAft>
                <a:spcPts val="0"/>
              </a:spcAft>
              <a:buClr>
                <a:srgbClr val="000000"/>
              </a:buClr>
              <a:buSzPts val="2200"/>
              <a:buFont typeface="Arial"/>
              <a:buNone/>
            </a:pPr>
            <a:r>
              <a:rPr b="0" i="0" lang="it" sz="2100" u="none" cap="none" strike="noStrike">
                <a:solidFill>
                  <a:schemeClr val="dk2"/>
                </a:solidFill>
                <a:latin typeface="Lato"/>
                <a:ea typeface="Lato"/>
                <a:cs typeface="Lato"/>
                <a:sym typeface="Lato"/>
              </a:rPr>
              <a:t>En más de 20 años de actividad, </a:t>
            </a:r>
            <a:r>
              <a:rPr b="1" i="0" lang="it" sz="2100" u="none" cap="none" strike="noStrike">
                <a:solidFill>
                  <a:srgbClr val="F46524"/>
                </a:solidFill>
                <a:latin typeface="Lato"/>
                <a:ea typeface="Lato"/>
                <a:cs typeface="Lato"/>
                <a:sym typeface="Lato"/>
              </a:rPr>
              <a:t>Close the Gap </a:t>
            </a:r>
            <a:r>
              <a:rPr b="0" i="0" lang="it" sz="2100" u="none" cap="none" strike="noStrike">
                <a:solidFill>
                  <a:schemeClr val="dk2"/>
                </a:solidFill>
                <a:latin typeface="Lato"/>
                <a:ea typeface="Lato"/>
                <a:cs typeface="Lato"/>
                <a:sym typeface="Lato"/>
              </a:rPr>
              <a:t>ha ayudado a innumerables personas y ha dado un brillante ejemplo de modelo empresarial sostenible.</a:t>
            </a:r>
            <a:endParaRPr/>
          </a:p>
          <a:p>
            <a:pPr indent="0" lvl="0" marL="0" marR="0" rtl="0" algn="l">
              <a:lnSpc>
                <a:spcPct val="100000"/>
              </a:lnSpc>
              <a:spcBef>
                <a:spcPts val="0"/>
              </a:spcBef>
              <a:spcAft>
                <a:spcPts val="0"/>
              </a:spcAft>
              <a:buClr>
                <a:srgbClr val="000000"/>
              </a:buClr>
              <a:buSzPts val="2200"/>
              <a:buFont typeface="Arial"/>
              <a:buNone/>
            </a:pPr>
            <a:r>
              <a:rPr b="0" i="0" lang="it" sz="2100" u="none" cap="none" strike="noStrike">
                <a:solidFill>
                  <a:schemeClr val="dk2"/>
                </a:solidFill>
                <a:latin typeface="Lato"/>
                <a:ea typeface="Lato"/>
                <a:cs typeface="Lato"/>
                <a:sym typeface="Lato"/>
              </a:rPr>
              <a:t>Marnick Vanlee explicó cómo estar motivado por el deseo de ayudar a los menos afortunados no tiene por qué conducir exclusivamente a una fundación benéfica o a un negocio poco rentable. </a:t>
            </a:r>
            <a:endParaRPr/>
          </a:p>
          <a:p>
            <a:pPr indent="0" lvl="0" marL="0" marR="0" rtl="0" algn="l">
              <a:lnSpc>
                <a:spcPct val="100000"/>
              </a:lnSpc>
              <a:spcBef>
                <a:spcPts val="0"/>
              </a:spcBef>
              <a:spcAft>
                <a:spcPts val="0"/>
              </a:spcAft>
              <a:buClr>
                <a:srgbClr val="000000"/>
              </a:buClr>
              <a:buSzPts val="2200"/>
              <a:buFont typeface="Arial"/>
              <a:buNone/>
            </a:pPr>
            <a:r>
              <a:rPr b="1" i="0" lang="it" sz="2100" u="none" cap="none" strike="noStrike">
                <a:solidFill>
                  <a:srgbClr val="F46524"/>
                </a:solidFill>
                <a:latin typeface="Lato"/>
                <a:ea typeface="Lato"/>
                <a:cs typeface="Lato"/>
                <a:sym typeface="Lato"/>
              </a:rPr>
              <a:t>Close the Gap </a:t>
            </a:r>
            <a:r>
              <a:rPr b="0" i="0" lang="it" sz="2100" u="none" cap="none" strike="noStrike">
                <a:solidFill>
                  <a:schemeClr val="dk2"/>
                </a:solidFill>
                <a:latin typeface="Lato"/>
                <a:ea typeface="Lato"/>
                <a:cs typeface="Lato"/>
                <a:sym typeface="Lato"/>
              </a:rPr>
              <a:t>demostró que también ayudar puede </a:t>
            </a:r>
            <a:endParaRPr/>
          </a:p>
          <a:p>
            <a:pPr indent="0" lvl="0" marL="0" marR="0" rtl="0" algn="l">
              <a:lnSpc>
                <a:spcPct val="100000"/>
              </a:lnSpc>
              <a:spcBef>
                <a:spcPts val="0"/>
              </a:spcBef>
              <a:spcAft>
                <a:spcPts val="0"/>
              </a:spcAft>
              <a:buClr>
                <a:srgbClr val="000000"/>
              </a:buClr>
              <a:buSzPts val="2200"/>
              <a:buFont typeface="Arial"/>
              <a:buNone/>
            </a:pPr>
            <a:r>
              <a:rPr b="0" i="0" lang="it" sz="2100" u="none" cap="none" strike="noStrike">
                <a:solidFill>
                  <a:schemeClr val="dk2"/>
                </a:solidFill>
                <a:latin typeface="Lato"/>
                <a:ea typeface="Lato"/>
                <a:cs typeface="Lato"/>
                <a:sym typeface="Lato"/>
              </a:rPr>
              <a:t>ser un negocio.</a:t>
            </a:r>
            <a:endParaRPr/>
          </a:p>
        </p:txBody>
      </p:sp>
      <p:pic>
        <p:nvPicPr>
          <p:cNvPr descr="Graphical user interface, application&#10;&#10;Description automatically generated with medium confidence" id="1131" name="Google Shape;1131;p63"/>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g1dc817903c6_0_13"/>
          <p:cNvSpPr txBox="1"/>
          <p:nvPr>
            <p:ph type="title"/>
          </p:nvPr>
        </p:nvSpPr>
        <p:spPr>
          <a:xfrm>
            <a:off x="298133" y="862497"/>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t>Puntos clave</a:t>
            </a:r>
            <a:endParaRPr/>
          </a:p>
        </p:txBody>
      </p:sp>
      <p:sp>
        <p:nvSpPr>
          <p:cNvPr id="1137" name="Google Shape;1137;g1dc817903c6_0_13"/>
          <p:cNvSpPr txBox="1"/>
          <p:nvPr>
            <p:ph idx="2" type="body"/>
          </p:nvPr>
        </p:nvSpPr>
        <p:spPr>
          <a:xfrm>
            <a:off x="4446300" y="61050"/>
            <a:ext cx="4697700" cy="4458600"/>
          </a:xfrm>
          <a:prstGeom prst="rect">
            <a:avLst/>
          </a:prstGeom>
          <a:noFill/>
          <a:ln>
            <a:noFill/>
          </a:ln>
        </p:spPr>
        <p:txBody>
          <a:bodyPr anchorCtr="0" anchor="ctr" bIns="91425" lIns="91425" spcFirstLastPara="1" rIns="91425" wrap="square" tIns="91425">
            <a:noAutofit/>
          </a:bodyPr>
          <a:lstStyle/>
          <a:p>
            <a:pPr indent="-304800" lvl="0" marL="457200" rtl="0" algn="just">
              <a:lnSpc>
                <a:spcPct val="100000"/>
              </a:lnSpc>
              <a:spcBef>
                <a:spcPts val="0"/>
              </a:spcBef>
              <a:spcAft>
                <a:spcPts val="0"/>
              </a:spcAft>
              <a:buClr>
                <a:schemeClr val="accent5"/>
              </a:buClr>
              <a:buSzPts val="1200"/>
              <a:buFont typeface="Calibri"/>
              <a:buChar char="●"/>
            </a:pPr>
            <a:r>
              <a:rPr lang="it">
                <a:solidFill>
                  <a:schemeClr val="dk2"/>
                </a:solidFill>
              </a:rPr>
              <a:t>El principal objetivo de una empresa social es tener un impacto social más que beneficios</a:t>
            </a:r>
            <a:endParaRPr/>
          </a:p>
          <a:p>
            <a:pPr indent="-228600" lvl="0" marL="457200" rtl="0" algn="just">
              <a:lnSpc>
                <a:spcPct val="100000"/>
              </a:lnSpc>
              <a:spcBef>
                <a:spcPts val="0"/>
              </a:spcBef>
              <a:spcAft>
                <a:spcPts val="0"/>
              </a:spcAft>
              <a:buClr>
                <a:schemeClr val="accent5"/>
              </a:buClr>
              <a:buSzPts val="1200"/>
              <a:buFont typeface="Calibri"/>
              <a:buNone/>
            </a:pPr>
            <a:r>
              <a:t/>
            </a:r>
            <a:endParaRPr>
              <a:solidFill>
                <a:schemeClr val="dk2"/>
              </a:solidFill>
            </a:endParaRPr>
          </a:p>
          <a:p>
            <a:pPr indent="-304800" lvl="0" marL="457200" rtl="0" algn="just">
              <a:lnSpc>
                <a:spcPct val="100000"/>
              </a:lnSpc>
              <a:spcBef>
                <a:spcPts val="0"/>
              </a:spcBef>
              <a:spcAft>
                <a:spcPts val="0"/>
              </a:spcAft>
              <a:buClr>
                <a:schemeClr val="accent5"/>
              </a:buClr>
              <a:buSzPts val="1200"/>
              <a:buFont typeface="Calibri"/>
              <a:buChar char="●"/>
            </a:pPr>
            <a:r>
              <a:rPr lang="it">
                <a:solidFill>
                  <a:schemeClr val="dk2"/>
                </a:solidFill>
              </a:rPr>
              <a:t>Cada país tiene su propia legislación y cultura, por lo que es crucial conocer el contexto en el que se quiere construir la empresa para tener éxito.</a:t>
            </a:r>
            <a:endParaRPr/>
          </a:p>
          <a:p>
            <a:pPr indent="-228600" lvl="0" marL="457200" rtl="0" algn="just">
              <a:lnSpc>
                <a:spcPct val="100000"/>
              </a:lnSpc>
              <a:spcBef>
                <a:spcPts val="0"/>
              </a:spcBef>
              <a:spcAft>
                <a:spcPts val="0"/>
              </a:spcAft>
              <a:buClr>
                <a:schemeClr val="accent5"/>
              </a:buClr>
              <a:buSzPts val="1200"/>
              <a:buFont typeface="Calibri"/>
              <a:buNone/>
            </a:pPr>
            <a:r>
              <a:t/>
            </a:r>
            <a:endParaRPr>
              <a:solidFill>
                <a:schemeClr val="dk2"/>
              </a:solidFill>
            </a:endParaRPr>
          </a:p>
          <a:p>
            <a:pPr indent="-304800" lvl="0" marL="457200" rtl="0" algn="just">
              <a:lnSpc>
                <a:spcPct val="100000"/>
              </a:lnSpc>
              <a:spcBef>
                <a:spcPts val="0"/>
              </a:spcBef>
              <a:spcAft>
                <a:spcPts val="0"/>
              </a:spcAft>
              <a:buClr>
                <a:schemeClr val="accent5"/>
              </a:buClr>
              <a:buSzPts val="1200"/>
              <a:buFont typeface="Calibri"/>
              <a:buChar char="●"/>
            </a:pPr>
            <a:r>
              <a:rPr lang="it">
                <a:solidFill>
                  <a:schemeClr val="dk2"/>
                </a:solidFill>
              </a:rPr>
              <a:t>Una red fuerte es un factor clave para las empresas sociales, que se consideran una organización de múltiples partes interesadas, esto lleva a crear valor económico y social. </a:t>
            </a:r>
            <a:endParaRPr/>
          </a:p>
        </p:txBody>
      </p:sp>
      <p:sp>
        <p:nvSpPr>
          <p:cNvPr id="1138" name="Google Shape;1138;g1dc817903c6_0_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it"/>
              <a:t>‹#›</a:t>
            </a:fld>
            <a:endParaRPr/>
          </a:p>
        </p:txBody>
      </p:sp>
      <p:pic>
        <p:nvPicPr>
          <p:cNvPr descr="Graphical user interface, application&#10;&#10;Description automatically generated with medium confidence" id="1139" name="Google Shape;1139;g1dc817903c6_0_13"/>
          <p:cNvPicPr preferRelativeResize="0"/>
          <p:nvPr/>
        </p:nvPicPr>
        <p:blipFill rotWithShape="1">
          <a:blip r:embed="rId3">
            <a:alphaModFix/>
          </a:blip>
          <a:srcRect b="0" l="0" r="0" t="0"/>
          <a:stretch/>
        </p:blipFill>
        <p:spPr>
          <a:xfrm>
            <a:off x="79013" y="4672056"/>
            <a:ext cx="1871664" cy="393179"/>
          </a:xfrm>
          <a:prstGeom prst="rect">
            <a:avLst/>
          </a:prstGeom>
          <a:noFill/>
          <a:ln>
            <a:noFill/>
          </a:ln>
        </p:spPr>
      </p:pic>
      <p:pic>
        <p:nvPicPr>
          <p:cNvPr id="1140" name="Google Shape;1140;g1dc817903c6_0_1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id="1141" name="Google Shape;1141;g1dc817903c6_0_13"/>
          <p:cNvPicPr preferRelativeResize="0"/>
          <p:nvPr/>
        </p:nvPicPr>
        <p:blipFill rotWithShape="1">
          <a:blip r:embed="rId5">
            <a:alphaModFix/>
          </a:blip>
          <a:srcRect b="0" l="0" r="0" t="0"/>
          <a:stretch/>
        </p:blipFill>
        <p:spPr>
          <a:xfrm>
            <a:off x="409475" y="2180701"/>
            <a:ext cx="3514816" cy="2338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g1cbc959274b_0_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Reflexión/ Autoevaluación</a:t>
            </a:r>
            <a:endParaRPr b="0" sz="2200">
              <a:solidFill>
                <a:srgbClr val="122D4A"/>
              </a:solidFill>
              <a:latin typeface="Arial"/>
              <a:ea typeface="Arial"/>
              <a:cs typeface="Arial"/>
              <a:sym typeface="Arial"/>
            </a:endParaRPr>
          </a:p>
        </p:txBody>
      </p:sp>
      <p:sp>
        <p:nvSpPr>
          <p:cNvPr id="1147" name="Google Shape;1147;g1cbc959274b_0_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extLst>
                  <a:ext uri="http://customooxmlschemas.google.com/">
                    <go:slidesCustomData xmlns:go="http://customooxmlschemas.google.com/" textRoundtripDataId="0"/>
                  </a:ext>
                </a:extLst>
              </a:rPr>
              <a:t>1) ¿El objetivo de una empresa social es obtener beneficios?</a:t>
            </a:r>
            <a:endParaRPr/>
          </a:p>
          <a:p>
            <a:pPr indent="0" lvl="0" marL="139700" rtl="0" algn="just">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xtLst>
                <a:ext uri="http://customooxmlschemas.google.com/">
                  <go:slidesCustomData xmlns:go="http://customooxmlschemas.google.com/" textRoundtripDataId="1"/>
                </a:ext>
              </a:extLst>
            </a:endParaRPr>
          </a:p>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extLst>
                  <a:ext uri="http://customooxmlschemas.google.com/">
                    <go:slidesCustomData xmlns:go="http://customooxmlschemas.google.com/" textRoundtripDataId="2"/>
                  </a:ext>
                </a:extLst>
              </a:rPr>
              <a:t>2) ¿Una empresa que quiera ser B-Corp tiene que ser sin ánimo de lucro?</a:t>
            </a:r>
            <a:endParaRPr/>
          </a:p>
          <a:p>
            <a:pPr indent="0" lvl="0" marL="139700" rtl="0" algn="just">
              <a:lnSpc>
                <a:spcPct val="115000"/>
              </a:lnSpc>
              <a:spcBef>
                <a:spcPts val="0"/>
              </a:spcBef>
              <a:spcAft>
                <a:spcPts val="0"/>
              </a:spcAft>
              <a:buClr>
                <a:schemeClr val="dk2"/>
              </a:buClr>
              <a:buSzPts val="1100"/>
              <a:buFont typeface="Arial"/>
              <a:buNone/>
            </a:pPr>
            <a:r>
              <a:t/>
            </a:r>
            <a:endParaRPr b="1" sz="1600">
              <a:solidFill>
                <a:schemeClr val="dk2"/>
              </a:solidFill>
              <a:latin typeface="Calibri"/>
              <a:ea typeface="Calibri"/>
              <a:cs typeface="Calibri"/>
              <a:sym typeface="Calibri"/>
              <a:extLst>
                <a:ext uri="http://customooxmlschemas.google.com/">
                  <go:slidesCustomData xmlns:go="http://customooxmlschemas.google.com/" textRoundtripDataId="3"/>
                </a:ext>
              </a:extLst>
            </a:endParaRPr>
          </a:p>
          <a:p>
            <a:pPr indent="0" lvl="0" marL="139700" rtl="0" algn="just">
              <a:lnSpc>
                <a:spcPct val="115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extLst>
                  <a:ext uri="http://customooxmlschemas.google.com/">
                    <go:slidesCustomData xmlns:go="http://customooxmlschemas.google.com/" textRoundtripDataId="4"/>
                  </a:ext>
                </a:extLst>
              </a:rPr>
              <a:t>3) ¿Qué país no tiene una definición de empresa social en su legislación?</a:t>
            </a:r>
            <a:r>
              <a:rPr b="1" lang="it" sz="1600">
                <a:solidFill>
                  <a:schemeClr val="dk2"/>
                </a:solidFill>
                <a:latin typeface="Calibri"/>
                <a:ea typeface="Calibri"/>
                <a:cs typeface="Calibri"/>
                <a:sym typeface="Calibri"/>
              </a:rPr>
              <a:t>?</a:t>
            </a:r>
            <a:endParaRPr b="1" sz="14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48" name="Google Shape;1148;g1cbc959274b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149" name="Google Shape;1149;g1cbc959274b_0_0"/>
          <p:cNvPicPr preferRelativeResize="0"/>
          <p:nvPr/>
        </p:nvPicPr>
        <p:blipFill rotWithShape="1">
          <a:blip r:embed="rId4">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50" name="Google Shape;1150;g1cbc959274b_0_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g1cbc959274b_0_70"/>
          <p:cNvSpPr txBox="1"/>
          <p:nvPr>
            <p:ph type="title"/>
          </p:nvPr>
        </p:nvSpPr>
        <p:spPr>
          <a:xfrm>
            <a:off x="21175" y="95147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Reflexión/ Autoevaluación</a:t>
            </a:r>
            <a:endParaRPr b="0" sz="2200">
              <a:solidFill>
                <a:srgbClr val="122D4A"/>
              </a:solidFill>
              <a:latin typeface="Arial"/>
              <a:ea typeface="Arial"/>
              <a:cs typeface="Arial"/>
              <a:sym typeface="Arial"/>
            </a:endParaRPr>
          </a:p>
        </p:txBody>
      </p:sp>
      <p:sp>
        <p:nvSpPr>
          <p:cNvPr id="1156" name="Google Shape;1156;g1cbc959274b_0_70"/>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4) ¿Se suele considerar a las empresas sociales organizaciones con múltiples partes interesadas?</a:t>
            </a:r>
            <a:endParaRPr/>
          </a:p>
          <a:p>
            <a:pPr indent="0" lvl="0" marL="139700" rtl="0" algn="just">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5) ¿Es el marketing menos importante para las empresas sociales que para las empresas normales?</a:t>
            </a:r>
            <a:endParaRPr/>
          </a:p>
          <a:p>
            <a:pPr indent="0" lvl="0" marL="139700" rtl="0" algn="just">
              <a:lnSpc>
                <a:spcPct val="115000"/>
              </a:lnSpc>
              <a:spcBef>
                <a:spcPts val="0"/>
              </a:spcBef>
              <a:spcAft>
                <a:spcPts val="0"/>
              </a:spcAft>
              <a:buClr>
                <a:schemeClr val="dk2"/>
              </a:buClr>
              <a:buSzPts val="1100"/>
              <a:buFont typeface="Arial"/>
              <a:buNone/>
            </a:pPr>
            <a:r>
              <a:t/>
            </a:r>
            <a:endParaRPr b="1" sz="1700">
              <a:solidFill>
                <a:schemeClr val="dk2"/>
              </a:solidFill>
              <a:latin typeface="Calibri"/>
              <a:ea typeface="Calibri"/>
              <a:cs typeface="Calibri"/>
              <a:sym typeface="Calibri"/>
            </a:endParaRPr>
          </a:p>
          <a:p>
            <a:pPr indent="0" lvl="0" marL="139700" rtl="0" algn="just">
              <a:lnSpc>
                <a:spcPct val="115000"/>
              </a:lnSpc>
              <a:spcBef>
                <a:spcPts val="0"/>
              </a:spcBef>
              <a:spcAft>
                <a:spcPts val="0"/>
              </a:spcAft>
              <a:buClr>
                <a:schemeClr val="dk2"/>
              </a:buClr>
              <a:buSzPts val="1100"/>
              <a:buFont typeface="Arial"/>
              <a:buNone/>
            </a:pPr>
            <a:r>
              <a:rPr b="1" lang="it" sz="1700">
                <a:solidFill>
                  <a:schemeClr val="dk2"/>
                </a:solidFill>
                <a:latin typeface="Calibri"/>
                <a:ea typeface="Calibri"/>
                <a:cs typeface="Calibri"/>
                <a:sym typeface="Calibri"/>
              </a:rPr>
              <a:t>6) ¿El objetivo de la medición del impacto social es tanto interno como externo?</a:t>
            </a:r>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1157" name="Google Shape;1157;g1cbc959274b_0_7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id="1158" name="Google Shape;1158;g1cbc959274b_0_70"/>
          <p:cNvPicPr preferRelativeResize="0"/>
          <p:nvPr/>
        </p:nvPicPr>
        <p:blipFill rotWithShape="1">
          <a:blip r:embed="rId4">
            <a:alphaModFix/>
          </a:blip>
          <a:srcRect b="0" l="0" r="0" t="0"/>
          <a:stretch/>
        </p:blipFill>
        <p:spPr>
          <a:xfrm>
            <a:off x="981338" y="1807225"/>
            <a:ext cx="2630374" cy="2630374"/>
          </a:xfrm>
          <a:prstGeom prst="rect">
            <a:avLst/>
          </a:prstGeom>
          <a:noFill/>
          <a:ln>
            <a:noFill/>
          </a:ln>
        </p:spPr>
      </p:pic>
      <p:pic>
        <p:nvPicPr>
          <p:cNvPr descr="Graphical user interface, application&#10;&#10;Description automatically generated with medium confidence" id="1159" name="Google Shape;1159;g1cbc959274b_0_70"/>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pic>
        <p:nvPicPr>
          <p:cNvPr id="1164" name="Google Shape;1164;p64"/>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1165" name="Google Shape;1165;p64"/>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Gracias!</a:t>
            </a:r>
            <a:endParaRPr/>
          </a:p>
        </p:txBody>
      </p:sp>
      <p:sp>
        <p:nvSpPr>
          <p:cNvPr id="1166" name="Google Shape;1166;p64"/>
          <p:cNvSpPr txBox="1"/>
          <p:nvPr/>
        </p:nvSpPr>
        <p:spPr>
          <a:xfrm>
            <a:off x="5504785" y="1685362"/>
            <a:ext cx="2607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1167" name="Google Shape;1167;p64"/>
          <p:cNvSpPr txBox="1"/>
          <p:nvPr/>
        </p:nvSpPr>
        <p:spPr>
          <a:xfrm>
            <a:off x="5943496" y="2650125"/>
            <a:ext cx="2509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lang="it" sz="1600">
                <a:latin typeface="Open Sans"/>
                <a:ea typeface="Open Sans"/>
                <a:cs typeface="Open Sans"/>
                <a:sym typeface="Open Sans"/>
              </a:rPr>
              <a:t>¡Por favor, complete este breve cuestionario para ayudarnos a mejorar el módulo!</a:t>
            </a:r>
            <a:endParaRPr b="1" i="0" sz="1600" u="none" cap="none" strike="noStrike">
              <a:solidFill>
                <a:srgbClr val="000000"/>
              </a:solidFill>
              <a:latin typeface="Open Sans"/>
              <a:ea typeface="Open Sans"/>
              <a:cs typeface="Open Sans"/>
              <a:sym typeface="Open Sans"/>
            </a:endParaRPr>
          </a:p>
        </p:txBody>
      </p:sp>
      <p:grpSp>
        <p:nvGrpSpPr>
          <p:cNvPr id="1168" name="Google Shape;1168;p64"/>
          <p:cNvGrpSpPr/>
          <p:nvPr/>
        </p:nvGrpSpPr>
        <p:grpSpPr>
          <a:xfrm>
            <a:off x="560655" y="403401"/>
            <a:ext cx="3660934" cy="4346958"/>
            <a:chOff x="560655" y="710397"/>
            <a:chExt cx="3660934" cy="5262024"/>
          </a:xfrm>
        </p:grpSpPr>
        <p:sp>
          <p:nvSpPr>
            <p:cNvPr id="1169" name="Google Shape;1169;p64"/>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0" name="Google Shape;1170;p64"/>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1" name="Google Shape;1171;p64"/>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2" name="Google Shape;1172;p64"/>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3" name="Google Shape;1173;p64"/>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4" name="Google Shape;1174;p64"/>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5" name="Google Shape;1175;p64"/>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6" name="Google Shape;1176;p64"/>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7" name="Google Shape;1177;p64"/>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8" name="Google Shape;1178;p64"/>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9" name="Google Shape;1179;p64"/>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0" name="Google Shape;1180;p64"/>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1" name="Google Shape;1181;p64"/>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2" name="Google Shape;1182;p64"/>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3" name="Google Shape;1183;p64"/>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4" name="Google Shape;1184;p64"/>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5" name="Google Shape;1185;p64"/>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6" name="Google Shape;1186;p64"/>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7" name="Google Shape;1187;p64"/>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8" name="Google Shape;1188;p64"/>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89" name="Google Shape;1189;p64"/>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0" name="Google Shape;1190;p64"/>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1" name="Google Shape;1191;p64"/>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2" name="Google Shape;1192;p64"/>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3" name="Google Shape;1193;p64"/>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4" name="Google Shape;1194;p64"/>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5" name="Google Shape;1195;p64"/>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6" name="Google Shape;1196;p64"/>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7" name="Google Shape;1197;p64"/>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8" name="Google Shape;1198;p64"/>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99" name="Google Shape;1199;p64"/>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0" name="Google Shape;1200;p64"/>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1" name="Google Shape;1201;p64"/>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2" name="Google Shape;1202;p64"/>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3" name="Google Shape;1203;p64"/>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4" name="Google Shape;1204;p64"/>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5" name="Google Shape;1205;p64"/>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6" name="Google Shape;1206;p64"/>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7" name="Google Shape;1207;p64"/>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8" name="Google Shape;1208;p64"/>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09" name="Google Shape;1209;p64"/>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0" name="Google Shape;1210;p64"/>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1" name="Google Shape;1211;p64"/>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2" name="Google Shape;1212;p64"/>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3" name="Google Shape;1213;p64"/>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4" name="Google Shape;1214;p64"/>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5" name="Google Shape;1215;p64"/>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6" name="Google Shape;1216;p64"/>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7" name="Google Shape;1217;p64"/>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8" name="Google Shape;1218;p64"/>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19" name="Google Shape;1219;p64"/>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0" name="Google Shape;1220;p64"/>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1" name="Google Shape;1221;p64"/>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2" name="Google Shape;1222;p64"/>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3" name="Google Shape;1223;p64"/>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4" name="Google Shape;1224;p64"/>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5" name="Google Shape;1225;p64"/>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6" name="Google Shape;1226;p64"/>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7" name="Google Shape;1227;p64"/>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8" name="Google Shape;1228;p64"/>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29" name="Google Shape;1229;p64"/>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0" name="Google Shape;1230;p64"/>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1" name="Google Shape;1231;p64"/>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2" name="Google Shape;1232;p64"/>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3" name="Google Shape;1233;p64"/>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4" name="Google Shape;1234;p64"/>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5" name="Google Shape;1235;p64"/>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6" name="Google Shape;1236;p64"/>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7" name="Google Shape;1237;p64"/>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8" name="Google Shape;1238;p64"/>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39" name="Google Shape;1239;p64"/>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40" name="Google Shape;1240;p64"/>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1241" name="Google Shape;1241;p64"/>
          <p:cNvPicPr preferRelativeResize="0"/>
          <p:nvPr/>
        </p:nvPicPr>
        <p:blipFill rotWithShape="1">
          <a:blip r:embed="rId5">
            <a:alphaModFix/>
          </a:blip>
          <a:srcRect b="0" l="0" r="0" t="0"/>
          <a:stretch/>
        </p:blipFill>
        <p:spPr>
          <a:xfrm>
            <a:off x="34350" y="4765725"/>
            <a:ext cx="1559450" cy="327176"/>
          </a:xfrm>
          <a:prstGeom prst="rect">
            <a:avLst/>
          </a:prstGeom>
          <a:noFill/>
          <a:ln>
            <a:noFill/>
          </a:ln>
        </p:spPr>
      </p:pic>
      <p:pic>
        <p:nvPicPr>
          <p:cNvPr id="1242" name="Google Shape;1242;p64"/>
          <p:cNvPicPr preferRelativeResize="0"/>
          <p:nvPr/>
        </p:nvPicPr>
        <p:blipFill rotWithShape="1">
          <a:blip r:embed="rId6">
            <a:alphaModFix/>
          </a:blip>
          <a:srcRect b="0" l="0" r="0" t="4870"/>
          <a:stretch/>
        </p:blipFill>
        <p:spPr>
          <a:xfrm>
            <a:off x="3555875" y="2490825"/>
            <a:ext cx="2032225" cy="193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g1d0e18fce4a_3_1"/>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Graphical user interface, application&#10;&#10;Description automatically generated with medium confidence" id="301" name="Google Shape;301;g1d0e18fce4a_3_1"/>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302" name="Google Shape;302;g1d0e18fce4a_3_1"/>
          <p:cNvPicPr preferRelativeResize="0"/>
          <p:nvPr/>
        </p:nvPicPr>
        <p:blipFill rotWithShape="1">
          <a:blip r:embed="rId5">
            <a:alphaModFix/>
          </a:blip>
          <a:srcRect b="0" l="0" r="0" t="0"/>
          <a:stretch/>
        </p:blipFill>
        <p:spPr>
          <a:xfrm>
            <a:off x="1886025" y="488013"/>
            <a:ext cx="6655200" cy="4167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7"/>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308" name="Google Shape;308;p7"/>
          <p:cNvSpPr txBox="1"/>
          <p:nvPr/>
        </p:nvSpPr>
        <p:spPr>
          <a:xfrm>
            <a:off x="281725" y="2428450"/>
            <a:ext cx="4045200" cy="1318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1200"/>
              </a:spcAft>
              <a:buClr>
                <a:schemeClr val="dk2"/>
              </a:buClr>
              <a:buSzPts val="1100"/>
              <a:buFont typeface="Arial"/>
              <a:buNone/>
            </a:pPr>
            <a:r>
              <a:rPr b="1" i="0" lang="it" sz="2400" u="none" cap="none" strike="noStrike">
                <a:solidFill>
                  <a:srgbClr val="122D4A"/>
                </a:solidFill>
                <a:latin typeface="Arial"/>
                <a:ea typeface="Arial"/>
                <a:cs typeface="Arial"/>
                <a:sym typeface="Arial"/>
              </a:rPr>
              <a:t>1.1 Definición</a:t>
            </a:r>
            <a:endParaRPr b="0" i="0" sz="2400" u="none" cap="none" strike="noStrike">
              <a:solidFill>
                <a:srgbClr val="12129F"/>
              </a:solidFill>
              <a:latin typeface="Arial"/>
              <a:ea typeface="Arial"/>
              <a:cs typeface="Arial"/>
              <a:sym typeface="Arial"/>
            </a:endParaRPr>
          </a:p>
        </p:txBody>
      </p:sp>
      <p:sp>
        <p:nvSpPr>
          <p:cNvPr id="309" name="Google Shape;309;p7"/>
          <p:cNvSpPr txBox="1"/>
          <p:nvPr/>
        </p:nvSpPr>
        <p:spPr>
          <a:xfrm>
            <a:off x="281725" y="1110250"/>
            <a:ext cx="4045200" cy="1318200"/>
          </a:xfrm>
          <a:prstGeom prst="rect">
            <a:avLst/>
          </a:prstGeom>
          <a:noFill/>
          <a:ln>
            <a:noFill/>
          </a:ln>
        </p:spPr>
        <p:txBody>
          <a:bodyPr anchorCtr="0" anchor="ctr" bIns="91425" lIns="91425" spcFirstLastPara="1" rIns="91425" wrap="square" tIns="91425">
            <a:noAutofit/>
          </a:bodyPr>
          <a:lstStyle/>
          <a:p>
            <a:pPr indent="-381000" lvl="0" marL="457200" marR="0" rtl="0" algn="ctr">
              <a:lnSpc>
                <a:spcPct val="100000"/>
              </a:lnSpc>
              <a:spcBef>
                <a:spcPts val="0"/>
              </a:spcBef>
              <a:spcAft>
                <a:spcPts val="0"/>
              </a:spcAft>
              <a:buClr>
                <a:schemeClr val="dk1"/>
              </a:buClr>
              <a:buSzPts val="2400"/>
              <a:buFont typeface="Raleway"/>
              <a:buAutoNum type="arabicPeriod"/>
            </a:pPr>
            <a:r>
              <a:rPr b="1" i="0" lang="it" sz="2400" u="none" cap="none" strike="noStrike">
                <a:solidFill>
                  <a:schemeClr val="dk1"/>
                </a:solidFill>
                <a:latin typeface="Raleway"/>
                <a:ea typeface="Raleway"/>
                <a:cs typeface="Raleway"/>
                <a:sym typeface="Raleway"/>
              </a:rPr>
              <a:t>QUÉ ES UNA EMPRESA SOCIAL?</a:t>
            </a:r>
            <a:endParaRPr b="1" i="0" sz="2400" u="none" cap="none" strike="noStrike">
              <a:solidFill>
                <a:srgbClr val="122D4A"/>
              </a:solidFill>
              <a:latin typeface="Arial"/>
              <a:ea typeface="Arial"/>
              <a:cs typeface="Arial"/>
              <a:sym typeface="Arial"/>
            </a:endParaRPr>
          </a:p>
        </p:txBody>
      </p:sp>
      <p:sp>
        <p:nvSpPr>
          <p:cNvPr id="310" name="Google Shape;310;p7"/>
          <p:cNvSpPr txBox="1"/>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chemeClr val="lt1"/>
              </a:buClr>
              <a:buSzPts val="1800"/>
              <a:buFont typeface="Lato"/>
              <a:buNone/>
            </a:pPr>
            <a:r>
              <a:rPr b="0" i="0" lang="it" sz="1400" u="none" cap="none" strike="noStrike">
                <a:solidFill>
                  <a:srgbClr val="000000"/>
                </a:solidFill>
                <a:latin typeface="Lato"/>
                <a:ea typeface="Lato"/>
                <a:cs typeface="Lato"/>
                <a:sym typeface="Lato"/>
              </a:rPr>
              <a:t>Las empresas sociales son operadores de la economía social cuyo principal objetivo es tener un impacto social en lugar de obtener beneficios para sus propietarios/accionistas. </a:t>
            </a:r>
            <a:endParaRPr b="0" i="0" sz="1400" u="none" cap="none" strike="noStrike">
              <a:solidFill>
                <a:srgbClr val="000000"/>
              </a:solidFill>
              <a:latin typeface="Lato"/>
              <a:ea typeface="Lato"/>
              <a:cs typeface="Lato"/>
              <a:sym typeface="Lato"/>
            </a:endParaRPr>
          </a:p>
        </p:txBody>
      </p:sp>
      <p:sp>
        <p:nvSpPr>
          <p:cNvPr id="311" name="Google Shape;311;p7"/>
          <p:cNvSpPr txBox="1"/>
          <p:nvPr>
            <p:ph type="title"/>
          </p:nvPr>
        </p:nvSpPr>
        <p:spPr>
          <a:xfrm>
            <a:off x="4837325" y="73740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b="0" lang="it" sz="1800">
                <a:solidFill>
                  <a:srgbClr val="09142A"/>
                </a:solidFill>
                <a:latin typeface="Lato"/>
                <a:ea typeface="Lato"/>
                <a:cs typeface="Lato"/>
                <a:sym typeface="Lato"/>
              </a:rPr>
              <a:t>Empresa social</a:t>
            </a:r>
            <a:endParaRPr b="0" sz="1800">
              <a:solidFill>
                <a:srgbClr val="09142A"/>
              </a:solidFill>
              <a:latin typeface="Lato"/>
              <a:ea typeface="Lato"/>
              <a:cs typeface="Lato"/>
              <a:sym typeface="Lato"/>
            </a:endParaRPr>
          </a:p>
        </p:txBody>
      </p:sp>
      <p:pic>
        <p:nvPicPr>
          <p:cNvPr descr="Graphical user interface, application&#10;&#10;Description automatically generated with medium confidence" id="312" name="Google Shape;312;p7"/>
          <p:cNvPicPr preferRelativeResize="0"/>
          <p:nvPr/>
        </p:nvPicPr>
        <p:blipFill rotWithShape="1">
          <a:blip r:embed="rId4">
            <a:alphaModFix/>
          </a:blip>
          <a:srcRect b="0" l="0" r="0" t="0"/>
          <a:stretch/>
        </p:blipFill>
        <p:spPr>
          <a:xfrm>
            <a:off x="34350" y="4765725"/>
            <a:ext cx="1559450" cy="327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Stage</dc:creator>
</cp:coreProperties>
</file>