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660" r:id="rId7"/>
    <p:sldMasterId id="2147483673" r:id="rId8"/>
    <p:sldMasterId id="214748368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Lst>
  <p:sldSz cy="5143500" cx="9144000"/>
  <p:notesSz cx="6858000" cy="9144000"/>
  <p:embeddedFontLst>
    <p:embeddedFont>
      <p:font typeface="Raleway"/>
      <p:regular r:id="rId85"/>
      <p:bold r:id="rId86"/>
      <p:italic r:id="rId87"/>
      <p:boldItalic r:id="rId88"/>
    </p:embeddedFont>
    <p:embeddedFont>
      <p:font typeface="Roboto"/>
      <p:regular r:id="rId89"/>
      <p:bold r:id="rId90"/>
      <p:italic r:id="rId91"/>
      <p:boldItalic r:id="rId92"/>
    </p:embeddedFont>
    <p:embeddedFont>
      <p:font typeface="Amatic SC"/>
      <p:regular r:id="rId93"/>
      <p:bold r:id="rId94"/>
    </p:embeddedFont>
    <p:embeddedFont>
      <p:font typeface="Lato"/>
      <p:regular r:id="rId95"/>
      <p:bold r:id="rId96"/>
      <p:italic r:id="rId97"/>
      <p:boldItalic r:id="rId98"/>
    </p:embeddedFont>
    <p:embeddedFont>
      <p:font typeface="Barlow"/>
      <p:regular r:id="rId99"/>
      <p:bold r:id="rId100"/>
      <p:italic r:id="rId101"/>
      <p:boldItalic r:id="rId102"/>
    </p:embeddedFont>
    <p:embeddedFont>
      <p:font typeface="Open Sans"/>
      <p:regular r:id="rId103"/>
      <p:bold r:id="rId104"/>
      <p:italic r:id="rId105"/>
      <p:boldItalic r:id="rId10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7" roundtripDataSignature="AMtx7mhOVQPfJZYTqMv79RHTO8xx6E6qB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Nadia Galan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1BA67D-1AF0-434F-98A5-126CE389C97D}">
  <a:tblStyle styleId="{281BA67D-1AF0-434F-98A5-126CE389C97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07" Type="http://customschemas.google.com/relationships/presentationmetadata" Target="metadata"/><Relationship Id="rId106" Type="http://schemas.openxmlformats.org/officeDocument/2006/relationships/font" Target="fonts/OpenSans-boldItalic.fntdata"/><Relationship Id="rId105" Type="http://schemas.openxmlformats.org/officeDocument/2006/relationships/font" Target="fonts/OpenSans-italic.fntdata"/><Relationship Id="rId104" Type="http://schemas.openxmlformats.org/officeDocument/2006/relationships/font" Target="fonts/OpenSans-bold.fntdata"/><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103" Type="http://schemas.openxmlformats.org/officeDocument/2006/relationships/font" Target="fonts/OpenSans-regular.fntdata"/><Relationship Id="rId102" Type="http://schemas.openxmlformats.org/officeDocument/2006/relationships/font" Target="fonts/Barlow-boldItalic.fntdata"/><Relationship Id="rId101" Type="http://schemas.openxmlformats.org/officeDocument/2006/relationships/font" Target="fonts/Barlow-italic.fntdata"/><Relationship Id="rId100" Type="http://schemas.openxmlformats.org/officeDocument/2006/relationships/font" Target="fonts/Barlow-bold.fntdata"/><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95" Type="http://schemas.openxmlformats.org/officeDocument/2006/relationships/font" Target="fonts/Lato-regular.fntdata"/><Relationship Id="rId94" Type="http://schemas.openxmlformats.org/officeDocument/2006/relationships/font" Target="fonts/AmaticSC-bold.fntdata"/><Relationship Id="rId97" Type="http://schemas.openxmlformats.org/officeDocument/2006/relationships/font" Target="fonts/Lato-italic.fntdata"/><Relationship Id="rId96" Type="http://schemas.openxmlformats.org/officeDocument/2006/relationships/font" Target="fonts/Lato-bold.fntdata"/><Relationship Id="rId11" Type="http://schemas.openxmlformats.org/officeDocument/2006/relationships/slide" Target="slides/slide1.xml"/><Relationship Id="rId99" Type="http://schemas.openxmlformats.org/officeDocument/2006/relationships/font" Target="fonts/Barlow-regular.fntdata"/><Relationship Id="rId10" Type="http://schemas.openxmlformats.org/officeDocument/2006/relationships/notesMaster" Target="notesMasters/notesMaster1.xml"/><Relationship Id="rId98" Type="http://schemas.openxmlformats.org/officeDocument/2006/relationships/font" Target="fonts/Lato-boldItalic.fntdata"/><Relationship Id="rId13" Type="http://schemas.openxmlformats.org/officeDocument/2006/relationships/slide" Target="slides/slide3.xml"/><Relationship Id="rId12" Type="http://schemas.openxmlformats.org/officeDocument/2006/relationships/slide" Target="slides/slide2.xml"/><Relationship Id="rId91" Type="http://schemas.openxmlformats.org/officeDocument/2006/relationships/font" Target="fonts/Roboto-italic.fntdata"/><Relationship Id="rId90" Type="http://schemas.openxmlformats.org/officeDocument/2006/relationships/font" Target="fonts/Roboto-bold.fntdata"/><Relationship Id="rId93" Type="http://schemas.openxmlformats.org/officeDocument/2006/relationships/font" Target="fonts/AmaticSC-regular.fntdata"/><Relationship Id="rId92" Type="http://schemas.openxmlformats.org/officeDocument/2006/relationships/font" Target="fonts/Roboto-boldItalic.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 Id="rId84" Type="http://schemas.openxmlformats.org/officeDocument/2006/relationships/slide" Target="slides/slide74.xml"/><Relationship Id="rId83" Type="http://schemas.openxmlformats.org/officeDocument/2006/relationships/slide" Target="slides/slide73.xml"/><Relationship Id="rId86" Type="http://schemas.openxmlformats.org/officeDocument/2006/relationships/font" Target="fonts/Raleway-bold.fntdata"/><Relationship Id="rId85" Type="http://schemas.openxmlformats.org/officeDocument/2006/relationships/font" Target="fonts/Raleway-regular.fntdata"/><Relationship Id="rId88" Type="http://schemas.openxmlformats.org/officeDocument/2006/relationships/font" Target="fonts/Raleway-boldItalic.fntdata"/><Relationship Id="rId87" Type="http://schemas.openxmlformats.org/officeDocument/2006/relationships/font" Target="fonts/Raleway-italic.fntdata"/><Relationship Id="rId89" Type="http://schemas.openxmlformats.org/officeDocument/2006/relationships/font" Target="fonts/Roboto-regular.fntdata"/><Relationship Id="rId80" Type="http://schemas.openxmlformats.org/officeDocument/2006/relationships/slide" Target="slides/slide70.xml"/><Relationship Id="rId82" Type="http://schemas.openxmlformats.org/officeDocument/2006/relationships/slide" Target="slides/slide72.xml"/><Relationship Id="rId81" Type="http://schemas.openxmlformats.org/officeDocument/2006/relationships/slide" Target="slides/slide71.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73" Type="http://schemas.openxmlformats.org/officeDocument/2006/relationships/slide" Target="slides/slide63.xml"/><Relationship Id="rId72" Type="http://schemas.openxmlformats.org/officeDocument/2006/relationships/slide" Target="slides/slide62.xml"/><Relationship Id="rId75" Type="http://schemas.openxmlformats.org/officeDocument/2006/relationships/slide" Target="slides/slide65.xml"/><Relationship Id="rId74" Type="http://schemas.openxmlformats.org/officeDocument/2006/relationships/slide" Target="slides/slide64.xml"/><Relationship Id="rId77" Type="http://schemas.openxmlformats.org/officeDocument/2006/relationships/slide" Target="slides/slide67.xml"/><Relationship Id="rId76" Type="http://schemas.openxmlformats.org/officeDocument/2006/relationships/slide" Target="slides/slide66.xml"/><Relationship Id="rId79" Type="http://schemas.openxmlformats.org/officeDocument/2006/relationships/slide" Target="slides/slide69.xml"/><Relationship Id="rId78" Type="http://schemas.openxmlformats.org/officeDocument/2006/relationships/slide" Target="slides/slide68.xml"/><Relationship Id="rId71" Type="http://schemas.openxmlformats.org/officeDocument/2006/relationships/slide" Target="slides/slide61.xml"/><Relationship Id="rId70" Type="http://schemas.openxmlformats.org/officeDocument/2006/relationships/slide" Target="slides/slide60.xml"/><Relationship Id="rId62" Type="http://schemas.openxmlformats.org/officeDocument/2006/relationships/slide" Target="slides/slide52.xml"/><Relationship Id="rId61" Type="http://schemas.openxmlformats.org/officeDocument/2006/relationships/slide" Target="slides/slide51.xml"/><Relationship Id="rId64" Type="http://schemas.openxmlformats.org/officeDocument/2006/relationships/slide" Target="slides/slide54.xml"/><Relationship Id="rId63" Type="http://schemas.openxmlformats.org/officeDocument/2006/relationships/slide" Target="slides/slide53.xml"/><Relationship Id="rId66" Type="http://schemas.openxmlformats.org/officeDocument/2006/relationships/slide" Target="slides/slide56.xml"/><Relationship Id="rId65" Type="http://schemas.openxmlformats.org/officeDocument/2006/relationships/slide" Target="slides/slide55.xml"/><Relationship Id="rId68" Type="http://schemas.openxmlformats.org/officeDocument/2006/relationships/slide" Target="slides/slide58.xml"/><Relationship Id="rId67" Type="http://schemas.openxmlformats.org/officeDocument/2006/relationships/slide" Target="slides/slide57.xml"/><Relationship Id="rId60" Type="http://schemas.openxmlformats.org/officeDocument/2006/relationships/slide" Target="slides/slide50.xml"/><Relationship Id="rId69" Type="http://schemas.openxmlformats.org/officeDocument/2006/relationships/slide" Target="slides/slide5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55" Type="http://schemas.openxmlformats.org/officeDocument/2006/relationships/slide" Target="slides/slide45.xml"/><Relationship Id="rId54" Type="http://schemas.openxmlformats.org/officeDocument/2006/relationships/slide" Target="slides/slide44.xml"/><Relationship Id="rId57" Type="http://schemas.openxmlformats.org/officeDocument/2006/relationships/slide" Target="slides/slide47.xml"/><Relationship Id="rId56" Type="http://schemas.openxmlformats.org/officeDocument/2006/relationships/slide" Target="slides/slide46.xml"/><Relationship Id="rId59" Type="http://schemas.openxmlformats.org/officeDocument/2006/relationships/slide" Target="slides/slide49.xml"/><Relationship Id="rId58"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2-08T11:42:54.185">
    <p:pos x="2961" y="499"/>
    <p:text>cambiare domanda in modo che sia multiple choice</p:text>
    <p:extLst>
      <p:ext uri="{C676402C-5697-4E1C-873F-D02D1690AC5C}">
        <p15:threadingInfo timeZoneBias="0"/>
      </p:ext>
      <p:ext uri="http://customooxmlschemas.google.com/">
        <go:slidesCustomData xmlns:go="http://customooxmlschemas.google.com/" commentPostId="AAAAprBuC-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d0e18fce4a_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0" name="Google Shape;390;g1d0e18fce4a_3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cbc959274b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1cbc959274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0" name="Google Shape;4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d0e18fce4a_3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4" name="Google Shape;464;g1d0e18fce4a_3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d0e18fce4a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66" name="Google Shape;666;g1d0e18fce4a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5" name="Google Shape;79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7" name="Google Shape;88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4" name="Google Shape;90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8" name="Google Shape;92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0615ffc65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4" name="Google Shape;974;g20615ffc6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0615ffc65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g20615ffc65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7" name="Google Shape;100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8" name="Google Shape;104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8" name="Google Shape;105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8" name="Google Shape;106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8" name="Google Shape;107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7" name="Google Shape;108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6" name="Google Shape;1106;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6" name="Google Shape;111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5" name="Google Shape;112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dc817903c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34" name="Google Shape;1134;g1dc817903c6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1cbc959274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4" name="Google Shape;1144;g1cbc959274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cbc959274b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3" name="Google Shape;1153;g1cbc959274b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2" name="Google Shape;116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d0e18fce4a_3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8" name="Google Shape;298;g1d0e18fce4a_3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6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6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6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6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6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2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20"/>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20"/>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20"/>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5" name="Google Shape;65;p1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cxnSp>
        <p:nvCxnSpPr>
          <p:cNvPr id="73" name="Google Shape;73;g1b0c4f40a1f_0_7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4" name="Google Shape;74;g1b0c4f40a1f_0_7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5" name="Google Shape;75;g1b0c4f40a1f_0_7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6" name="Google Shape;76;g1b0c4f40a1f_0_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7" name="Google Shape;77;g1b0c4f40a1f_0_7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g1b0c4f40a1f_0_7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g1b0c4f40a1f_0_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
    <p:spTree>
      <p:nvGrpSpPr>
        <p:cNvPr id="80" name="Shape 80"/>
        <p:cNvGrpSpPr/>
        <p:nvPr/>
      </p:nvGrpSpPr>
      <p:grpSpPr>
        <a:xfrm>
          <a:off x="0" y="0"/>
          <a:ext cx="0" cy="0"/>
          <a:chOff x="0" y="0"/>
          <a:chExt cx="0" cy="0"/>
        </a:xfrm>
      </p:grpSpPr>
      <p:sp>
        <p:nvSpPr>
          <p:cNvPr id="81" name="Google Shape;81;p78"/>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 name="Google Shape;82;p7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3" name="Google Shape;83;p78"/>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84" name="Google Shape;84;p78"/>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5" name="Google Shape;85;p7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86" name="Google Shape;86;p7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cxnSp>
        <p:nvCxnSpPr>
          <p:cNvPr id="88" name="Google Shape;88;p7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89" name="Google Shape;89;p7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90" name="Google Shape;90;p7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1" name="Google Shape;91;p7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2" name="Google Shape;92;p7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3" name="Google Shape;93;p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cxnSp>
        <p:nvCxnSpPr>
          <p:cNvPr id="95" name="Google Shape;95;p98"/>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96" name="Google Shape;96;p9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97" name="Google Shape;97;p98"/>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98" name="Google Shape;98;p9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99"/>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1" name="Google Shape;101;p9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2" name="Shape 102"/>
        <p:cNvGrpSpPr/>
        <p:nvPr/>
      </p:nvGrpSpPr>
      <p:grpSpPr>
        <a:xfrm>
          <a:off x="0" y="0"/>
          <a:ext cx="0" cy="0"/>
          <a:chOff x="0" y="0"/>
          <a:chExt cx="0" cy="0"/>
        </a:xfrm>
      </p:grpSpPr>
      <p:cxnSp>
        <p:nvCxnSpPr>
          <p:cNvPr id="103" name="Google Shape;103;p10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4" name="Google Shape;104;p100"/>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5" name="Google Shape;105;p100"/>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6" name="Google Shape;106;p10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lt2"/>
        </a:solidFill>
      </p:bgPr>
    </p:bg>
    <p:spTree>
      <p:nvGrpSpPr>
        <p:cNvPr id="107" name="Shape 107"/>
        <p:cNvGrpSpPr/>
        <p:nvPr/>
      </p:nvGrpSpPr>
      <p:grpSpPr>
        <a:xfrm>
          <a:off x="0" y="0"/>
          <a:ext cx="0" cy="0"/>
          <a:chOff x="0" y="0"/>
          <a:chExt cx="0" cy="0"/>
        </a:xfrm>
      </p:grpSpPr>
      <p:cxnSp>
        <p:nvCxnSpPr>
          <p:cNvPr id="108" name="Google Shape;108;p101"/>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09" name="Google Shape;109;p101"/>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10" name="Google Shape;110;p10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1" name="Shape 111"/>
        <p:cNvGrpSpPr/>
        <p:nvPr/>
      </p:nvGrpSpPr>
      <p:grpSpPr>
        <a:xfrm>
          <a:off x="0" y="0"/>
          <a:ext cx="0" cy="0"/>
          <a:chOff x="0" y="0"/>
          <a:chExt cx="0" cy="0"/>
        </a:xfrm>
      </p:grpSpPr>
      <p:sp>
        <p:nvSpPr>
          <p:cNvPr id="112" name="Google Shape;112;p102"/>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3" name="Google Shape;113;p10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102"/>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15" name="Google Shape;115;p102"/>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10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17" name="Google Shape;117;p10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 name="Shape 16"/>
        <p:cNvGrpSpPr/>
        <p:nvPr/>
      </p:nvGrpSpPr>
      <p:grpSpPr>
        <a:xfrm>
          <a:off x="0" y="0"/>
          <a:ext cx="0" cy="0"/>
          <a:chOff x="0" y="0"/>
          <a:chExt cx="0" cy="0"/>
        </a:xfrm>
      </p:grpSpPr>
      <p:sp>
        <p:nvSpPr>
          <p:cNvPr id="17" name="Google Shape;17;p7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7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70"/>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0" name="Google Shape;20;p70"/>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7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2" name="Google Shape;22;p7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18" name="Shape 118"/>
        <p:cNvGrpSpPr/>
        <p:nvPr/>
      </p:nvGrpSpPr>
      <p:grpSpPr>
        <a:xfrm>
          <a:off x="0" y="0"/>
          <a:ext cx="0" cy="0"/>
          <a:chOff x="0" y="0"/>
          <a:chExt cx="0" cy="0"/>
        </a:xfrm>
      </p:grpSpPr>
      <p:cxnSp>
        <p:nvCxnSpPr>
          <p:cNvPr id="119" name="Google Shape;119;p10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0" name="Google Shape;120;p10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21" name="Google Shape;121;p103"/>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2" name="Google Shape;122;p10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23" name="Shape 123"/>
        <p:cNvGrpSpPr/>
        <p:nvPr/>
      </p:nvGrpSpPr>
      <p:grpSpPr>
        <a:xfrm>
          <a:off x="0" y="0"/>
          <a:ext cx="0" cy="0"/>
          <a:chOff x="0" y="0"/>
          <a:chExt cx="0" cy="0"/>
        </a:xfrm>
      </p:grpSpPr>
      <p:cxnSp>
        <p:nvCxnSpPr>
          <p:cNvPr id="124" name="Google Shape;124;p10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5" name="Google Shape;125;p104"/>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26" name="Google Shape;126;p104"/>
          <p:cNvSpPr txBox="1"/>
          <p:nvPr>
            <p:ph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p:txBody>
      </p:sp>
      <p:sp>
        <p:nvSpPr>
          <p:cNvPr id="127" name="Google Shape;127;p104"/>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8" name="Google Shape;128;p10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0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1" name="Shape 131"/>
        <p:cNvGrpSpPr/>
        <p:nvPr/>
      </p:nvGrpSpPr>
      <p:grpSpPr>
        <a:xfrm>
          <a:off x="0" y="0"/>
          <a:ext cx="0" cy="0"/>
          <a:chOff x="0" y="0"/>
          <a:chExt cx="0" cy="0"/>
        </a:xfrm>
      </p:grpSpPr>
      <p:cxnSp>
        <p:nvCxnSpPr>
          <p:cNvPr id="132" name="Google Shape;132;g1b0c4f40a1f_0_79"/>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33" name="Google Shape;133;g1b0c4f40a1f_0_79"/>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4" name="Google Shape;134;g1b0c4f40a1f_0_7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5" name="Google Shape;135;g1b0c4f40a1f_0_79"/>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36" name="Google Shape;136;g1b0c4f40a1f_0_79"/>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37" name="Google Shape;137;g1b0c4f40a1f_0_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2" name="Shape 142"/>
        <p:cNvGrpSpPr/>
        <p:nvPr/>
      </p:nvGrpSpPr>
      <p:grpSpPr>
        <a:xfrm>
          <a:off x="0" y="0"/>
          <a:ext cx="0" cy="0"/>
          <a:chOff x="0" y="0"/>
          <a:chExt cx="0" cy="0"/>
        </a:xfrm>
      </p:grpSpPr>
      <p:sp>
        <p:nvSpPr>
          <p:cNvPr id="143" name="Google Shape;143;p7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4" name="Google Shape;144;p7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5" name="Google Shape;145;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6" name="Shape 146"/>
        <p:cNvGrpSpPr/>
        <p:nvPr/>
      </p:nvGrpSpPr>
      <p:grpSpPr>
        <a:xfrm>
          <a:off x="0" y="0"/>
          <a:ext cx="0" cy="0"/>
          <a:chOff x="0" y="0"/>
          <a:chExt cx="0" cy="0"/>
        </a:xfrm>
      </p:grpSpPr>
      <p:sp>
        <p:nvSpPr>
          <p:cNvPr id="147" name="Google Shape;147;p8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8" name="Google Shape;14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2" name="Google Shape;1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3" name="Shape 153"/>
        <p:cNvGrpSpPr/>
        <p:nvPr/>
      </p:nvGrpSpPr>
      <p:grpSpPr>
        <a:xfrm>
          <a:off x="0" y="0"/>
          <a:ext cx="0" cy="0"/>
          <a:chOff x="0" y="0"/>
          <a:chExt cx="0" cy="0"/>
        </a:xfrm>
      </p:grpSpPr>
      <p:sp>
        <p:nvSpPr>
          <p:cNvPr id="154" name="Google Shape;154;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p8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6" name="Google Shape;156;p8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7" name="Google Shape;157;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1" name="Shape 161"/>
        <p:cNvGrpSpPr/>
        <p:nvPr/>
      </p:nvGrpSpPr>
      <p:grpSpPr>
        <a:xfrm>
          <a:off x="0" y="0"/>
          <a:ext cx="0" cy="0"/>
          <a:chOff x="0" y="0"/>
          <a:chExt cx="0" cy="0"/>
        </a:xfrm>
      </p:grpSpPr>
      <p:sp>
        <p:nvSpPr>
          <p:cNvPr id="162" name="Google Shape;162;p8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3" name="Google Shape;163;p8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4" name="Google Shape;164;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6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 name="Google Shape;25;p6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6" name="Google Shape;26;p6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7" name="Google Shape;27;p6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69"/>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9"/>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5" name="Shape 165"/>
        <p:cNvGrpSpPr/>
        <p:nvPr/>
      </p:nvGrpSpPr>
      <p:grpSpPr>
        <a:xfrm>
          <a:off x="0" y="0"/>
          <a:ext cx="0" cy="0"/>
          <a:chOff x="0" y="0"/>
          <a:chExt cx="0" cy="0"/>
        </a:xfrm>
      </p:grpSpPr>
      <p:sp>
        <p:nvSpPr>
          <p:cNvPr id="166" name="Google Shape;166;p8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7" name="Google Shape;167;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8" name="Shape 168"/>
        <p:cNvGrpSpPr/>
        <p:nvPr/>
      </p:nvGrpSpPr>
      <p:grpSpPr>
        <a:xfrm>
          <a:off x="0" y="0"/>
          <a:ext cx="0" cy="0"/>
          <a:chOff x="0" y="0"/>
          <a:chExt cx="0" cy="0"/>
        </a:xfrm>
      </p:grpSpPr>
      <p:sp>
        <p:nvSpPr>
          <p:cNvPr id="169" name="Google Shape;169;p8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1" name="Google Shape;171;p8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2" name="Google Shape;172;p8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3" name="Google Shape;173;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4" name="Shape 174"/>
        <p:cNvGrpSpPr/>
        <p:nvPr/>
      </p:nvGrpSpPr>
      <p:grpSpPr>
        <a:xfrm>
          <a:off x="0" y="0"/>
          <a:ext cx="0" cy="0"/>
          <a:chOff x="0" y="0"/>
          <a:chExt cx="0" cy="0"/>
        </a:xfrm>
      </p:grpSpPr>
      <p:sp>
        <p:nvSpPr>
          <p:cNvPr id="175" name="Google Shape;175;p8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76" name="Google Shape;176;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7" name="Shape 177"/>
        <p:cNvGrpSpPr/>
        <p:nvPr/>
      </p:nvGrpSpPr>
      <p:grpSpPr>
        <a:xfrm>
          <a:off x="0" y="0"/>
          <a:ext cx="0" cy="0"/>
          <a:chOff x="0" y="0"/>
          <a:chExt cx="0" cy="0"/>
        </a:xfrm>
      </p:grpSpPr>
      <p:sp>
        <p:nvSpPr>
          <p:cNvPr id="178" name="Google Shape;178;p8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9" name="Google Shape;179;p8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80" name="Google Shape;180;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1" name="Shape 181"/>
        <p:cNvGrpSpPr/>
        <p:nvPr/>
      </p:nvGrpSpPr>
      <p:grpSpPr>
        <a:xfrm>
          <a:off x="0" y="0"/>
          <a:ext cx="0" cy="0"/>
          <a:chOff x="0" y="0"/>
          <a:chExt cx="0" cy="0"/>
        </a:xfrm>
      </p:grpSpPr>
      <p:sp>
        <p:nvSpPr>
          <p:cNvPr id="182" name="Google Shape;182;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7" name="Shape 187"/>
        <p:cNvGrpSpPr/>
        <p:nvPr/>
      </p:nvGrpSpPr>
      <p:grpSpPr>
        <a:xfrm>
          <a:off x="0" y="0"/>
          <a:ext cx="0" cy="0"/>
          <a:chOff x="0" y="0"/>
          <a:chExt cx="0" cy="0"/>
        </a:xfrm>
      </p:grpSpPr>
      <p:sp>
        <p:nvSpPr>
          <p:cNvPr id="188" name="Google Shape;188;p75"/>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9" name="Google Shape;189;p7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0" name="Google Shape;190;p75"/>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91" name="Google Shape;191;p75"/>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2" name="Google Shape;192;p7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93" name="Google Shape;193;p7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4" name="Shape 194"/>
        <p:cNvGrpSpPr/>
        <p:nvPr/>
      </p:nvGrpSpPr>
      <p:grpSpPr>
        <a:xfrm>
          <a:off x="0" y="0"/>
          <a:ext cx="0" cy="0"/>
          <a:chOff x="0" y="0"/>
          <a:chExt cx="0" cy="0"/>
        </a:xfrm>
      </p:grpSpPr>
      <p:cxnSp>
        <p:nvCxnSpPr>
          <p:cNvPr id="195" name="Google Shape;195;p7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96" name="Google Shape;196;p7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97" name="Google Shape;197;p7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98" name="Google Shape;198;p7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9" name="Google Shape;199;p7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0" name="Google Shape;200;p7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201" name="Shape 201"/>
        <p:cNvGrpSpPr/>
        <p:nvPr/>
      </p:nvGrpSpPr>
      <p:grpSpPr>
        <a:xfrm>
          <a:off x="0" y="0"/>
          <a:ext cx="0" cy="0"/>
          <a:chOff x="0" y="0"/>
          <a:chExt cx="0" cy="0"/>
        </a:xfrm>
      </p:grpSpPr>
      <p:cxnSp>
        <p:nvCxnSpPr>
          <p:cNvPr id="202" name="Google Shape;202;p9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203" name="Google Shape;203;p90"/>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204" name="Google Shape;204;p9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05" name="Google Shape;205;p90"/>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06" name="Google Shape;206;p90"/>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207" name="Google Shape;207;p9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8" name="Shape 208"/>
        <p:cNvGrpSpPr/>
        <p:nvPr/>
      </p:nvGrpSpPr>
      <p:grpSpPr>
        <a:xfrm>
          <a:off x="0" y="0"/>
          <a:ext cx="0" cy="0"/>
          <a:chOff x="0" y="0"/>
          <a:chExt cx="0" cy="0"/>
        </a:xfrm>
      </p:grpSpPr>
      <p:cxnSp>
        <p:nvCxnSpPr>
          <p:cNvPr id="209" name="Google Shape;209;p91"/>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10" name="Google Shape;210;p91"/>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11" name="Google Shape;211;p91"/>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12" name="Google Shape;212;p9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9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5" name="Google Shape;215;p9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2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1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6" name="Shape 216"/>
        <p:cNvGrpSpPr/>
        <p:nvPr/>
      </p:nvGrpSpPr>
      <p:grpSpPr>
        <a:xfrm>
          <a:off x="0" y="0"/>
          <a:ext cx="0" cy="0"/>
          <a:chOff x="0" y="0"/>
          <a:chExt cx="0" cy="0"/>
        </a:xfrm>
      </p:grpSpPr>
      <p:cxnSp>
        <p:nvCxnSpPr>
          <p:cNvPr id="217" name="Google Shape;217;p9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18" name="Google Shape;218;p93"/>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9" name="Google Shape;219;p93"/>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0" name="Google Shape;220;p9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21" name="Shape 221"/>
        <p:cNvGrpSpPr/>
        <p:nvPr/>
      </p:nvGrpSpPr>
      <p:grpSpPr>
        <a:xfrm>
          <a:off x="0" y="0"/>
          <a:ext cx="0" cy="0"/>
          <a:chOff x="0" y="0"/>
          <a:chExt cx="0" cy="0"/>
        </a:xfrm>
      </p:grpSpPr>
      <p:cxnSp>
        <p:nvCxnSpPr>
          <p:cNvPr id="222" name="Google Shape;222;p9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23" name="Google Shape;223;p94"/>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24" name="Google Shape;224;p9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5" name="Shape 225"/>
        <p:cNvGrpSpPr/>
        <p:nvPr/>
      </p:nvGrpSpPr>
      <p:grpSpPr>
        <a:xfrm>
          <a:off x="0" y="0"/>
          <a:ext cx="0" cy="0"/>
          <a:chOff x="0" y="0"/>
          <a:chExt cx="0" cy="0"/>
        </a:xfrm>
      </p:grpSpPr>
      <p:cxnSp>
        <p:nvCxnSpPr>
          <p:cNvPr id="226" name="Google Shape;226;p9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227" name="Google Shape;227;p9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28" name="Google Shape;228;p95"/>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29" name="Google Shape;229;p9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0" name="Shape 230"/>
        <p:cNvGrpSpPr/>
        <p:nvPr/>
      </p:nvGrpSpPr>
      <p:grpSpPr>
        <a:xfrm>
          <a:off x="0" y="0"/>
          <a:ext cx="0" cy="0"/>
          <a:chOff x="0" y="0"/>
          <a:chExt cx="0" cy="0"/>
        </a:xfrm>
      </p:grpSpPr>
      <p:cxnSp>
        <p:nvCxnSpPr>
          <p:cNvPr id="231" name="Google Shape;231;p9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232" name="Google Shape;232;p96"/>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233" name="Google Shape;233;p96"/>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34" name="Google Shape;234;p96"/>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35" name="Google Shape;235;p9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9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cxnSp>
        <p:nvCxnSpPr>
          <p:cNvPr id="35" name="Google Shape;35;p7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6" name="Google Shape;36;p7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7" name="Google Shape;37;p7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8" name="Google Shape;38;p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7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1" name="Shape 41"/>
        <p:cNvGrpSpPr/>
        <p:nvPr/>
      </p:nvGrpSpPr>
      <p:grpSpPr>
        <a:xfrm>
          <a:off x="0" y="0"/>
          <a:ext cx="0" cy="0"/>
          <a:chOff x="0" y="0"/>
          <a:chExt cx="0" cy="0"/>
        </a:xfrm>
      </p:grpSpPr>
      <p:cxnSp>
        <p:nvCxnSpPr>
          <p:cNvPr id="42" name="Google Shape;42;p116"/>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3" name="Google Shape;43;p116"/>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116"/>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5" name="Google Shape;45;p1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cxnSp>
        <p:nvCxnSpPr>
          <p:cNvPr id="47" name="Google Shape;47;p1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8" name="Google Shape;48;p117"/>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117"/>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0" name="Google Shape;50;p1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1" name="Shape 51"/>
        <p:cNvGrpSpPr/>
        <p:nvPr/>
      </p:nvGrpSpPr>
      <p:grpSpPr>
        <a:xfrm>
          <a:off x="0" y="0"/>
          <a:ext cx="0" cy="0"/>
          <a:chOff x="0" y="0"/>
          <a:chExt cx="0" cy="0"/>
        </a:xfrm>
      </p:grpSpPr>
      <p:cxnSp>
        <p:nvCxnSpPr>
          <p:cNvPr id="52" name="Google Shape;52;p11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3" name="Google Shape;53;p118"/>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4" name="Google Shape;54;p1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19"/>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19"/>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9" name="Google Shape;59;p1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5.xml"/><Relationship Id="rId10" Type="http://schemas.openxmlformats.org/officeDocument/2006/relationships/slideLayout" Target="../slideLayouts/slideLayout4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6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7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0" name="Google Shape;70;p7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71" name="Google Shape;71;p7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8" name="Shape 138"/>
        <p:cNvGrpSpPr/>
        <p:nvPr/>
      </p:nvGrpSpPr>
      <p:grpSpPr>
        <a:xfrm>
          <a:off x="0" y="0"/>
          <a:ext cx="0" cy="0"/>
          <a:chOff x="0" y="0"/>
          <a:chExt cx="0" cy="0"/>
        </a:xfrm>
      </p:grpSpPr>
      <p:sp>
        <p:nvSpPr>
          <p:cNvPr id="139" name="Google Shape;139;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0" name="Google Shape;140;p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1" name="Google Shape;14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183" name="Shape 183"/>
        <p:cNvGrpSpPr/>
        <p:nvPr/>
      </p:nvGrpSpPr>
      <p:grpSpPr>
        <a:xfrm>
          <a:off x="0" y="0"/>
          <a:ext cx="0" cy="0"/>
          <a:chOff x="0" y="0"/>
          <a:chExt cx="0" cy="0"/>
        </a:xfrm>
      </p:grpSpPr>
      <p:sp>
        <p:nvSpPr>
          <p:cNvPr id="184" name="Google Shape;184;p7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185" name="Google Shape;185;p7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86" name="Google Shape;186;p7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0.jpg"/><Relationship Id="rId5"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bcorporation.eu/" TargetMode="External"/><Relationship Id="rId4" Type="http://schemas.openxmlformats.org/officeDocument/2006/relationships/image" Target="../media/image3.pn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bimpactassessment.net/" TargetMode="External"/><Relationship Id="rId4" Type="http://schemas.openxmlformats.org/officeDocument/2006/relationships/image" Target="../media/image3.png"/><Relationship Id="rId5"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bimpactassessment.net/" TargetMode="External"/><Relationship Id="rId4" Type="http://schemas.openxmlformats.org/officeDocument/2006/relationships/image" Target="../media/image3.png"/><Relationship Id="rId5" Type="http://schemas.openxmlformats.org/officeDocument/2006/relationships/image" Target="../media/image16.jpg"/><Relationship Id="rId6"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10" Type="http://schemas.openxmlformats.org/officeDocument/2006/relationships/image" Target="../media/image1.jpg"/><Relationship Id="rId1" Type="http://schemas.openxmlformats.org/officeDocument/2006/relationships/slideLayout" Target="../slideLayouts/slideLayout36.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image" Target="../media/image34.png"/><Relationship Id="rId5" Type="http://schemas.openxmlformats.org/officeDocument/2006/relationships/image" Target="../media/image29.png"/><Relationship Id="rId6" Type="http://schemas.openxmlformats.org/officeDocument/2006/relationships/image" Target="../media/image27.png"/><Relationship Id="rId7" Type="http://schemas.openxmlformats.org/officeDocument/2006/relationships/image" Target="../media/image22.png"/><Relationship Id="rId8"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28.jpg"/><Relationship Id="rId5"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7.xml"/><Relationship Id="rId3" Type="http://schemas.openxmlformats.org/officeDocument/2006/relationships/image" Target="../media/image3.png"/><Relationship Id="rId4" Type="http://schemas.openxmlformats.org/officeDocument/2006/relationships/image" Target="../media/image48.jpg"/><Relationship Id="rId5"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3.png"/><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57.jpg"/><Relationship Id="rId4" Type="http://schemas.openxmlformats.org/officeDocument/2006/relationships/image" Target="../media/image3.pn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3.png"/><Relationship Id="rId4" Type="http://schemas.openxmlformats.org/officeDocument/2006/relationships/image" Target="../media/image36.png"/><Relationship Id="rId5"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3.png"/><Relationship Id="rId4" Type="http://schemas.openxmlformats.org/officeDocument/2006/relationships/image" Target="../media/image39.jpg"/><Relationship Id="rId5"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3.png"/><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3.png"/><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3.png"/><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image" Target="../media/image36.png"/><Relationship Id="rId5" Type="http://schemas.openxmlformats.org/officeDocument/2006/relationships/image" Target="../media/image23.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3.png"/><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3.png"/><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3.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image" Target="../media/image3.png"/><Relationship Id="rId4" Type="http://schemas.openxmlformats.org/officeDocument/2006/relationships/image" Target="../media/image45.jpg"/><Relationship Id="rId5"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image" Target="../media/image3.png"/><Relationship Id="rId4" Type="http://schemas.openxmlformats.org/officeDocument/2006/relationships/image" Target="../media/image42.jpg"/><Relationship Id="rId5" Type="http://schemas.openxmlformats.org/officeDocument/2006/relationships/image" Target="../media/image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png"/><Relationship Id="rId4" Type="http://schemas.openxmlformats.org/officeDocument/2006/relationships/image" Target="../media/image46.jpg"/><Relationship Id="rId5" Type="http://schemas.openxmlformats.org/officeDocument/2006/relationships/image" Target="../media/image37.jpg"/><Relationship Id="rId6" Type="http://schemas.openxmlformats.org/officeDocument/2006/relationships/image" Target="../media/image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3.png"/><Relationship Id="rId4" Type="http://schemas.openxmlformats.org/officeDocument/2006/relationships/image" Target="../media/image54.png"/><Relationship Id="rId5" Type="http://schemas.openxmlformats.org/officeDocument/2006/relationships/image" Target="../media/image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56.jpg"/><Relationship Id="rId4" Type="http://schemas.openxmlformats.org/officeDocument/2006/relationships/image" Target="../media/image3.png"/><Relationship Id="rId5" Type="http://schemas.openxmlformats.org/officeDocument/2006/relationships/image" Target="../media/image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3.png"/><Relationship Id="rId4" Type="http://schemas.openxmlformats.org/officeDocument/2006/relationships/image" Target="../media/image41.jpg"/><Relationship Id="rId5"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3.png"/><Relationship Id="rId4" Type="http://schemas.openxmlformats.org/officeDocument/2006/relationships/image" Target="../media/image16.jpg"/><Relationship Id="rId5" Type="http://schemas.openxmlformats.org/officeDocument/2006/relationships/image" Target="../media/image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3.png"/><Relationship Id="rId4" Type="http://schemas.openxmlformats.org/officeDocument/2006/relationships/image" Target="../media/image49.jp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3.png"/><Relationship Id="rId4" Type="http://schemas.openxmlformats.org/officeDocument/2006/relationships/image" Target="../media/image50.jpg"/><Relationship Id="rId5" Type="http://schemas.openxmlformats.org/officeDocument/2006/relationships/image" Target="../media/image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1.jpg"/><Relationship Id="rId4" Type="http://schemas.openxmlformats.org/officeDocument/2006/relationships/image" Target="../media/image3.png"/><Relationship Id="rId5" Type="http://schemas.openxmlformats.org/officeDocument/2006/relationships/image" Target="../media/image5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52.jpg"/><Relationship Id="rId6" Type="http://schemas.openxmlformats.org/officeDocument/2006/relationships/image" Target="../media/image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png"/><Relationship Id="rId4" Type="http://schemas.openxmlformats.org/officeDocument/2006/relationships/image" Target="../media/image52.jpg"/><Relationship Id="rId5" Type="http://schemas.openxmlformats.org/officeDocument/2006/relationships/image" Target="../media/image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3.png"/><Relationship Id="rId4" Type="http://schemas.openxmlformats.org/officeDocument/2006/relationships/hyperlink" Target="https://www.beyond-capital.eu/" TargetMode="External"/><Relationship Id="rId5" Type="http://schemas.openxmlformats.org/officeDocument/2006/relationships/hyperlink" Target="http://www.cbe.be/" TargetMode="External"/><Relationship Id="rId6" Type="http://schemas.openxmlformats.org/officeDocument/2006/relationships/image" Target="../media/image1.jpg"/><Relationship Id="rId7"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1"/>
          <p:cNvSpPr txBox="1"/>
          <p:nvPr>
            <p:ph type="ctrTitle"/>
          </p:nvPr>
        </p:nvSpPr>
        <p:spPr>
          <a:xfrm>
            <a:off x="2371725" y="630225"/>
            <a:ext cx="6331500" cy="209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b="0" i="0" lang="it" sz="3000" u="none" cap="none" strike="noStrike">
                <a:solidFill>
                  <a:srgbClr val="000000"/>
                </a:solidFill>
                <a:latin typeface="Raleway"/>
                <a:ea typeface="Raleway"/>
                <a:cs typeface="Raleway"/>
                <a:sym typeface="Raleway"/>
              </a:rPr>
              <a:t>Modul 1 - </a:t>
            </a:r>
            <a:r>
              <a:rPr b="1" i="0" lang="it" sz="3000" u="none" cap="none" strike="noStrike">
                <a:solidFill>
                  <a:srgbClr val="000000"/>
                </a:solidFill>
                <a:latin typeface="Raleway"/>
                <a:ea typeface="Raleway"/>
                <a:cs typeface="Raleway"/>
                <a:sym typeface="Raleway"/>
              </a:rPr>
              <a:t>Soziale Unternehmen, Management und Betrieb</a:t>
            </a:r>
            <a:endParaRPr/>
          </a:p>
        </p:txBody>
      </p:sp>
      <p:sp>
        <p:nvSpPr>
          <p:cNvPr id="243" name="Google Shape;243;p1"/>
          <p:cNvSpPr txBox="1"/>
          <p:nvPr>
            <p:ph idx="1" type="subTitle"/>
          </p:nvPr>
        </p:nvSpPr>
        <p:spPr>
          <a:xfrm>
            <a:off x="2471492" y="3526675"/>
            <a:ext cx="6331500" cy="1241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it"/>
              <a:t>COOPÉRATION BANCAIRE POUR L'EUROPE - GEIE</a:t>
            </a:r>
            <a:endParaRPr/>
          </a:p>
          <a:p>
            <a:pPr indent="0" lvl="0" marL="0" rtl="0" algn="l">
              <a:lnSpc>
                <a:spcPct val="100000"/>
              </a:lnSpc>
              <a:spcBef>
                <a:spcPts val="0"/>
              </a:spcBef>
              <a:spcAft>
                <a:spcPts val="0"/>
              </a:spcAft>
              <a:buSzPts val="1800"/>
              <a:buNone/>
            </a:pPr>
            <a:r>
              <a:rPr lang="it"/>
              <a:t>MALTESISCHE ITALIENISCHE HANDELSKAMMER</a:t>
            </a:r>
            <a:endParaRPr/>
          </a:p>
        </p:txBody>
      </p:sp>
      <p:pic>
        <p:nvPicPr>
          <p:cNvPr id="244" name="Google Shape;244;p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245" name="Google Shape;245;p1"/>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8"/>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Definition von Sozialunternehmen</a:t>
            </a:r>
            <a:endParaRPr/>
          </a:p>
        </p:txBody>
      </p:sp>
      <p:sp>
        <p:nvSpPr>
          <p:cNvPr id="318" name="Google Shape;318;p8"/>
          <p:cNvSpPr txBox="1"/>
          <p:nvPr>
            <p:ph idx="1" type="body"/>
          </p:nvPr>
        </p:nvSpPr>
        <p:spPr>
          <a:xfrm>
            <a:off x="290945" y="1780308"/>
            <a:ext cx="8440800" cy="281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Sie agiert, indem sie auf unternehmerische und innovative Weise Waren und Dienstleistungen für den Markt bereitstellt und </a:t>
            </a:r>
            <a:r>
              <a:rPr b="1" lang="it"/>
              <a:t>ihre Gewinne in erster Linie für soziale Ziele verwendet. </a:t>
            </a:r>
            <a:endParaRPr/>
          </a:p>
          <a:p>
            <a:pPr indent="0" lvl="0" marL="0" rtl="0" algn="l">
              <a:lnSpc>
                <a:spcPct val="115000"/>
              </a:lnSpc>
              <a:spcBef>
                <a:spcPts val="0"/>
              </a:spcBef>
              <a:spcAft>
                <a:spcPts val="0"/>
              </a:spcAft>
              <a:buSzPts val="1800"/>
              <a:buNone/>
            </a:pPr>
            <a:r>
              <a:rPr lang="it"/>
              <a:t>Sie wird </a:t>
            </a:r>
            <a:r>
              <a:rPr b="1" lang="it"/>
              <a:t>offen und verantwortungsbewusst geführt und bezieht insbesondere die Arbeitnehmer, die Verbraucher und die von ihren Geschäftstätigkeiten betroffenen Stakeholder ein.</a:t>
            </a:r>
            <a:endParaRPr/>
          </a:p>
          <a:p>
            <a:pPr indent="0" lvl="0" marL="0" rtl="0" algn="l">
              <a:lnSpc>
                <a:spcPct val="115000"/>
              </a:lnSpc>
              <a:spcBef>
                <a:spcPts val="0"/>
              </a:spcBef>
              <a:spcAft>
                <a:spcPts val="0"/>
              </a:spcAft>
              <a:buSzPts val="1800"/>
              <a:buNone/>
            </a:pPr>
            <a:r>
              <a:rPr lang="it"/>
              <a:t>Sozialunternehmen konzentrieren sich auf die </a:t>
            </a:r>
            <a:r>
              <a:rPr b="1" lang="it"/>
              <a:t>Erreichung umfassenderer sozialer, ökologischer oder gemeinschaftlicher Ziele.</a:t>
            </a:r>
            <a:endParaRPr b="1"/>
          </a:p>
          <a:p>
            <a:pPr indent="0" lvl="0" marL="0" rtl="0" algn="l">
              <a:lnSpc>
                <a:spcPct val="115000"/>
              </a:lnSpc>
              <a:spcBef>
                <a:spcPts val="1600"/>
              </a:spcBef>
              <a:spcAft>
                <a:spcPts val="1600"/>
              </a:spcAft>
              <a:buSzPts val="1800"/>
              <a:buNone/>
            </a:pPr>
            <a:r>
              <a:t/>
            </a:r>
            <a:endParaRPr sz="2400"/>
          </a:p>
        </p:txBody>
      </p:sp>
      <p:pic>
        <p:nvPicPr>
          <p:cNvPr id="319" name="Google Shape;319;p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20" name="Google Shape;320;p8"/>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9"/>
          <p:cNvSpPr txBox="1"/>
          <p:nvPr>
            <p:ph idx="1" type="body"/>
          </p:nvPr>
        </p:nvSpPr>
        <p:spPr>
          <a:xfrm>
            <a:off x="389716" y="1222800"/>
            <a:ext cx="8364600" cy="3177078"/>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1600">
                <a:solidFill>
                  <a:schemeClr val="dk1"/>
                </a:solidFill>
              </a:rPr>
              <a:t>Das Konzept des Sozialunternehmens ist von Land zu Land unterschiedlich.</a:t>
            </a:r>
            <a:endParaRPr sz="1600"/>
          </a:p>
          <a:p>
            <a:pPr indent="0" lvl="0" marL="0" rtl="0" algn="l">
              <a:lnSpc>
                <a:spcPct val="115000"/>
              </a:lnSpc>
              <a:spcBef>
                <a:spcPts val="0"/>
              </a:spcBef>
              <a:spcAft>
                <a:spcPts val="0"/>
              </a:spcAft>
              <a:buSzPts val="1800"/>
              <a:buNone/>
            </a:pPr>
            <a:r>
              <a:rPr b="1" lang="it" sz="1600">
                <a:solidFill>
                  <a:schemeClr val="dk1"/>
                </a:solidFill>
              </a:rPr>
              <a:t>Die Europäische Kommission verwendet diesen Begriff, um die verschiedenen Arten von Unternehmen zu erfassen:</a:t>
            </a:r>
            <a:endParaRPr sz="1600"/>
          </a:p>
          <a:p>
            <a:pPr indent="-330200" lvl="0" marL="457200" rtl="0" algn="l">
              <a:lnSpc>
                <a:spcPct val="115000"/>
              </a:lnSpc>
              <a:spcBef>
                <a:spcPts val="0"/>
              </a:spcBef>
              <a:spcAft>
                <a:spcPts val="0"/>
              </a:spcAft>
              <a:buSzPts val="1600"/>
              <a:buChar char="●"/>
            </a:pPr>
            <a:r>
              <a:rPr lang="it" sz="1600"/>
              <a:t>Unternehmen, deren soziales oder gesellschaftliches Ziel des Gemeinwohls der Grund für die kommerzielle Tätigkeit ist, oft in Form eines hohen Maßes an sozialer Innovation</a:t>
            </a:r>
            <a:endParaRPr/>
          </a:p>
          <a:p>
            <a:pPr indent="-330200" lvl="0" marL="457200" rtl="0" algn="l">
              <a:lnSpc>
                <a:spcPct val="115000"/>
              </a:lnSpc>
              <a:spcBef>
                <a:spcPts val="0"/>
              </a:spcBef>
              <a:spcAft>
                <a:spcPts val="0"/>
              </a:spcAft>
              <a:buSzPts val="1600"/>
              <a:buChar char="●"/>
            </a:pPr>
            <a:r>
              <a:rPr lang="it" sz="1600"/>
              <a:t>Unternehmen, deren Gewinne hauptsächlich zur Erreichung dieses sozialen Ziels reinvestiert werden</a:t>
            </a:r>
            <a:endParaRPr/>
          </a:p>
          <a:p>
            <a:pPr indent="-330200" lvl="0" marL="457200" rtl="0" algn="l">
              <a:lnSpc>
                <a:spcPct val="115000"/>
              </a:lnSpc>
              <a:spcBef>
                <a:spcPts val="0"/>
              </a:spcBef>
              <a:spcAft>
                <a:spcPts val="0"/>
              </a:spcAft>
              <a:buSzPts val="1600"/>
              <a:buChar char="●"/>
            </a:pPr>
            <a:r>
              <a:rPr lang="it" sz="1600"/>
              <a:t>Unternehmen, bei denen die Organisationsform oder die Eigentumsverhältnisse den Auftrag des Unternehmens widerspiegeln, indem sie demokratische oder partizipatorische Prinzipien anwenden oder sich auf soziale Gerechtigkeit konzentrieren</a:t>
            </a:r>
            <a:endParaRPr/>
          </a:p>
          <a:p>
            <a:pPr indent="0" lvl="0" marL="0" rtl="0" algn="l">
              <a:lnSpc>
                <a:spcPct val="115000"/>
              </a:lnSpc>
              <a:spcBef>
                <a:spcPts val="1600"/>
              </a:spcBef>
              <a:spcAft>
                <a:spcPts val="1600"/>
              </a:spcAft>
              <a:buSzPts val="1800"/>
              <a:buNone/>
            </a:pPr>
            <a:r>
              <a:t/>
            </a:r>
            <a:endParaRPr sz="2400"/>
          </a:p>
        </p:txBody>
      </p:sp>
      <p:pic>
        <p:nvPicPr>
          <p:cNvPr id="326" name="Google Shape;326;p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27" name="Google Shape;327;p9"/>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Definition von Sozialunternehmen</a:t>
            </a:r>
            <a:endParaRPr/>
          </a:p>
        </p:txBody>
      </p:sp>
      <p:pic>
        <p:nvPicPr>
          <p:cNvPr descr="Graphical user interface, application&#10;&#10;Description automatically generated with medium confidence" id="328" name="Google Shape;328;p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0"/>
          <p:cNvSpPr txBox="1"/>
          <p:nvPr>
            <p:ph idx="1" type="body"/>
          </p:nvPr>
        </p:nvSpPr>
        <p:spPr>
          <a:xfrm>
            <a:off x="389716" y="1204856"/>
            <a:ext cx="8364600" cy="341017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000">
                <a:solidFill>
                  <a:schemeClr val="dk1"/>
                </a:solidFill>
              </a:rPr>
              <a:t>Sozialunternehmen sind hauptsächlich in 4 Bereichen tätig, die auch als </a:t>
            </a:r>
            <a:r>
              <a:rPr b="1" i="1" lang="it" sz="2000">
                <a:solidFill>
                  <a:schemeClr val="dk1"/>
                </a:solidFill>
              </a:rPr>
              <a:t>gesellschaftliche Ziele </a:t>
            </a:r>
            <a:r>
              <a:rPr b="1" lang="it" sz="2000">
                <a:solidFill>
                  <a:schemeClr val="dk1"/>
                </a:solidFill>
              </a:rPr>
              <a:t>definiert werden:</a:t>
            </a:r>
            <a:endParaRPr/>
          </a:p>
          <a:p>
            <a:pPr indent="0" lvl="0" marL="0" rtl="0" algn="l">
              <a:lnSpc>
                <a:spcPct val="115000"/>
              </a:lnSpc>
              <a:spcBef>
                <a:spcPts val="0"/>
              </a:spcBef>
              <a:spcAft>
                <a:spcPts val="0"/>
              </a:spcAft>
              <a:buSzPts val="1800"/>
              <a:buNone/>
            </a:pPr>
            <a:r>
              <a:t/>
            </a:r>
            <a:endParaRPr/>
          </a:p>
          <a:p>
            <a:pPr indent="-285750" lvl="0" marL="285750" rtl="0" algn="l">
              <a:lnSpc>
                <a:spcPct val="115000"/>
              </a:lnSpc>
              <a:spcBef>
                <a:spcPts val="0"/>
              </a:spcBef>
              <a:spcAft>
                <a:spcPts val="0"/>
              </a:spcAft>
              <a:buSzPts val="1440"/>
              <a:buChar char="●"/>
            </a:pPr>
            <a:r>
              <a:rPr b="1" lang="it" sz="1400"/>
              <a:t>Arbeitsintegration </a:t>
            </a:r>
            <a:r>
              <a:rPr lang="it" sz="1400"/>
              <a:t>- Ausbildung und Integration von Menschen mit Behinderungen und Arbeitslosen</a:t>
            </a:r>
            <a:endParaRPr b="1" sz="1400"/>
          </a:p>
          <a:p>
            <a:pPr indent="-285750" lvl="0" marL="285750" rtl="0" algn="l">
              <a:lnSpc>
                <a:spcPct val="115000"/>
              </a:lnSpc>
              <a:spcBef>
                <a:spcPts val="0"/>
              </a:spcBef>
              <a:spcAft>
                <a:spcPts val="0"/>
              </a:spcAft>
              <a:buSzPts val="1440"/>
              <a:buChar char="●"/>
            </a:pPr>
            <a:r>
              <a:rPr b="1" lang="it" sz="1400"/>
              <a:t>Persönliche soziale Dienste </a:t>
            </a:r>
            <a:r>
              <a:rPr lang="it" sz="1400"/>
              <a:t>- Gesundheit, Wohlbefinden und medizinische Versorgung, Berufsausbildung, Bildung, Gesundheitsdienste, Kinderbetreuungsdienste, Dienste für ältere Menschen oder Hilfe für benachteiligte Menschen</a:t>
            </a:r>
            <a:endParaRPr sz="1400"/>
          </a:p>
          <a:p>
            <a:pPr indent="-285750" lvl="0" marL="285750" rtl="0" algn="l">
              <a:lnSpc>
                <a:spcPct val="115000"/>
              </a:lnSpc>
              <a:spcBef>
                <a:spcPts val="0"/>
              </a:spcBef>
              <a:spcAft>
                <a:spcPts val="0"/>
              </a:spcAft>
              <a:buSzPts val="1440"/>
              <a:buChar char="●"/>
            </a:pPr>
            <a:r>
              <a:rPr b="1" lang="it" sz="1400"/>
              <a:t>Lokale Entwicklung benachteiligter Gebiete </a:t>
            </a:r>
            <a:r>
              <a:rPr lang="it" sz="1400"/>
              <a:t>- Sozialunternehmen in abgelegenen ländlichen Gebieten, Nachbarschaftsentwicklung/Sanierungsmaßnahmen in städtischen Gebieten, Entwicklungshilfe und Entwicklungszusammenarbeit mit Drittländern</a:t>
            </a:r>
            <a:endParaRPr sz="1400"/>
          </a:p>
          <a:p>
            <a:pPr indent="-285750" lvl="0" marL="285750" rtl="0" algn="l">
              <a:lnSpc>
                <a:spcPct val="115000"/>
              </a:lnSpc>
              <a:spcBef>
                <a:spcPts val="0"/>
              </a:spcBef>
              <a:spcAft>
                <a:spcPts val="0"/>
              </a:spcAft>
              <a:buSzPts val="1440"/>
              <a:buChar char="●"/>
            </a:pPr>
            <a:r>
              <a:rPr b="1" lang="it" sz="1400"/>
              <a:t>Sonstige </a:t>
            </a:r>
            <a:r>
              <a:rPr lang="it" sz="1400"/>
              <a:t>- einschließlich Recycling, Umweltschutz, Sport, Kunst, Kultur oder Denkmalschutz, Wissenschaft, Forschung und Innovation, Verbraucherschutz und Amateursport</a:t>
            </a:r>
            <a:endParaRPr sz="1400"/>
          </a:p>
          <a:p>
            <a:pPr indent="0" lvl="0" marL="0" rtl="0" algn="l">
              <a:lnSpc>
                <a:spcPct val="115000"/>
              </a:lnSpc>
              <a:spcBef>
                <a:spcPts val="1600"/>
              </a:spcBef>
              <a:spcAft>
                <a:spcPts val="1600"/>
              </a:spcAft>
              <a:buSzPts val="1800"/>
              <a:buNone/>
            </a:pPr>
            <a:r>
              <a:t/>
            </a:r>
            <a:endParaRPr sz="2400"/>
          </a:p>
        </p:txBody>
      </p:sp>
      <p:pic>
        <p:nvPicPr>
          <p:cNvPr id="334" name="Google Shape;334;p1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35" name="Google Shape;335;p10"/>
          <p:cNvSpPr txBox="1"/>
          <p:nvPr>
            <p:ph type="title"/>
          </p:nvPr>
        </p:nvSpPr>
        <p:spPr>
          <a:xfrm>
            <a:off x="561109" y="43500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Definition von Sozialunternehmen</a:t>
            </a:r>
            <a:br>
              <a:rPr lang="it" sz="3600">
                <a:solidFill>
                  <a:schemeClr val="dk1"/>
                </a:solidFill>
              </a:rPr>
            </a:br>
            <a:endParaRPr/>
          </a:p>
        </p:txBody>
      </p:sp>
      <p:pic>
        <p:nvPicPr>
          <p:cNvPr descr="Graphical user interface, application&#10;&#10;Description automatically generated with medium confidence" id="336" name="Google Shape;336;p1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42" name="Google Shape;342;p11"/>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Definition von Sozialunternehmen</a:t>
            </a:r>
            <a:endParaRPr/>
          </a:p>
        </p:txBody>
      </p:sp>
      <p:grpSp>
        <p:nvGrpSpPr>
          <p:cNvPr id="343" name="Google Shape;343;p11"/>
          <p:cNvGrpSpPr/>
          <p:nvPr/>
        </p:nvGrpSpPr>
        <p:grpSpPr>
          <a:xfrm>
            <a:off x="508291" y="1255621"/>
            <a:ext cx="8323956" cy="3000909"/>
            <a:chOff x="344709" y="1017018"/>
            <a:chExt cx="9380162" cy="3550532"/>
          </a:xfrm>
        </p:grpSpPr>
        <p:grpSp>
          <p:nvGrpSpPr>
            <p:cNvPr id="344" name="Google Shape;344;p11"/>
            <p:cNvGrpSpPr/>
            <p:nvPr/>
          </p:nvGrpSpPr>
          <p:grpSpPr>
            <a:xfrm>
              <a:off x="344709" y="1546890"/>
              <a:ext cx="3816404" cy="2162615"/>
              <a:chOff x="1982585" y="1977992"/>
              <a:chExt cx="1714082" cy="951897"/>
            </a:xfrm>
          </p:grpSpPr>
          <p:pic>
            <p:nvPicPr>
              <p:cNvPr descr="Diana con relleno sólido" id="345" name="Google Shape;345;p11"/>
              <p:cNvPicPr preferRelativeResize="0"/>
              <p:nvPr/>
            </p:nvPicPr>
            <p:blipFill rotWithShape="1">
              <a:blip r:embed="rId4">
                <a:alphaModFix/>
              </a:blip>
              <a:srcRect b="0" l="0" r="0" t="0"/>
              <a:stretch/>
            </p:blipFill>
            <p:spPr>
              <a:xfrm>
                <a:off x="2782267" y="1977992"/>
                <a:ext cx="914400" cy="914400"/>
              </a:xfrm>
              <a:prstGeom prst="rect">
                <a:avLst/>
              </a:prstGeom>
              <a:noFill/>
              <a:ln>
                <a:noFill/>
              </a:ln>
            </p:spPr>
          </p:pic>
          <p:sp>
            <p:nvSpPr>
              <p:cNvPr id="346" name="Google Shape;346;p11"/>
              <p:cNvSpPr/>
              <p:nvPr/>
            </p:nvSpPr>
            <p:spPr>
              <a:xfrm>
                <a:off x="2293314" y="2553652"/>
                <a:ext cx="274462" cy="376237"/>
              </a:xfrm>
              <a:custGeom>
                <a:rect b="b" l="l" r="r" t="t"/>
                <a:pathLst>
                  <a:path extrusionOk="0" h="376237" w="274462">
                    <a:moveTo>
                      <a:pt x="272201" y="87630"/>
                    </a:moveTo>
                    <a:cubicBezTo>
                      <a:pt x="276963" y="78105"/>
                      <a:pt x="274106" y="66675"/>
                      <a:pt x="264581" y="61913"/>
                    </a:cubicBezTo>
                    <a:cubicBezTo>
                      <a:pt x="255056" y="57150"/>
                      <a:pt x="243626" y="60008"/>
                      <a:pt x="238863" y="69533"/>
                    </a:cubicBezTo>
                    <a:lnTo>
                      <a:pt x="200763" y="137160"/>
                    </a:lnTo>
                    <a:lnTo>
                      <a:pt x="226481" y="35243"/>
                    </a:lnTo>
                    <a:cubicBezTo>
                      <a:pt x="229338" y="24765"/>
                      <a:pt x="222671" y="14288"/>
                      <a:pt x="212193" y="12383"/>
                    </a:cubicBezTo>
                    <a:cubicBezTo>
                      <a:pt x="201716" y="9525"/>
                      <a:pt x="191238" y="16193"/>
                      <a:pt x="189333" y="26670"/>
                    </a:cubicBezTo>
                    <a:lnTo>
                      <a:pt x="167426" y="114300"/>
                    </a:lnTo>
                    <a:lnTo>
                      <a:pt x="167426" y="19050"/>
                    </a:lnTo>
                    <a:cubicBezTo>
                      <a:pt x="167426" y="8573"/>
                      <a:pt x="158853" y="0"/>
                      <a:pt x="148376" y="0"/>
                    </a:cubicBezTo>
                    <a:cubicBezTo>
                      <a:pt x="137898" y="0"/>
                      <a:pt x="129326" y="8573"/>
                      <a:pt x="129326" y="19050"/>
                    </a:cubicBezTo>
                    <a:lnTo>
                      <a:pt x="129326" y="120968"/>
                    </a:lnTo>
                    <a:lnTo>
                      <a:pt x="107418" y="26670"/>
                    </a:lnTo>
                    <a:cubicBezTo>
                      <a:pt x="105513" y="16193"/>
                      <a:pt x="95036" y="10478"/>
                      <a:pt x="84558" y="12383"/>
                    </a:cubicBezTo>
                    <a:cubicBezTo>
                      <a:pt x="74081" y="14288"/>
                      <a:pt x="68366" y="24765"/>
                      <a:pt x="70271" y="35243"/>
                    </a:cubicBezTo>
                    <a:lnTo>
                      <a:pt x="96941" y="148590"/>
                    </a:lnTo>
                    <a:cubicBezTo>
                      <a:pt x="95988" y="161925"/>
                      <a:pt x="93131" y="175260"/>
                      <a:pt x="90273" y="186690"/>
                    </a:cubicBezTo>
                    <a:cubicBezTo>
                      <a:pt x="90273" y="186690"/>
                      <a:pt x="90273" y="185738"/>
                      <a:pt x="89321" y="185738"/>
                    </a:cubicBezTo>
                    <a:cubicBezTo>
                      <a:pt x="73128" y="160973"/>
                      <a:pt x="47411" y="139065"/>
                      <a:pt x="22646" y="132398"/>
                    </a:cubicBezTo>
                    <a:cubicBezTo>
                      <a:pt x="13121" y="129540"/>
                      <a:pt x="3596" y="135255"/>
                      <a:pt x="738" y="144780"/>
                    </a:cubicBezTo>
                    <a:cubicBezTo>
                      <a:pt x="-2119" y="154305"/>
                      <a:pt x="3596" y="163830"/>
                      <a:pt x="13121" y="166688"/>
                    </a:cubicBezTo>
                    <a:cubicBezTo>
                      <a:pt x="25503" y="169545"/>
                      <a:pt x="36933" y="187643"/>
                      <a:pt x="49316" y="206693"/>
                    </a:cubicBezTo>
                    <a:cubicBezTo>
                      <a:pt x="64556" y="230505"/>
                      <a:pt x="83606" y="258127"/>
                      <a:pt x="112181" y="274320"/>
                    </a:cubicBezTo>
                    <a:lnTo>
                      <a:pt x="112181" y="376238"/>
                    </a:lnTo>
                    <a:lnTo>
                      <a:pt x="196001" y="376238"/>
                    </a:lnTo>
                    <a:lnTo>
                      <a:pt x="196001" y="268605"/>
                    </a:lnTo>
                    <a:cubicBezTo>
                      <a:pt x="227433" y="252413"/>
                      <a:pt x="231243" y="184785"/>
                      <a:pt x="232196" y="159068"/>
                    </a:cubicBezTo>
                    <a:lnTo>
                      <a:pt x="272201" y="87630"/>
                    </a:ln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1"/>
              <p:cNvSpPr/>
              <p:nvPr/>
            </p:nvSpPr>
            <p:spPr>
              <a:xfrm>
                <a:off x="1982585" y="2437082"/>
                <a:ext cx="367445" cy="282304"/>
              </a:xfrm>
              <a:custGeom>
                <a:rect b="b" l="l" r="r" t="t"/>
                <a:pathLst>
                  <a:path extrusionOk="0" h="282304" w="367445">
                    <a:moveTo>
                      <a:pt x="246698" y="211820"/>
                    </a:moveTo>
                    <a:lnTo>
                      <a:pt x="329565" y="212773"/>
                    </a:lnTo>
                    <a:cubicBezTo>
                      <a:pt x="329565" y="212773"/>
                      <a:pt x="329565" y="212773"/>
                      <a:pt x="329565" y="212773"/>
                    </a:cubicBezTo>
                    <a:cubicBezTo>
                      <a:pt x="340043" y="212773"/>
                      <a:pt x="348615" y="204200"/>
                      <a:pt x="348615" y="193723"/>
                    </a:cubicBezTo>
                    <a:cubicBezTo>
                      <a:pt x="348615" y="183245"/>
                      <a:pt x="340043" y="174673"/>
                      <a:pt x="329565" y="174673"/>
                    </a:cubicBezTo>
                    <a:lnTo>
                      <a:pt x="252413" y="173720"/>
                    </a:lnTo>
                    <a:lnTo>
                      <a:pt x="353378" y="148003"/>
                    </a:lnTo>
                    <a:cubicBezTo>
                      <a:pt x="363855" y="145145"/>
                      <a:pt x="369570" y="134667"/>
                      <a:pt x="366713" y="125142"/>
                    </a:cubicBezTo>
                    <a:cubicBezTo>
                      <a:pt x="363855" y="114665"/>
                      <a:pt x="353378" y="108950"/>
                      <a:pt x="343853" y="111807"/>
                    </a:cubicBezTo>
                    <a:lnTo>
                      <a:pt x="256223" y="134667"/>
                    </a:lnTo>
                    <a:lnTo>
                      <a:pt x="340043" y="88948"/>
                    </a:lnTo>
                    <a:cubicBezTo>
                      <a:pt x="349568" y="84185"/>
                      <a:pt x="352425" y="72755"/>
                      <a:pt x="347663" y="63230"/>
                    </a:cubicBezTo>
                    <a:cubicBezTo>
                      <a:pt x="342900" y="53705"/>
                      <a:pt x="331470" y="50847"/>
                      <a:pt x="321945" y="55610"/>
                    </a:cubicBezTo>
                    <a:lnTo>
                      <a:pt x="232410" y="103235"/>
                    </a:lnTo>
                    <a:lnTo>
                      <a:pt x="304800" y="39417"/>
                    </a:lnTo>
                    <a:cubicBezTo>
                      <a:pt x="312420" y="32750"/>
                      <a:pt x="313373" y="20367"/>
                      <a:pt x="306705" y="12747"/>
                    </a:cubicBezTo>
                    <a:cubicBezTo>
                      <a:pt x="300038" y="5128"/>
                      <a:pt x="287655" y="4175"/>
                      <a:pt x="280035" y="10842"/>
                    </a:cubicBezTo>
                    <a:lnTo>
                      <a:pt x="192405" y="87042"/>
                    </a:lnTo>
                    <a:cubicBezTo>
                      <a:pt x="180023" y="92757"/>
                      <a:pt x="167640" y="96567"/>
                      <a:pt x="155258" y="98473"/>
                    </a:cubicBezTo>
                    <a:cubicBezTo>
                      <a:pt x="155258" y="98473"/>
                      <a:pt x="155258" y="97520"/>
                      <a:pt x="156210" y="97520"/>
                    </a:cubicBezTo>
                    <a:cubicBezTo>
                      <a:pt x="170498" y="70850"/>
                      <a:pt x="177165" y="38465"/>
                      <a:pt x="171450" y="13700"/>
                    </a:cubicBezTo>
                    <a:cubicBezTo>
                      <a:pt x="169545" y="4175"/>
                      <a:pt x="159068" y="-1540"/>
                      <a:pt x="149543" y="365"/>
                    </a:cubicBezTo>
                    <a:cubicBezTo>
                      <a:pt x="140018" y="2270"/>
                      <a:pt x="134303" y="12747"/>
                      <a:pt x="136208" y="22272"/>
                    </a:cubicBezTo>
                    <a:cubicBezTo>
                      <a:pt x="139065" y="34655"/>
                      <a:pt x="129540" y="52753"/>
                      <a:pt x="119063" y="72755"/>
                    </a:cubicBezTo>
                    <a:cubicBezTo>
                      <a:pt x="105728" y="97520"/>
                      <a:pt x="90488" y="127048"/>
                      <a:pt x="89535" y="160385"/>
                    </a:cubicBezTo>
                    <a:lnTo>
                      <a:pt x="0" y="208962"/>
                    </a:lnTo>
                    <a:lnTo>
                      <a:pt x="40005" y="282305"/>
                    </a:lnTo>
                    <a:lnTo>
                      <a:pt x="134303" y="231822"/>
                    </a:lnTo>
                    <a:cubicBezTo>
                      <a:pt x="162878" y="251825"/>
                      <a:pt x="223838" y="223250"/>
                      <a:pt x="246698" y="211820"/>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1"/>
              <p:cNvSpPr/>
              <p:nvPr/>
            </p:nvSpPr>
            <p:spPr>
              <a:xfrm>
                <a:off x="2120697" y="2099310"/>
                <a:ext cx="333784" cy="334327"/>
              </a:xfrm>
              <a:custGeom>
                <a:rect b="b" l="l" r="r" t="t"/>
                <a:pathLst>
                  <a:path extrusionOk="0" h="334327" w="333784">
                    <a:moveTo>
                      <a:pt x="119063" y="239078"/>
                    </a:moveTo>
                    <a:lnTo>
                      <a:pt x="139065" y="319088"/>
                    </a:lnTo>
                    <a:cubicBezTo>
                      <a:pt x="140970" y="327660"/>
                      <a:pt x="148590" y="333375"/>
                      <a:pt x="157162" y="333375"/>
                    </a:cubicBezTo>
                    <a:cubicBezTo>
                      <a:pt x="159067" y="333375"/>
                      <a:pt x="160020" y="333375"/>
                      <a:pt x="161925" y="332423"/>
                    </a:cubicBezTo>
                    <a:cubicBezTo>
                      <a:pt x="172403" y="329565"/>
                      <a:pt x="178117" y="320040"/>
                      <a:pt x="176212" y="309563"/>
                    </a:cubicBezTo>
                    <a:lnTo>
                      <a:pt x="158115" y="234315"/>
                    </a:lnTo>
                    <a:lnTo>
                      <a:pt x="208598" y="324803"/>
                    </a:lnTo>
                    <a:cubicBezTo>
                      <a:pt x="212408" y="331470"/>
                      <a:pt x="218123" y="334328"/>
                      <a:pt x="225742" y="334328"/>
                    </a:cubicBezTo>
                    <a:cubicBezTo>
                      <a:pt x="228600" y="334328"/>
                      <a:pt x="232410" y="333375"/>
                      <a:pt x="235267" y="331470"/>
                    </a:cubicBezTo>
                    <a:cubicBezTo>
                      <a:pt x="244792" y="326708"/>
                      <a:pt x="247650" y="314325"/>
                      <a:pt x="242887" y="305753"/>
                    </a:cubicBezTo>
                    <a:lnTo>
                      <a:pt x="199073" y="226695"/>
                    </a:lnTo>
                    <a:lnTo>
                      <a:pt x="263843" y="296228"/>
                    </a:lnTo>
                    <a:cubicBezTo>
                      <a:pt x="267653" y="300038"/>
                      <a:pt x="272415" y="301943"/>
                      <a:pt x="278130" y="301943"/>
                    </a:cubicBezTo>
                    <a:cubicBezTo>
                      <a:pt x="282893" y="301943"/>
                      <a:pt x="287655" y="300038"/>
                      <a:pt x="291465" y="297180"/>
                    </a:cubicBezTo>
                    <a:cubicBezTo>
                      <a:pt x="299085" y="289560"/>
                      <a:pt x="299085" y="278130"/>
                      <a:pt x="292418" y="270510"/>
                    </a:cubicBezTo>
                    <a:lnTo>
                      <a:pt x="222885" y="196215"/>
                    </a:lnTo>
                    <a:lnTo>
                      <a:pt x="303848" y="250508"/>
                    </a:lnTo>
                    <a:cubicBezTo>
                      <a:pt x="306705" y="252413"/>
                      <a:pt x="310515" y="253365"/>
                      <a:pt x="314325" y="253365"/>
                    </a:cubicBezTo>
                    <a:cubicBezTo>
                      <a:pt x="320040" y="253365"/>
                      <a:pt x="326708" y="250508"/>
                      <a:pt x="330518" y="244793"/>
                    </a:cubicBezTo>
                    <a:cubicBezTo>
                      <a:pt x="336233" y="236220"/>
                      <a:pt x="334328" y="223838"/>
                      <a:pt x="325755" y="218122"/>
                    </a:cubicBezTo>
                    <a:lnTo>
                      <a:pt x="228600" y="153353"/>
                    </a:lnTo>
                    <a:cubicBezTo>
                      <a:pt x="220028" y="142875"/>
                      <a:pt x="213360" y="131445"/>
                      <a:pt x="207645" y="120968"/>
                    </a:cubicBezTo>
                    <a:cubicBezTo>
                      <a:pt x="207645" y="120968"/>
                      <a:pt x="208598" y="120968"/>
                      <a:pt x="208598" y="120968"/>
                    </a:cubicBezTo>
                    <a:cubicBezTo>
                      <a:pt x="237173" y="127635"/>
                      <a:pt x="270510" y="126683"/>
                      <a:pt x="293370" y="114300"/>
                    </a:cubicBezTo>
                    <a:cubicBezTo>
                      <a:pt x="301943" y="109537"/>
                      <a:pt x="304800" y="99060"/>
                      <a:pt x="300037" y="90487"/>
                    </a:cubicBezTo>
                    <a:cubicBezTo>
                      <a:pt x="295275" y="81915"/>
                      <a:pt x="284798" y="79058"/>
                      <a:pt x="276225" y="83820"/>
                    </a:cubicBezTo>
                    <a:cubicBezTo>
                      <a:pt x="265748" y="89535"/>
                      <a:pt x="244792" y="84773"/>
                      <a:pt x="222885" y="80010"/>
                    </a:cubicBezTo>
                    <a:cubicBezTo>
                      <a:pt x="195262" y="73343"/>
                      <a:pt x="162878" y="65723"/>
                      <a:pt x="130492" y="74295"/>
                    </a:cubicBezTo>
                    <a:lnTo>
                      <a:pt x="60960" y="0"/>
                    </a:lnTo>
                    <a:lnTo>
                      <a:pt x="0" y="57150"/>
                    </a:lnTo>
                    <a:lnTo>
                      <a:pt x="73342" y="135255"/>
                    </a:lnTo>
                    <a:cubicBezTo>
                      <a:pt x="58103" y="168593"/>
                      <a:pt x="100965" y="220980"/>
                      <a:pt x="119063" y="239078"/>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1"/>
              <p:cNvSpPr/>
              <p:nvPr/>
            </p:nvSpPr>
            <p:spPr>
              <a:xfrm>
                <a:off x="2535578" y="2431375"/>
                <a:ext cx="330926" cy="338494"/>
              </a:xfrm>
              <a:custGeom>
                <a:rect b="b" l="l" r="r" t="t"/>
                <a:pathLst>
                  <a:path extrusionOk="0" h="338494" w="330926">
                    <a:moveTo>
                      <a:pt x="330927" y="281345"/>
                    </a:moveTo>
                    <a:lnTo>
                      <a:pt x="258537" y="202287"/>
                    </a:lnTo>
                    <a:cubicBezTo>
                      <a:pt x="270919" y="168950"/>
                      <a:pt x="228057" y="116562"/>
                      <a:pt x="210912" y="97512"/>
                    </a:cubicBezTo>
                    <a:lnTo>
                      <a:pt x="191862" y="17502"/>
                    </a:lnTo>
                    <a:cubicBezTo>
                      <a:pt x="189004" y="7025"/>
                      <a:pt x="179479" y="1310"/>
                      <a:pt x="169002" y="3215"/>
                    </a:cubicBezTo>
                    <a:cubicBezTo>
                      <a:pt x="158524" y="6072"/>
                      <a:pt x="152809" y="15597"/>
                      <a:pt x="154714" y="26075"/>
                    </a:cubicBezTo>
                    <a:lnTo>
                      <a:pt x="172812" y="101322"/>
                    </a:lnTo>
                    <a:lnTo>
                      <a:pt x="122329" y="9882"/>
                    </a:lnTo>
                    <a:cubicBezTo>
                      <a:pt x="117567" y="357"/>
                      <a:pt x="106137" y="-2500"/>
                      <a:pt x="96612" y="2262"/>
                    </a:cubicBezTo>
                    <a:cubicBezTo>
                      <a:pt x="87087" y="7025"/>
                      <a:pt x="84229" y="18455"/>
                      <a:pt x="88992" y="27980"/>
                    </a:cubicBezTo>
                    <a:lnTo>
                      <a:pt x="132807" y="107990"/>
                    </a:lnTo>
                    <a:lnTo>
                      <a:pt x="68037" y="38457"/>
                    </a:lnTo>
                    <a:cubicBezTo>
                      <a:pt x="60417" y="30837"/>
                      <a:pt x="48987" y="29885"/>
                      <a:pt x="41367" y="37505"/>
                    </a:cubicBezTo>
                    <a:cubicBezTo>
                      <a:pt x="33747" y="45125"/>
                      <a:pt x="32794" y="56555"/>
                      <a:pt x="40414" y="64175"/>
                    </a:cubicBezTo>
                    <a:lnTo>
                      <a:pt x="109947" y="139422"/>
                    </a:lnTo>
                    <a:lnTo>
                      <a:pt x="29937" y="85130"/>
                    </a:lnTo>
                    <a:cubicBezTo>
                      <a:pt x="21364" y="79415"/>
                      <a:pt x="8982" y="81320"/>
                      <a:pt x="3267" y="89892"/>
                    </a:cubicBezTo>
                    <a:cubicBezTo>
                      <a:pt x="-2448" y="98465"/>
                      <a:pt x="-543" y="110847"/>
                      <a:pt x="8029" y="116562"/>
                    </a:cubicBezTo>
                    <a:lnTo>
                      <a:pt x="104232" y="182285"/>
                    </a:lnTo>
                    <a:cubicBezTo>
                      <a:pt x="112804" y="192762"/>
                      <a:pt x="119472" y="204192"/>
                      <a:pt x="125187" y="214670"/>
                    </a:cubicBezTo>
                    <a:cubicBezTo>
                      <a:pt x="125187" y="214670"/>
                      <a:pt x="124234" y="214670"/>
                      <a:pt x="124234" y="214670"/>
                    </a:cubicBezTo>
                    <a:cubicBezTo>
                      <a:pt x="95659" y="208002"/>
                      <a:pt x="62322" y="208955"/>
                      <a:pt x="39462" y="221337"/>
                    </a:cubicBezTo>
                    <a:cubicBezTo>
                      <a:pt x="30889" y="226100"/>
                      <a:pt x="27079" y="236577"/>
                      <a:pt x="31842" y="245150"/>
                    </a:cubicBezTo>
                    <a:cubicBezTo>
                      <a:pt x="36604" y="253722"/>
                      <a:pt x="47082" y="257532"/>
                      <a:pt x="55654" y="252770"/>
                    </a:cubicBezTo>
                    <a:cubicBezTo>
                      <a:pt x="66132" y="247055"/>
                      <a:pt x="87087" y="251817"/>
                      <a:pt x="108994" y="257532"/>
                    </a:cubicBezTo>
                    <a:cubicBezTo>
                      <a:pt x="136617" y="264200"/>
                      <a:pt x="169002" y="271820"/>
                      <a:pt x="201387" y="264200"/>
                    </a:cubicBezTo>
                    <a:lnTo>
                      <a:pt x="269967" y="338495"/>
                    </a:lnTo>
                    <a:lnTo>
                      <a:pt x="330927" y="281345"/>
                    </a:ln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1"/>
              <p:cNvSpPr/>
              <p:nvPr/>
            </p:nvSpPr>
            <p:spPr>
              <a:xfrm>
                <a:off x="2454784" y="2099310"/>
                <a:ext cx="323138" cy="350520"/>
              </a:xfrm>
              <a:custGeom>
                <a:rect b="b" l="l" r="r" t="t"/>
                <a:pathLst>
                  <a:path extrusionOk="0" h="350520" w="323138">
                    <a:moveTo>
                      <a:pt x="20243" y="205740"/>
                    </a:moveTo>
                    <a:cubicBezTo>
                      <a:pt x="22148" y="205740"/>
                      <a:pt x="24053" y="205740"/>
                      <a:pt x="26911" y="204788"/>
                    </a:cubicBezTo>
                    <a:lnTo>
                      <a:pt x="99301" y="179070"/>
                    </a:lnTo>
                    <a:lnTo>
                      <a:pt x="13576" y="238125"/>
                    </a:lnTo>
                    <a:cubicBezTo>
                      <a:pt x="5003" y="243840"/>
                      <a:pt x="3098" y="256222"/>
                      <a:pt x="8813" y="264795"/>
                    </a:cubicBezTo>
                    <a:cubicBezTo>
                      <a:pt x="12623" y="270510"/>
                      <a:pt x="18338" y="273368"/>
                      <a:pt x="24053" y="273368"/>
                    </a:cubicBezTo>
                    <a:cubicBezTo>
                      <a:pt x="27863" y="273368"/>
                      <a:pt x="31673" y="272415"/>
                      <a:pt x="34531" y="269558"/>
                    </a:cubicBezTo>
                    <a:lnTo>
                      <a:pt x="108826" y="218122"/>
                    </a:lnTo>
                    <a:lnTo>
                      <a:pt x="45961" y="289560"/>
                    </a:lnTo>
                    <a:cubicBezTo>
                      <a:pt x="39293" y="297180"/>
                      <a:pt x="40246" y="309563"/>
                      <a:pt x="47866" y="316230"/>
                    </a:cubicBezTo>
                    <a:cubicBezTo>
                      <a:pt x="51676" y="319088"/>
                      <a:pt x="55486" y="320993"/>
                      <a:pt x="60248" y="320993"/>
                    </a:cubicBezTo>
                    <a:cubicBezTo>
                      <a:pt x="65963" y="320993"/>
                      <a:pt x="70726" y="319088"/>
                      <a:pt x="74536" y="314325"/>
                    </a:cubicBezTo>
                    <a:lnTo>
                      <a:pt x="142163" y="237172"/>
                    </a:lnTo>
                    <a:lnTo>
                      <a:pt x="96443" y="322898"/>
                    </a:lnTo>
                    <a:cubicBezTo>
                      <a:pt x="91681" y="332423"/>
                      <a:pt x="94538" y="343853"/>
                      <a:pt x="104063" y="348615"/>
                    </a:cubicBezTo>
                    <a:cubicBezTo>
                      <a:pt x="106921" y="350520"/>
                      <a:pt x="109778" y="350520"/>
                      <a:pt x="112636" y="350520"/>
                    </a:cubicBezTo>
                    <a:cubicBezTo>
                      <a:pt x="119303" y="350520"/>
                      <a:pt x="125971" y="346710"/>
                      <a:pt x="129781" y="340043"/>
                    </a:cubicBezTo>
                    <a:lnTo>
                      <a:pt x="185026" y="237172"/>
                    </a:lnTo>
                    <a:cubicBezTo>
                      <a:pt x="194551" y="227647"/>
                      <a:pt x="205028" y="220028"/>
                      <a:pt x="215506" y="213360"/>
                    </a:cubicBezTo>
                    <a:cubicBezTo>
                      <a:pt x="215506" y="213360"/>
                      <a:pt x="215506" y="214313"/>
                      <a:pt x="215506" y="214313"/>
                    </a:cubicBezTo>
                    <a:cubicBezTo>
                      <a:pt x="211696" y="243840"/>
                      <a:pt x="216458" y="277178"/>
                      <a:pt x="230746" y="298133"/>
                    </a:cubicBezTo>
                    <a:cubicBezTo>
                      <a:pt x="236461" y="306705"/>
                      <a:pt x="246938" y="308610"/>
                      <a:pt x="255511" y="302895"/>
                    </a:cubicBezTo>
                    <a:cubicBezTo>
                      <a:pt x="264083" y="297180"/>
                      <a:pt x="265988" y="286703"/>
                      <a:pt x="260273" y="278130"/>
                    </a:cubicBezTo>
                    <a:cubicBezTo>
                      <a:pt x="253606" y="267653"/>
                      <a:pt x="256463" y="246697"/>
                      <a:pt x="259321" y="223838"/>
                    </a:cubicBezTo>
                    <a:cubicBezTo>
                      <a:pt x="263131" y="196215"/>
                      <a:pt x="266941" y="162878"/>
                      <a:pt x="256463" y="131445"/>
                    </a:cubicBezTo>
                    <a:lnTo>
                      <a:pt x="323138" y="55245"/>
                    </a:lnTo>
                    <a:lnTo>
                      <a:pt x="260273" y="0"/>
                    </a:lnTo>
                    <a:lnTo>
                      <a:pt x="189788" y="80962"/>
                    </a:lnTo>
                    <a:cubicBezTo>
                      <a:pt x="155498" y="72390"/>
                      <a:pt x="107873" y="120968"/>
                      <a:pt x="90728" y="139065"/>
                    </a:cubicBezTo>
                    <a:lnTo>
                      <a:pt x="12623" y="166688"/>
                    </a:lnTo>
                    <a:cubicBezTo>
                      <a:pt x="3098" y="170497"/>
                      <a:pt x="-2617" y="180975"/>
                      <a:pt x="1193" y="191453"/>
                    </a:cubicBezTo>
                    <a:cubicBezTo>
                      <a:pt x="5003" y="200978"/>
                      <a:pt x="12623" y="205740"/>
                      <a:pt x="20243" y="205740"/>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11"/>
            <p:cNvSpPr/>
            <p:nvPr/>
          </p:nvSpPr>
          <p:spPr>
            <a:xfrm>
              <a:off x="504410" y="4027550"/>
              <a:ext cx="2880000" cy="540000"/>
            </a:xfrm>
            <a:prstGeom prst="roundRect">
              <a:avLst>
                <a:gd fmla="val 16667" name="adj"/>
              </a:avLst>
            </a:prstGeom>
            <a:gradFill>
              <a:gsLst>
                <a:gs pos="0">
                  <a:srgbClr val="FFBA63">
                    <a:alpha val="28627"/>
                  </a:srgbClr>
                </a:gs>
                <a:gs pos="100000">
                  <a:srgbClr val="FF6B26">
                    <a:alpha val="53725"/>
                  </a:srgbClr>
                </a:gs>
              </a:gsLst>
              <a:lin ang="5400012" scaled="0"/>
            </a:gradFill>
            <a:ln cap="flat" cmpd="sng" w="15875">
              <a:solidFill>
                <a:srgbClr val="5757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it" sz="1600" u="none" cap="none" strike="noStrike">
                  <a:solidFill>
                    <a:srgbClr val="575757"/>
                  </a:solidFill>
                  <a:latin typeface="Raleway"/>
                  <a:ea typeface="Raleway"/>
                  <a:cs typeface="Raleway"/>
                  <a:sym typeface="Raleway"/>
                </a:rPr>
                <a:t>Gesellschaftliche Ziele </a:t>
              </a:r>
              <a:endParaRPr b="0" i="0" sz="1600" u="none" cap="none" strike="noStrike">
                <a:solidFill>
                  <a:srgbClr val="575757"/>
                </a:solidFill>
                <a:latin typeface="Raleway"/>
                <a:ea typeface="Raleway"/>
                <a:cs typeface="Raleway"/>
                <a:sym typeface="Raleway"/>
              </a:endParaRPr>
            </a:p>
          </p:txBody>
        </p:sp>
        <p:pic>
          <p:nvPicPr>
            <p:cNvPr descr="Agregar con relleno sólido" id="352" name="Google Shape;352;p11"/>
            <p:cNvPicPr preferRelativeResize="0"/>
            <p:nvPr/>
          </p:nvPicPr>
          <p:blipFill rotWithShape="1">
            <a:blip r:embed="rId5">
              <a:alphaModFix/>
            </a:blip>
            <a:srcRect b="0" l="0" r="0" t="0"/>
            <a:stretch/>
          </p:blipFill>
          <p:spPr>
            <a:xfrm>
              <a:off x="4498759" y="2096009"/>
              <a:ext cx="1223914" cy="1223914"/>
            </a:xfrm>
            <a:prstGeom prst="rect">
              <a:avLst/>
            </a:prstGeom>
            <a:noFill/>
            <a:ln>
              <a:noFill/>
            </a:ln>
          </p:spPr>
        </p:pic>
        <p:sp>
          <p:nvSpPr>
            <p:cNvPr id="353" name="Google Shape;353;p11"/>
            <p:cNvSpPr/>
            <p:nvPr/>
          </p:nvSpPr>
          <p:spPr>
            <a:xfrm>
              <a:off x="6313965" y="4027550"/>
              <a:ext cx="2880000" cy="540000"/>
            </a:xfrm>
            <a:prstGeom prst="roundRect">
              <a:avLst>
                <a:gd fmla="val 16667" name="adj"/>
              </a:avLst>
            </a:prstGeom>
            <a:gradFill>
              <a:gsLst>
                <a:gs pos="0">
                  <a:srgbClr val="FFBA63">
                    <a:alpha val="28627"/>
                  </a:srgbClr>
                </a:gs>
                <a:gs pos="100000">
                  <a:srgbClr val="FF6B26">
                    <a:alpha val="53725"/>
                  </a:srgbClr>
                </a:gs>
              </a:gsLst>
              <a:lin ang="5400012" scaled="0"/>
            </a:gradFill>
            <a:ln cap="flat" cmpd="sng" w="15875">
              <a:solidFill>
                <a:srgbClr val="5757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it" sz="1500" u="none" cap="none" strike="noStrike">
                  <a:solidFill>
                    <a:srgbClr val="575757"/>
                  </a:solidFill>
                  <a:latin typeface="Raleway"/>
                  <a:ea typeface="Raleway"/>
                  <a:cs typeface="Raleway"/>
                  <a:sym typeface="Raleway"/>
                </a:rPr>
                <a:t>Unternehmerischer Geist</a:t>
              </a:r>
              <a:endParaRPr b="0" i="0" sz="1500" u="none" cap="none" strike="noStrike">
                <a:solidFill>
                  <a:srgbClr val="575757"/>
                </a:solidFill>
                <a:latin typeface="Raleway"/>
                <a:ea typeface="Raleway"/>
                <a:cs typeface="Raleway"/>
                <a:sym typeface="Raleway"/>
              </a:endParaRPr>
            </a:p>
          </p:txBody>
        </p:sp>
        <p:grpSp>
          <p:nvGrpSpPr>
            <p:cNvPr id="354" name="Google Shape;354;p11"/>
            <p:cNvGrpSpPr/>
            <p:nvPr/>
          </p:nvGrpSpPr>
          <p:grpSpPr>
            <a:xfrm>
              <a:off x="6701437" y="1017018"/>
              <a:ext cx="3023434" cy="2851641"/>
              <a:chOff x="7886373" y="1690759"/>
              <a:chExt cx="3023434" cy="2851641"/>
            </a:xfrm>
          </p:grpSpPr>
          <p:grpSp>
            <p:nvGrpSpPr>
              <p:cNvPr id="355" name="Google Shape;355;p11"/>
              <p:cNvGrpSpPr/>
              <p:nvPr/>
            </p:nvGrpSpPr>
            <p:grpSpPr>
              <a:xfrm>
                <a:off x="7886373" y="1690759"/>
                <a:ext cx="3023434" cy="2851641"/>
                <a:chOff x="7777087" y="3042337"/>
                <a:chExt cx="1371669" cy="1303071"/>
              </a:xfrm>
            </p:grpSpPr>
            <p:pic>
              <p:nvPicPr>
                <p:cNvPr descr="Bocadillo de pensamiento contorno" id="356" name="Google Shape;356;p11"/>
                <p:cNvPicPr preferRelativeResize="0"/>
                <p:nvPr/>
              </p:nvPicPr>
              <p:blipFill rotWithShape="1">
                <a:blip r:embed="rId6">
                  <a:alphaModFix/>
                </a:blip>
                <a:srcRect b="0" l="0" r="0" t="0"/>
                <a:stretch/>
              </p:blipFill>
              <p:spPr>
                <a:xfrm>
                  <a:off x="8379446" y="3042337"/>
                  <a:ext cx="769310" cy="769310"/>
                </a:xfrm>
                <a:prstGeom prst="rect">
                  <a:avLst/>
                </a:prstGeom>
                <a:noFill/>
                <a:ln>
                  <a:noFill/>
                </a:ln>
              </p:spPr>
            </p:pic>
            <p:pic>
              <p:nvPicPr>
                <p:cNvPr descr="Trabajadora de oficina con relleno sólido" id="357" name="Google Shape;357;p11"/>
                <p:cNvPicPr preferRelativeResize="0"/>
                <p:nvPr/>
              </p:nvPicPr>
              <p:blipFill rotWithShape="1">
                <a:blip r:embed="rId7">
                  <a:alphaModFix/>
                </a:blip>
                <a:srcRect b="0" l="0" r="0" t="0"/>
                <a:stretch/>
              </p:blipFill>
              <p:spPr>
                <a:xfrm>
                  <a:off x="7777087" y="3431008"/>
                  <a:ext cx="914400" cy="914400"/>
                </a:xfrm>
                <a:prstGeom prst="rect">
                  <a:avLst/>
                </a:prstGeom>
                <a:noFill/>
                <a:ln>
                  <a:noFill/>
                </a:ln>
              </p:spPr>
            </p:pic>
          </p:grpSp>
          <p:grpSp>
            <p:nvGrpSpPr>
              <p:cNvPr id="358" name="Google Shape;358;p11"/>
              <p:cNvGrpSpPr/>
              <p:nvPr/>
            </p:nvGrpSpPr>
            <p:grpSpPr>
              <a:xfrm>
                <a:off x="9745174" y="1992530"/>
                <a:ext cx="633516" cy="640787"/>
                <a:chOff x="6803045" y="1706427"/>
                <a:chExt cx="474544" cy="513698"/>
              </a:xfrm>
            </p:grpSpPr>
            <p:sp>
              <p:nvSpPr>
                <p:cNvPr id="359" name="Google Shape;359;p11"/>
                <p:cNvSpPr/>
                <p:nvPr/>
              </p:nvSpPr>
              <p:spPr>
                <a:xfrm>
                  <a:off x="6971977" y="1875300"/>
                  <a:ext cx="136264" cy="135431"/>
                </a:xfrm>
                <a:custGeom>
                  <a:rect b="b" l="l" r="r" t="t"/>
                  <a:pathLst>
                    <a:path extrusionOk="0" h="135431" w="136264">
                      <a:moveTo>
                        <a:pt x="117164" y="40403"/>
                      </a:moveTo>
                      <a:lnTo>
                        <a:pt x="122221" y="25408"/>
                      </a:lnTo>
                      <a:lnTo>
                        <a:pt x="110797" y="13983"/>
                      </a:lnTo>
                      <a:lnTo>
                        <a:pt x="95802" y="19041"/>
                      </a:lnTo>
                      <a:cubicBezTo>
                        <a:pt x="91903" y="16845"/>
                        <a:pt x="87745" y="15146"/>
                        <a:pt x="83425" y="13983"/>
                      </a:cubicBezTo>
                      <a:lnTo>
                        <a:pt x="76403" y="0"/>
                      </a:lnTo>
                      <a:lnTo>
                        <a:pt x="60456" y="0"/>
                      </a:lnTo>
                      <a:lnTo>
                        <a:pt x="53375" y="14043"/>
                      </a:lnTo>
                      <a:cubicBezTo>
                        <a:pt x="49039" y="15216"/>
                        <a:pt x="44863" y="16914"/>
                        <a:pt x="40939" y="19101"/>
                      </a:cubicBezTo>
                      <a:lnTo>
                        <a:pt x="25944" y="14043"/>
                      </a:lnTo>
                      <a:lnTo>
                        <a:pt x="14519" y="25468"/>
                      </a:lnTo>
                      <a:lnTo>
                        <a:pt x="19279" y="40463"/>
                      </a:lnTo>
                      <a:cubicBezTo>
                        <a:pt x="16996" y="44339"/>
                        <a:pt x="15235" y="48501"/>
                        <a:pt x="14043" y="52840"/>
                      </a:cubicBezTo>
                      <a:lnTo>
                        <a:pt x="0" y="59861"/>
                      </a:lnTo>
                      <a:lnTo>
                        <a:pt x="0" y="75570"/>
                      </a:lnTo>
                      <a:lnTo>
                        <a:pt x="14043" y="82651"/>
                      </a:lnTo>
                      <a:cubicBezTo>
                        <a:pt x="15200" y="86974"/>
                        <a:pt x="16900" y="91132"/>
                        <a:pt x="19101" y="95028"/>
                      </a:cubicBezTo>
                      <a:lnTo>
                        <a:pt x="14043" y="110023"/>
                      </a:lnTo>
                      <a:lnTo>
                        <a:pt x="25944" y="121448"/>
                      </a:lnTo>
                      <a:lnTo>
                        <a:pt x="40939" y="116330"/>
                      </a:lnTo>
                      <a:cubicBezTo>
                        <a:pt x="44834" y="118548"/>
                        <a:pt x="48992" y="120267"/>
                        <a:pt x="53316" y="121448"/>
                      </a:cubicBezTo>
                      <a:lnTo>
                        <a:pt x="60337" y="135431"/>
                      </a:lnTo>
                      <a:lnTo>
                        <a:pt x="76284" y="135431"/>
                      </a:lnTo>
                      <a:lnTo>
                        <a:pt x="83365" y="121686"/>
                      </a:lnTo>
                      <a:cubicBezTo>
                        <a:pt x="87613" y="120531"/>
                        <a:pt x="91708" y="118872"/>
                        <a:pt x="95564" y="116747"/>
                      </a:cubicBezTo>
                      <a:lnTo>
                        <a:pt x="110499" y="121864"/>
                      </a:lnTo>
                      <a:lnTo>
                        <a:pt x="121924" y="110380"/>
                      </a:lnTo>
                      <a:lnTo>
                        <a:pt x="116866" y="95445"/>
                      </a:lnTo>
                      <a:cubicBezTo>
                        <a:pt x="119139" y="91519"/>
                        <a:pt x="120956" y="87347"/>
                        <a:pt x="122281" y="83008"/>
                      </a:cubicBezTo>
                      <a:lnTo>
                        <a:pt x="136264" y="75987"/>
                      </a:lnTo>
                      <a:lnTo>
                        <a:pt x="136264" y="59861"/>
                      </a:lnTo>
                      <a:lnTo>
                        <a:pt x="122221" y="52780"/>
                      </a:lnTo>
                      <a:cubicBezTo>
                        <a:pt x="121085" y="48451"/>
                        <a:pt x="119385" y="44289"/>
                        <a:pt x="117164" y="40403"/>
                      </a:cubicBezTo>
                      <a:close/>
                      <a:moveTo>
                        <a:pt x="68370" y="91755"/>
                      </a:moveTo>
                      <a:cubicBezTo>
                        <a:pt x="55225" y="91755"/>
                        <a:pt x="44569" y="81099"/>
                        <a:pt x="44569" y="67954"/>
                      </a:cubicBezTo>
                      <a:cubicBezTo>
                        <a:pt x="44569" y="54809"/>
                        <a:pt x="55225" y="44152"/>
                        <a:pt x="68370" y="44152"/>
                      </a:cubicBezTo>
                      <a:cubicBezTo>
                        <a:pt x="81435" y="44344"/>
                        <a:pt x="91980" y="54888"/>
                        <a:pt x="92172" y="67954"/>
                      </a:cubicBezTo>
                      <a:cubicBezTo>
                        <a:pt x="92172" y="81099"/>
                        <a:pt x="81515" y="91755"/>
                        <a:pt x="68370" y="91755"/>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1"/>
                <p:cNvSpPr/>
                <p:nvPr/>
              </p:nvSpPr>
              <p:spPr>
                <a:xfrm>
                  <a:off x="6972868" y="2127656"/>
                  <a:ext cx="134778" cy="34333"/>
                </a:xfrm>
                <a:custGeom>
                  <a:rect b="b" l="l" r="r" t="t"/>
                  <a:pathLst>
                    <a:path extrusionOk="0" h="34333" w="134778">
                      <a:moveTo>
                        <a:pt x="118593" y="0"/>
                      </a:moveTo>
                      <a:lnTo>
                        <a:pt x="16186" y="0"/>
                      </a:lnTo>
                      <a:cubicBezTo>
                        <a:pt x="6705" y="559"/>
                        <a:pt x="-528" y="8697"/>
                        <a:pt x="30" y="18178"/>
                      </a:cubicBezTo>
                      <a:cubicBezTo>
                        <a:pt x="543" y="26880"/>
                        <a:pt x="7485" y="33822"/>
                        <a:pt x="16186" y="34334"/>
                      </a:cubicBezTo>
                      <a:lnTo>
                        <a:pt x="118593" y="34334"/>
                      </a:lnTo>
                      <a:cubicBezTo>
                        <a:pt x="128073" y="33775"/>
                        <a:pt x="135307" y="25637"/>
                        <a:pt x="134749" y="16156"/>
                      </a:cubicBezTo>
                      <a:cubicBezTo>
                        <a:pt x="134236" y="7454"/>
                        <a:pt x="127294" y="512"/>
                        <a:pt x="118593"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1"/>
                <p:cNvSpPr/>
                <p:nvPr/>
              </p:nvSpPr>
              <p:spPr>
                <a:xfrm>
                  <a:off x="7003098" y="2185792"/>
                  <a:ext cx="74320" cy="34333"/>
                </a:xfrm>
                <a:custGeom>
                  <a:rect b="b" l="l" r="r" t="t"/>
                  <a:pathLst>
                    <a:path extrusionOk="0" h="34333" w="74320">
                      <a:moveTo>
                        <a:pt x="37190" y="34334"/>
                      </a:moveTo>
                      <a:cubicBezTo>
                        <a:pt x="56619" y="34303"/>
                        <a:pt x="72771" y="19367"/>
                        <a:pt x="74321" y="0"/>
                      </a:cubicBezTo>
                      <a:lnTo>
                        <a:pt x="0" y="0"/>
                      </a:lnTo>
                      <a:cubicBezTo>
                        <a:pt x="1579" y="19376"/>
                        <a:pt x="17750" y="34305"/>
                        <a:pt x="37190" y="34334"/>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1"/>
                <p:cNvSpPr/>
                <p:nvPr/>
              </p:nvSpPr>
              <p:spPr>
                <a:xfrm>
                  <a:off x="6891349" y="1795207"/>
                  <a:ext cx="297520" cy="308647"/>
                </a:xfrm>
                <a:custGeom>
                  <a:rect b="b" l="l" r="r" t="t"/>
                  <a:pathLst>
                    <a:path extrusionOk="0" h="308647" w="297520">
                      <a:moveTo>
                        <a:pt x="297520" y="152033"/>
                      </a:moveTo>
                      <a:lnTo>
                        <a:pt x="297520" y="146916"/>
                      </a:lnTo>
                      <a:cubicBezTo>
                        <a:pt x="296004" y="65695"/>
                        <a:pt x="229993" y="502"/>
                        <a:pt x="148760" y="0"/>
                      </a:cubicBezTo>
                      <a:lnTo>
                        <a:pt x="148760" y="0"/>
                      </a:lnTo>
                      <a:cubicBezTo>
                        <a:pt x="67527" y="502"/>
                        <a:pt x="1516" y="65695"/>
                        <a:pt x="0" y="146916"/>
                      </a:cubicBezTo>
                      <a:lnTo>
                        <a:pt x="0" y="152033"/>
                      </a:lnTo>
                      <a:cubicBezTo>
                        <a:pt x="544" y="169648"/>
                        <a:pt x="4044" y="187048"/>
                        <a:pt x="10354" y="203504"/>
                      </a:cubicBezTo>
                      <a:cubicBezTo>
                        <a:pt x="16376" y="219030"/>
                        <a:pt x="25121" y="233358"/>
                        <a:pt x="36178" y="245811"/>
                      </a:cubicBezTo>
                      <a:cubicBezTo>
                        <a:pt x="49805" y="260628"/>
                        <a:pt x="64681" y="289487"/>
                        <a:pt x="70988" y="302340"/>
                      </a:cubicBezTo>
                      <a:cubicBezTo>
                        <a:pt x="72917" y="306223"/>
                        <a:pt x="76888" y="308669"/>
                        <a:pt x="81223" y="308648"/>
                      </a:cubicBezTo>
                      <a:lnTo>
                        <a:pt x="216297" y="308648"/>
                      </a:lnTo>
                      <a:cubicBezTo>
                        <a:pt x="220633" y="308669"/>
                        <a:pt x="224603" y="306223"/>
                        <a:pt x="226532" y="302340"/>
                      </a:cubicBezTo>
                      <a:cubicBezTo>
                        <a:pt x="232839" y="289487"/>
                        <a:pt x="247715" y="260687"/>
                        <a:pt x="261342" y="245811"/>
                      </a:cubicBezTo>
                      <a:cubicBezTo>
                        <a:pt x="272399" y="233358"/>
                        <a:pt x="281144" y="219030"/>
                        <a:pt x="287167" y="203504"/>
                      </a:cubicBezTo>
                      <a:cubicBezTo>
                        <a:pt x="293476" y="187048"/>
                        <a:pt x="296976" y="169648"/>
                        <a:pt x="297520" y="152033"/>
                      </a:cubicBezTo>
                      <a:close/>
                      <a:moveTo>
                        <a:pt x="263246" y="151497"/>
                      </a:moveTo>
                      <a:cubicBezTo>
                        <a:pt x="262823" y="165171"/>
                        <a:pt x="260149" y="178681"/>
                        <a:pt x="255332" y="191484"/>
                      </a:cubicBezTo>
                      <a:cubicBezTo>
                        <a:pt x="250814" y="203014"/>
                        <a:pt x="244286" y="213652"/>
                        <a:pt x="236053" y="222902"/>
                      </a:cubicBezTo>
                      <a:cubicBezTo>
                        <a:pt x="222844" y="238626"/>
                        <a:pt x="211521" y="255840"/>
                        <a:pt x="202314" y="274195"/>
                      </a:cubicBezTo>
                      <a:lnTo>
                        <a:pt x="95207" y="274195"/>
                      </a:lnTo>
                      <a:cubicBezTo>
                        <a:pt x="86105" y="255792"/>
                        <a:pt x="74881" y="238518"/>
                        <a:pt x="61765" y="222724"/>
                      </a:cubicBezTo>
                      <a:cubicBezTo>
                        <a:pt x="53532" y="213473"/>
                        <a:pt x="47004" y="202836"/>
                        <a:pt x="42486" y="191306"/>
                      </a:cubicBezTo>
                      <a:cubicBezTo>
                        <a:pt x="37567" y="178519"/>
                        <a:pt x="34793" y="165009"/>
                        <a:pt x="34274" y="151319"/>
                      </a:cubicBezTo>
                      <a:lnTo>
                        <a:pt x="34274" y="147035"/>
                      </a:lnTo>
                      <a:cubicBezTo>
                        <a:pt x="35340" y="84555"/>
                        <a:pt x="86094" y="34356"/>
                        <a:pt x="148582" y="33977"/>
                      </a:cubicBezTo>
                      <a:lnTo>
                        <a:pt x="148582" y="33977"/>
                      </a:lnTo>
                      <a:cubicBezTo>
                        <a:pt x="211069" y="34356"/>
                        <a:pt x="261823" y="84555"/>
                        <a:pt x="262889" y="147035"/>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1"/>
                <p:cNvSpPr/>
                <p:nvPr/>
              </p:nvSpPr>
              <p:spPr>
                <a:xfrm>
                  <a:off x="7029517" y="1706427"/>
                  <a:ext cx="23801" cy="65454"/>
                </a:xfrm>
                <a:custGeom>
                  <a:rect b="b" l="l" r="r" t="t"/>
                  <a:pathLst>
                    <a:path extrusionOk="0" h="65454" w="23801">
                      <a:moveTo>
                        <a:pt x="11901" y="65454"/>
                      </a:moveTo>
                      <a:cubicBezTo>
                        <a:pt x="18474" y="65454"/>
                        <a:pt x="23802" y="60126"/>
                        <a:pt x="23802" y="53554"/>
                      </a:cubicBezTo>
                      <a:lnTo>
                        <a:pt x="23802" y="11901"/>
                      </a:lnTo>
                      <a:cubicBezTo>
                        <a:pt x="23802" y="5328"/>
                        <a:pt x="18474" y="0"/>
                        <a:pt x="11901" y="0"/>
                      </a:cubicBezTo>
                      <a:cubicBezTo>
                        <a:pt x="5328" y="0"/>
                        <a:pt x="0" y="5328"/>
                        <a:pt x="0" y="11901"/>
                      </a:cubicBezTo>
                      <a:lnTo>
                        <a:pt x="0" y="53554"/>
                      </a:lnTo>
                      <a:cubicBezTo>
                        <a:pt x="0" y="60126"/>
                        <a:pt x="5328" y="65454"/>
                        <a:pt x="11901" y="65454"/>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1"/>
                <p:cNvSpPr/>
                <p:nvPr/>
              </p:nvSpPr>
              <p:spPr>
                <a:xfrm>
                  <a:off x="6867664" y="1774764"/>
                  <a:ext cx="52791" cy="52881"/>
                </a:xfrm>
                <a:custGeom>
                  <a:rect b="b" l="l" r="r" t="t"/>
                  <a:pathLst>
                    <a:path extrusionOk="0" h="52881" w="52791">
                      <a:moveTo>
                        <a:pt x="32551" y="49421"/>
                      </a:moveTo>
                      <a:cubicBezTo>
                        <a:pt x="37193" y="54035"/>
                        <a:pt x="44689" y="54035"/>
                        <a:pt x="49331" y="49421"/>
                      </a:cubicBezTo>
                      <a:cubicBezTo>
                        <a:pt x="53945" y="44780"/>
                        <a:pt x="53945" y="37283"/>
                        <a:pt x="49331" y="32641"/>
                      </a:cubicBezTo>
                      <a:lnTo>
                        <a:pt x="19876" y="3068"/>
                      </a:lnTo>
                      <a:cubicBezTo>
                        <a:pt x="14998" y="-1337"/>
                        <a:pt x="7473" y="-953"/>
                        <a:pt x="3068" y="3925"/>
                      </a:cubicBezTo>
                      <a:cubicBezTo>
                        <a:pt x="-1033" y="8468"/>
                        <a:pt x="-1021" y="15380"/>
                        <a:pt x="3096" y="19907"/>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1"/>
                <p:cNvSpPr/>
                <p:nvPr/>
              </p:nvSpPr>
              <p:spPr>
                <a:xfrm>
                  <a:off x="7162262" y="1777852"/>
                  <a:ext cx="52228" cy="52118"/>
                </a:xfrm>
                <a:custGeom>
                  <a:rect b="b" l="l" r="r" t="t"/>
                  <a:pathLst>
                    <a:path extrusionOk="0" h="52118" w="52228">
                      <a:moveTo>
                        <a:pt x="12148" y="52106"/>
                      </a:moveTo>
                      <a:cubicBezTo>
                        <a:pt x="15320" y="52108"/>
                        <a:pt x="18361" y="50844"/>
                        <a:pt x="20598" y="48595"/>
                      </a:cubicBezTo>
                      <a:lnTo>
                        <a:pt x="49993" y="18843"/>
                      </a:lnTo>
                      <a:cubicBezTo>
                        <a:pt x="53826" y="13504"/>
                        <a:pt x="52607" y="6069"/>
                        <a:pt x="47269" y="2235"/>
                      </a:cubicBezTo>
                      <a:cubicBezTo>
                        <a:pt x="43056" y="-790"/>
                        <a:pt x="37370" y="-740"/>
                        <a:pt x="33212" y="2360"/>
                      </a:cubicBezTo>
                      <a:lnTo>
                        <a:pt x="3460" y="32112"/>
                      </a:lnTo>
                      <a:cubicBezTo>
                        <a:pt x="-1153" y="36754"/>
                        <a:pt x="-1153" y="44251"/>
                        <a:pt x="3460" y="48892"/>
                      </a:cubicBezTo>
                      <a:cubicBezTo>
                        <a:pt x="5804" y="51093"/>
                        <a:pt x="8937" y="52252"/>
                        <a:pt x="12148" y="52106"/>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1"/>
                <p:cNvSpPr/>
                <p:nvPr/>
              </p:nvSpPr>
              <p:spPr>
                <a:xfrm>
                  <a:off x="6803045" y="1929567"/>
                  <a:ext cx="65454" cy="23801"/>
                </a:xfrm>
                <a:custGeom>
                  <a:rect b="b" l="l" r="r" t="t"/>
                  <a:pathLst>
                    <a:path extrusionOk="0" h="23801" w="65454">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1"/>
                <p:cNvSpPr/>
                <p:nvPr/>
              </p:nvSpPr>
              <p:spPr>
                <a:xfrm>
                  <a:off x="6866600" y="2055473"/>
                  <a:ext cx="53256" cy="53553"/>
                </a:xfrm>
                <a:custGeom>
                  <a:rect b="b" l="l" r="r" t="t"/>
                  <a:pathLst>
                    <a:path extrusionOk="0" h="53553" w="53256">
                      <a:moveTo>
                        <a:pt x="33615" y="2862"/>
                      </a:moveTo>
                      <a:lnTo>
                        <a:pt x="4160" y="32614"/>
                      </a:lnTo>
                      <a:cubicBezTo>
                        <a:pt x="-832" y="36889"/>
                        <a:pt x="-1413" y="44401"/>
                        <a:pt x="2862" y="49394"/>
                      </a:cubicBezTo>
                      <a:cubicBezTo>
                        <a:pt x="7137" y="54386"/>
                        <a:pt x="14650" y="54967"/>
                        <a:pt x="19642" y="50692"/>
                      </a:cubicBezTo>
                      <a:cubicBezTo>
                        <a:pt x="20108" y="50293"/>
                        <a:pt x="20542" y="49859"/>
                        <a:pt x="20940" y="49394"/>
                      </a:cubicBezTo>
                      <a:lnTo>
                        <a:pt x="50395" y="19642"/>
                      </a:lnTo>
                      <a:cubicBezTo>
                        <a:pt x="54670" y="14649"/>
                        <a:pt x="54089" y="7137"/>
                        <a:pt x="49097" y="2862"/>
                      </a:cubicBezTo>
                      <a:cubicBezTo>
                        <a:pt x="44641" y="-954"/>
                        <a:pt x="38070" y="-954"/>
                        <a:pt x="33615" y="2862"/>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1"/>
                <p:cNvSpPr/>
                <p:nvPr/>
              </p:nvSpPr>
              <p:spPr>
                <a:xfrm>
                  <a:off x="7162125" y="2052148"/>
                  <a:ext cx="54691" cy="54741"/>
                </a:xfrm>
                <a:custGeom>
                  <a:rect b="b" l="l" r="r" t="t"/>
                  <a:pathLst>
                    <a:path extrusionOk="0" h="54741" w="54691">
                      <a:moveTo>
                        <a:pt x="20734" y="3925"/>
                      </a:moveTo>
                      <a:cubicBezTo>
                        <a:pt x="16329" y="-953"/>
                        <a:pt x="8804" y="-1337"/>
                        <a:pt x="3925" y="3068"/>
                      </a:cubicBezTo>
                      <a:cubicBezTo>
                        <a:pt x="-953" y="7472"/>
                        <a:pt x="-1337" y="14998"/>
                        <a:pt x="3068" y="19876"/>
                      </a:cubicBezTo>
                      <a:cubicBezTo>
                        <a:pt x="3330" y="20166"/>
                        <a:pt x="3606" y="20443"/>
                        <a:pt x="3894" y="20705"/>
                      </a:cubicBezTo>
                      <a:lnTo>
                        <a:pt x="33646" y="50457"/>
                      </a:lnTo>
                      <a:cubicBezTo>
                        <a:pt x="37853" y="55508"/>
                        <a:pt x="45357" y="56191"/>
                        <a:pt x="50407" y="51984"/>
                      </a:cubicBezTo>
                      <a:cubicBezTo>
                        <a:pt x="55458" y="47778"/>
                        <a:pt x="56141" y="40274"/>
                        <a:pt x="51934" y="35224"/>
                      </a:cubicBezTo>
                      <a:cubicBezTo>
                        <a:pt x="51364" y="34539"/>
                        <a:pt x="50719" y="33921"/>
                        <a:pt x="50010" y="3338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1"/>
                <p:cNvSpPr/>
                <p:nvPr/>
              </p:nvSpPr>
              <p:spPr>
                <a:xfrm>
                  <a:off x="7212135" y="1929151"/>
                  <a:ext cx="65454" cy="23801"/>
                </a:xfrm>
                <a:custGeom>
                  <a:rect b="b" l="l" r="r" t="t"/>
                  <a:pathLst>
                    <a:path extrusionOk="0" h="23801" w="65454">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70" name="Google Shape;370;p11"/>
          <p:cNvSpPr txBox="1"/>
          <p:nvPr>
            <p:ph idx="1" type="body"/>
          </p:nvPr>
        </p:nvSpPr>
        <p:spPr>
          <a:xfrm>
            <a:off x="389716" y="1222800"/>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Sozialunternehmen kombinieren:</a:t>
            </a:r>
            <a:endParaRPr/>
          </a:p>
        </p:txBody>
      </p:sp>
      <p:pic>
        <p:nvPicPr>
          <p:cNvPr descr="Graphical user interface, application&#10;&#10;Description automatically generated with medium confidence" id="371" name="Google Shape;371;p11"/>
          <p:cNvPicPr preferRelativeResize="0"/>
          <p:nvPr/>
        </p:nvPicPr>
        <p:blipFill rotWithShape="1">
          <a:blip r:embed="rId8">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2"/>
          <p:cNvSpPr txBox="1"/>
          <p:nvPr>
            <p:ph type="title"/>
          </p:nvPr>
        </p:nvSpPr>
        <p:spPr>
          <a:xfrm>
            <a:off x="718275" y="575950"/>
            <a:ext cx="8003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1.2 Kontext und Hintergrund</a:t>
            </a:r>
            <a:endParaRPr>
              <a:solidFill>
                <a:srgbClr val="002B4D"/>
              </a:solidFill>
            </a:endParaRPr>
          </a:p>
        </p:txBody>
      </p:sp>
      <p:pic>
        <p:nvPicPr>
          <p:cNvPr id="377" name="Google Shape;377;p1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78" name="Google Shape;378;p12"/>
          <p:cNvSpPr txBox="1"/>
          <p:nvPr>
            <p:ph idx="1" type="body"/>
          </p:nvPr>
        </p:nvSpPr>
        <p:spPr>
          <a:xfrm>
            <a:off x="389716" y="1222800"/>
            <a:ext cx="8364600" cy="33447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Der historische Kontext und Hintergrund von Sozialunternehmen kann in einigen Fällen bis ins </a:t>
            </a:r>
            <a:r>
              <a:rPr b="1" lang="it"/>
              <a:t>Mittelalter </a:t>
            </a:r>
            <a:r>
              <a:rPr lang="it"/>
              <a:t>zurückreichen, als gemeinnützige Organisationen bereits soziale Dienste anboten.</a:t>
            </a:r>
            <a:endParaRPr/>
          </a:p>
          <a:p>
            <a:pPr indent="0" lvl="0" marL="0" rtl="0" algn="l">
              <a:lnSpc>
                <a:spcPct val="115000"/>
              </a:lnSpc>
              <a:spcBef>
                <a:spcPts val="0"/>
              </a:spcBef>
              <a:spcAft>
                <a:spcPts val="0"/>
              </a:spcAft>
              <a:buSzPts val="1800"/>
              <a:buNone/>
            </a:pPr>
            <a:r>
              <a:rPr lang="it"/>
              <a:t>Tatsächlich haben die meisten Sozialunternehmen ihre Wurzeln in der </a:t>
            </a:r>
            <a:r>
              <a:rPr b="1" lang="it"/>
              <a:t>Tradition der Vereine, der Hilfsgesellschaften und des genossenschaftlichen und freiwilligen Engagements</a:t>
            </a:r>
            <a:r>
              <a:rPr lang="it"/>
              <a:t>, die der Entstehung der heutigen staatlichen Einrichtungen vorausgingen.</a:t>
            </a:r>
            <a:endParaRPr/>
          </a:p>
          <a:p>
            <a:pPr indent="0" lvl="0" marL="0" rtl="0" algn="l">
              <a:lnSpc>
                <a:spcPct val="115000"/>
              </a:lnSpc>
              <a:spcBef>
                <a:spcPts val="0"/>
              </a:spcBef>
              <a:spcAft>
                <a:spcPts val="0"/>
              </a:spcAft>
              <a:buSzPts val="1800"/>
              <a:buNone/>
            </a:pPr>
            <a:r>
              <a:rPr lang="it"/>
              <a:t>In anderen Ländern jedoch sind die Geschichte und der Ursprung der Sozialunternehmen eng mit den Merkmalen und der Entwicklung ihrer </a:t>
            </a:r>
            <a:r>
              <a:rPr b="1" lang="it"/>
              <a:t>Sozialsysteme </a:t>
            </a:r>
            <a:r>
              <a:rPr lang="it"/>
              <a:t>verbunden.</a:t>
            </a:r>
            <a:endParaRPr/>
          </a:p>
        </p:txBody>
      </p:sp>
      <p:pic>
        <p:nvPicPr>
          <p:cNvPr descr="Graphical user interface, application&#10;&#10;Description automatically generated with medium confidence" id="379" name="Google Shape;379;p1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3"/>
          <p:cNvSpPr txBox="1"/>
          <p:nvPr>
            <p:ph type="title"/>
          </p:nvPr>
        </p:nvSpPr>
        <p:spPr>
          <a:xfrm>
            <a:off x="718275" y="575950"/>
            <a:ext cx="8003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1.3 Sozialunternehmen heutzutage</a:t>
            </a:r>
            <a:endParaRPr>
              <a:solidFill>
                <a:srgbClr val="002B4D"/>
              </a:solidFill>
            </a:endParaRPr>
          </a:p>
        </p:txBody>
      </p:sp>
      <p:sp>
        <p:nvSpPr>
          <p:cNvPr id="385" name="Google Shape;385;p13"/>
          <p:cNvSpPr txBox="1"/>
          <p:nvPr>
            <p:ph idx="1" type="body"/>
          </p:nvPr>
        </p:nvSpPr>
        <p:spPr>
          <a:xfrm>
            <a:off x="718275" y="1366221"/>
            <a:ext cx="8013300" cy="323195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Unternehmerische/wirtschaftliche Dimension</a:t>
            </a:r>
            <a:endParaRPr/>
          </a:p>
          <a:p>
            <a:pPr indent="-342900" lvl="0" marL="457200" rtl="0" algn="l">
              <a:lnSpc>
                <a:spcPct val="107000"/>
              </a:lnSpc>
              <a:spcBef>
                <a:spcPts val="0"/>
              </a:spcBef>
              <a:spcAft>
                <a:spcPts val="0"/>
              </a:spcAft>
              <a:buSzPts val="1800"/>
              <a:buChar char="●"/>
            </a:pPr>
            <a:r>
              <a:rPr lang="it"/>
              <a:t>Das Sozialunternehmen ist ein zunehmend verbreitetes Phänomen mit einem großen Potenzial, das noch lange nicht ausgeschöpft ist.</a:t>
            </a:r>
            <a:endParaRPr/>
          </a:p>
          <a:p>
            <a:pPr indent="-342900" lvl="0" marL="457200" rtl="0" algn="l">
              <a:lnSpc>
                <a:spcPct val="107000"/>
              </a:lnSpc>
              <a:spcBef>
                <a:spcPts val="800"/>
              </a:spcBef>
              <a:spcAft>
                <a:spcPts val="0"/>
              </a:spcAft>
              <a:buSzPts val="1800"/>
              <a:buChar char="●"/>
            </a:pPr>
            <a:r>
              <a:rPr lang="it"/>
              <a:t>Sozialunternehmen haben einen erheblichen Einfluss auf Einkommen, Beschäftigung und Wohlstand.</a:t>
            </a:r>
            <a:endParaRPr/>
          </a:p>
          <a:p>
            <a:pPr indent="-342900" lvl="0" marL="457200" rtl="0" algn="l">
              <a:lnSpc>
                <a:spcPct val="107000"/>
              </a:lnSpc>
              <a:spcBef>
                <a:spcPts val="800"/>
              </a:spcBef>
              <a:spcAft>
                <a:spcPts val="0"/>
              </a:spcAft>
              <a:buSzPts val="1800"/>
              <a:buChar char="●"/>
            </a:pPr>
            <a:r>
              <a:rPr lang="it"/>
              <a:t>Das Potenzial des Sozialunternehmens ergibt sich aus seinen besonderen Merkmalen - wie auf den vorangegangenen Folien dargelegt: Die Definition des Sozialunternehmens ist also alles andere als "neutral" und hat wichtige Auswirkungen auf die Politik. </a:t>
            </a:r>
            <a:endParaRPr/>
          </a:p>
          <a:p>
            <a:pPr indent="-228600" lvl="0" marL="457200" rtl="0" algn="l">
              <a:lnSpc>
                <a:spcPct val="107000"/>
              </a:lnSpc>
              <a:spcBef>
                <a:spcPts val="800"/>
              </a:spcBef>
              <a:spcAft>
                <a:spcPts val="800"/>
              </a:spcAft>
              <a:buSzPts val="1800"/>
              <a:buNone/>
            </a:pPr>
            <a:r>
              <a:t/>
            </a:r>
            <a:endParaRPr sz="1800">
              <a:latin typeface="Calibri"/>
              <a:ea typeface="Calibri"/>
              <a:cs typeface="Calibri"/>
              <a:sym typeface="Calibri"/>
            </a:endParaRPr>
          </a:p>
        </p:txBody>
      </p:sp>
      <p:pic>
        <p:nvPicPr>
          <p:cNvPr id="386" name="Google Shape;386;p1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87" name="Google Shape;387;p1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g1d0e18fce4a_3_8"/>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393" name="Google Shape;393;g1d0e18fce4a_3_8"/>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394" name="Google Shape;394;g1d0e18fce4a_3_8"/>
          <p:cNvPicPr preferRelativeResize="0"/>
          <p:nvPr/>
        </p:nvPicPr>
        <p:blipFill rotWithShape="1">
          <a:blip r:embed="rId5">
            <a:alphaModFix/>
          </a:blip>
          <a:srcRect b="0" l="0" r="0" t="0"/>
          <a:stretch/>
        </p:blipFill>
        <p:spPr>
          <a:xfrm>
            <a:off x="2139250" y="466138"/>
            <a:ext cx="6675476" cy="4211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14"/>
          <p:cNvSpPr txBox="1"/>
          <p:nvPr>
            <p:ph idx="2" type="body"/>
          </p:nvPr>
        </p:nvSpPr>
        <p:spPr>
          <a:xfrm>
            <a:off x="4920098" y="2011680"/>
            <a:ext cx="3837000" cy="2312893"/>
          </a:xfrm>
          <a:prstGeom prst="rect">
            <a:avLst/>
          </a:prstGeom>
          <a:noFill/>
          <a:ln>
            <a:noFill/>
          </a:ln>
        </p:spPr>
        <p:txBody>
          <a:bodyPr anchorCtr="0" anchor="ctr" bIns="91425" lIns="91425" spcFirstLastPara="1" rIns="91425" wrap="square" tIns="91425">
            <a:noAutofit/>
          </a:bodyPr>
          <a:lstStyle/>
          <a:p>
            <a:pPr indent="0" lvl="0" marL="114300" marR="0" rtl="0" algn="l">
              <a:lnSpc>
                <a:spcPct val="115000"/>
              </a:lnSpc>
              <a:spcBef>
                <a:spcPts val="0"/>
              </a:spcBef>
              <a:spcAft>
                <a:spcPts val="0"/>
              </a:spcAft>
              <a:buClr>
                <a:srgbClr val="FFFFFF"/>
              </a:buClr>
              <a:buSzPts val="1800"/>
              <a:buFont typeface="Lato"/>
              <a:buNone/>
            </a:pPr>
            <a:r>
              <a:rPr b="0" i="0" lang="it" sz="1600" u="none" cap="none" strike="noStrike">
                <a:solidFill>
                  <a:srgbClr val="000000"/>
                </a:solidFill>
                <a:latin typeface="Lato"/>
                <a:ea typeface="Lato"/>
                <a:cs typeface="Lato"/>
                <a:sym typeface="Lato"/>
              </a:rPr>
              <a:t>Eine gemeinnützige Gesellschaft ist ein Unternehmen mit einem doppelten Zweck: der Erzielung von Gewinn und der Förderung des Gemeinwohls. Während der einzige Zweck einer gewinnorientierten Gesellschaft darin besteht, einen Gewinn für ihre Stakeholder zu erzielen, und der Zweck einer gemeinnützigen Gesellschaft darin besteht, ihren Auftrag zu erfüllen oder ihre Begünstigten zu unterstützen (z. B. die Förderung der ökologischen Nachhaltigkeit oder die Unterstützung einkommensschwacher Personen), verfolgt eine gemeinnützige Gesellschaft beide Ziele. </a:t>
            </a:r>
            <a:endParaRPr sz="1600">
              <a:solidFill>
                <a:srgbClr val="000000"/>
              </a:solidFill>
            </a:endParaRPr>
          </a:p>
          <a:p>
            <a:pPr indent="0" lvl="0" marL="127000" rtl="0" algn="l">
              <a:lnSpc>
                <a:spcPct val="115000"/>
              </a:lnSpc>
              <a:spcBef>
                <a:spcPts val="0"/>
              </a:spcBef>
              <a:spcAft>
                <a:spcPts val="0"/>
              </a:spcAft>
              <a:buSzPts val="1600"/>
              <a:buNone/>
            </a:pPr>
            <a:r>
              <a:t/>
            </a:r>
            <a:endParaRPr b="1" sz="1600"/>
          </a:p>
          <a:p>
            <a:pPr indent="0" lvl="0" marL="127000" rtl="0" algn="l">
              <a:lnSpc>
                <a:spcPct val="115000"/>
              </a:lnSpc>
              <a:spcBef>
                <a:spcPts val="0"/>
              </a:spcBef>
              <a:spcAft>
                <a:spcPts val="0"/>
              </a:spcAft>
              <a:buSzPts val="1600"/>
              <a:buNone/>
            </a:pPr>
            <a:r>
              <a:t/>
            </a:r>
            <a:endParaRPr sz="1600"/>
          </a:p>
          <a:p>
            <a:pPr indent="0" lvl="0" marL="0" rtl="0" algn="l">
              <a:lnSpc>
                <a:spcPct val="115000"/>
              </a:lnSpc>
              <a:spcBef>
                <a:spcPts val="1600"/>
              </a:spcBef>
              <a:spcAft>
                <a:spcPts val="1600"/>
              </a:spcAft>
              <a:buSzPts val="1800"/>
              <a:buNone/>
            </a:pPr>
            <a:r>
              <a:t/>
            </a:r>
            <a:endParaRPr sz="1600"/>
          </a:p>
        </p:txBody>
      </p:sp>
      <p:pic>
        <p:nvPicPr>
          <p:cNvPr id="400" name="Google Shape;400;p1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01" name="Google Shape;401;p14"/>
          <p:cNvSpPr txBox="1"/>
          <p:nvPr/>
        </p:nvSpPr>
        <p:spPr>
          <a:xfrm>
            <a:off x="50" y="1538040"/>
            <a:ext cx="45720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2. B-Corp und wie man eine Zertifizierung erhält</a:t>
            </a:r>
            <a:endParaRPr b="1" i="0" sz="2500" u="none" cap="none" strike="noStrike">
              <a:solidFill>
                <a:schemeClr val="dk1"/>
              </a:solidFill>
              <a:latin typeface="Raleway"/>
              <a:ea typeface="Raleway"/>
              <a:cs typeface="Raleway"/>
              <a:sym typeface="Raleway"/>
            </a:endParaRPr>
          </a:p>
        </p:txBody>
      </p:sp>
      <p:sp>
        <p:nvSpPr>
          <p:cNvPr id="402" name="Google Shape;402;p14"/>
          <p:cNvSpPr txBox="1"/>
          <p:nvPr/>
        </p:nvSpPr>
        <p:spPr>
          <a:xfrm>
            <a:off x="281725" y="2428450"/>
            <a:ext cx="4045200" cy="1318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chemeClr val="dk2"/>
              </a:buClr>
              <a:buSzPts val="1100"/>
              <a:buFont typeface="Arial"/>
              <a:buNone/>
            </a:pPr>
            <a:r>
              <a:rPr b="1" i="0" lang="it" sz="2400" u="none" cap="none" strike="noStrike">
                <a:solidFill>
                  <a:srgbClr val="122D4A"/>
                </a:solidFill>
                <a:latin typeface="Arial"/>
                <a:ea typeface="Arial"/>
                <a:cs typeface="Arial"/>
                <a:sym typeface="Arial"/>
              </a:rPr>
              <a:t>2.1 Was sind Benefit Corporations?</a:t>
            </a:r>
            <a:endParaRPr b="0" i="0" sz="2400" u="none" cap="none" strike="noStrike">
              <a:solidFill>
                <a:srgbClr val="12129F"/>
              </a:solidFill>
              <a:latin typeface="Arial"/>
              <a:ea typeface="Arial"/>
              <a:cs typeface="Arial"/>
              <a:sym typeface="Arial"/>
            </a:endParaRPr>
          </a:p>
        </p:txBody>
      </p:sp>
      <p:pic>
        <p:nvPicPr>
          <p:cNvPr descr="Graphical user interface, application&#10;&#10;Description automatically generated with medium confidence" id="403" name="Google Shape;403;p14"/>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1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09" name="Google Shape;409;p15"/>
          <p:cNvSpPr txBox="1"/>
          <p:nvPr>
            <p:ph idx="1" type="body"/>
          </p:nvPr>
        </p:nvSpPr>
        <p:spPr>
          <a:xfrm>
            <a:off x="381166" y="739862"/>
            <a:ext cx="8381700" cy="3584711"/>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it" sz="1600"/>
              <a:t>Um als Benefit Corporations in Frage zu kommen, muss Ihr Unternehmen einen gemeinnützigen Zweck verfolgen und sich verpflichten, Jahresberichte zu erstellen, aus denen die Fortschritte bei der Erfüllung des erklärten Auftrags hervorgehen. Ihre Gründungsunterlagen müssen eine Erklärung zu einem oder mehreren gemeinnützigen Zwecken enthalten, wie z. B.:</a:t>
            </a:r>
            <a:endParaRPr/>
          </a:p>
          <a:p>
            <a:pPr indent="-342900" lvl="0" marL="457200" rtl="0" algn="l">
              <a:lnSpc>
                <a:spcPct val="115000"/>
              </a:lnSpc>
              <a:spcBef>
                <a:spcPts val="0"/>
              </a:spcBef>
              <a:spcAft>
                <a:spcPts val="0"/>
              </a:spcAft>
              <a:buSzPts val="1800"/>
              <a:buFont typeface="Arial"/>
              <a:buChar char="•"/>
            </a:pPr>
            <a:r>
              <a:rPr lang="it" sz="1600"/>
              <a:t>den einkommensschwachen Personen oder Gemeinschaften dienen</a:t>
            </a:r>
            <a:endParaRPr/>
          </a:p>
          <a:p>
            <a:pPr indent="-342900" lvl="0" marL="457200" rtl="0" algn="l">
              <a:lnSpc>
                <a:spcPct val="115000"/>
              </a:lnSpc>
              <a:spcBef>
                <a:spcPts val="0"/>
              </a:spcBef>
              <a:spcAft>
                <a:spcPts val="0"/>
              </a:spcAft>
              <a:buSzPts val="1800"/>
              <a:buFont typeface="Arial"/>
              <a:buChar char="•"/>
            </a:pPr>
            <a:r>
              <a:rPr lang="it" sz="1600"/>
              <a:t>ökologische Nachhaltigkeit</a:t>
            </a:r>
            <a:endParaRPr sz="1600"/>
          </a:p>
          <a:p>
            <a:pPr indent="-342900" lvl="0" marL="457200" rtl="0" algn="l">
              <a:lnSpc>
                <a:spcPct val="115000"/>
              </a:lnSpc>
              <a:spcBef>
                <a:spcPts val="0"/>
              </a:spcBef>
              <a:spcAft>
                <a:spcPts val="0"/>
              </a:spcAft>
              <a:buSzPts val="1800"/>
              <a:buFont typeface="Arial"/>
              <a:buChar char="•"/>
            </a:pPr>
            <a:r>
              <a:rPr lang="it" sz="1600"/>
              <a:t>Förderung von Kunst und Musik</a:t>
            </a:r>
            <a:endParaRPr/>
          </a:p>
          <a:p>
            <a:pPr indent="-342900" lvl="0" marL="457200" rtl="0" algn="l">
              <a:lnSpc>
                <a:spcPct val="115000"/>
              </a:lnSpc>
              <a:spcBef>
                <a:spcPts val="0"/>
              </a:spcBef>
              <a:spcAft>
                <a:spcPts val="0"/>
              </a:spcAft>
              <a:buSzPts val="1800"/>
              <a:buFont typeface="Arial"/>
              <a:buChar char="•"/>
            </a:pPr>
            <a:r>
              <a:rPr lang="it" sz="1600"/>
              <a:t>Gewinnbeteiligung an Wohltätigkeitsorganisationen</a:t>
            </a:r>
            <a:endParaRPr/>
          </a:p>
          <a:p>
            <a:pPr indent="-342900" lvl="0" marL="457200" rtl="0" algn="l">
              <a:lnSpc>
                <a:spcPct val="115000"/>
              </a:lnSpc>
              <a:spcBef>
                <a:spcPts val="0"/>
              </a:spcBef>
              <a:spcAft>
                <a:spcPts val="0"/>
              </a:spcAft>
              <a:buSzPts val="1800"/>
              <a:buFont typeface="Arial"/>
              <a:buChar char="•"/>
            </a:pPr>
            <a:r>
              <a:rPr lang="it" sz="1600"/>
              <a:t>Beiträge zur wissenschaftlichen Forschung</a:t>
            </a:r>
            <a:endParaRPr/>
          </a:p>
          <a:p>
            <a:pPr indent="-342900" lvl="0" marL="457200" rtl="0" algn="l">
              <a:lnSpc>
                <a:spcPct val="115000"/>
              </a:lnSpc>
              <a:spcBef>
                <a:spcPts val="0"/>
              </a:spcBef>
              <a:spcAft>
                <a:spcPts val="0"/>
              </a:spcAft>
              <a:buSzPts val="1800"/>
              <a:buFont typeface="Arial"/>
              <a:buChar char="•"/>
            </a:pPr>
            <a:r>
              <a:rPr lang="it" sz="1600"/>
              <a:t>die Förderung der öffentlichen Bildung, oder</a:t>
            </a:r>
            <a:endParaRPr/>
          </a:p>
          <a:p>
            <a:pPr indent="-342900" lvl="0" marL="457200" rtl="0" algn="l">
              <a:lnSpc>
                <a:spcPct val="115000"/>
              </a:lnSpc>
              <a:spcBef>
                <a:spcPts val="0"/>
              </a:spcBef>
              <a:spcAft>
                <a:spcPts val="0"/>
              </a:spcAft>
              <a:buSzPts val="1800"/>
              <a:buFont typeface="Arial"/>
              <a:buChar char="•"/>
            </a:pPr>
            <a:r>
              <a:rPr lang="it" sz="1600"/>
              <a:t>ein allgemeiner, gemeinnütziger Zweck</a:t>
            </a:r>
            <a:endParaRPr sz="1600"/>
          </a:p>
        </p:txBody>
      </p:sp>
      <p:pic>
        <p:nvPicPr>
          <p:cNvPr descr="Text&#10;&#10;Description automatically generated" id="410" name="Google Shape;410;p15"/>
          <p:cNvPicPr preferRelativeResize="0"/>
          <p:nvPr/>
        </p:nvPicPr>
        <p:blipFill rotWithShape="1">
          <a:blip r:embed="rId4">
            <a:alphaModFix/>
          </a:blip>
          <a:srcRect b="0" l="0" r="0" t="0"/>
          <a:stretch/>
        </p:blipFill>
        <p:spPr>
          <a:xfrm>
            <a:off x="5666463" y="3053066"/>
            <a:ext cx="3201307" cy="1331744"/>
          </a:xfrm>
          <a:prstGeom prst="rect">
            <a:avLst/>
          </a:prstGeom>
          <a:noFill/>
          <a:ln>
            <a:noFill/>
          </a:ln>
        </p:spPr>
      </p:pic>
      <p:pic>
        <p:nvPicPr>
          <p:cNvPr descr="Graphical user interface, application&#10;&#10;Description automatically generated with medium confidence" id="411" name="Google Shape;411;p1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6"/>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a:solidFill>
                  <a:srgbClr val="002B4D"/>
                </a:solidFill>
              </a:rPr>
              <a:t>2.2 Was sind B-Corps?</a:t>
            </a:r>
            <a:endParaRPr>
              <a:solidFill>
                <a:srgbClr val="002B4D"/>
              </a:solidFill>
            </a:endParaRPr>
          </a:p>
        </p:txBody>
      </p:sp>
      <p:sp>
        <p:nvSpPr>
          <p:cNvPr id="417" name="Google Shape;417;p16"/>
          <p:cNvSpPr txBox="1"/>
          <p:nvPr>
            <p:ph idx="2" type="body"/>
          </p:nvPr>
        </p:nvSpPr>
        <p:spPr>
          <a:xfrm>
            <a:off x="4833302" y="817581"/>
            <a:ext cx="3837000" cy="2860117"/>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600"/>
              </a:spcBef>
              <a:spcAft>
                <a:spcPts val="0"/>
              </a:spcAft>
              <a:buSzPts val="1800"/>
              <a:buNone/>
            </a:pPr>
            <a:r>
              <a:rPr b="1" lang="it" sz="1200">
                <a:solidFill>
                  <a:srgbClr val="000000"/>
                </a:solidFill>
              </a:rPr>
              <a:t>Zertifizierte B-Corps </a:t>
            </a:r>
            <a:r>
              <a:rPr lang="it" sz="1200">
                <a:solidFill>
                  <a:srgbClr val="000000"/>
                </a:solidFill>
              </a:rPr>
              <a:t>sind solche, die sich "</a:t>
            </a:r>
            <a:r>
              <a:rPr i="1" lang="it" sz="1200">
                <a:solidFill>
                  <a:srgbClr val="000000"/>
                </a:solidFill>
              </a:rPr>
              <a:t>für eine geringere Ungleichheit, weniger Armut, eine gesündere Umwelt, stärkere Gemeinschaften und die Schaffung von mehr hochwertigen Arbeitsplätzen mit Würde und Sinn </a:t>
            </a:r>
            <a:r>
              <a:rPr lang="it" sz="1200">
                <a:solidFill>
                  <a:srgbClr val="000000"/>
                </a:solidFill>
              </a:rPr>
              <a:t>einsetzen". </a:t>
            </a:r>
            <a:endParaRPr>
              <a:solidFill>
                <a:srgbClr val="000000"/>
              </a:solidFill>
            </a:endParaRPr>
          </a:p>
          <a:p>
            <a:pPr indent="0" lvl="0" marL="0" rtl="0" algn="l">
              <a:lnSpc>
                <a:spcPct val="115000"/>
              </a:lnSpc>
              <a:spcBef>
                <a:spcPts val="3200"/>
              </a:spcBef>
              <a:spcAft>
                <a:spcPts val="0"/>
              </a:spcAft>
              <a:buSzPts val="1800"/>
              <a:buNone/>
            </a:pPr>
            <a:r>
              <a:rPr lang="it" sz="1200" u="sng">
                <a:solidFill>
                  <a:schemeClr val="hlink"/>
                </a:solidFill>
                <a:hlinkClick r:id="rId3"/>
              </a:rPr>
              <a:t>(https://bcorporation.eu/)</a:t>
            </a:r>
            <a:endParaRPr sz="1200"/>
          </a:p>
          <a:p>
            <a:pPr indent="0" lvl="0" marL="0" rtl="0" algn="l">
              <a:lnSpc>
                <a:spcPct val="115000"/>
              </a:lnSpc>
              <a:spcBef>
                <a:spcPts val="3200"/>
              </a:spcBef>
              <a:spcAft>
                <a:spcPts val="0"/>
              </a:spcAft>
              <a:buSzPts val="1800"/>
              <a:buNone/>
            </a:pPr>
            <a:r>
              <a:rPr lang="it" sz="1200">
                <a:solidFill>
                  <a:srgbClr val="000000"/>
                </a:solidFill>
              </a:rPr>
              <a:t>Geschäft und Gewinne sind nicht der Zweck von Benefit Corporations, sie sind vielmehr das Mittel zu einem höheren Zweck, nämlich dem Wohlergehen ihrer Mitarbeiter, der Gemeinden und der Umwelt um sie herum.</a:t>
            </a:r>
            <a:endParaRPr>
              <a:solidFill>
                <a:srgbClr val="000000"/>
              </a:solidFill>
            </a:endParaRPr>
          </a:p>
          <a:p>
            <a:pPr indent="0" lvl="0" marL="0" rtl="0" algn="l">
              <a:lnSpc>
                <a:spcPct val="115000"/>
              </a:lnSpc>
              <a:spcBef>
                <a:spcPts val="3200"/>
              </a:spcBef>
              <a:spcAft>
                <a:spcPts val="0"/>
              </a:spcAft>
              <a:buSzPts val="1800"/>
              <a:buNone/>
            </a:pPr>
            <a:r>
              <a:rPr lang="it" sz="1200">
                <a:solidFill>
                  <a:srgbClr val="000000"/>
                </a:solidFill>
              </a:rPr>
              <a:t>B Corps bringen die Interessen der Stakeholder mit den Interessen von Arbeitnehmern, Kunden, Gemeinden und der Umwelt in Einklang.</a:t>
            </a:r>
            <a:endParaRPr sz="1200">
              <a:solidFill>
                <a:srgbClr val="000000"/>
              </a:solidFill>
            </a:endParaRPr>
          </a:p>
        </p:txBody>
      </p:sp>
      <p:pic>
        <p:nvPicPr>
          <p:cNvPr id="418" name="Google Shape;418;p16"/>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19" name="Google Shape;419;p1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cbc959274b_0_77"/>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a:t>Arbeitseinheiten</a:t>
            </a:r>
            <a:endParaRPr/>
          </a:p>
        </p:txBody>
      </p:sp>
      <p:sp>
        <p:nvSpPr>
          <p:cNvPr id="251" name="Google Shape;251;g1cbc959274b_0_77"/>
          <p:cNvSpPr txBox="1"/>
          <p:nvPr>
            <p:ph idx="2" type="body"/>
          </p:nvPr>
        </p:nvSpPr>
        <p:spPr>
          <a:xfrm>
            <a:off x="4957550" y="527125"/>
            <a:ext cx="3837000" cy="3708875"/>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Was ist ein Sozialnternehmen?</a:t>
            </a:r>
            <a:endParaRPr b="1">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B-Corp und wie man eine Zertifizierung erhält</a:t>
            </a:r>
            <a:endParaRPr b="1">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Kartierung der Gesetzgebung in verschiedenen Ländern zu sozialen Unternehmen</a:t>
            </a:r>
            <a:endParaRPr b="1" sz="13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Wie man ein Netzwerk aufbaut oder sich Zugang dazu verschafft und mit seinen Stakeholder interagiert</a:t>
            </a:r>
            <a:endParaRPr sz="14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Synergie und Gleichgewicht zwischen sozialen und wirtschaftlichen Zielen - Wie Sie Ihr Produkt vermarkten</a:t>
            </a:r>
            <a:endParaRPr sz="14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Wie man soziale Auswirkungen messen kann</a:t>
            </a:r>
            <a:endParaRPr sz="14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Best case - Interview mit Close the Gap</a:t>
            </a:r>
            <a:endParaRPr b="1" sz="1300">
              <a:solidFill>
                <a:schemeClr val="dk2"/>
              </a:solidFill>
            </a:endParaRPr>
          </a:p>
          <a:p>
            <a:pPr indent="0" lvl="0" marL="457200" rtl="0" algn="ctr">
              <a:lnSpc>
                <a:spcPct val="100000"/>
              </a:lnSpc>
              <a:spcBef>
                <a:spcPts val="0"/>
              </a:spcBef>
              <a:spcAft>
                <a:spcPts val="0"/>
              </a:spcAft>
              <a:buSzPts val="1800"/>
              <a:buNone/>
            </a:pPr>
            <a:r>
              <a:t/>
            </a:r>
            <a:endParaRPr b="1">
              <a:solidFill>
                <a:schemeClr val="dk2"/>
              </a:solidFill>
            </a:endParaRPr>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sz="1500"/>
          </a:p>
        </p:txBody>
      </p:sp>
      <p:pic>
        <p:nvPicPr>
          <p:cNvPr id="252" name="Google Shape;252;g1cbc959274b_0_77"/>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descr="Graphical user interface, application&#10;&#10;Description automatically generated with medium confidence" id="253" name="Google Shape;253;g1cbc959274b_0_7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7"/>
          <p:cNvSpPr txBox="1"/>
          <p:nvPr>
            <p:ph type="title"/>
          </p:nvPr>
        </p:nvSpPr>
        <p:spPr>
          <a:xfrm>
            <a:off x="654424" y="575950"/>
            <a:ext cx="80673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t>Die B-Corps Familie</a:t>
            </a:r>
            <a:endParaRPr/>
          </a:p>
        </p:txBody>
      </p:sp>
      <p:sp>
        <p:nvSpPr>
          <p:cNvPr id="425" name="Google Shape;425;p17"/>
          <p:cNvSpPr txBox="1"/>
          <p:nvPr>
            <p:ph idx="1" type="body"/>
          </p:nvPr>
        </p:nvSpPr>
        <p:spPr>
          <a:xfrm>
            <a:off x="941387" y="1211350"/>
            <a:ext cx="3071400" cy="33562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600"/>
              </a:spcBef>
              <a:spcAft>
                <a:spcPts val="0"/>
              </a:spcAft>
              <a:buSzPts val="1400"/>
              <a:buNone/>
            </a:pPr>
            <a:r>
              <a:rPr lang="it"/>
              <a:t>Die B-Corp-Bewegung entstand in den USA durch die Arbeit von B-Lab, einer Nichtregierungsorganisation, deren Aufgabe es ist, eine neue internationale Kultur zu verbreiten, die auf den sozialen Auswirkungen und der Verantwortung eines jeden Unternehmens in der Welt basiert. </a:t>
            </a:r>
            <a:endParaRPr/>
          </a:p>
          <a:p>
            <a:pPr indent="0" lvl="0" marL="457200" rtl="0" algn="l">
              <a:lnSpc>
                <a:spcPct val="115000"/>
              </a:lnSpc>
              <a:spcBef>
                <a:spcPts val="2800"/>
              </a:spcBef>
              <a:spcAft>
                <a:spcPts val="1200"/>
              </a:spcAft>
              <a:buSzPts val="1400"/>
              <a:buNone/>
            </a:pPr>
            <a:r>
              <a:t/>
            </a:r>
            <a:endParaRPr sz="1600"/>
          </a:p>
        </p:txBody>
      </p:sp>
      <p:sp>
        <p:nvSpPr>
          <p:cNvPr id="426" name="Google Shape;426;p17"/>
          <p:cNvSpPr txBox="1"/>
          <p:nvPr>
            <p:ph idx="2" type="body"/>
          </p:nvPr>
        </p:nvSpPr>
        <p:spPr>
          <a:xfrm>
            <a:off x="5110000" y="1925619"/>
            <a:ext cx="3443700" cy="1228706"/>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1600"/>
              </a:spcBef>
              <a:spcAft>
                <a:spcPts val="0"/>
              </a:spcAft>
              <a:buSzPts val="1600"/>
              <a:buNone/>
            </a:pPr>
            <a:r>
              <a:rPr b="1" lang="it" sz="1600"/>
              <a:t>B-Corps sind eine Erweiterung des Konzepts der Benefit Corporations.</a:t>
            </a:r>
            <a:endParaRPr b="1" sz="1600"/>
          </a:p>
        </p:txBody>
      </p:sp>
      <p:pic>
        <p:nvPicPr>
          <p:cNvPr id="427" name="Google Shape;427;p1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28" name="Google Shape;428;p1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8"/>
          <p:cNvSpPr txBox="1"/>
          <p:nvPr>
            <p:ph type="title"/>
          </p:nvPr>
        </p:nvSpPr>
        <p:spPr>
          <a:xfrm>
            <a:off x="178940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t>B-Impact Assessment</a:t>
            </a:r>
            <a:endParaRPr/>
          </a:p>
        </p:txBody>
      </p:sp>
      <p:sp>
        <p:nvSpPr>
          <p:cNvPr id="434" name="Google Shape;434;p18"/>
          <p:cNvSpPr txBox="1"/>
          <p:nvPr>
            <p:ph idx="1" type="body"/>
          </p:nvPr>
        </p:nvSpPr>
        <p:spPr>
          <a:xfrm>
            <a:off x="1102761" y="1211350"/>
            <a:ext cx="2972400" cy="3349125"/>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1600"/>
              </a:spcBef>
              <a:spcAft>
                <a:spcPts val="0"/>
              </a:spcAft>
              <a:buSzPts val="1600"/>
              <a:buNone/>
            </a:pPr>
            <a:r>
              <a:rPr b="1" lang="it" sz="1600">
                <a:solidFill>
                  <a:srgbClr val="FF6B26"/>
                </a:solidFill>
              </a:rPr>
              <a:t>LoreB Lab </a:t>
            </a:r>
            <a:r>
              <a:rPr lang="it"/>
              <a:t>hat das </a:t>
            </a:r>
            <a:r>
              <a:rPr lang="it" u="sng">
                <a:solidFill>
                  <a:srgbClr val="0070C0"/>
                </a:solidFill>
                <a:hlinkClick r:id="rId3">
                  <a:extLst>
                    <a:ext uri="{A12FA001-AC4F-418D-AE19-62706E023703}">
                      <ahyp:hlinkClr val="tx"/>
                    </a:ext>
                  </a:extLst>
                </a:hlinkClick>
              </a:rPr>
              <a:t>B-Impact-Assessment </a:t>
            </a:r>
            <a:r>
              <a:rPr lang="it"/>
              <a:t>entwickelt, das jedem Unternehmen, das sein Engagement für die Gemeinschaft und die Umwelt messen möchte, kostenlos zur Verfügung steht. Sobald ein Unternehmen die Bewertung mit mehr als 80/200 Punkten bestanden hat, kann es sich für das Zertifizierungsverfahren bewerben. </a:t>
            </a:r>
            <a:endParaRPr/>
          </a:p>
          <a:p>
            <a:pPr indent="0" lvl="0" marL="457200" rtl="0" algn="l">
              <a:lnSpc>
                <a:spcPct val="115000"/>
              </a:lnSpc>
              <a:spcBef>
                <a:spcPts val="1600"/>
              </a:spcBef>
              <a:spcAft>
                <a:spcPts val="1200"/>
              </a:spcAft>
              <a:buSzPts val="1400"/>
              <a:buNone/>
            </a:pPr>
            <a:r>
              <a:t/>
            </a:r>
            <a:endParaRPr sz="1600"/>
          </a:p>
        </p:txBody>
      </p:sp>
      <p:sp>
        <p:nvSpPr>
          <p:cNvPr id="435" name="Google Shape;435;p18"/>
          <p:cNvSpPr txBox="1"/>
          <p:nvPr>
            <p:ph idx="2" type="body"/>
          </p:nvPr>
        </p:nvSpPr>
        <p:spPr>
          <a:xfrm>
            <a:off x="5120659" y="1420007"/>
            <a:ext cx="3071400" cy="300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t/>
            </a:r>
            <a:endParaRPr sz="1100">
              <a:latin typeface="Barlow"/>
              <a:ea typeface="Barlow"/>
              <a:cs typeface="Barlow"/>
              <a:sym typeface="Barlow"/>
            </a:endParaRPr>
          </a:p>
          <a:p>
            <a:pPr indent="0" lvl="0" marL="0" rtl="0" algn="ctr">
              <a:lnSpc>
                <a:spcPct val="115000"/>
              </a:lnSpc>
              <a:spcBef>
                <a:spcPts val="0"/>
              </a:spcBef>
              <a:spcAft>
                <a:spcPts val="0"/>
              </a:spcAft>
              <a:buSzPts val="1400"/>
              <a:buNone/>
            </a:pPr>
            <a:r>
              <a:t/>
            </a:r>
            <a:endParaRPr i="1">
              <a:latin typeface="Barlow"/>
              <a:ea typeface="Barlow"/>
              <a:cs typeface="Barlow"/>
              <a:sym typeface="Barlow"/>
            </a:endParaRPr>
          </a:p>
          <a:p>
            <a:pPr indent="0" lvl="0" marL="0" rtl="0" algn="ctr">
              <a:lnSpc>
                <a:spcPct val="115000"/>
              </a:lnSpc>
              <a:spcBef>
                <a:spcPts val="0"/>
              </a:spcBef>
              <a:spcAft>
                <a:spcPts val="0"/>
              </a:spcAft>
              <a:buSzPts val="1400"/>
              <a:buNone/>
            </a:pPr>
            <a:r>
              <a:rPr i="1" lang="it"/>
              <a:t>"Es gibt weltweit mehr als 3.400 zertifizierte B-Corps, die in 71 Ländern verteilt sind.</a:t>
            </a:r>
            <a:endParaRPr i="1"/>
          </a:p>
          <a:p>
            <a:pPr indent="0" lvl="0" marL="0" rtl="0" algn="ctr">
              <a:lnSpc>
                <a:spcPct val="115000"/>
              </a:lnSpc>
              <a:spcBef>
                <a:spcPts val="0"/>
              </a:spcBef>
              <a:spcAft>
                <a:spcPts val="0"/>
              </a:spcAft>
              <a:buSzPts val="1400"/>
              <a:buNone/>
            </a:pPr>
            <a:r>
              <a:rPr i="1" lang="it"/>
              <a:t>Mehr als 120.000 Unternehmen weltweit haben sich dem B Impact Assessment unterzogen </a:t>
            </a:r>
            <a:r>
              <a:rPr lang="it"/>
              <a:t>"</a:t>
            </a:r>
            <a:endParaRPr/>
          </a:p>
        </p:txBody>
      </p:sp>
      <p:pic>
        <p:nvPicPr>
          <p:cNvPr id="436" name="Google Shape;436;p1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37" name="Google Shape;437;p1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9"/>
          <p:cNvSpPr txBox="1"/>
          <p:nvPr>
            <p:ph type="title"/>
          </p:nvPr>
        </p:nvSpPr>
        <p:spPr>
          <a:xfrm>
            <a:off x="243378"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solidFill>
                  <a:srgbClr val="002B4D"/>
                </a:solidFill>
              </a:rPr>
              <a:t>2.3 Benefit Corporations als Rechtssubjekte</a:t>
            </a:r>
            <a:endParaRPr>
              <a:solidFill>
                <a:srgbClr val="002B4D"/>
              </a:solidFill>
            </a:endParaRPr>
          </a:p>
        </p:txBody>
      </p:sp>
      <p:sp>
        <p:nvSpPr>
          <p:cNvPr id="443" name="Google Shape;443;p19"/>
          <p:cNvSpPr txBox="1"/>
          <p:nvPr/>
        </p:nvSpPr>
        <p:spPr>
          <a:xfrm>
            <a:off x="4855424" y="646094"/>
            <a:ext cx="3915600" cy="3920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Angesichts der weltweiten Bedeutung der B-Corp-Bewegung entwickeln viele Regierungen eigene Gesetze, um B-Corporations als Rechtssubjekte anzuerkennen.</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1333"/>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Benefit Corporations haben in den folgenden Ländern Rechtsstatus erlangt</a:t>
            </a:r>
            <a:r>
              <a:rPr b="0" i="0" lang="it" sz="1000" u="none" cap="none" strike="noStrike">
                <a:solidFill>
                  <a:srgbClr val="000000"/>
                </a:solidFill>
                <a:latin typeface="Lato"/>
                <a:ea typeface="Lato"/>
                <a:cs typeface="Lato"/>
                <a:sym typeface="Lato"/>
              </a:rPr>
              <a:t>:</a:t>
            </a:r>
            <a:endParaRPr b="0" i="0" sz="1400" u="none" cap="none" strike="noStrike">
              <a:solidFill>
                <a:srgbClr val="000000"/>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700"/>
              <a:buFont typeface="Arial"/>
              <a:buChar char="•"/>
            </a:pPr>
            <a:r>
              <a:rPr b="0" i="0" lang="it" sz="1400" u="none" cap="none" strike="noStrike">
                <a:solidFill>
                  <a:srgbClr val="000000"/>
                </a:solidFill>
                <a:latin typeface="Lato"/>
                <a:ea typeface="Lato"/>
                <a:cs typeface="Lato"/>
                <a:sym typeface="Lato"/>
              </a:rPr>
              <a:t>Italien ("società Benefit")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it" sz="1400" u="none" cap="none" strike="noStrike">
                <a:solidFill>
                  <a:srgbClr val="000000"/>
                </a:solidFill>
                <a:latin typeface="Lato"/>
                <a:ea typeface="Lato"/>
                <a:cs typeface="Lato"/>
                <a:sym typeface="Lato"/>
              </a:rPr>
              <a:t>Frankreich</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it" sz="1400" u="none" cap="none" strike="noStrike">
                <a:solidFill>
                  <a:srgbClr val="000000"/>
                </a:solidFill>
                <a:latin typeface="Lato"/>
                <a:ea typeface="Lato"/>
                <a:cs typeface="Lato"/>
                <a:sym typeface="Lato"/>
              </a:rPr>
              <a:t>Kolumbien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it" sz="1400" u="none" cap="none" strike="noStrike">
                <a:solidFill>
                  <a:srgbClr val="000000"/>
                </a:solidFill>
                <a:latin typeface="Lato"/>
                <a:ea typeface="Lato"/>
                <a:cs typeface="Lato"/>
                <a:sym typeface="Lato"/>
              </a:rPr>
              <a:t>Ecuador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it" sz="1400" u="none" cap="none" strike="noStrike">
                <a:solidFill>
                  <a:srgbClr val="000000"/>
                </a:solidFill>
                <a:latin typeface="Lato"/>
                <a:ea typeface="Lato"/>
                <a:cs typeface="Lato"/>
                <a:sym typeface="Lato"/>
              </a:rPr>
              <a:t>USA (36 Staaten)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Der Legalisierungsprozess findet außerdem in 5 neuen US-Staaten und 12 weiteren Ländern auf der ganzen Welt statt.</a:t>
            </a:r>
            <a:endParaRPr b="0" i="0" sz="1400" u="none" cap="none" strike="noStrike">
              <a:solidFill>
                <a:srgbClr val="000000"/>
              </a:solidFill>
              <a:latin typeface="Lato"/>
              <a:ea typeface="Lato"/>
              <a:cs typeface="Lato"/>
              <a:sym typeface="Lato"/>
            </a:endParaRPr>
          </a:p>
        </p:txBody>
      </p:sp>
      <p:pic>
        <p:nvPicPr>
          <p:cNvPr descr="Graphical user interface, application&#10;&#10;Description automatically generated with medium confidence" id="444" name="Google Shape;444;p19"/>
          <p:cNvPicPr preferRelativeResize="0"/>
          <p:nvPr/>
        </p:nvPicPr>
        <p:blipFill rotWithShape="1">
          <a:blip r:embed="rId3">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Kontext</a:t>
            </a:r>
            <a:endParaRPr sz="3600">
              <a:solidFill>
                <a:schemeClr val="dk1"/>
              </a:solidFill>
            </a:endParaRPr>
          </a:p>
          <a:p>
            <a:pPr indent="0" lvl="0" marL="0" rtl="0" algn="l">
              <a:lnSpc>
                <a:spcPct val="100000"/>
              </a:lnSpc>
              <a:spcBef>
                <a:spcPts val="0"/>
              </a:spcBef>
              <a:spcAft>
                <a:spcPts val="0"/>
              </a:spcAft>
              <a:buSzPts val="3000"/>
              <a:buNone/>
            </a:pPr>
            <a:r>
              <a:t/>
            </a:r>
            <a:endParaRPr/>
          </a:p>
        </p:txBody>
      </p:sp>
      <p:sp>
        <p:nvSpPr>
          <p:cNvPr id="450" name="Google Shape;450;p2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it" sz="1600"/>
              <a:t>Seit dem 1. Januar 2016 ist Italien der erste europäische Staat und das zweite Land weltweit, das einen neuen Rechtsstatus für Unternehmen einführt, die sogenannte "Società Benefit" (in den USA Benefit Corporation). Eine Società Benefit ist ein Unternehmen, das das Ziel der Gewinnerzielung mit dem Zweck verbindet, einen positiven Einfluss auf die Gesellschaft und die Umwelt zu haben, und das auf transparente, verantwortungsvolle und nachhaltige Weise arbeitet.</a:t>
            </a:r>
            <a:endParaRPr sz="1600"/>
          </a:p>
        </p:txBody>
      </p:sp>
      <p:pic>
        <p:nvPicPr>
          <p:cNvPr id="451" name="Google Shape;451;p2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52" name="Google Shape;452;p2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400"/>
              <a:t>Wie wird man eine zertifizierte B- Corporation? </a:t>
            </a:r>
            <a:endParaRPr sz="2400"/>
          </a:p>
        </p:txBody>
      </p:sp>
      <p:sp>
        <p:nvSpPr>
          <p:cNvPr id="458" name="Google Shape;458;p21"/>
          <p:cNvSpPr txBox="1"/>
          <p:nvPr>
            <p:ph idx="1" type="body"/>
          </p:nvPr>
        </p:nvSpPr>
        <p:spPr>
          <a:xfrm>
            <a:off x="2681129" y="1495313"/>
            <a:ext cx="5415600" cy="1867238"/>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1400"/>
              <a:buFont typeface="Arial"/>
              <a:buAutoNum type="arabicPeriod"/>
            </a:pPr>
            <a:r>
              <a:rPr lang="it" sz="2400">
                <a:latin typeface="Amatic SC"/>
                <a:ea typeface="Amatic SC"/>
                <a:cs typeface="Amatic SC"/>
                <a:sym typeface="Amatic SC"/>
              </a:rPr>
              <a:t>um eine B-Corporation zu werden, müssen Sie </a:t>
            </a:r>
            <a:r>
              <a:rPr i="0" lang="it" sz="2400">
                <a:latin typeface="Amatic SC"/>
                <a:ea typeface="Amatic SC"/>
                <a:cs typeface="Amatic SC"/>
                <a:sym typeface="Amatic SC"/>
              </a:rPr>
              <a:t>den </a:t>
            </a:r>
            <a:r>
              <a:rPr lang="it" sz="2400">
                <a:latin typeface="Amatic SC"/>
                <a:ea typeface="Amatic SC"/>
                <a:cs typeface="Amatic SC"/>
                <a:sym typeface="Amatic SC"/>
              </a:rPr>
              <a:t>(</a:t>
            </a:r>
            <a:r>
              <a:rPr i="0" lang="it" sz="2400">
                <a:latin typeface="Amatic SC"/>
                <a:ea typeface="Amatic SC"/>
                <a:cs typeface="Amatic SC"/>
                <a:sym typeface="Amatic SC"/>
              </a:rPr>
              <a:t>kostenlosen) Test machen: </a:t>
            </a:r>
            <a:r>
              <a:rPr i="0" lang="it" sz="2400">
                <a:solidFill>
                  <a:schemeClr val="hlink"/>
                </a:solidFill>
                <a:uFill>
                  <a:noFill/>
                </a:uFill>
                <a:latin typeface="Amatic SC"/>
                <a:ea typeface="Amatic SC"/>
                <a:cs typeface="Amatic SC"/>
                <a:sym typeface="Amatic SC"/>
                <a:hlinkClick r:id="rId3"/>
              </a:rPr>
              <a:t>https://bimpactassessment.net/</a:t>
            </a:r>
            <a:endParaRPr i="0" sz="2400">
              <a:latin typeface="Amatic SC"/>
              <a:ea typeface="Amatic SC"/>
              <a:cs typeface="Amatic SC"/>
              <a:sym typeface="Amatic SC"/>
            </a:endParaRPr>
          </a:p>
          <a:p>
            <a:pPr indent="-457200" lvl="0" marL="457200" rtl="0" algn="l">
              <a:lnSpc>
                <a:spcPct val="115000"/>
              </a:lnSpc>
              <a:spcBef>
                <a:spcPts val="0"/>
              </a:spcBef>
              <a:spcAft>
                <a:spcPts val="0"/>
              </a:spcAft>
              <a:buSzPts val="1400"/>
              <a:buFont typeface="Arial"/>
              <a:buAutoNum type="arabicPeriod"/>
            </a:pPr>
            <a:r>
              <a:rPr i="0" lang="it" sz="2400">
                <a:latin typeface="Amatic SC"/>
                <a:ea typeface="Amatic SC"/>
                <a:cs typeface="Amatic SC"/>
                <a:sym typeface="Amatic SC"/>
              </a:rPr>
              <a:t>wenn Ihre Note 80/200 oder höher ist, validieren Sie Ihre Ergebnisse mit B- Lab;</a:t>
            </a:r>
            <a:endParaRPr/>
          </a:p>
          <a:p>
            <a:pPr indent="-457200" lvl="0" marL="457200" rtl="0" algn="l">
              <a:lnSpc>
                <a:spcPct val="115000"/>
              </a:lnSpc>
              <a:spcBef>
                <a:spcPts val="0"/>
              </a:spcBef>
              <a:spcAft>
                <a:spcPts val="0"/>
              </a:spcAft>
              <a:buSzPts val="1400"/>
              <a:buFont typeface="Arial"/>
              <a:buAutoNum type="arabicPeriod"/>
            </a:pPr>
            <a:r>
              <a:rPr i="0" lang="it" sz="2400">
                <a:latin typeface="Amatic SC"/>
                <a:ea typeface="Amatic SC"/>
                <a:cs typeface="Amatic SC"/>
                <a:sym typeface="Amatic SC"/>
              </a:rPr>
              <a:t>Unterzeichnen Sie die C-Corp Declaration of Interdependence!</a:t>
            </a:r>
            <a:endParaRPr i="0" sz="4400">
              <a:latin typeface="Amatic SC"/>
              <a:ea typeface="Amatic SC"/>
              <a:cs typeface="Amatic SC"/>
              <a:sym typeface="Amatic SC"/>
            </a:endParaRPr>
          </a:p>
          <a:p>
            <a:pPr indent="-368300" lvl="0" marL="457200" rtl="0" algn="l">
              <a:lnSpc>
                <a:spcPct val="115000"/>
              </a:lnSpc>
              <a:spcBef>
                <a:spcPts val="0"/>
              </a:spcBef>
              <a:spcAft>
                <a:spcPts val="0"/>
              </a:spcAft>
              <a:buSzPts val="1400"/>
              <a:buFont typeface="Arial"/>
              <a:buNone/>
            </a:pPr>
            <a:r>
              <a:t/>
            </a:r>
            <a:endParaRPr b="1" sz="2100">
              <a:solidFill>
                <a:schemeClr val="dk1"/>
              </a:solidFill>
            </a:endParaRPr>
          </a:p>
        </p:txBody>
      </p:sp>
      <p:pic>
        <p:nvPicPr>
          <p:cNvPr id="459" name="Google Shape;459;p2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460" name="Google Shape;460;p21"/>
          <p:cNvPicPr preferRelativeResize="0"/>
          <p:nvPr/>
        </p:nvPicPr>
        <p:blipFill rotWithShape="1">
          <a:blip r:embed="rId5">
            <a:alphaModFix/>
          </a:blip>
          <a:srcRect b="9257" l="20018" r="19721" t="10523"/>
          <a:stretch/>
        </p:blipFill>
        <p:spPr>
          <a:xfrm>
            <a:off x="763179" y="1371601"/>
            <a:ext cx="1637071" cy="2182762"/>
          </a:xfrm>
          <a:prstGeom prst="rect">
            <a:avLst/>
          </a:prstGeom>
          <a:noFill/>
          <a:ln>
            <a:noFill/>
          </a:ln>
        </p:spPr>
      </p:pic>
      <p:pic>
        <p:nvPicPr>
          <p:cNvPr descr="Graphical user interface, application&#10;&#10;Description automatically generated with medium confidence" id="461" name="Google Shape;461;p21"/>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g1d0e18fce4a_3_15"/>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467" name="Google Shape;467;g1d0e18fce4a_3_15"/>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468" name="Google Shape;468;g1d0e18fce4a_3_15"/>
          <p:cNvPicPr preferRelativeResize="0"/>
          <p:nvPr/>
        </p:nvPicPr>
        <p:blipFill rotWithShape="1">
          <a:blip r:embed="rId5">
            <a:alphaModFix/>
          </a:blip>
          <a:srcRect b="0" l="0" r="0" t="0"/>
          <a:stretch/>
        </p:blipFill>
        <p:spPr>
          <a:xfrm>
            <a:off x="1981825" y="249088"/>
            <a:ext cx="6953175" cy="46453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2"/>
          <p:cNvSpPr txBox="1"/>
          <p:nvPr>
            <p:ph idx="2" type="body"/>
          </p:nvPr>
        </p:nvSpPr>
        <p:spPr>
          <a:xfrm>
            <a:off x="4920098" y="1612228"/>
            <a:ext cx="3837000" cy="2701587"/>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it" sz="3000">
                <a:solidFill>
                  <a:srgbClr val="000000"/>
                </a:solidFill>
              </a:rPr>
              <a:t>1. Gesetzgebung für Sozialunternehmen in Europa</a:t>
            </a:r>
            <a:endParaRPr b="1" sz="3000">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Spanien</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Italien</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Deutschland</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Zypern</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Malta</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Belgien</a:t>
            </a:r>
            <a:endParaRPr>
              <a:solidFill>
                <a:srgbClr val="000000"/>
              </a:solidFill>
            </a:endParaRPr>
          </a:p>
          <a:p>
            <a:pPr indent="0" lvl="0" marL="127000" rtl="0" algn="l">
              <a:lnSpc>
                <a:spcPct val="115000"/>
              </a:lnSpc>
              <a:spcBef>
                <a:spcPts val="0"/>
              </a:spcBef>
              <a:spcAft>
                <a:spcPts val="0"/>
              </a:spcAft>
              <a:buSzPts val="1600"/>
              <a:buNone/>
            </a:pPr>
            <a:r>
              <a:t/>
            </a:r>
            <a:endParaRPr b="1" sz="3000"/>
          </a:p>
          <a:p>
            <a:pPr indent="0" lvl="0" marL="127000" rtl="0" algn="l">
              <a:lnSpc>
                <a:spcPct val="115000"/>
              </a:lnSpc>
              <a:spcBef>
                <a:spcPts val="0"/>
              </a:spcBef>
              <a:spcAft>
                <a:spcPts val="0"/>
              </a:spcAft>
              <a:buSzPts val="1600"/>
              <a:buNone/>
            </a:pPr>
            <a:r>
              <a:t/>
            </a:r>
            <a:endParaRPr sz="1600"/>
          </a:p>
          <a:p>
            <a:pPr indent="0" lvl="0" marL="0" rtl="0" algn="l">
              <a:lnSpc>
                <a:spcPct val="115000"/>
              </a:lnSpc>
              <a:spcBef>
                <a:spcPts val="1600"/>
              </a:spcBef>
              <a:spcAft>
                <a:spcPts val="1600"/>
              </a:spcAft>
              <a:buSzPts val="1800"/>
              <a:buNone/>
            </a:pPr>
            <a:r>
              <a:t/>
            </a:r>
            <a:endParaRPr sz="1500"/>
          </a:p>
        </p:txBody>
      </p:sp>
      <p:pic>
        <p:nvPicPr>
          <p:cNvPr id="474" name="Google Shape;474;p2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75" name="Google Shape;475;p22"/>
          <p:cNvSpPr txBox="1"/>
          <p:nvPr/>
        </p:nvSpPr>
        <p:spPr>
          <a:xfrm>
            <a:off x="50" y="1351428"/>
            <a:ext cx="4572000" cy="172351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it" sz="2500" u="none" cap="none" strike="noStrike">
                <a:solidFill>
                  <a:schemeClr val="dk1"/>
                </a:solidFill>
                <a:latin typeface="Raleway"/>
                <a:ea typeface="Raleway"/>
                <a:cs typeface="Raleway"/>
                <a:sym typeface="Raleway"/>
              </a:rPr>
              <a:t>3. Kartierung der Gesetzgebung für Sozialunternehmen in verschiedenen Ländern</a:t>
            </a:r>
            <a:endParaRPr b="1" i="0" sz="2500" u="none" cap="none" strike="noStrike">
              <a:solidFill>
                <a:schemeClr val="dk1"/>
              </a:solidFill>
              <a:latin typeface="Raleway"/>
              <a:ea typeface="Raleway"/>
              <a:cs typeface="Raleway"/>
              <a:sym typeface="Raleway"/>
            </a:endParaRPr>
          </a:p>
        </p:txBody>
      </p:sp>
      <p:sp>
        <p:nvSpPr>
          <p:cNvPr id="476" name="Google Shape;476;p22"/>
          <p:cNvSpPr txBox="1"/>
          <p:nvPr>
            <p:ph type="title"/>
          </p:nvPr>
        </p:nvSpPr>
        <p:spPr>
          <a:xfrm>
            <a:off x="50" y="2791382"/>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3.1 Gesetzgebung für Sozialunternehmen in Europa</a:t>
            </a:r>
            <a:endParaRPr/>
          </a:p>
        </p:txBody>
      </p:sp>
      <p:pic>
        <p:nvPicPr>
          <p:cNvPr descr="Graphical user interface, application&#10;&#10;Description automatically generated with medium confidence" id="477" name="Google Shape;477;p2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3"/>
          <p:cNvSpPr txBox="1"/>
          <p:nvPr>
            <p:ph type="title"/>
          </p:nvPr>
        </p:nvSpPr>
        <p:spPr>
          <a:xfrm>
            <a:off x="339436" y="575950"/>
            <a:ext cx="8382300" cy="106997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it" sz="2800">
                <a:solidFill>
                  <a:schemeClr val="dk1"/>
                </a:solidFill>
              </a:rPr>
              <a:t>Kartierung der Gesetzgebung für Sozialunternehmen in verschiedenen Ländern</a:t>
            </a:r>
            <a:endParaRPr sz="2800"/>
          </a:p>
        </p:txBody>
      </p:sp>
      <p:sp>
        <p:nvSpPr>
          <p:cNvPr id="483" name="Google Shape;483;p23"/>
          <p:cNvSpPr txBox="1"/>
          <p:nvPr>
            <p:ph idx="1" type="body"/>
          </p:nvPr>
        </p:nvSpPr>
        <p:spPr>
          <a:xfrm>
            <a:off x="461193" y="1864658"/>
            <a:ext cx="8260800" cy="281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a:solidFill>
                  <a:schemeClr val="dk2"/>
                </a:solidFill>
              </a:rPr>
              <a:t>Sozialunternehmen sind eng mit der Geschichte und Tradition des jeweiligen Landes verbunden, und jedes Land </a:t>
            </a:r>
            <a:r>
              <a:rPr b="1" lang="it"/>
              <a:t>hat </a:t>
            </a:r>
            <a:r>
              <a:rPr b="1" lang="it">
                <a:solidFill>
                  <a:schemeClr val="dk2"/>
                </a:solidFill>
              </a:rPr>
              <a:t>aufgrund kultureller und rechtlicher Unterschiede einen anderen Ansatz für diese Art von Tätigkeit.</a:t>
            </a:r>
            <a:endParaRPr/>
          </a:p>
          <a:p>
            <a:pPr indent="0" lvl="0" marL="0" rtl="0" algn="l">
              <a:lnSpc>
                <a:spcPct val="115000"/>
              </a:lnSpc>
              <a:spcBef>
                <a:spcPts val="0"/>
              </a:spcBef>
              <a:spcAft>
                <a:spcPts val="0"/>
              </a:spcAft>
              <a:buSzPts val="1800"/>
              <a:buNone/>
            </a:pPr>
            <a:r>
              <a:t/>
            </a:r>
            <a:endParaRPr b="1">
              <a:solidFill>
                <a:schemeClr val="dk2"/>
              </a:solidFill>
            </a:endParaRPr>
          </a:p>
          <a:p>
            <a:pPr indent="0" lvl="0" marL="0" rtl="0" algn="l">
              <a:lnSpc>
                <a:spcPct val="115000"/>
              </a:lnSpc>
              <a:spcBef>
                <a:spcPts val="0"/>
              </a:spcBef>
              <a:spcAft>
                <a:spcPts val="0"/>
              </a:spcAft>
              <a:buSzPts val="1800"/>
              <a:buNone/>
            </a:pPr>
            <a:r>
              <a:rPr b="1" lang="it">
                <a:solidFill>
                  <a:schemeClr val="dk2"/>
                </a:solidFill>
              </a:rPr>
              <a:t>Auf den folgenden Folien wird dargestellt, wie verschiedene Länder Sozialunternehmen definieren und regulieren.</a:t>
            </a:r>
            <a:endParaRPr>
              <a:solidFill>
                <a:schemeClr val="dk2"/>
              </a:solidFill>
            </a:endParaRPr>
          </a:p>
          <a:p>
            <a:pPr indent="0" lvl="0" marL="0" rtl="0" algn="l">
              <a:lnSpc>
                <a:spcPct val="115000"/>
              </a:lnSpc>
              <a:spcBef>
                <a:spcPts val="1600"/>
              </a:spcBef>
              <a:spcAft>
                <a:spcPts val="1600"/>
              </a:spcAft>
              <a:buSzPts val="1800"/>
              <a:buNone/>
            </a:pPr>
            <a:r>
              <a:t/>
            </a:r>
            <a:endParaRPr sz="2400"/>
          </a:p>
        </p:txBody>
      </p:sp>
      <p:pic>
        <p:nvPicPr>
          <p:cNvPr id="484" name="Google Shape;484;p2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85" name="Google Shape;485;p2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4"/>
          <p:cNvSpPr txBox="1"/>
          <p:nvPr>
            <p:ph idx="1" type="body"/>
          </p:nvPr>
        </p:nvSpPr>
        <p:spPr>
          <a:xfrm>
            <a:off x="256309" y="1058950"/>
            <a:ext cx="8465400" cy="379516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500"/>
              <a:t>Spaniens aufstrebendes Ökosystem für Sozialunternehmen zeigt einen Kontrast zwischen Institutionalisierung und Innovation</a:t>
            </a:r>
            <a:endParaRPr/>
          </a:p>
          <a:p>
            <a:pPr indent="0" lvl="0" marL="0" rtl="0" algn="l">
              <a:lnSpc>
                <a:spcPct val="115000"/>
              </a:lnSpc>
              <a:spcBef>
                <a:spcPts val="0"/>
              </a:spcBef>
              <a:spcAft>
                <a:spcPts val="0"/>
              </a:spcAft>
              <a:buSzPts val="1800"/>
              <a:buNone/>
            </a:pPr>
            <a:r>
              <a:t/>
            </a:r>
            <a:endParaRPr sz="1500"/>
          </a:p>
          <a:p>
            <a:pPr indent="0" lvl="0" marL="0" rtl="0" algn="l">
              <a:lnSpc>
                <a:spcPct val="115000"/>
              </a:lnSpc>
              <a:spcBef>
                <a:spcPts val="0"/>
              </a:spcBef>
              <a:spcAft>
                <a:spcPts val="0"/>
              </a:spcAft>
              <a:buSzPts val="1800"/>
              <a:buNone/>
            </a:pPr>
            <a:r>
              <a:rPr lang="it" sz="1500"/>
              <a:t>Netzwerke für Sozialunternehmen haben eine doppelte Aufgabe: </a:t>
            </a:r>
            <a:endParaRPr/>
          </a:p>
          <a:p>
            <a:pPr indent="-285750" lvl="0" marL="285750" rtl="0" algn="l">
              <a:lnSpc>
                <a:spcPct val="115000"/>
              </a:lnSpc>
              <a:spcBef>
                <a:spcPts val="0"/>
              </a:spcBef>
              <a:spcAft>
                <a:spcPts val="0"/>
              </a:spcAft>
              <a:buSzPts val="1800"/>
              <a:buChar char="●"/>
            </a:pPr>
            <a:r>
              <a:rPr lang="it" sz="1500"/>
              <a:t>die kollektiven und beruflichen Interessen der Sozialunternehmen zu verteidigen, und </a:t>
            </a:r>
            <a:endParaRPr/>
          </a:p>
          <a:p>
            <a:pPr indent="-285750" lvl="0" marL="285750" rtl="0" algn="l">
              <a:lnSpc>
                <a:spcPct val="115000"/>
              </a:lnSpc>
              <a:spcBef>
                <a:spcPts val="0"/>
              </a:spcBef>
              <a:spcAft>
                <a:spcPts val="0"/>
              </a:spcAft>
              <a:buSzPts val="1800"/>
              <a:buChar char="●"/>
            </a:pPr>
            <a:r>
              <a:rPr lang="it" sz="1500"/>
              <a:t>alle Arten von Dienstleistungen, die den Interessen und Bedürfnissen von Sozialunternehmen dienen, zu fördern und einzuführen. </a:t>
            </a:r>
            <a:endParaRPr/>
          </a:p>
          <a:p>
            <a:pPr indent="0" lvl="0" marL="0" rtl="0" algn="l">
              <a:lnSpc>
                <a:spcPct val="115000"/>
              </a:lnSpc>
              <a:spcBef>
                <a:spcPts val="0"/>
              </a:spcBef>
              <a:spcAft>
                <a:spcPts val="0"/>
              </a:spcAft>
              <a:buSzPts val="1800"/>
              <a:buNone/>
            </a:pPr>
            <a:r>
              <a:t/>
            </a:r>
            <a:endParaRPr b="1" sz="1500"/>
          </a:p>
          <a:p>
            <a:pPr indent="0" lvl="0" marL="0" rtl="0" algn="l">
              <a:lnSpc>
                <a:spcPct val="115000"/>
              </a:lnSpc>
              <a:spcBef>
                <a:spcPts val="0"/>
              </a:spcBef>
              <a:spcAft>
                <a:spcPts val="0"/>
              </a:spcAft>
              <a:buSzPts val="1800"/>
              <a:buNone/>
            </a:pPr>
            <a:r>
              <a:rPr lang="it" sz="1500"/>
              <a:t>Es gibt </a:t>
            </a:r>
            <a:r>
              <a:rPr b="1" lang="it" sz="1500"/>
              <a:t>zwei Ansätze </a:t>
            </a:r>
            <a:r>
              <a:rPr lang="it" sz="1500"/>
              <a:t>in Bezug auf traditionelle Formen der Sozialwirtschaft und neue Geschäftsmodelle, die wirtschaftlichen und sozialen Ziele miteinander verbinden: </a:t>
            </a:r>
            <a:endParaRPr/>
          </a:p>
          <a:p>
            <a:pPr indent="-285750" lvl="0" marL="285750" rtl="0" algn="l">
              <a:lnSpc>
                <a:spcPct val="115000"/>
              </a:lnSpc>
              <a:spcBef>
                <a:spcPts val="0"/>
              </a:spcBef>
              <a:spcAft>
                <a:spcPts val="0"/>
              </a:spcAft>
              <a:buSzPts val="1800"/>
              <a:buChar char="●"/>
            </a:pPr>
            <a:r>
              <a:rPr lang="it" sz="1500"/>
              <a:t>Man versteht das Sozialunternehmen als Teil der Sozialwirtschaft</a:t>
            </a:r>
            <a:endParaRPr/>
          </a:p>
          <a:p>
            <a:pPr indent="-285750" lvl="0" marL="285750" rtl="0" algn="l">
              <a:lnSpc>
                <a:spcPct val="115000"/>
              </a:lnSpc>
              <a:spcBef>
                <a:spcPts val="0"/>
              </a:spcBef>
              <a:spcAft>
                <a:spcPts val="0"/>
              </a:spcAft>
              <a:buSzPts val="1800"/>
              <a:buChar char="●"/>
            </a:pPr>
            <a:r>
              <a:rPr lang="it" sz="1500"/>
              <a:t>Das andere betrachtet das soziale Unternehmertum als einen neuen Bereich</a:t>
            </a:r>
            <a:endParaRPr/>
          </a:p>
          <a:p>
            <a:pPr indent="0" lvl="0" marL="0" rtl="0" algn="l">
              <a:lnSpc>
                <a:spcPct val="115000"/>
              </a:lnSpc>
              <a:spcBef>
                <a:spcPts val="0"/>
              </a:spcBef>
              <a:spcAft>
                <a:spcPts val="0"/>
              </a:spcAft>
              <a:buSzPts val="1800"/>
              <a:buNone/>
            </a:pPr>
            <a:r>
              <a:rPr i="1" lang="it" sz="1500"/>
              <a:t>Das Gesetz 5/2011 über die Sozialwirtschaft legt den rechtlichen Rahmen fest</a:t>
            </a:r>
            <a:endParaRPr i="1" sz="1500"/>
          </a:p>
        </p:txBody>
      </p:sp>
      <p:pic>
        <p:nvPicPr>
          <p:cNvPr id="491" name="Google Shape;491;p2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Imagen que contiene Diagrama&#10;&#10;Descripción generada automáticamente" id="492" name="Google Shape;492;p24"/>
          <p:cNvPicPr preferRelativeResize="0"/>
          <p:nvPr/>
        </p:nvPicPr>
        <p:blipFill rotWithShape="1">
          <a:blip r:embed="rId4">
            <a:alphaModFix/>
          </a:blip>
          <a:srcRect b="0" l="0" r="30695" t="0"/>
          <a:stretch/>
        </p:blipFill>
        <p:spPr>
          <a:xfrm>
            <a:off x="941387" y="84410"/>
            <a:ext cx="1021806" cy="983080"/>
          </a:xfrm>
          <a:prstGeom prst="rect">
            <a:avLst/>
          </a:prstGeom>
          <a:noFill/>
          <a:ln>
            <a:noFill/>
          </a:ln>
        </p:spPr>
      </p:pic>
      <p:sp>
        <p:nvSpPr>
          <p:cNvPr id="493" name="Google Shape;493;p24"/>
          <p:cNvSpPr txBox="1"/>
          <p:nvPr/>
        </p:nvSpPr>
        <p:spPr>
          <a:xfrm>
            <a:off x="2563044" y="469875"/>
            <a:ext cx="6321600" cy="63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1" i="0" lang="it" sz="3600" u="none" cap="none" strike="noStrike">
                <a:solidFill>
                  <a:srgbClr val="002B4D"/>
                </a:solidFill>
                <a:latin typeface="Raleway"/>
                <a:ea typeface="Raleway"/>
                <a:cs typeface="Raleway"/>
                <a:sym typeface="Raleway"/>
              </a:rPr>
              <a:t>3.1 Spanien</a:t>
            </a:r>
            <a:endParaRPr b="1" i="0" sz="3000" u="none" cap="none" strike="noStrike">
              <a:solidFill>
                <a:srgbClr val="002B4D"/>
              </a:solidFill>
              <a:latin typeface="Raleway"/>
              <a:ea typeface="Raleway"/>
              <a:cs typeface="Raleway"/>
              <a:sym typeface="Raleway"/>
            </a:endParaRPr>
          </a:p>
        </p:txBody>
      </p:sp>
      <p:pic>
        <p:nvPicPr>
          <p:cNvPr descr="Graphical user interface, application&#10;&#10;Description automatically generated with medium confidence" id="494" name="Google Shape;494;p24"/>
          <p:cNvPicPr preferRelativeResize="0"/>
          <p:nvPr/>
        </p:nvPicPr>
        <p:blipFill rotWithShape="1">
          <a:blip r:embed="rId5">
            <a:alphaModFix/>
          </a:blip>
          <a:srcRect b="0" l="0" r="0" t="0"/>
          <a:stretch/>
        </p:blipFill>
        <p:spPr>
          <a:xfrm>
            <a:off x="94025" y="4816325"/>
            <a:ext cx="1559450" cy="327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5"/>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Spanien</a:t>
            </a:r>
            <a:endParaRPr/>
          </a:p>
        </p:txBody>
      </p:sp>
      <p:pic>
        <p:nvPicPr>
          <p:cNvPr id="500" name="Google Shape;500;p2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Imagen que contiene Diagrama&#10;&#10;Descripción generada automáticamente" id="501" name="Google Shape;501;p25"/>
          <p:cNvPicPr preferRelativeResize="0"/>
          <p:nvPr/>
        </p:nvPicPr>
        <p:blipFill rotWithShape="1">
          <a:blip r:embed="rId4">
            <a:alphaModFix/>
          </a:blip>
          <a:srcRect b="0" l="0" r="30695" t="0"/>
          <a:stretch/>
        </p:blipFill>
        <p:spPr>
          <a:xfrm>
            <a:off x="941387" y="84410"/>
            <a:ext cx="1021806" cy="983080"/>
          </a:xfrm>
          <a:prstGeom prst="rect">
            <a:avLst/>
          </a:prstGeom>
          <a:noFill/>
          <a:ln>
            <a:noFill/>
          </a:ln>
        </p:spPr>
      </p:pic>
      <p:sp>
        <p:nvSpPr>
          <p:cNvPr id="502" name="Google Shape;502;p25"/>
          <p:cNvSpPr/>
          <p:nvPr/>
        </p:nvSpPr>
        <p:spPr>
          <a:xfrm>
            <a:off x="360217" y="1842655"/>
            <a:ext cx="8361600" cy="14271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3" name="Google Shape;503;p25"/>
          <p:cNvSpPr/>
          <p:nvPr/>
        </p:nvSpPr>
        <p:spPr>
          <a:xfrm>
            <a:off x="359137"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4" name="Google Shape;504;p25"/>
          <p:cNvSpPr/>
          <p:nvPr/>
        </p:nvSpPr>
        <p:spPr>
          <a:xfrm>
            <a:off x="8562523"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5" name="Google Shape;505;p25"/>
          <p:cNvSpPr/>
          <p:nvPr/>
        </p:nvSpPr>
        <p:spPr>
          <a:xfrm>
            <a:off x="4492336" y="1848158"/>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 name="Google Shape;506;p25"/>
          <p:cNvSpPr/>
          <p:nvPr/>
        </p:nvSpPr>
        <p:spPr>
          <a:xfrm>
            <a:off x="359137" y="1169260"/>
            <a:ext cx="12711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Genossenschaften der sozialen Initiative (CIS) - Gesetz 27/1999</a:t>
            </a:r>
            <a:endParaRPr b="0" i="0" sz="1400" u="none" cap="none" strike="noStrike">
              <a:solidFill>
                <a:srgbClr val="000000"/>
              </a:solidFill>
              <a:latin typeface="Arial"/>
              <a:ea typeface="Arial"/>
              <a:cs typeface="Arial"/>
              <a:sym typeface="Arial"/>
            </a:endParaRPr>
          </a:p>
        </p:txBody>
      </p:sp>
      <p:sp>
        <p:nvSpPr>
          <p:cNvPr id="507" name="Google Shape;507;p25"/>
          <p:cNvSpPr/>
          <p:nvPr/>
        </p:nvSpPr>
        <p:spPr>
          <a:xfrm>
            <a:off x="3936405" y="3444501"/>
            <a:ext cx="1065901" cy="657452"/>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Unternehmen zur Beschäftigungsintegration (EI) - Gesetz 44/2007</a:t>
            </a:r>
            <a:endParaRPr b="0" i="0" sz="900" u="none" cap="none" strike="noStrike">
              <a:solidFill>
                <a:schemeClr val="lt1"/>
              </a:solidFill>
              <a:latin typeface="Arial"/>
              <a:ea typeface="Arial"/>
              <a:cs typeface="Arial"/>
              <a:sym typeface="Arial"/>
            </a:endParaRPr>
          </a:p>
        </p:txBody>
      </p:sp>
      <p:sp>
        <p:nvSpPr>
          <p:cNvPr id="508" name="Google Shape;508;p25"/>
          <p:cNvSpPr/>
          <p:nvPr/>
        </p:nvSpPr>
        <p:spPr>
          <a:xfrm>
            <a:off x="7253788" y="1010457"/>
            <a:ext cx="1583100" cy="791639"/>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Spezielle Beschäftigungszentren (CEE) - Gesetz 13/1982 (gemeinnützige Qualifikation im Gesetz 9/2017)</a:t>
            </a:r>
            <a:endParaRPr b="0" i="0" sz="1400" u="none" cap="none" strike="noStrike">
              <a:solidFill>
                <a:srgbClr val="000000"/>
              </a:solidFill>
              <a:latin typeface="Arial"/>
              <a:ea typeface="Arial"/>
              <a:cs typeface="Arial"/>
              <a:sym typeface="Arial"/>
            </a:endParaRPr>
          </a:p>
        </p:txBody>
      </p:sp>
      <p:sp>
        <p:nvSpPr>
          <p:cNvPr id="509" name="Google Shape;509;p25"/>
          <p:cNvSpPr/>
          <p:nvPr/>
        </p:nvSpPr>
        <p:spPr>
          <a:xfrm>
            <a:off x="5335728" y="1047556"/>
            <a:ext cx="1583100" cy="744001"/>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Gesetz 5/2011 über die Sozialwirtschaft als rechtlicher Rahmen für spanische Sozialunternehmen</a:t>
            </a:r>
            <a:endParaRPr b="0" i="0" sz="900" u="none" cap="none" strike="noStrike">
              <a:solidFill>
                <a:schemeClr val="lt1"/>
              </a:solidFill>
              <a:latin typeface="Arial"/>
              <a:ea typeface="Arial"/>
              <a:cs typeface="Arial"/>
              <a:sym typeface="Arial"/>
            </a:endParaRPr>
          </a:p>
        </p:txBody>
      </p:sp>
      <p:sp>
        <p:nvSpPr>
          <p:cNvPr id="510" name="Google Shape;510;p25"/>
          <p:cNvSpPr/>
          <p:nvPr/>
        </p:nvSpPr>
        <p:spPr>
          <a:xfrm>
            <a:off x="5967978" y="1846117"/>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25"/>
          <p:cNvSpPr/>
          <p:nvPr/>
        </p:nvSpPr>
        <p:spPr>
          <a:xfrm>
            <a:off x="7368838" y="4419491"/>
            <a:ext cx="1353000" cy="2778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Zeitleiste</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512" name="Google Shape;512;p2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Methodik - EQF Arbeitseinheit 1</a:t>
            </a:r>
            <a:endParaRPr sz="2000"/>
          </a:p>
          <a:p>
            <a:pPr indent="0" lvl="0" marL="0" rtl="0" algn="ctr">
              <a:lnSpc>
                <a:spcPct val="100000"/>
              </a:lnSpc>
              <a:spcBef>
                <a:spcPts val="0"/>
              </a:spcBef>
              <a:spcAft>
                <a:spcPts val="0"/>
              </a:spcAft>
              <a:buSzPts val="3000"/>
              <a:buNone/>
            </a:pPr>
            <a:r>
              <a:t/>
            </a:r>
            <a:endParaRPr sz="2000"/>
          </a:p>
        </p:txBody>
      </p:sp>
      <p:pic>
        <p:nvPicPr>
          <p:cNvPr id="259" name="Google Shape;259;p2"/>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60" name="Google Shape;260;p2"/>
          <p:cNvGraphicFramePr/>
          <p:nvPr/>
        </p:nvGraphicFramePr>
        <p:xfrm>
          <a:off x="1068925" y="1096819"/>
          <a:ext cx="3000000" cy="3000000"/>
        </p:xfrm>
        <a:graphic>
          <a:graphicData uri="http://schemas.openxmlformats.org/drawingml/2006/table">
            <a:tbl>
              <a:tblPr>
                <a:noFill/>
                <a:tableStyleId>{281BA67D-1AF0-434F-98A5-126CE389C97D}</a:tableStyleId>
              </a:tblPr>
              <a:tblGrid>
                <a:gridCol w="2416675"/>
                <a:gridCol w="2416675"/>
                <a:gridCol w="2416675"/>
              </a:tblGrid>
              <a:tr h="383025">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Wissen: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Fertigkeiten: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Zuständigkeiten:</a:t>
                      </a:r>
                      <a:endParaRPr sz="1400" u="none" cap="none" strike="noStrike"/>
                    </a:p>
                  </a:txBody>
                  <a:tcPr marT="91425" marB="91425" marR="91425" marL="91425"/>
                </a:tc>
              </a:tr>
              <a:tr h="2576900">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Wissen:</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Definition eines Sozialunternehmens </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Verstehen, was eine Benefit Corporation ist</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Einen Überblick über das europäische Rechtssystem für Sozialunternehmen haben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Technische und spezifische Fähigkeiten :</a:t>
                      </a:r>
                      <a:endParaRPr sz="1400" u="none" cap="none" strike="noStrike"/>
                    </a:p>
                    <a:p>
                      <a:pPr indent="-285750" lvl="0" marL="285750" marR="0" rtl="0" algn="l">
                        <a:lnSpc>
                          <a:spcPct val="100000"/>
                        </a:lnSpc>
                        <a:spcBef>
                          <a:spcPts val="0"/>
                        </a:spcBef>
                        <a:spcAft>
                          <a:spcPts val="0"/>
                        </a:spcAft>
                        <a:buClr>
                          <a:srgbClr val="000000"/>
                        </a:buClr>
                        <a:buSzPts val="1100"/>
                        <a:buFont typeface="Noto Sans Symbols"/>
                        <a:buChar char="▪"/>
                      </a:pPr>
                      <a:r>
                        <a:rPr b="0" i="0" lang="it" sz="1600" u="none" cap="none" strike="noStrike">
                          <a:solidFill>
                            <a:schemeClr val="dk2"/>
                          </a:solidFill>
                          <a:latin typeface="Lato"/>
                          <a:ea typeface="Lato"/>
                          <a:cs typeface="Lato"/>
                          <a:sym typeface="Lato"/>
                        </a:rPr>
                        <a:t>Verstehen können, was ein Soziales Unternehmen tut </a:t>
                      </a:r>
                      <a:endParaRPr sz="1400" u="none" cap="none" strike="noStrike"/>
                    </a:p>
                    <a:p>
                      <a:pPr indent="-285750" lvl="0" marL="285750" marR="0" rtl="0" algn="l">
                        <a:lnSpc>
                          <a:spcPct val="100000"/>
                        </a:lnSpc>
                        <a:spcBef>
                          <a:spcPts val="0"/>
                        </a:spcBef>
                        <a:spcAft>
                          <a:spcPts val="0"/>
                        </a:spcAft>
                        <a:buClr>
                          <a:srgbClr val="000000"/>
                        </a:buClr>
                        <a:buSzPts val="1100"/>
                        <a:buFont typeface="Noto Sans Symbols"/>
                        <a:buChar char="▪"/>
                      </a:pPr>
                      <a:r>
                        <a:rPr b="0" i="0" lang="it" sz="1600" u="none" cap="none" strike="noStrike">
                          <a:solidFill>
                            <a:schemeClr val="dk2"/>
                          </a:solidFill>
                          <a:latin typeface="Lato"/>
                          <a:ea typeface="Lato"/>
                          <a:cs typeface="Lato"/>
                          <a:sym typeface="Lato"/>
                        </a:rPr>
                        <a:t>Den Unterschied zwischen Benefit Corporations verstehen können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Zuständigkeiten:</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Lernen, ein soziales Unternehmen zu erkennen</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Ihr Unternehmen zu einer Benefit Coroporation machen</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Erfolgreicher Erwerb eines B-Corp-Zertifikats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dk2"/>
                        </a:solidFill>
                        <a:latin typeface="Lato"/>
                        <a:ea typeface="Lato"/>
                        <a:cs typeface="Lato"/>
                        <a:sym typeface="Lato"/>
                      </a:endParaRPr>
                    </a:p>
                  </a:txBody>
                  <a:tcPr marT="91425" marB="91425" marR="91425" marL="91425"/>
                </a:tc>
              </a:tr>
            </a:tbl>
          </a:graphicData>
        </a:graphic>
      </p:graphicFrame>
      <p:pic>
        <p:nvPicPr>
          <p:cNvPr descr="Graphical user interface, application&#10;&#10;Description automatically generated with medium confidence" id="261" name="Google Shape;261;p2"/>
          <p:cNvPicPr preferRelativeResize="0"/>
          <p:nvPr/>
        </p:nvPicPr>
        <p:blipFill rotWithShape="1">
          <a:blip r:embed="rId4">
            <a:alphaModFix/>
          </a:blip>
          <a:srcRect b="0" l="0" r="0" t="0"/>
          <a:stretch/>
        </p:blipFill>
        <p:spPr>
          <a:xfrm>
            <a:off x="186750" y="4918125"/>
            <a:ext cx="1559450" cy="3271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2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áfico circular&#10;&#10;Descripción generada automáticamente" id="518" name="Google Shape;518;p26"/>
          <p:cNvPicPr preferRelativeResize="0"/>
          <p:nvPr/>
        </p:nvPicPr>
        <p:blipFill rotWithShape="1">
          <a:blip r:embed="rId4">
            <a:alphaModFix/>
          </a:blip>
          <a:srcRect b="0" l="0" r="0" t="0"/>
          <a:stretch/>
        </p:blipFill>
        <p:spPr>
          <a:xfrm>
            <a:off x="672650" y="84410"/>
            <a:ext cx="1509075" cy="1006185"/>
          </a:xfrm>
          <a:prstGeom prst="rect">
            <a:avLst/>
          </a:prstGeom>
          <a:noFill/>
          <a:ln>
            <a:noFill/>
          </a:ln>
        </p:spPr>
      </p:pic>
      <p:sp>
        <p:nvSpPr>
          <p:cNvPr id="519" name="Google Shape;519;p26"/>
          <p:cNvSpPr txBox="1"/>
          <p:nvPr>
            <p:ph idx="1" type="body"/>
          </p:nvPr>
        </p:nvSpPr>
        <p:spPr>
          <a:xfrm>
            <a:off x="334350" y="1153917"/>
            <a:ext cx="8475300" cy="3626638"/>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500"/>
              <a:t>Die Geschichte der Sozialunternehmen in Italien ist eng mit den Merkmalen und der Entwicklung des italienischen Sozialsystems verbunden. </a:t>
            </a:r>
            <a:endParaRPr sz="1500"/>
          </a:p>
          <a:p>
            <a:pPr indent="0" lvl="0" marL="0" rtl="0" algn="l">
              <a:lnSpc>
                <a:spcPct val="115000"/>
              </a:lnSpc>
              <a:spcBef>
                <a:spcPts val="0"/>
              </a:spcBef>
              <a:spcAft>
                <a:spcPts val="0"/>
              </a:spcAft>
              <a:buSzPts val="1800"/>
              <a:buNone/>
            </a:pPr>
            <a:r>
              <a:t/>
            </a:r>
            <a:endParaRPr sz="1500"/>
          </a:p>
          <a:p>
            <a:pPr indent="0" lvl="0" marL="0" rtl="0" algn="l">
              <a:lnSpc>
                <a:spcPct val="115000"/>
              </a:lnSpc>
              <a:spcBef>
                <a:spcPts val="0"/>
              </a:spcBef>
              <a:spcAft>
                <a:spcPts val="0"/>
              </a:spcAft>
              <a:buSzPts val="1800"/>
              <a:buNone/>
            </a:pPr>
            <a:r>
              <a:rPr lang="it" sz="1500"/>
              <a:t>Sie erstreckt sich über fast 40 Jahre und umfasst verschiedene Trends in den unterschiedlichen Organisationsformen, die das Spektrum der sozialen Unternehmen ausmachen. Diese sind: </a:t>
            </a:r>
            <a:endParaRPr sz="1500"/>
          </a:p>
          <a:p>
            <a:pPr indent="-285750" lvl="0" marL="285750" rtl="0" algn="l">
              <a:lnSpc>
                <a:spcPct val="115000"/>
              </a:lnSpc>
              <a:spcBef>
                <a:spcPts val="0"/>
              </a:spcBef>
              <a:spcAft>
                <a:spcPts val="0"/>
              </a:spcAft>
              <a:buSzPts val="1800"/>
              <a:buChar char="●"/>
            </a:pPr>
            <a:r>
              <a:rPr lang="it" sz="1500"/>
              <a:t>Soziale Genossenschaften, </a:t>
            </a:r>
            <a:endParaRPr sz="1500"/>
          </a:p>
          <a:p>
            <a:pPr indent="-285750" lvl="0" marL="285750" rtl="0" algn="l">
              <a:lnSpc>
                <a:spcPct val="115000"/>
              </a:lnSpc>
              <a:spcBef>
                <a:spcPts val="0"/>
              </a:spcBef>
              <a:spcAft>
                <a:spcPts val="0"/>
              </a:spcAft>
              <a:buSzPts val="1800"/>
              <a:buChar char="●"/>
            </a:pPr>
            <a:r>
              <a:rPr lang="it" sz="1500"/>
              <a:t>Unternehmerische Vereinigungen und Stiftungen, </a:t>
            </a:r>
            <a:endParaRPr sz="1500"/>
          </a:p>
          <a:p>
            <a:pPr indent="-285750" lvl="0" marL="285750" rtl="0" algn="l">
              <a:lnSpc>
                <a:spcPct val="115000"/>
              </a:lnSpc>
              <a:spcBef>
                <a:spcPts val="0"/>
              </a:spcBef>
              <a:spcAft>
                <a:spcPts val="0"/>
              </a:spcAft>
              <a:buSzPts val="1800"/>
              <a:buChar char="●"/>
            </a:pPr>
            <a:r>
              <a:rPr lang="it" sz="1500"/>
              <a:t>Gesellschaften mit beschränkter Haftung, </a:t>
            </a:r>
            <a:endParaRPr sz="1500"/>
          </a:p>
          <a:p>
            <a:pPr indent="-285750" lvl="0" marL="285750" rtl="0" algn="l">
              <a:lnSpc>
                <a:spcPct val="115000"/>
              </a:lnSpc>
              <a:spcBef>
                <a:spcPts val="0"/>
              </a:spcBef>
              <a:spcAft>
                <a:spcPts val="0"/>
              </a:spcAft>
              <a:buSzPts val="1800"/>
              <a:buChar char="●"/>
            </a:pPr>
            <a:r>
              <a:rPr lang="it" sz="1500"/>
              <a:t>Traditionelle Genossenschaften und Hilfsvereine. </a:t>
            </a:r>
            <a:endParaRPr sz="1500"/>
          </a:p>
          <a:p>
            <a:pPr indent="0" lvl="0" marL="0" rtl="0" algn="l">
              <a:lnSpc>
                <a:spcPct val="115000"/>
              </a:lnSpc>
              <a:spcBef>
                <a:spcPts val="0"/>
              </a:spcBef>
              <a:spcAft>
                <a:spcPts val="0"/>
              </a:spcAft>
              <a:buSzPts val="1800"/>
              <a:buNone/>
            </a:pPr>
            <a:r>
              <a:t/>
            </a:r>
            <a:endParaRPr sz="1500"/>
          </a:p>
          <a:p>
            <a:pPr indent="0" lvl="0" marL="0" rtl="0" algn="l">
              <a:lnSpc>
                <a:spcPct val="115000"/>
              </a:lnSpc>
              <a:spcBef>
                <a:spcPts val="0"/>
              </a:spcBef>
              <a:spcAft>
                <a:spcPts val="0"/>
              </a:spcAft>
              <a:buSzPts val="1800"/>
              <a:buNone/>
            </a:pPr>
            <a:r>
              <a:rPr i="1" lang="it" sz="1500"/>
              <a:t>Wichtige Änderungen wurden kürzlich durch das </a:t>
            </a:r>
            <a:r>
              <a:rPr b="1" i="1" lang="it" sz="1500"/>
              <a:t>Gesetz 106/2016 </a:t>
            </a:r>
            <a:r>
              <a:rPr i="1" lang="it" sz="1500"/>
              <a:t>zur Reform des "dritten Sektors" und die </a:t>
            </a:r>
            <a:r>
              <a:rPr b="1" i="1" lang="it" sz="1500"/>
              <a:t>Gesetzesdekrete 117/2017 und 112/2017 </a:t>
            </a:r>
            <a:r>
              <a:rPr i="1" lang="it" sz="1500"/>
              <a:t>eingeführt</a:t>
            </a:r>
            <a:endParaRPr sz="1500"/>
          </a:p>
        </p:txBody>
      </p:sp>
      <p:sp>
        <p:nvSpPr>
          <p:cNvPr id="520" name="Google Shape;520;p26"/>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3.2 Italien</a:t>
            </a:r>
            <a:endParaRPr>
              <a:solidFill>
                <a:srgbClr val="002B4D"/>
              </a:solidFill>
            </a:endParaRPr>
          </a:p>
        </p:txBody>
      </p:sp>
      <p:pic>
        <p:nvPicPr>
          <p:cNvPr descr="Graphical user interface, application&#10;&#10;Description automatically generated with medium confidence" id="521" name="Google Shape;521;p2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2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áfico circular&#10;&#10;Descripción generada automáticamente" id="527" name="Google Shape;527;p27"/>
          <p:cNvPicPr preferRelativeResize="0"/>
          <p:nvPr/>
        </p:nvPicPr>
        <p:blipFill rotWithShape="1">
          <a:blip r:embed="rId4">
            <a:alphaModFix/>
          </a:blip>
          <a:srcRect b="0" l="0" r="0" t="0"/>
          <a:stretch/>
        </p:blipFill>
        <p:spPr>
          <a:xfrm>
            <a:off x="672650" y="84410"/>
            <a:ext cx="1319173" cy="778279"/>
          </a:xfrm>
          <a:prstGeom prst="rect">
            <a:avLst/>
          </a:prstGeom>
          <a:noFill/>
          <a:ln>
            <a:noFill/>
          </a:ln>
        </p:spPr>
      </p:pic>
      <p:sp>
        <p:nvSpPr>
          <p:cNvPr id="528" name="Google Shape;528;p27"/>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Italien</a:t>
            </a:r>
            <a:endParaRPr/>
          </a:p>
        </p:txBody>
      </p:sp>
      <p:sp>
        <p:nvSpPr>
          <p:cNvPr id="529" name="Google Shape;529;p27"/>
          <p:cNvSpPr/>
          <p:nvPr/>
        </p:nvSpPr>
        <p:spPr>
          <a:xfrm>
            <a:off x="360217" y="2039883"/>
            <a:ext cx="8361600" cy="10956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0" name="Google Shape;530;p27"/>
          <p:cNvSpPr/>
          <p:nvPr/>
        </p:nvSpPr>
        <p:spPr>
          <a:xfrm>
            <a:off x="359137" y="2048846"/>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1" name="Google Shape;531;p27"/>
          <p:cNvSpPr/>
          <p:nvPr/>
        </p:nvSpPr>
        <p:spPr>
          <a:xfrm>
            <a:off x="8562523" y="2039879"/>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2" name="Google Shape;532;p27"/>
          <p:cNvSpPr/>
          <p:nvPr/>
        </p:nvSpPr>
        <p:spPr>
          <a:xfrm>
            <a:off x="4492336" y="2045388"/>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3" name="Google Shape;533;p27"/>
          <p:cNvSpPr/>
          <p:nvPr/>
        </p:nvSpPr>
        <p:spPr>
          <a:xfrm>
            <a:off x="156423" y="928689"/>
            <a:ext cx="1835400" cy="1072236"/>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1988: Urteil des Verfassungsgerichts 396. Feststellung der Verfassungswidrigkeit des Gesetzes 6972/1890 (Crispi-Gesetz), das vorsieht, dass soziale Aktivitäten ausschließlich von öffentlichen Einrichtungen organisiert werden müssen.</a:t>
            </a:r>
            <a:endParaRPr b="0" i="0" sz="800" u="none" cap="none" strike="noStrike">
              <a:solidFill>
                <a:schemeClr val="lt1"/>
              </a:solidFill>
              <a:latin typeface="Arial"/>
              <a:ea typeface="Arial"/>
              <a:cs typeface="Arial"/>
              <a:sym typeface="Arial"/>
            </a:endParaRPr>
          </a:p>
        </p:txBody>
      </p:sp>
      <p:sp>
        <p:nvSpPr>
          <p:cNvPr id="534" name="Google Shape;534;p27"/>
          <p:cNvSpPr/>
          <p:nvPr/>
        </p:nvSpPr>
        <p:spPr>
          <a:xfrm>
            <a:off x="6757638" y="679625"/>
            <a:ext cx="2118900" cy="13213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1" i="0" lang="it" sz="800" u="none" cap="none" strike="noStrike">
                <a:solidFill>
                  <a:schemeClr val="lt1"/>
                </a:solidFill>
                <a:latin typeface="Arial"/>
                <a:ea typeface="Arial"/>
                <a:cs typeface="Arial"/>
                <a:sym typeface="Arial"/>
              </a:rPr>
              <a:t>2017:</a:t>
            </a:r>
            <a:r>
              <a:rPr b="0" i="0" lang="it" sz="800" u="none" cap="none" strike="noStrike">
                <a:solidFill>
                  <a:schemeClr val="lt1"/>
                </a:solidFill>
                <a:latin typeface="Arial"/>
                <a:ea typeface="Arial"/>
                <a:cs typeface="Arial"/>
                <a:sym typeface="Arial"/>
              </a:rPr>
              <a:t> Gesetzesdekret 112/2017 (Überarbeitung der früheren Gesetzgebung über SEs) Aufhebung des Gesetzesdekrets 155/2006 und Einführung einer neuen Regelung, die eine teilweise Ausschüttungsbeschränkung, eine integrativere Governance, eine Erweiterung der Tätigkeitsbereiche und eine Befreiung von der Körperschaftssteuer auf einbehaltene Gewinne vorsieht.</a:t>
            </a:r>
            <a:endParaRPr b="0" i="0" sz="800" u="none" cap="none" strike="noStrike">
              <a:solidFill>
                <a:schemeClr val="lt1"/>
              </a:solidFill>
              <a:latin typeface="Arial"/>
              <a:ea typeface="Arial"/>
              <a:cs typeface="Arial"/>
              <a:sym typeface="Arial"/>
            </a:endParaRPr>
          </a:p>
        </p:txBody>
      </p:sp>
      <p:sp>
        <p:nvSpPr>
          <p:cNvPr id="535" name="Google Shape;535;p27"/>
          <p:cNvSpPr/>
          <p:nvPr/>
        </p:nvSpPr>
        <p:spPr>
          <a:xfrm>
            <a:off x="6454588" y="3201483"/>
            <a:ext cx="2241113" cy="1262392"/>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2016 Gesetz 106/2016 (Reform des Dritten Sektors, der SW und des allgemeinen öffentlichen Dienstes). Neubelebung der SW durch Einführung einer neuen Qualifikation. Verankerung des gemeinnützigen Zwecks und Einordnung des Sozialunternehmens in den Dritten Sektor. Begünstigt die Entwicklung von Sozialunternehmen, die keine Sozialgenossenschaften sind.</a:t>
            </a:r>
            <a:endParaRPr b="0" i="0" sz="800" u="none" cap="none" strike="noStrike">
              <a:solidFill>
                <a:schemeClr val="lt1"/>
              </a:solidFill>
              <a:latin typeface="Arial"/>
              <a:ea typeface="Arial"/>
              <a:cs typeface="Arial"/>
              <a:sym typeface="Arial"/>
            </a:endParaRPr>
          </a:p>
        </p:txBody>
      </p:sp>
      <p:sp>
        <p:nvSpPr>
          <p:cNvPr id="536" name="Google Shape;536;p27"/>
          <p:cNvSpPr/>
          <p:nvPr/>
        </p:nvSpPr>
        <p:spPr>
          <a:xfrm>
            <a:off x="4817506" y="1010457"/>
            <a:ext cx="1835400" cy="983946"/>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2012- 2013 Gesetzesdekret 179/2012 und Dekret des Ministeriums für wirtschaftliche Entwicklung vom 6. März 2013. Legt fest, dass Hilfsvereine sich in der SE-Sektion des Unternehmensregisters eintragen müssen</a:t>
            </a:r>
            <a:endParaRPr b="0" i="0" sz="800" u="none" cap="none" strike="noStrike">
              <a:solidFill>
                <a:schemeClr val="lt1"/>
              </a:solidFill>
              <a:latin typeface="Arial"/>
              <a:ea typeface="Arial"/>
              <a:cs typeface="Arial"/>
              <a:sym typeface="Arial"/>
            </a:endParaRPr>
          </a:p>
        </p:txBody>
      </p:sp>
      <p:sp>
        <p:nvSpPr>
          <p:cNvPr id="537" name="Google Shape;537;p27"/>
          <p:cNvSpPr/>
          <p:nvPr/>
        </p:nvSpPr>
        <p:spPr>
          <a:xfrm>
            <a:off x="448299" y="3259179"/>
            <a:ext cx="1835400" cy="1349676"/>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1991 Gesetz 381 (über soziale Genossenschaften). Anerkennung einer neuen Genossenschaftsform, die ausdrücklich auf das allgemeine Interesse der Gemeinschaft ausgerichtet ist (Typ A bietet Sozial-, Gesundheits- und Bildungsdienstleistungen an; Typ B integriert gefährdete Personen in den Arbeitsmarkt).</a:t>
            </a:r>
            <a:endParaRPr b="0" i="0" sz="800" u="none" cap="none" strike="noStrike">
              <a:solidFill>
                <a:schemeClr val="lt1"/>
              </a:solidFill>
              <a:latin typeface="Arial"/>
              <a:ea typeface="Arial"/>
              <a:cs typeface="Arial"/>
              <a:sym typeface="Arial"/>
            </a:endParaRPr>
          </a:p>
        </p:txBody>
      </p:sp>
      <p:sp>
        <p:nvSpPr>
          <p:cNvPr id="538" name="Google Shape;538;p27"/>
          <p:cNvSpPr/>
          <p:nvPr/>
        </p:nvSpPr>
        <p:spPr>
          <a:xfrm>
            <a:off x="2206781" y="878283"/>
            <a:ext cx="2365200" cy="1095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1991- 2000 Gesetz 266/1991 über Freiwilligenorganisationen, Gesetzesdekret 460/1997 über ONLUS, Gesetz 383/200 über Vereinigungen zur sozialen Förderung Progressive Anerkennung des Potenzials von Vereinigungen und Stiftungen, wirtschaftliche Tätigkeiten auszuüben, die mit ihrer institutionellen Tätigkeit in Einklang stehen.</a:t>
            </a:r>
            <a:endParaRPr b="0" i="0" sz="800" u="none" cap="none" strike="noStrike">
              <a:solidFill>
                <a:schemeClr val="lt1"/>
              </a:solidFill>
              <a:latin typeface="Arial"/>
              <a:ea typeface="Arial"/>
              <a:cs typeface="Arial"/>
              <a:sym typeface="Arial"/>
            </a:endParaRPr>
          </a:p>
        </p:txBody>
      </p:sp>
      <p:sp>
        <p:nvSpPr>
          <p:cNvPr id="539" name="Google Shape;539;p27"/>
          <p:cNvSpPr/>
          <p:nvPr/>
        </p:nvSpPr>
        <p:spPr>
          <a:xfrm>
            <a:off x="3574631" y="3239523"/>
            <a:ext cx="1835400" cy="1369331"/>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2005- 2006 Gesetz 118/2005 und Gesetzesdekret 155/2006 (über SEs). Ermöglichte die Gründung von SEs in einer Vielzahl von Rechtsformen (Verein, Stiftung, Genossenschaft, Aktiengesellschaft) und erweiterte das Spektrum der Aktivitäten von SEs. Einführung einer Gesamtausschüttungsbeschränkung und einer Vermögenssperre</a:t>
            </a:r>
            <a:endParaRPr b="0" i="0" sz="800" u="none" cap="none" strike="noStrike">
              <a:solidFill>
                <a:schemeClr val="lt1"/>
              </a:solidFill>
              <a:latin typeface="Arial"/>
              <a:ea typeface="Arial"/>
              <a:cs typeface="Arial"/>
              <a:sym typeface="Arial"/>
            </a:endParaRPr>
          </a:p>
        </p:txBody>
      </p:sp>
      <p:sp>
        <p:nvSpPr>
          <p:cNvPr id="540" name="Google Shape;540;p27"/>
          <p:cNvSpPr/>
          <p:nvPr/>
        </p:nvSpPr>
        <p:spPr>
          <a:xfrm>
            <a:off x="1547472" y="2049075"/>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27"/>
          <p:cNvSpPr/>
          <p:nvPr/>
        </p:nvSpPr>
        <p:spPr>
          <a:xfrm>
            <a:off x="2283194" y="2045388"/>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2" name="Google Shape;542;p27"/>
          <p:cNvSpPr/>
          <p:nvPr/>
        </p:nvSpPr>
        <p:spPr>
          <a:xfrm>
            <a:off x="5655547" y="2047117"/>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p27"/>
          <p:cNvSpPr/>
          <p:nvPr/>
        </p:nvSpPr>
        <p:spPr>
          <a:xfrm>
            <a:off x="7434545" y="2053639"/>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4" name="Google Shape;544;p27"/>
          <p:cNvSpPr/>
          <p:nvPr/>
        </p:nvSpPr>
        <p:spPr>
          <a:xfrm>
            <a:off x="7775371" y="4556269"/>
            <a:ext cx="946500" cy="1053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Zeitleiste</a:t>
            </a:r>
            <a:endParaRPr b="0" i="0" sz="9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545" name="Google Shape;545;p27"/>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3.3 Deutschland</a:t>
            </a:r>
            <a:endParaRPr>
              <a:solidFill>
                <a:srgbClr val="002B4D"/>
              </a:solidFill>
            </a:endParaRPr>
          </a:p>
        </p:txBody>
      </p:sp>
      <p:sp>
        <p:nvSpPr>
          <p:cNvPr id="551" name="Google Shape;551;p28"/>
          <p:cNvSpPr txBox="1"/>
          <p:nvPr>
            <p:ph idx="1" type="body"/>
          </p:nvPr>
        </p:nvSpPr>
        <p:spPr>
          <a:xfrm>
            <a:off x="579106" y="1222800"/>
            <a:ext cx="8142600" cy="324162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500">
                <a:latin typeface="Calibri"/>
                <a:ea typeface="Calibri"/>
                <a:cs typeface="Calibri"/>
                <a:sym typeface="Calibri"/>
              </a:rPr>
              <a:t>Deutsche Sozialunternehmen haben starke Wurzeln in verschiedenen Traditionen: von assoziativem und philanthropischem Handeln über genossenschaftliche, gegenseitige und andere Gruppen-Selbsthilfe-Motive bis hin zu Arbeitsintegration, kommunitären und unternehmerischen Traditionen. </a:t>
            </a:r>
            <a:endParaRPr sz="1500"/>
          </a:p>
          <a:p>
            <a:pPr indent="0" lvl="0" marL="0" rtl="0" algn="l">
              <a:lnSpc>
                <a:spcPct val="115000"/>
              </a:lnSpc>
              <a:spcBef>
                <a:spcPts val="0"/>
              </a:spcBef>
              <a:spcAft>
                <a:spcPts val="0"/>
              </a:spcAft>
              <a:buSzPts val="1800"/>
              <a:buNone/>
            </a:pPr>
            <a:r>
              <a:t/>
            </a:r>
            <a:endParaRPr sz="1500">
              <a:latin typeface="Calibri"/>
              <a:ea typeface="Calibri"/>
              <a:cs typeface="Calibri"/>
              <a:sym typeface="Calibri"/>
            </a:endParaRPr>
          </a:p>
          <a:p>
            <a:pPr indent="0" lvl="0" marL="0" rtl="0" algn="l">
              <a:lnSpc>
                <a:spcPct val="115000"/>
              </a:lnSpc>
              <a:spcBef>
                <a:spcPts val="0"/>
              </a:spcBef>
              <a:spcAft>
                <a:spcPts val="0"/>
              </a:spcAft>
              <a:buSzPts val="1800"/>
              <a:buNone/>
            </a:pPr>
            <a:r>
              <a:rPr b="1" lang="it" sz="1500">
                <a:latin typeface="Calibri"/>
                <a:ea typeface="Calibri"/>
                <a:cs typeface="Calibri"/>
                <a:sym typeface="Calibri"/>
              </a:rPr>
              <a:t>Die derzeit in Deutschland aktiven Sozialunternehmen sind in mehreren historischen Vorläufern verankert. </a:t>
            </a:r>
            <a:r>
              <a:rPr lang="it" sz="1500">
                <a:latin typeface="Calibri"/>
                <a:ea typeface="Calibri"/>
                <a:cs typeface="Calibri"/>
                <a:sym typeface="Calibri"/>
              </a:rPr>
              <a:t>Dazu gehören </a:t>
            </a:r>
            <a:r>
              <a:rPr b="1" lang="it" sz="1500">
                <a:latin typeface="Calibri"/>
                <a:ea typeface="Calibri"/>
                <a:cs typeface="Calibri"/>
                <a:sym typeface="Calibri"/>
              </a:rPr>
              <a:t>starke assoziative Wurzeln </a:t>
            </a:r>
            <a:r>
              <a:rPr lang="it" sz="1500">
                <a:latin typeface="Calibri"/>
                <a:ea typeface="Calibri"/>
                <a:cs typeface="Calibri"/>
                <a:sym typeface="Calibri"/>
              </a:rPr>
              <a:t>sowie </a:t>
            </a:r>
            <a:r>
              <a:rPr b="1" lang="it" sz="1500">
                <a:latin typeface="Calibri"/>
                <a:ea typeface="Calibri"/>
                <a:cs typeface="Calibri"/>
                <a:sym typeface="Calibri"/>
              </a:rPr>
              <a:t>genossenschaftliche, gegenseitige und andere Gruppen-Selbsthilfe-Traditionen. Keines der deutschen Konzepte betont die Dimensionen der EU in Bezug auf Governance und integrative Beteiligung</a:t>
            </a:r>
            <a:r>
              <a:rPr lang="it" sz="1500">
                <a:latin typeface="Calibri"/>
                <a:ea typeface="Calibri"/>
                <a:cs typeface="Calibri"/>
                <a:sym typeface="Calibri"/>
              </a:rPr>
              <a:t>. </a:t>
            </a:r>
            <a:endParaRPr sz="1500"/>
          </a:p>
          <a:p>
            <a:pPr indent="0" lvl="0" marL="0" rtl="0" algn="l">
              <a:lnSpc>
                <a:spcPct val="115000"/>
              </a:lnSpc>
              <a:spcBef>
                <a:spcPts val="0"/>
              </a:spcBef>
              <a:spcAft>
                <a:spcPts val="0"/>
              </a:spcAft>
              <a:buSzPts val="1800"/>
              <a:buNone/>
            </a:pPr>
            <a:r>
              <a:t/>
            </a:r>
            <a:endParaRPr b="1" sz="1500">
              <a:latin typeface="Calibri"/>
              <a:ea typeface="Calibri"/>
              <a:cs typeface="Calibri"/>
              <a:sym typeface="Calibri"/>
            </a:endParaRPr>
          </a:p>
          <a:p>
            <a:pPr indent="0" lvl="0" marL="0" rtl="0" algn="l">
              <a:lnSpc>
                <a:spcPct val="115000"/>
              </a:lnSpc>
              <a:spcBef>
                <a:spcPts val="0"/>
              </a:spcBef>
              <a:spcAft>
                <a:spcPts val="0"/>
              </a:spcAft>
              <a:buSzPts val="1800"/>
              <a:buNone/>
            </a:pPr>
            <a:r>
              <a:rPr i="1" lang="it" sz="1500">
                <a:latin typeface="Calibri"/>
                <a:ea typeface="Calibri"/>
                <a:cs typeface="Calibri"/>
                <a:sym typeface="Calibri"/>
              </a:rPr>
              <a:t>In Deutschland gibt es keine spezifischen Rechtsvorschriften zum sozialen Unternehmertum, nicht einmal eine formale Definition, und es scheint keine Pläne zu geben, solche Gesetze in naher Zukunft einzuführen. </a:t>
            </a:r>
            <a:endParaRPr i="1" sz="1500"/>
          </a:p>
        </p:txBody>
      </p:sp>
      <p:pic>
        <p:nvPicPr>
          <p:cNvPr id="552" name="Google Shape;552;p2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Forma, Logotipo&#10;&#10;Descripción generada automáticamente" id="553" name="Google Shape;553;p28"/>
          <p:cNvPicPr preferRelativeResize="0"/>
          <p:nvPr/>
        </p:nvPicPr>
        <p:blipFill rotWithShape="1">
          <a:blip r:embed="rId4">
            <a:alphaModFix/>
          </a:blip>
          <a:srcRect b="0" l="0" r="0" t="0"/>
          <a:stretch/>
        </p:blipFill>
        <p:spPr>
          <a:xfrm>
            <a:off x="588968" y="79785"/>
            <a:ext cx="1676438" cy="1006181"/>
          </a:xfrm>
          <a:prstGeom prst="rect">
            <a:avLst/>
          </a:prstGeom>
          <a:noFill/>
          <a:ln>
            <a:noFill/>
          </a:ln>
        </p:spPr>
      </p:pic>
      <p:pic>
        <p:nvPicPr>
          <p:cNvPr descr="Graphical user interface, application&#10;&#10;Description automatically generated with medium confidence" id="554" name="Google Shape;554;p2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2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560" name="Google Shape;560;p29"/>
          <p:cNvSpPr/>
          <p:nvPr/>
        </p:nvSpPr>
        <p:spPr>
          <a:xfrm>
            <a:off x="360217" y="1842655"/>
            <a:ext cx="8361600" cy="14271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1" name="Google Shape;561;p29"/>
          <p:cNvSpPr/>
          <p:nvPr/>
        </p:nvSpPr>
        <p:spPr>
          <a:xfrm>
            <a:off x="359137"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 name="Google Shape;562;p29"/>
          <p:cNvSpPr/>
          <p:nvPr/>
        </p:nvSpPr>
        <p:spPr>
          <a:xfrm>
            <a:off x="8562523"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3" name="Google Shape;563;p29"/>
          <p:cNvSpPr/>
          <p:nvPr/>
        </p:nvSpPr>
        <p:spPr>
          <a:xfrm>
            <a:off x="359136" y="1169260"/>
            <a:ext cx="4212863" cy="548011"/>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Mit der grundlegenden Überarbeitung des deutschen Genossenschaftsgesetzes (GenG) im Jahr 2006 wurde der Katalog möglicher gesetzlicher Ziele von Genossenschaften von einer Reihe von Zielen, die sich auf die Förderung der wirtschaftlichen Interessen von Unternehmen und Haushalten beschränken, auf eine Liste möglicher Ziele erweitert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64" name="Google Shape;564;p2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Deutschland</a:t>
            </a:r>
            <a:endParaRPr/>
          </a:p>
        </p:txBody>
      </p:sp>
      <p:pic>
        <p:nvPicPr>
          <p:cNvPr descr="Forma, Logotipo&#10;&#10;Descripción generada automáticamente" id="565" name="Google Shape;565;p29"/>
          <p:cNvPicPr preferRelativeResize="0"/>
          <p:nvPr/>
        </p:nvPicPr>
        <p:blipFill rotWithShape="1">
          <a:blip r:embed="rId4">
            <a:alphaModFix/>
          </a:blip>
          <a:srcRect b="0" l="0" r="0" t="0"/>
          <a:stretch/>
        </p:blipFill>
        <p:spPr>
          <a:xfrm>
            <a:off x="588968" y="79785"/>
            <a:ext cx="1676438" cy="1006181"/>
          </a:xfrm>
          <a:prstGeom prst="rect">
            <a:avLst/>
          </a:prstGeom>
          <a:noFill/>
          <a:ln>
            <a:noFill/>
          </a:ln>
        </p:spPr>
      </p:pic>
      <p:sp>
        <p:nvSpPr>
          <p:cNvPr id="566" name="Google Shape;566;p29"/>
          <p:cNvSpPr/>
          <p:nvPr/>
        </p:nvSpPr>
        <p:spPr>
          <a:xfrm>
            <a:off x="4818006" y="3437412"/>
            <a:ext cx="4032000" cy="822615"/>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Große Reform des Gemeinnützigkeitsrechts im Jahr 2013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Organisationen haben mehr Flexibilität bei der Verwendung ihrer Einnahmen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Für Organisationen, die den Status der Gemeinnützigkeit anstreben, gilt nun ein gesetzliches Verfahren (AO § 60a). Gesellschaften mit beschränkter Haftung, die den Status der Gemeinnützigkeit erworben haben, dürfen offiziell die Abkürzung "gGmbH" verwenden. </a:t>
            </a:r>
            <a:endParaRPr b="0" i="0" sz="800" u="none" cap="none" strike="noStrike">
              <a:solidFill>
                <a:schemeClr val="lt1"/>
              </a:solidFill>
              <a:latin typeface="Arial"/>
              <a:ea typeface="Arial"/>
              <a:cs typeface="Arial"/>
              <a:sym typeface="Arial"/>
            </a:endParaRPr>
          </a:p>
        </p:txBody>
      </p:sp>
      <p:sp>
        <p:nvSpPr>
          <p:cNvPr id="567" name="Google Shape;567;p29"/>
          <p:cNvSpPr/>
          <p:nvPr/>
        </p:nvSpPr>
        <p:spPr>
          <a:xfrm>
            <a:off x="7368838" y="4419491"/>
            <a:ext cx="1353000" cy="2778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Zeitleiste</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568" name="Google Shape;568;p29"/>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3.4 Zypern</a:t>
            </a:r>
            <a:endParaRPr>
              <a:solidFill>
                <a:srgbClr val="002B4D"/>
              </a:solidFill>
            </a:endParaRPr>
          </a:p>
        </p:txBody>
      </p:sp>
      <p:sp>
        <p:nvSpPr>
          <p:cNvPr id="574" name="Google Shape;574;p30"/>
          <p:cNvSpPr txBox="1"/>
          <p:nvPr>
            <p:ph idx="1" type="body"/>
          </p:nvPr>
        </p:nvSpPr>
        <p:spPr>
          <a:xfrm>
            <a:off x="510540" y="1287780"/>
            <a:ext cx="8221200" cy="327977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100"/>
              <a:t>Ein Gesetz aus dem Jahr 2019, das 2020 verabschiedet wurde, legt den rechtlichen Rahmen fest, in dem spezifische Kriterien beschrieben werden, die von juristischen Personen erfüllt werden müssen, um den Status eines Sozialunternehmens zu erhalten.  Artikel 5 sieht zwei Kategorien von Sozialunternehmen vor:</a:t>
            </a:r>
            <a:endParaRPr sz="1100"/>
          </a:p>
          <a:p>
            <a:pPr indent="0" lvl="0" marL="0" rtl="0" algn="l">
              <a:lnSpc>
                <a:spcPct val="115000"/>
              </a:lnSpc>
              <a:spcBef>
                <a:spcPts val="0"/>
              </a:spcBef>
              <a:spcAft>
                <a:spcPts val="0"/>
              </a:spcAft>
              <a:buSzPts val="1800"/>
              <a:buNone/>
            </a:pPr>
            <a:r>
              <a:t/>
            </a:r>
            <a:endParaRPr sz="1100"/>
          </a:p>
          <a:p>
            <a:pPr indent="-285750" lvl="0" marL="285750" rtl="0" algn="l">
              <a:lnSpc>
                <a:spcPct val="115000"/>
              </a:lnSpc>
              <a:spcBef>
                <a:spcPts val="0"/>
              </a:spcBef>
              <a:spcAft>
                <a:spcPts val="0"/>
              </a:spcAft>
              <a:buSzPts val="1800"/>
              <a:buChar char="●"/>
            </a:pPr>
            <a:r>
              <a:rPr b="1" lang="it" sz="1100"/>
              <a:t>Sozialunternehmen mit allgemeinem Zweck</a:t>
            </a:r>
            <a:r>
              <a:rPr lang="it" sz="1100"/>
              <a:t>: Sein Zweck wird durch eine soziale Mission erreicht, die positive soziale und/oder ökologische Maßnahmen im Interesse der Gesellschaft fördert, und Dienstleistungen oder Waren auf der Grundlage eines Geschäftsmodells anbietet. Der größte Teil der Einnahmen des Unternehmens stammt aus dem Geschäft, es investiert mindestens 70 % seiner Gewinne in die Förderung und Verwirklichung seiner sozialen Mission.</a:t>
            </a:r>
            <a:endParaRPr sz="1100"/>
          </a:p>
          <a:p>
            <a:pPr indent="0" lvl="0" marL="0" rtl="0" algn="l">
              <a:lnSpc>
                <a:spcPct val="115000"/>
              </a:lnSpc>
              <a:spcBef>
                <a:spcPts val="0"/>
              </a:spcBef>
              <a:spcAft>
                <a:spcPts val="0"/>
              </a:spcAft>
              <a:buSzPts val="1800"/>
              <a:buNone/>
            </a:pPr>
            <a:r>
              <a:t/>
            </a:r>
            <a:endParaRPr sz="1100"/>
          </a:p>
          <a:p>
            <a:pPr indent="-285750" lvl="0" marL="285750" rtl="0" algn="l">
              <a:lnSpc>
                <a:spcPct val="115000"/>
              </a:lnSpc>
              <a:spcBef>
                <a:spcPts val="0"/>
              </a:spcBef>
              <a:spcAft>
                <a:spcPts val="0"/>
              </a:spcAft>
              <a:buSzPts val="1800"/>
              <a:buChar char="●"/>
            </a:pPr>
            <a:r>
              <a:rPr b="1" lang="it" sz="1100"/>
              <a:t>Soziales Integrations-Unternehmen</a:t>
            </a:r>
            <a:r>
              <a:rPr lang="it"/>
              <a:t> </a:t>
            </a:r>
            <a:r>
              <a:rPr lang="it" sz="1100"/>
              <a:t>hat als Hauptzweck die Erfüllung eines sozialen Auftrags durch die Beschäftigung von mindestens 40% der Belegschaft seines Unternehmens, indem es Menschen einstellt, die zu vulnerablen Bevölkerungsgruppen gehören, es bietet Dienstleistungen oder Waren auf der Grundlage eines Geschäftsmodells an und es wird in einer unternehmensähnlichen, rechenschaftspflichtigen und transparenten Art und Weise geführt; insbesondere mit der Beteiligung von Mitgliedern und / oder Mitarbeitern und / oder Kunden und / oder anderen Stakeholder, die von seinen Geschäftsaktivitäten betroffen sind, und stellt kein staatliches Unternehmen dar. </a:t>
            </a:r>
            <a:endParaRPr sz="1100"/>
          </a:p>
          <a:p>
            <a:pPr indent="-171450" lvl="0" marL="285750" rtl="0" algn="l">
              <a:lnSpc>
                <a:spcPct val="115000"/>
              </a:lnSpc>
              <a:spcBef>
                <a:spcPts val="0"/>
              </a:spcBef>
              <a:spcAft>
                <a:spcPts val="0"/>
              </a:spcAft>
              <a:buSzPts val="1800"/>
              <a:buNone/>
            </a:pPr>
            <a:r>
              <a:t/>
            </a:r>
            <a:endParaRPr sz="1100"/>
          </a:p>
          <a:p>
            <a:pPr indent="0" lvl="0" marL="0" rtl="0" algn="l">
              <a:lnSpc>
                <a:spcPct val="115000"/>
              </a:lnSpc>
              <a:spcBef>
                <a:spcPts val="1600"/>
              </a:spcBef>
              <a:spcAft>
                <a:spcPts val="1600"/>
              </a:spcAft>
              <a:buSzPts val="1800"/>
              <a:buNone/>
            </a:pPr>
            <a:r>
              <a:t/>
            </a:r>
            <a:endParaRPr sz="2400"/>
          </a:p>
        </p:txBody>
      </p:sp>
      <p:pic>
        <p:nvPicPr>
          <p:cNvPr id="575" name="Google Shape;575;p3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576" name="Google Shape;576;p30"/>
          <p:cNvPicPr preferRelativeResize="0"/>
          <p:nvPr/>
        </p:nvPicPr>
        <p:blipFill rotWithShape="1">
          <a:blip r:embed="rId4">
            <a:alphaModFix/>
          </a:blip>
          <a:srcRect b="0" l="0" r="0" t="0"/>
          <a:stretch/>
        </p:blipFill>
        <p:spPr>
          <a:xfrm>
            <a:off x="912584" y="73293"/>
            <a:ext cx="1028144" cy="1028144"/>
          </a:xfrm>
          <a:prstGeom prst="rect">
            <a:avLst/>
          </a:prstGeom>
          <a:noFill/>
          <a:ln>
            <a:noFill/>
          </a:ln>
        </p:spPr>
      </p:pic>
      <p:pic>
        <p:nvPicPr>
          <p:cNvPr descr="Graphical user interface, application&#10;&#10;Description automatically generated with medium confidence" id="577" name="Google Shape;577;p3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1"/>
          <p:cNvSpPr txBox="1"/>
          <p:nvPr>
            <p:ph type="title"/>
          </p:nvPr>
        </p:nvSpPr>
        <p:spPr>
          <a:xfrm>
            <a:off x="1763755" y="405621"/>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Zypern</a:t>
            </a:r>
            <a:endParaRPr/>
          </a:p>
        </p:txBody>
      </p:sp>
      <p:pic>
        <p:nvPicPr>
          <p:cNvPr id="583" name="Google Shape;583;p3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584" name="Google Shape;584;p31"/>
          <p:cNvPicPr preferRelativeResize="0"/>
          <p:nvPr/>
        </p:nvPicPr>
        <p:blipFill rotWithShape="1">
          <a:blip r:embed="rId4">
            <a:alphaModFix/>
          </a:blip>
          <a:srcRect b="0" l="0" r="0" t="0"/>
          <a:stretch/>
        </p:blipFill>
        <p:spPr>
          <a:xfrm>
            <a:off x="912584" y="73293"/>
            <a:ext cx="1028144" cy="1028144"/>
          </a:xfrm>
          <a:prstGeom prst="rect">
            <a:avLst/>
          </a:prstGeom>
          <a:noFill/>
          <a:ln>
            <a:noFill/>
          </a:ln>
        </p:spPr>
      </p:pic>
      <p:sp>
        <p:nvSpPr>
          <p:cNvPr id="585" name="Google Shape;585;p31"/>
          <p:cNvSpPr/>
          <p:nvPr/>
        </p:nvSpPr>
        <p:spPr>
          <a:xfrm>
            <a:off x="360217" y="1842655"/>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 name="Google Shape;586;p31"/>
          <p:cNvSpPr/>
          <p:nvPr/>
        </p:nvSpPr>
        <p:spPr>
          <a:xfrm>
            <a:off x="359137" y="184265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7" name="Google Shape;587;p31"/>
          <p:cNvSpPr/>
          <p:nvPr/>
        </p:nvSpPr>
        <p:spPr>
          <a:xfrm>
            <a:off x="8562523" y="1842655"/>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8" name="Google Shape;588;p31"/>
          <p:cNvSpPr/>
          <p:nvPr/>
        </p:nvSpPr>
        <p:spPr>
          <a:xfrm>
            <a:off x="4492336" y="1839193"/>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9" name="Google Shape;589;p31"/>
          <p:cNvSpPr/>
          <p:nvPr/>
        </p:nvSpPr>
        <p:spPr>
          <a:xfrm>
            <a:off x="75327" y="989020"/>
            <a:ext cx="3723900" cy="793219"/>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Im Dezember 2013 kündigte der Präsident der Republik Zypern eine Liste von Maßnahmen an, mit denen Arbeitslosigkeit und soziale Ausgrenzung verringert werden sollen. Im Rahmen der Säule "sozialer Zusammenhalt" wurden spezifische Empfehlungen und Maßnahmen für die Entwicklung der Sozialwirtschaft festgelegt, die der Gründung von Sozialunternehmen Vorrang einräumten</a:t>
            </a:r>
            <a:endParaRPr b="0" i="0" sz="800" u="none" cap="none" strike="noStrike">
              <a:solidFill>
                <a:schemeClr val="lt1"/>
              </a:solidFill>
              <a:latin typeface="Arial"/>
              <a:ea typeface="Arial"/>
              <a:cs typeface="Arial"/>
              <a:sym typeface="Arial"/>
            </a:endParaRPr>
          </a:p>
        </p:txBody>
      </p:sp>
      <p:sp>
        <p:nvSpPr>
          <p:cNvPr id="590" name="Google Shape;590;p31"/>
          <p:cNvSpPr/>
          <p:nvPr/>
        </p:nvSpPr>
        <p:spPr>
          <a:xfrm>
            <a:off x="359137" y="3080171"/>
            <a:ext cx="3723900" cy="16041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Das Referat Europäischer Sozialfonds (ESF) des Ministeriums für Arbeit, Wohlfahrt und Sozialversicherung begann mit der aktiven Teilnahme am Netzwerk für soziales Unternehmertum, einer internationalen Gruppe, der die Verwaltungsbehörden des ESF und Vertreter von Sozialunternehmen aus neun EU-Mitgliedstaaten und Regionen angehören. Die Beteiligung des Ministeriums konzentrierte sich darauf, technisches Know-how über die politische Unterstützung von Sozialunternehmen in Europa zu sammeln und deren Anwendung in Zypern zu diskutieren. Die Ergebnisse der Gruppe gipfelten in der Organisation eines Workshops über Sozialwirtschaft und soziales Unternehmertum in Nikosia im Mai 2014, der vielen politischen Entscheidungsträgern und Führungskräften der Branche auf der Insel die Augen öffnete</a:t>
            </a:r>
            <a:endParaRPr b="0" i="0" sz="800" u="none" cap="none" strike="noStrike">
              <a:solidFill>
                <a:schemeClr val="lt1"/>
              </a:solidFill>
              <a:latin typeface="Arial"/>
              <a:ea typeface="Arial"/>
              <a:cs typeface="Arial"/>
              <a:sym typeface="Arial"/>
            </a:endParaRPr>
          </a:p>
        </p:txBody>
      </p:sp>
      <p:sp>
        <p:nvSpPr>
          <p:cNvPr id="591" name="Google Shape;591;p31"/>
          <p:cNvSpPr/>
          <p:nvPr/>
        </p:nvSpPr>
        <p:spPr>
          <a:xfrm>
            <a:off x="3843154" y="1116118"/>
            <a:ext cx="1901917" cy="66431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Die zyprischen Behörden haben auch eine umfassende Reformagenda entwickelt, die darauf abzielt, die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ein neues Wirtschaftsmodell im Jahr 2014.</a:t>
            </a:r>
            <a:endParaRPr b="0" i="0" sz="800" u="none" cap="none" strike="noStrike">
              <a:solidFill>
                <a:schemeClr val="lt1"/>
              </a:solidFill>
              <a:latin typeface="Arial"/>
              <a:ea typeface="Arial"/>
              <a:cs typeface="Arial"/>
              <a:sym typeface="Arial"/>
            </a:endParaRPr>
          </a:p>
        </p:txBody>
      </p:sp>
      <p:sp>
        <p:nvSpPr>
          <p:cNvPr id="592" name="Google Shape;592;p31"/>
          <p:cNvSpPr/>
          <p:nvPr/>
        </p:nvSpPr>
        <p:spPr>
          <a:xfrm>
            <a:off x="4232311" y="2963311"/>
            <a:ext cx="2374782" cy="1733962"/>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Politik für die Entwicklung des Unternehmensökosystems in Zypern (SNP), die 2015 angenommen wurde. Das Papier skizziert einen umfassenden politischen Rahmen und einen gezielten Aktionsplan für die integrierte Entwicklung eines unternehmerischen Ökosystems im Land. Der daraus resultierende Prozess ist der erste systematische Ansatz zur Schaffung eines zyprischen unternehmerischen Ökosystems mit den richtigen Bedingungen zur Förderung erfolgreicher Unternehmensinitiativen, die zum Wirtschaftswachstum beitragen könnten.</a:t>
            </a:r>
            <a:endParaRPr b="0" i="0" sz="800" u="none" cap="none" strike="noStrike">
              <a:solidFill>
                <a:schemeClr val="lt1"/>
              </a:solidFill>
              <a:latin typeface="Arial"/>
              <a:ea typeface="Arial"/>
              <a:cs typeface="Arial"/>
              <a:sym typeface="Arial"/>
            </a:endParaRPr>
          </a:p>
        </p:txBody>
      </p:sp>
      <p:sp>
        <p:nvSpPr>
          <p:cNvPr id="593" name="Google Shape;593;p31"/>
          <p:cNvSpPr/>
          <p:nvPr/>
        </p:nvSpPr>
        <p:spPr>
          <a:xfrm>
            <a:off x="5791409" y="953990"/>
            <a:ext cx="2160300" cy="83763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it" sz="700" u="none" cap="none" strike="noStrike">
                <a:solidFill>
                  <a:schemeClr val="lt1"/>
                </a:solidFill>
                <a:latin typeface="Arial"/>
                <a:ea typeface="Arial"/>
                <a:cs typeface="Arial"/>
                <a:sym typeface="Arial"/>
              </a:rPr>
              <a:t>Die Regierung erkannte die Bedeutung der Förderung des öffentlichen Dialogs und des potenziellen Beitrags der Bürgerinnen und Bürger an und beschloss, den ersten Gesetzentwurf auf der Website der Präsidentschaft zu veröffentlichen und eine öffentliche Konsultation einzuleiten, die zwischen März und Mai 2017 stattfand</a:t>
            </a:r>
            <a:endParaRPr b="0" i="0" sz="700" u="none" cap="none" strike="noStrike">
              <a:solidFill>
                <a:schemeClr val="lt1"/>
              </a:solidFill>
              <a:latin typeface="Arial"/>
              <a:ea typeface="Arial"/>
              <a:cs typeface="Arial"/>
              <a:sym typeface="Arial"/>
            </a:endParaRPr>
          </a:p>
        </p:txBody>
      </p:sp>
      <p:sp>
        <p:nvSpPr>
          <p:cNvPr id="594" name="Google Shape;594;p31"/>
          <p:cNvSpPr/>
          <p:nvPr/>
        </p:nvSpPr>
        <p:spPr>
          <a:xfrm>
            <a:off x="6785287" y="2963311"/>
            <a:ext cx="1777200" cy="6543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Nach diesem Konsultationsprozess wurde der Gesetzentwurf im Januar 2018 vom Ministerrat zusammen mit dem NAP für Sozialunternehmen verabschiedet. </a:t>
            </a:r>
            <a:endParaRPr b="0" i="0" sz="800" u="none" cap="none" strike="noStrike">
              <a:solidFill>
                <a:schemeClr val="lt1"/>
              </a:solidFill>
              <a:latin typeface="Arial"/>
              <a:ea typeface="Arial"/>
              <a:cs typeface="Arial"/>
              <a:sym typeface="Arial"/>
            </a:endParaRPr>
          </a:p>
        </p:txBody>
      </p:sp>
      <p:sp>
        <p:nvSpPr>
          <p:cNvPr id="595" name="Google Shape;595;p31"/>
          <p:cNvSpPr/>
          <p:nvPr/>
        </p:nvSpPr>
        <p:spPr>
          <a:xfrm>
            <a:off x="8044384" y="802865"/>
            <a:ext cx="892142" cy="1028143"/>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 sz="700" u="none" cap="none" strike="noStrike">
                <a:solidFill>
                  <a:schemeClr val="lt1"/>
                </a:solidFill>
                <a:latin typeface="Arial"/>
                <a:ea typeface="Arial"/>
                <a:cs typeface="Arial"/>
                <a:sym typeface="Arial"/>
              </a:rPr>
              <a:t>Im Dezember 2020 verabschiedete das zypriotische Parlament ein Gesetz zur Gründung von Sozialunternehmen, das den rechtlichen Rahmen schafft</a:t>
            </a:r>
            <a:endParaRPr b="0" i="0" sz="700" u="none" cap="none" strike="noStrike">
              <a:solidFill>
                <a:schemeClr val="lt1"/>
              </a:solidFill>
              <a:latin typeface="Arial"/>
              <a:ea typeface="Arial"/>
              <a:cs typeface="Arial"/>
              <a:sym typeface="Arial"/>
            </a:endParaRPr>
          </a:p>
        </p:txBody>
      </p:sp>
      <p:sp>
        <p:nvSpPr>
          <p:cNvPr id="596" name="Google Shape;596;p31"/>
          <p:cNvSpPr/>
          <p:nvPr/>
        </p:nvSpPr>
        <p:spPr>
          <a:xfrm>
            <a:off x="1978972" y="1846117"/>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7" name="Google Shape;597;p31"/>
          <p:cNvSpPr/>
          <p:nvPr/>
        </p:nvSpPr>
        <p:spPr>
          <a:xfrm>
            <a:off x="7594241" y="1846117"/>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8" name="Google Shape;598;p31"/>
          <p:cNvSpPr/>
          <p:nvPr/>
        </p:nvSpPr>
        <p:spPr>
          <a:xfrm>
            <a:off x="6607093" y="1837152"/>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9" name="Google Shape;599;p31"/>
          <p:cNvSpPr/>
          <p:nvPr/>
        </p:nvSpPr>
        <p:spPr>
          <a:xfrm>
            <a:off x="5320157" y="1849302"/>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0" name="Google Shape;600;p31"/>
          <p:cNvSpPr/>
          <p:nvPr/>
        </p:nvSpPr>
        <p:spPr>
          <a:xfrm>
            <a:off x="7471174" y="4500773"/>
            <a:ext cx="1250700" cy="1965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Zeitleiste</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601" name="Google Shape;601;p3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3.5 Malta</a:t>
            </a:r>
            <a:endParaRPr>
              <a:solidFill>
                <a:srgbClr val="002B4D"/>
              </a:solidFill>
            </a:endParaRPr>
          </a:p>
        </p:txBody>
      </p:sp>
      <p:sp>
        <p:nvSpPr>
          <p:cNvPr id="607" name="Google Shape;607;p32"/>
          <p:cNvSpPr txBox="1"/>
          <p:nvPr>
            <p:ph idx="1" type="body"/>
          </p:nvPr>
        </p:nvSpPr>
        <p:spPr>
          <a:xfrm>
            <a:off x="212651" y="1443376"/>
            <a:ext cx="8519100" cy="3124174"/>
          </a:xfrm>
          <a:prstGeom prst="rect">
            <a:avLst/>
          </a:prstGeom>
          <a:noFill/>
          <a:ln>
            <a:noFill/>
          </a:ln>
        </p:spPr>
        <p:txBody>
          <a:bodyPr anchorCtr="0" anchor="t" bIns="91425" lIns="91425" spcFirstLastPara="1" rIns="91425" wrap="square" tIns="91425">
            <a:noAutofit/>
          </a:bodyPr>
          <a:lstStyle/>
          <a:p>
            <a:pPr indent="0" lvl="0" marL="114300" rtl="0" algn="l">
              <a:lnSpc>
                <a:spcPct val="107000"/>
              </a:lnSpc>
              <a:spcBef>
                <a:spcPts val="0"/>
              </a:spcBef>
              <a:spcAft>
                <a:spcPts val="0"/>
              </a:spcAft>
              <a:buSzPts val="1800"/>
              <a:buNone/>
            </a:pPr>
            <a:r>
              <a:rPr lang="it" sz="1600">
                <a:latin typeface="Calibri"/>
                <a:ea typeface="Calibri"/>
                <a:cs typeface="Calibri"/>
                <a:sym typeface="Calibri"/>
              </a:rPr>
              <a:t>Keine offizielle Definition von Sozialunternehmen, aber eine Definition ist im Gesetzentwurf über Sozialunternehmen (2015) enthalten.</a:t>
            </a:r>
            <a:endParaRPr sz="1600">
              <a:latin typeface="Calibri"/>
              <a:ea typeface="Calibri"/>
              <a:cs typeface="Calibri"/>
              <a:sym typeface="Calibri"/>
            </a:endParaRPr>
          </a:p>
          <a:p>
            <a:pPr indent="0" lvl="0" marL="114300" rtl="0" algn="l">
              <a:lnSpc>
                <a:spcPct val="107000"/>
              </a:lnSpc>
              <a:spcBef>
                <a:spcPts val="800"/>
              </a:spcBef>
              <a:spcAft>
                <a:spcPts val="0"/>
              </a:spcAft>
              <a:buSzPts val="1800"/>
              <a:buNone/>
            </a:pPr>
            <a:r>
              <a:rPr lang="it" sz="1600">
                <a:latin typeface="Calibri"/>
                <a:ea typeface="Calibri"/>
                <a:cs typeface="Calibri"/>
                <a:sym typeface="Calibri"/>
              </a:rPr>
              <a:t>Sie definiert zwei Arten von SEs: </a:t>
            </a:r>
            <a:endParaRPr sz="1600"/>
          </a:p>
          <a:p>
            <a:pPr indent="-342900" lvl="0" marL="457200" rtl="0" algn="l">
              <a:lnSpc>
                <a:spcPct val="107000"/>
              </a:lnSpc>
              <a:spcBef>
                <a:spcPts val="800"/>
              </a:spcBef>
              <a:spcAft>
                <a:spcPts val="0"/>
              </a:spcAft>
              <a:buSzPts val="1800"/>
              <a:buChar char="●"/>
            </a:pPr>
            <a:r>
              <a:rPr b="1" lang="it" sz="1600">
                <a:latin typeface="Calibri"/>
                <a:ea typeface="Calibri"/>
                <a:cs typeface="Calibri"/>
                <a:sym typeface="Calibri"/>
              </a:rPr>
              <a:t>Sozialunternehmen als Gesellschaften </a:t>
            </a:r>
            <a:r>
              <a:rPr lang="it" sz="1600">
                <a:latin typeface="Calibri"/>
                <a:ea typeface="Calibri"/>
                <a:cs typeface="Calibri"/>
                <a:sym typeface="Calibri"/>
              </a:rPr>
              <a:t>(beschränkt auf Gesellschaften mit beschränkter Haftung) und </a:t>
            </a:r>
            <a:endParaRPr sz="1600"/>
          </a:p>
          <a:p>
            <a:pPr indent="-342900" lvl="0" marL="457200" rtl="0" algn="l">
              <a:lnSpc>
                <a:spcPct val="107000"/>
              </a:lnSpc>
              <a:spcBef>
                <a:spcPts val="800"/>
              </a:spcBef>
              <a:spcAft>
                <a:spcPts val="0"/>
              </a:spcAft>
              <a:buSzPts val="1800"/>
              <a:buChar char="●"/>
            </a:pPr>
            <a:r>
              <a:rPr b="1" lang="it" sz="1600">
                <a:latin typeface="Calibri"/>
                <a:ea typeface="Calibri"/>
                <a:cs typeface="Calibri"/>
                <a:sym typeface="Calibri"/>
              </a:rPr>
              <a:t>Sozialunternehmen als Organisationen </a:t>
            </a:r>
            <a:r>
              <a:rPr lang="it" sz="1600">
                <a:latin typeface="Calibri"/>
                <a:ea typeface="Calibri"/>
                <a:cs typeface="Calibri"/>
                <a:sym typeface="Calibri"/>
              </a:rPr>
              <a:t>(für alle anderen Rechtsformen vorgesehen). </a:t>
            </a:r>
            <a:endParaRPr sz="1600"/>
          </a:p>
          <a:p>
            <a:pPr indent="0" lvl="0" marL="114300" rtl="0" algn="l">
              <a:lnSpc>
                <a:spcPct val="107000"/>
              </a:lnSpc>
              <a:spcBef>
                <a:spcPts val="800"/>
              </a:spcBef>
              <a:spcAft>
                <a:spcPts val="800"/>
              </a:spcAft>
              <a:buSzPts val="1800"/>
              <a:buNone/>
            </a:pPr>
            <a:r>
              <a:rPr lang="it" sz="1600">
                <a:latin typeface="Calibri"/>
                <a:ea typeface="Calibri"/>
                <a:cs typeface="Calibri"/>
                <a:sym typeface="Calibri"/>
              </a:rPr>
              <a:t>Beide stimmen mit der operationellen Definition der EU für Sozialunternehmen überein, mit der Ausnahme, dass es keinen Hinweis auf die Beteiligung von Stakeholdern gibt. Sozialunternehmen müssen zusätzliche Kriterien erfüllen (z. B. Beschränkungen für Löhne und Freiwillige, besondere Anforderungen an die Satzung).</a:t>
            </a:r>
            <a:endParaRPr sz="1600">
              <a:latin typeface="Calibri"/>
              <a:ea typeface="Calibri"/>
              <a:cs typeface="Calibri"/>
              <a:sym typeface="Calibri"/>
            </a:endParaRPr>
          </a:p>
        </p:txBody>
      </p:sp>
      <p:pic>
        <p:nvPicPr>
          <p:cNvPr id="608" name="Google Shape;608;p3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609" name="Google Shape;609;p32"/>
          <p:cNvPicPr preferRelativeResize="0"/>
          <p:nvPr/>
        </p:nvPicPr>
        <p:blipFill rotWithShape="1">
          <a:blip r:embed="rId4">
            <a:alphaModFix/>
          </a:blip>
          <a:srcRect b="0" l="0" r="0" t="0"/>
          <a:stretch/>
        </p:blipFill>
        <p:spPr>
          <a:xfrm>
            <a:off x="920606" y="79785"/>
            <a:ext cx="1006183" cy="1006183"/>
          </a:xfrm>
          <a:prstGeom prst="rect">
            <a:avLst/>
          </a:prstGeom>
          <a:noFill/>
          <a:ln>
            <a:noFill/>
          </a:ln>
        </p:spPr>
      </p:pic>
      <p:pic>
        <p:nvPicPr>
          <p:cNvPr descr="Graphical user interface, application&#10;&#10;Description automatically generated with medium confidence" id="610" name="Google Shape;610;p3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3"/>
          <p:cNvSpPr txBox="1"/>
          <p:nvPr>
            <p:ph type="title"/>
          </p:nvPr>
        </p:nvSpPr>
        <p:spPr>
          <a:xfrm>
            <a:off x="1763755" y="405621"/>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Malta</a:t>
            </a:r>
            <a:endParaRPr/>
          </a:p>
        </p:txBody>
      </p:sp>
      <p:pic>
        <p:nvPicPr>
          <p:cNvPr id="616" name="Google Shape;616;p3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17" name="Google Shape;617;p33"/>
          <p:cNvSpPr/>
          <p:nvPr/>
        </p:nvSpPr>
        <p:spPr>
          <a:xfrm>
            <a:off x="360217" y="2308821"/>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8" name="Google Shape;618;p33"/>
          <p:cNvSpPr/>
          <p:nvPr/>
        </p:nvSpPr>
        <p:spPr>
          <a:xfrm>
            <a:off x="359138" y="2308819"/>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9" name="Google Shape;619;p33"/>
          <p:cNvSpPr/>
          <p:nvPr/>
        </p:nvSpPr>
        <p:spPr>
          <a:xfrm>
            <a:off x="8562523" y="2308824"/>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0" name="Google Shape;620;p33"/>
          <p:cNvSpPr/>
          <p:nvPr/>
        </p:nvSpPr>
        <p:spPr>
          <a:xfrm>
            <a:off x="3533113" y="2314323"/>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1" name="Google Shape;621;p33"/>
          <p:cNvSpPr/>
          <p:nvPr/>
        </p:nvSpPr>
        <p:spPr>
          <a:xfrm>
            <a:off x="314318" y="3411865"/>
            <a:ext cx="3719700" cy="118876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Vor der Ratifizierung des VO-Gesetzes im Jahr 2007 gab es keine übergeordnete Behörde, die für die Anforderungen an VO sowie deren Registrierung, Überwachung und Aufsichtsstrukturen zuständig war. Organisationen definierten sich selbst als VOs, Nichtregierungsorganisationen, Wohltätigkeitsorganisationen, Missionsgruppen oder allgemeiner als Non-Profit-Organisationen (NPOs)</a:t>
            </a:r>
            <a:endParaRPr b="0" i="0" sz="800" u="none" cap="none" strike="noStrike">
              <a:solidFill>
                <a:schemeClr val="lt1"/>
              </a:solidFill>
              <a:latin typeface="Arial"/>
              <a:ea typeface="Arial"/>
              <a:cs typeface="Arial"/>
              <a:sym typeface="Arial"/>
            </a:endParaRPr>
          </a:p>
        </p:txBody>
      </p:sp>
      <p:sp>
        <p:nvSpPr>
          <p:cNvPr id="622" name="Google Shape;622;p33"/>
          <p:cNvSpPr/>
          <p:nvPr/>
        </p:nvSpPr>
        <p:spPr>
          <a:xfrm>
            <a:off x="2632454" y="1452742"/>
            <a:ext cx="1960617" cy="796809"/>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Initiative für soziales Unternehmertum (SBI) von 2011. Enthält eine erste Beschreibung eines Sozialunternehmens</a:t>
            </a:r>
            <a:endParaRPr b="0" i="0" sz="800" u="none" cap="none" strike="noStrike">
              <a:solidFill>
                <a:schemeClr val="lt1"/>
              </a:solidFill>
              <a:latin typeface="Arial"/>
              <a:ea typeface="Arial"/>
              <a:cs typeface="Arial"/>
              <a:sym typeface="Arial"/>
            </a:endParaRPr>
          </a:p>
        </p:txBody>
      </p:sp>
      <p:sp>
        <p:nvSpPr>
          <p:cNvPr id="623" name="Google Shape;623;p33"/>
          <p:cNvSpPr/>
          <p:nvPr/>
        </p:nvSpPr>
        <p:spPr>
          <a:xfrm>
            <a:off x="4754879" y="3357758"/>
            <a:ext cx="2409713" cy="1269978"/>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 sz="1000" u="none" cap="none" strike="noStrike">
                <a:solidFill>
                  <a:schemeClr val="lt1"/>
                </a:solidFill>
                <a:latin typeface="Arial"/>
                <a:ea typeface="Arial"/>
                <a:cs typeface="Arial"/>
                <a:sym typeface="Arial"/>
              </a:rPr>
              <a:t>Das White Paper zum Gesetz über Sozialunternehmen wurde 2015 als erster Schritt zur Schaffung eines rechtlichen und regulatorischen Rahmens für Sozialunternehmen veröffentlicht, der die Rolle der Stakeholder in diesem Prozess betont..</a:t>
            </a:r>
            <a:endParaRPr b="0" i="0" sz="800" u="none" cap="none" strike="noStrike">
              <a:solidFill>
                <a:schemeClr val="lt1"/>
              </a:solidFill>
              <a:latin typeface="Arial"/>
              <a:ea typeface="Arial"/>
              <a:cs typeface="Arial"/>
              <a:sym typeface="Arial"/>
            </a:endParaRPr>
          </a:p>
        </p:txBody>
      </p:sp>
      <p:pic>
        <p:nvPicPr>
          <p:cNvPr id="624" name="Google Shape;624;p33"/>
          <p:cNvPicPr preferRelativeResize="0"/>
          <p:nvPr/>
        </p:nvPicPr>
        <p:blipFill rotWithShape="1">
          <a:blip r:embed="rId4">
            <a:alphaModFix/>
          </a:blip>
          <a:srcRect b="0" l="0" r="0" t="0"/>
          <a:stretch/>
        </p:blipFill>
        <p:spPr>
          <a:xfrm>
            <a:off x="920606" y="79785"/>
            <a:ext cx="1006183" cy="1006183"/>
          </a:xfrm>
          <a:prstGeom prst="rect">
            <a:avLst/>
          </a:prstGeom>
          <a:noFill/>
          <a:ln>
            <a:noFill/>
          </a:ln>
        </p:spPr>
      </p:pic>
      <p:sp>
        <p:nvSpPr>
          <p:cNvPr id="625" name="Google Shape;625;p33"/>
          <p:cNvSpPr/>
          <p:nvPr/>
        </p:nvSpPr>
        <p:spPr>
          <a:xfrm>
            <a:off x="5910797" y="2314326"/>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6" name="Google Shape;626;p33"/>
          <p:cNvSpPr/>
          <p:nvPr/>
        </p:nvSpPr>
        <p:spPr>
          <a:xfrm>
            <a:off x="5905445" y="515764"/>
            <a:ext cx="2949600" cy="1705313"/>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VOs, die als Sozialunternehmen angesehen werden können, erhalten ihre Mittel durch Anträge und Spenden und führen einkommensschaffende Maßnahmen durch, die zur Deckung ihrer Betriebskosten beitragen. Kleine Organisationen erbringen ihre Dienstleistungen in der Regel kostenlos oder gegen eine subventionierte Gebühr, während große VOs in der Regel Dienstleistungsverträge mit der Regierung abschließen.</a:t>
            </a:r>
            <a:endParaRPr b="0" i="0" sz="600" u="none" cap="none" strike="noStrike">
              <a:solidFill>
                <a:schemeClr val="lt1"/>
              </a:solidFill>
              <a:latin typeface="Arial"/>
              <a:ea typeface="Arial"/>
              <a:cs typeface="Arial"/>
              <a:sym typeface="Arial"/>
            </a:endParaRPr>
          </a:p>
        </p:txBody>
      </p:sp>
      <p:sp>
        <p:nvSpPr>
          <p:cNvPr id="627" name="Google Shape;627;p33"/>
          <p:cNvSpPr/>
          <p:nvPr/>
        </p:nvSpPr>
        <p:spPr>
          <a:xfrm>
            <a:off x="7534849" y="4506747"/>
            <a:ext cx="1187100" cy="1905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Zeitleiste</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628" name="Google Shape;628;p33"/>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3.6 Belgien</a:t>
            </a:r>
            <a:endParaRPr>
              <a:solidFill>
                <a:srgbClr val="002B4D"/>
              </a:solidFill>
            </a:endParaRPr>
          </a:p>
        </p:txBody>
      </p:sp>
      <p:sp>
        <p:nvSpPr>
          <p:cNvPr id="634" name="Google Shape;634;p34"/>
          <p:cNvSpPr txBox="1"/>
          <p:nvPr>
            <p:ph idx="1" type="body"/>
          </p:nvPr>
        </p:nvSpPr>
        <p:spPr>
          <a:xfrm>
            <a:off x="212651" y="1488196"/>
            <a:ext cx="8519100" cy="3468000"/>
          </a:xfrm>
          <a:prstGeom prst="rect">
            <a:avLst/>
          </a:prstGeom>
          <a:noFill/>
          <a:ln>
            <a:noFill/>
          </a:ln>
        </p:spPr>
        <p:txBody>
          <a:bodyPr anchorCtr="0" anchor="t" bIns="91425" lIns="91425" spcFirstLastPara="1" rIns="91425" wrap="square" tIns="91425">
            <a:noAutofit/>
          </a:bodyPr>
          <a:lstStyle/>
          <a:p>
            <a:pPr indent="0" lvl="0" marL="114300" rtl="0" algn="l">
              <a:lnSpc>
                <a:spcPct val="107000"/>
              </a:lnSpc>
              <a:spcBef>
                <a:spcPts val="0"/>
              </a:spcBef>
              <a:spcAft>
                <a:spcPts val="0"/>
              </a:spcAft>
              <a:buSzPts val="1800"/>
              <a:buNone/>
            </a:pPr>
            <a:r>
              <a:rPr lang="it" sz="1300"/>
              <a:t>In Belgien besteht kein Konsens darüber, was ein Sozialunternehmen ist und wo genau die Grenzen dieses Begriffs zu ziehen sind.</a:t>
            </a:r>
            <a:endParaRPr/>
          </a:p>
          <a:p>
            <a:pPr indent="0" lvl="0" marL="114300" rtl="0" algn="l">
              <a:lnSpc>
                <a:spcPct val="107000"/>
              </a:lnSpc>
              <a:spcBef>
                <a:spcPts val="800"/>
              </a:spcBef>
              <a:spcAft>
                <a:spcPts val="0"/>
              </a:spcAft>
              <a:buSzPts val="1800"/>
              <a:buNone/>
            </a:pPr>
            <a:r>
              <a:rPr lang="it" sz="1300"/>
              <a:t>Politiker und Behörden betrachten Sozialunternehmen je nach ihrer spezifischen öffentlichen Politik und Kompetenzzuweisung.</a:t>
            </a:r>
            <a:endParaRPr/>
          </a:p>
          <a:p>
            <a:pPr indent="-342900" lvl="0" marL="457200" rtl="0" algn="l">
              <a:lnSpc>
                <a:spcPct val="107000"/>
              </a:lnSpc>
              <a:spcBef>
                <a:spcPts val="800"/>
              </a:spcBef>
              <a:spcAft>
                <a:spcPts val="0"/>
              </a:spcAft>
              <a:buSzPts val="1800"/>
              <a:buChar char="●"/>
            </a:pPr>
            <a:r>
              <a:rPr lang="it" sz="1300"/>
              <a:t>In </a:t>
            </a:r>
            <a:r>
              <a:rPr b="1" lang="it" sz="1300"/>
              <a:t>Wallonien </a:t>
            </a:r>
            <a:r>
              <a:rPr lang="it" sz="1300"/>
              <a:t>und zum Teil auch in </a:t>
            </a:r>
            <a:r>
              <a:rPr b="1" lang="it" sz="1300"/>
              <a:t>Brüssel </a:t>
            </a:r>
            <a:r>
              <a:rPr lang="it" sz="1300"/>
              <a:t>wird ein Sozialunternehmen in der Regel als die unternehmerischere Untergruppe der Sozialwirtschaft oder als Synonym für letztere dargestellt, definiert als jede wirtschaftliche Tätigkeit, die von Vereinen, Genossenschaften, Gegenseitigkeitsgesellschaften und Stiftungen entwickelt wird und nicht auf Gewinnmaximierung ausgerichtet ist. </a:t>
            </a:r>
            <a:endParaRPr/>
          </a:p>
          <a:p>
            <a:pPr indent="-342900" lvl="0" marL="457200" rtl="0" algn="l">
              <a:lnSpc>
                <a:spcPct val="107000"/>
              </a:lnSpc>
              <a:spcBef>
                <a:spcPts val="800"/>
              </a:spcBef>
              <a:spcAft>
                <a:spcPts val="0"/>
              </a:spcAft>
              <a:buSzPts val="1800"/>
              <a:buChar char="●"/>
            </a:pPr>
            <a:r>
              <a:rPr lang="it" sz="1300"/>
              <a:t>In </a:t>
            </a:r>
            <a:r>
              <a:rPr b="1" lang="it" sz="1300"/>
              <a:t>Flandern werden </a:t>
            </a:r>
            <a:r>
              <a:rPr lang="it" sz="1300"/>
              <a:t>„Sozialunternehmen - soziales Unternehmertum" und "Sozialwirtschaft" nicht als Synonyme verwendet, aber in den letzten Jahrzehnten ist soziales Unternehmertum teilweise in die Sozialwirtschaft eingeflossen. Die Sozialwirtschaft ist nun gesetzlich definiert (siehe Ondersteuningsdecreet in Flandern) als eine Reihe von "sozialunternehmerischen Werten", die in verschiedenen Organisationsformen und Tätigkeitsbereichen entwickelt wurden.</a:t>
            </a:r>
            <a:endParaRPr/>
          </a:p>
          <a:p>
            <a:pPr indent="0" lvl="0" marL="114300" rtl="0" algn="l">
              <a:lnSpc>
                <a:spcPct val="107000"/>
              </a:lnSpc>
              <a:spcBef>
                <a:spcPts val="800"/>
              </a:spcBef>
              <a:spcAft>
                <a:spcPts val="800"/>
              </a:spcAft>
              <a:buSzPts val="1800"/>
              <a:buNone/>
            </a:pPr>
            <a:r>
              <a:t/>
            </a:r>
            <a:endParaRPr sz="1300">
              <a:latin typeface="Calibri"/>
              <a:ea typeface="Calibri"/>
              <a:cs typeface="Calibri"/>
              <a:sym typeface="Calibri"/>
            </a:endParaRPr>
          </a:p>
        </p:txBody>
      </p:sp>
      <p:pic>
        <p:nvPicPr>
          <p:cNvPr id="635" name="Google Shape;635;p3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36" name="Google Shape;636;p34"/>
          <p:cNvSpPr/>
          <p:nvPr/>
        </p:nvSpPr>
        <p:spPr>
          <a:xfrm>
            <a:off x="929554" y="79784"/>
            <a:ext cx="1038000" cy="10062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raphical user interface, application&#10;&#10;Description automatically generated with medium confidence" id="637" name="Google Shape;637;p3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Belgien</a:t>
            </a:r>
            <a:endParaRPr/>
          </a:p>
        </p:txBody>
      </p:sp>
      <p:pic>
        <p:nvPicPr>
          <p:cNvPr id="643" name="Google Shape;643;p3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44" name="Google Shape;644;p35"/>
          <p:cNvSpPr/>
          <p:nvPr/>
        </p:nvSpPr>
        <p:spPr>
          <a:xfrm>
            <a:off x="360217" y="2221505"/>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5" name="Google Shape;645;p35"/>
          <p:cNvSpPr/>
          <p:nvPr/>
        </p:nvSpPr>
        <p:spPr>
          <a:xfrm>
            <a:off x="359137" y="2224967"/>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6" name="Google Shape;646;p35"/>
          <p:cNvSpPr/>
          <p:nvPr/>
        </p:nvSpPr>
        <p:spPr>
          <a:xfrm>
            <a:off x="8499511"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7" name="Google Shape;647;p35"/>
          <p:cNvSpPr/>
          <p:nvPr/>
        </p:nvSpPr>
        <p:spPr>
          <a:xfrm>
            <a:off x="929554" y="79784"/>
            <a:ext cx="1095900" cy="10062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8" name="Google Shape;648;p35"/>
          <p:cNvSpPr/>
          <p:nvPr/>
        </p:nvSpPr>
        <p:spPr>
          <a:xfrm>
            <a:off x="6183065" y="3380369"/>
            <a:ext cx="2316446" cy="824791"/>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it" sz="800" u="none" cap="none" strike="noStrike">
                <a:solidFill>
                  <a:schemeClr val="lt1"/>
                </a:solidFill>
                <a:latin typeface="Arial"/>
                <a:ea typeface="Arial"/>
                <a:cs typeface="Arial"/>
                <a:sym typeface="Arial"/>
              </a:rPr>
              <a:t>Ein 2016 verabschiedetes und 2017 ausgeführtes Dekret, das das vorherige Dekret aus dem Jahr</a:t>
            </a:r>
            <a:endParaRPr/>
          </a:p>
          <a:p>
            <a:pPr indent="0" lvl="0" marL="0" marR="0" rtl="0" algn="l">
              <a:lnSpc>
                <a:spcPct val="100000"/>
              </a:lnSpc>
              <a:spcBef>
                <a:spcPts val="0"/>
              </a:spcBef>
              <a:spcAft>
                <a:spcPts val="0"/>
              </a:spcAft>
              <a:buNone/>
            </a:pPr>
            <a:r>
              <a:rPr b="0" i="0" lang="it" sz="800" u="none" cap="none" strike="noStrike">
                <a:solidFill>
                  <a:schemeClr val="lt1"/>
                </a:solidFill>
                <a:latin typeface="Arial"/>
                <a:ea typeface="Arial"/>
                <a:cs typeface="Arial"/>
                <a:sym typeface="Arial"/>
              </a:rPr>
              <a:t>2003 ersetzt, strukturiert die Arbeitsintegrationsunternehmen (EI, enterprises d'insertion).</a:t>
            </a:r>
            <a:endParaRPr b="0" i="0" sz="1400" u="none" cap="none" strike="noStrike">
              <a:solidFill>
                <a:srgbClr val="000000"/>
              </a:solidFill>
              <a:latin typeface="Arial"/>
              <a:ea typeface="Arial"/>
              <a:cs typeface="Arial"/>
              <a:sym typeface="Arial"/>
            </a:endParaRPr>
          </a:p>
        </p:txBody>
      </p:sp>
      <p:sp>
        <p:nvSpPr>
          <p:cNvPr id="649" name="Google Shape;649;p35"/>
          <p:cNvSpPr/>
          <p:nvPr/>
        </p:nvSpPr>
        <p:spPr>
          <a:xfrm>
            <a:off x="4007772"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0" name="Google Shape;650;p35"/>
          <p:cNvSpPr/>
          <p:nvPr/>
        </p:nvSpPr>
        <p:spPr>
          <a:xfrm>
            <a:off x="307932" y="3247229"/>
            <a:ext cx="5067090" cy="1514896"/>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Ein Dekret zur Regelung der Sozialwirtschaft, das ursprünglich bereits 1990 verabschiedet wurde, wurde 2008 mit folgenden Zielen neu definiert:</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Die Sozialwirtschaft anerkennen und in die wallonische Gesetzgebung integrieren.</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Legitimierung von Sozialunternehmen, damit sie auf Augenhöhe mit anderen Wirtschaftsakteuren arbeiten können.</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die verschiedenen Unterstützungsmechanismen und -einrichtungen in der wallonischen Region besser zu artikulieren</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Bessere Organisation der Vertretung des Sektors und der Konzertierung mit ihm durch den CWES </a:t>
            </a:r>
            <a:endParaRPr b="0" i="0" sz="800" u="none" cap="none" strike="noStrike">
              <a:solidFill>
                <a:schemeClr val="lt1"/>
              </a:solidFill>
              <a:latin typeface="Arial"/>
              <a:ea typeface="Arial"/>
              <a:cs typeface="Arial"/>
              <a:sym typeface="Arial"/>
            </a:endParaRPr>
          </a:p>
        </p:txBody>
      </p:sp>
      <p:sp>
        <p:nvSpPr>
          <p:cNvPr id="651" name="Google Shape;651;p35"/>
          <p:cNvSpPr/>
          <p:nvPr/>
        </p:nvSpPr>
        <p:spPr>
          <a:xfrm>
            <a:off x="5768944" y="1193414"/>
            <a:ext cx="3079800" cy="975867"/>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Das Gesetz über Unternehmen mit sozialem Zweck wurde 2019 außer Kraft gesetzt. Nach dem neuen Gesetz können nur Genossenschaften eine Zulassung als "Sozialunternehmen" erhalten.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Das Vereinsrecht wurde 2019 grundlegend geändert, um die "Entrepreneurisierung" von Vereinen zu stärken. Das Vereinsrecht ist nun in das Unternehmensgesetzbuch integriert.</a:t>
            </a:r>
            <a:endParaRPr b="0" i="0" sz="1400" u="none" cap="none" strike="noStrike">
              <a:solidFill>
                <a:srgbClr val="000000"/>
              </a:solidFill>
              <a:latin typeface="Arial"/>
              <a:ea typeface="Arial"/>
              <a:cs typeface="Arial"/>
              <a:sym typeface="Arial"/>
            </a:endParaRPr>
          </a:p>
        </p:txBody>
      </p:sp>
      <p:sp>
        <p:nvSpPr>
          <p:cNvPr id="652" name="Google Shape;652;p35"/>
          <p:cNvSpPr/>
          <p:nvPr/>
        </p:nvSpPr>
        <p:spPr>
          <a:xfrm>
            <a:off x="2862822" y="1364085"/>
            <a:ext cx="2512200" cy="709415"/>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Die Sociale InnovatieFabriek (Soziale Innovationsfabrik) wurde 2013 gegründet. Sie "fördert, leitet und unterstützt soziales Unternehmertum und soziale Innovation bei der Bewältigung gesellschaftlicher Herausforderungen</a:t>
            </a:r>
            <a:endParaRPr b="0" i="0" sz="1400" u="none" cap="none" strike="noStrike">
              <a:solidFill>
                <a:srgbClr val="000000"/>
              </a:solidFill>
              <a:latin typeface="Arial"/>
              <a:ea typeface="Arial"/>
              <a:cs typeface="Arial"/>
              <a:sym typeface="Arial"/>
            </a:endParaRPr>
          </a:p>
        </p:txBody>
      </p:sp>
      <p:sp>
        <p:nvSpPr>
          <p:cNvPr id="653" name="Google Shape;653;p35"/>
          <p:cNvSpPr/>
          <p:nvPr/>
        </p:nvSpPr>
        <p:spPr>
          <a:xfrm>
            <a:off x="6012748"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4" name="Google Shape;654;p35"/>
          <p:cNvSpPr/>
          <p:nvPr/>
        </p:nvSpPr>
        <p:spPr>
          <a:xfrm>
            <a:off x="7549000" y="4527975"/>
            <a:ext cx="1172700" cy="1695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it" sz="1300" u="none" cap="none" strike="noStrike">
                <a:solidFill>
                  <a:schemeClr val="lt1"/>
                </a:solidFill>
                <a:latin typeface="Arial"/>
                <a:ea typeface="Arial"/>
                <a:cs typeface="Arial"/>
                <a:sym typeface="Arial"/>
              </a:rPr>
              <a:t>Zeitleiste</a:t>
            </a:r>
            <a:endParaRPr b="0" i="0" sz="13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655" name="Google Shape;655;p3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Methodik - EQF Arbeitseinheit 1</a:t>
            </a:r>
            <a:endParaRPr sz="2000"/>
          </a:p>
          <a:p>
            <a:pPr indent="0" lvl="0" marL="0" rtl="0" algn="ctr">
              <a:lnSpc>
                <a:spcPct val="100000"/>
              </a:lnSpc>
              <a:spcBef>
                <a:spcPts val="0"/>
              </a:spcBef>
              <a:spcAft>
                <a:spcPts val="0"/>
              </a:spcAft>
              <a:buSzPts val="3000"/>
              <a:buNone/>
            </a:pPr>
            <a:r>
              <a:t/>
            </a:r>
            <a:endParaRPr sz="2000"/>
          </a:p>
        </p:txBody>
      </p:sp>
      <p:pic>
        <p:nvPicPr>
          <p:cNvPr id="267" name="Google Shape;267;p3"/>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68" name="Google Shape;268;p3"/>
          <p:cNvGraphicFramePr/>
          <p:nvPr/>
        </p:nvGraphicFramePr>
        <p:xfrm>
          <a:off x="892885" y="1096819"/>
          <a:ext cx="3000000" cy="3000000"/>
        </p:xfrm>
        <a:graphic>
          <a:graphicData uri="http://schemas.openxmlformats.org/drawingml/2006/table">
            <a:tbl>
              <a:tblPr>
                <a:noFill/>
                <a:tableStyleId>{281BA67D-1AF0-434F-98A5-126CE389C97D}</a:tableStyleId>
              </a:tblPr>
              <a:tblGrid>
                <a:gridCol w="2592725"/>
                <a:gridCol w="2416675"/>
                <a:gridCol w="2416675"/>
              </a:tblGrid>
              <a:tr h="477850">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Wissen: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Fertigkeiten: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Zuständigkeiten:</a:t>
                      </a:r>
                      <a:endParaRPr sz="1400" u="none" cap="none" strike="noStrike"/>
                    </a:p>
                  </a:txBody>
                  <a:tcPr marT="91425" marB="91425" marR="91425" marL="91425"/>
                </a:tc>
              </a:tr>
              <a:tr h="3536775">
                <a:tc>
                  <a:txBody>
                    <a:bodyPr/>
                    <a:lstStyle/>
                    <a:p>
                      <a:pPr indent="0" lvl="0" marL="0" marR="0" rtl="0" algn="l">
                        <a:lnSpc>
                          <a:spcPct val="100000"/>
                        </a:lnSpc>
                        <a:spcBef>
                          <a:spcPts val="0"/>
                        </a:spcBef>
                        <a:spcAft>
                          <a:spcPts val="0"/>
                        </a:spcAft>
                        <a:buClr>
                          <a:srgbClr val="000000"/>
                        </a:buClr>
                        <a:buSzPts val="1100"/>
                        <a:buFont typeface="Arial"/>
                        <a:buNone/>
                      </a:pPr>
                      <a:r>
                        <a:rPr b="0" i="0" lang="it" sz="1400" u="none" cap="none" strike="noStrike">
                          <a:solidFill>
                            <a:schemeClr val="dk2"/>
                          </a:solidFill>
                          <a:latin typeface="Lato"/>
                          <a:ea typeface="Lato"/>
                          <a:cs typeface="Lato"/>
                          <a:sym typeface="Lato"/>
                        </a:rPr>
                        <a:t>Wissen:</a:t>
                      </a:r>
                      <a:endParaRPr b="0" i="0" sz="14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400" u="none" cap="none" strike="noStrike">
                          <a:solidFill>
                            <a:schemeClr val="dk2"/>
                          </a:solidFill>
                          <a:latin typeface="Lato"/>
                          <a:ea typeface="Lato"/>
                          <a:cs typeface="Lato"/>
                          <a:sym typeface="Lato"/>
                        </a:rPr>
                        <a:t>Verbindung von Einzelpersonen und Organisationen aus verschiedenen Gemeinschaften und Sozialunternehmen</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400" u="none" cap="none" strike="noStrike">
                          <a:solidFill>
                            <a:schemeClr val="dk2"/>
                          </a:solidFill>
                          <a:latin typeface="Lato"/>
                          <a:ea typeface="Lato"/>
                          <a:cs typeface="Lato"/>
                          <a:sym typeface="Lato"/>
                        </a:rPr>
                        <a:t>Das richtige Gleichgewicht zwischen sozialer und wirtschaftlicher Dimension in Sozialunternehmen finden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400" u="none" cap="none" strike="noStrike">
                          <a:solidFill>
                            <a:schemeClr val="dk2"/>
                          </a:solidFill>
                          <a:latin typeface="Lato"/>
                          <a:ea typeface="Lato"/>
                          <a:cs typeface="Lato"/>
                          <a:sym typeface="Lato"/>
                        </a:rPr>
                        <a:t>Technische und spezifische Fähigkeiten:</a:t>
                      </a:r>
                      <a:endParaRPr sz="1400" u="none" cap="none" strike="noStrike"/>
                    </a:p>
                    <a:p>
                      <a:pPr indent="-279400" lvl="0" marL="285750" marR="0" rtl="0" algn="l">
                        <a:lnSpc>
                          <a:spcPct val="100000"/>
                        </a:lnSpc>
                        <a:spcBef>
                          <a:spcPts val="0"/>
                        </a:spcBef>
                        <a:spcAft>
                          <a:spcPts val="0"/>
                        </a:spcAft>
                        <a:buClr>
                          <a:srgbClr val="000000"/>
                        </a:buClr>
                        <a:buSzPts val="1000"/>
                        <a:buFont typeface="Noto Sans Symbols"/>
                        <a:buChar char="▪"/>
                      </a:pPr>
                      <a:r>
                        <a:rPr b="0" i="0" lang="it" sz="1400" u="none" cap="none" strike="noStrike">
                          <a:solidFill>
                            <a:schemeClr val="dk2"/>
                          </a:solidFill>
                          <a:latin typeface="Lato"/>
                          <a:ea typeface="Lato"/>
                          <a:cs typeface="Lato"/>
                          <a:sym typeface="Lato"/>
                        </a:rPr>
                        <a:t>Die Möglichkeit, ein B.Corp-Zertifikat zu erhalten</a:t>
                      </a:r>
                      <a:endParaRPr sz="1400" u="none" cap="none" strike="noStrike"/>
                    </a:p>
                    <a:p>
                      <a:pPr indent="-279400" lvl="0" marL="285750" marR="0" rtl="0" algn="l">
                        <a:lnSpc>
                          <a:spcPct val="100000"/>
                        </a:lnSpc>
                        <a:spcBef>
                          <a:spcPts val="0"/>
                        </a:spcBef>
                        <a:spcAft>
                          <a:spcPts val="0"/>
                        </a:spcAft>
                        <a:buClr>
                          <a:srgbClr val="000000"/>
                        </a:buClr>
                        <a:buSzPts val="1000"/>
                        <a:buFont typeface="Noto Sans Symbols"/>
                        <a:buChar char="▪"/>
                      </a:pPr>
                      <a:r>
                        <a:rPr b="0" i="0" lang="it" sz="1400" u="none" cap="none" strike="noStrike">
                          <a:solidFill>
                            <a:schemeClr val="dk2"/>
                          </a:solidFill>
                          <a:latin typeface="Lato"/>
                          <a:ea typeface="Lato"/>
                          <a:cs typeface="Lato"/>
                          <a:sym typeface="Lato"/>
                        </a:rPr>
                        <a:t>Kenntnis der für die Schaffung der sozialen und wirtschaftlichen Dimension wesentlichen Anforderungen</a:t>
                      </a:r>
                      <a:endParaRPr sz="1400" u="none" cap="none" strike="noStrike"/>
                    </a:p>
                    <a:p>
                      <a:pPr indent="-279400" lvl="0" marL="285750" marR="0" rtl="0" algn="l">
                        <a:lnSpc>
                          <a:spcPct val="100000"/>
                        </a:lnSpc>
                        <a:spcBef>
                          <a:spcPts val="0"/>
                        </a:spcBef>
                        <a:spcAft>
                          <a:spcPts val="0"/>
                        </a:spcAft>
                        <a:buClr>
                          <a:srgbClr val="000000"/>
                        </a:buClr>
                        <a:buSzPts val="1000"/>
                        <a:buFont typeface="Noto Sans Symbols"/>
                        <a:buChar char="▪"/>
                      </a:pPr>
                      <a:r>
                        <a:rPr b="0" i="0" lang="it" sz="1400" u="none" cap="none" strike="noStrike">
                          <a:solidFill>
                            <a:schemeClr val="dk2"/>
                          </a:solidFill>
                          <a:latin typeface="Lato"/>
                          <a:ea typeface="Lato"/>
                          <a:cs typeface="Lato"/>
                          <a:sym typeface="Lato"/>
                        </a:rPr>
                        <a:t>Wissen, wie man ein Multi-Stakeholder-System aufbaut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400" u="none" cap="none" strike="noStrike">
                          <a:solidFill>
                            <a:schemeClr val="dk2"/>
                          </a:solidFill>
                          <a:latin typeface="Lato"/>
                          <a:ea typeface="Lato"/>
                          <a:cs typeface="Lato"/>
                          <a:sym typeface="Lato"/>
                        </a:rPr>
                        <a:t>Zuständigkeiten:</a:t>
                      </a:r>
                      <a:endParaRPr b="0" i="0" sz="14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400" u="none" cap="none" strike="noStrike">
                          <a:solidFill>
                            <a:schemeClr val="dk2"/>
                          </a:solidFill>
                          <a:latin typeface="Lato"/>
                          <a:ea typeface="Lato"/>
                          <a:cs typeface="Lato"/>
                          <a:sym typeface="Lato"/>
                        </a:rPr>
                        <a:t>Finden der richtigen Gesetzgebung in einem bestimmten Land, um Ihr soziales Unternehmen zu definieren </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400" u="none" cap="none" strike="noStrike">
                          <a:solidFill>
                            <a:schemeClr val="dk2"/>
                          </a:solidFill>
                          <a:latin typeface="Lato"/>
                          <a:ea typeface="Lato"/>
                          <a:cs typeface="Lato"/>
                          <a:sym typeface="Lato"/>
                        </a:rPr>
                        <a:t>Aufbau eines Netzwerks und Interaktion mit Stakeholder</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Lato"/>
                        <a:ea typeface="Lato"/>
                        <a:cs typeface="Lato"/>
                        <a:sym typeface="Lato"/>
                      </a:endParaRPr>
                    </a:p>
                  </a:txBody>
                  <a:tcPr marT="91425" marB="91425" marR="91425" marL="91425"/>
                </a:tc>
              </a:tr>
            </a:tbl>
          </a:graphicData>
        </a:graphic>
      </p:graphicFrame>
      <p:pic>
        <p:nvPicPr>
          <p:cNvPr descr="Graphical user interface, application&#10;&#10;Description automatically generated with medium confidence" id="269" name="Google Shape;269;p3"/>
          <p:cNvPicPr preferRelativeResize="0"/>
          <p:nvPr/>
        </p:nvPicPr>
        <p:blipFill rotWithShape="1">
          <a:blip r:embed="rId4">
            <a:alphaModFix/>
          </a:blip>
          <a:srcRect b="0" l="0" r="0" t="0"/>
          <a:stretch/>
        </p:blipFill>
        <p:spPr>
          <a:xfrm>
            <a:off x="34350" y="4758650"/>
            <a:ext cx="1593173" cy="334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6"/>
          <p:cNvSpPr txBox="1"/>
          <p:nvPr/>
        </p:nvSpPr>
        <p:spPr>
          <a:xfrm>
            <a:off x="2062450" y="596424"/>
            <a:ext cx="7149600" cy="28137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i="0" lang="it" sz="4200" u="none" cap="none" strike="noStrike">
                <a:solidFill>
                  <a:srgbClr val="000000"/>
                </a:solidFill>
                <a:latin typeface="Raleway"/>
                <a:ea typeface="Raleway"/>
                <a:cs typeface="Raleway"/>
                <a:sym typeface="Raleway"/>
              </a:rPr>
              <a:t>4 Wie man ein Netzwerk aufbaut oder den Zugang dazu erhält und mit seinen Stakeholdern interagiert</a:t>
            </a:r>
            <a:endParaRPr b="1" i="0" sz="4200" u="none" cap="none" strike="noStrike">
              <a:solidFill>
                <a:srgbClr val="FFFFFF"/>
              </a:solidFill>
              <a:latin typeface="Raleway"/>
              <a:ea typeface="Raleway"/>
              <a:cs typeface="Raleway"/>
              <a:sym typeface="Raleway"/>
            </a:endParaRPr>
          </a:p>
        </p:txBody>
      </p:sp>
      <p:sp>
        <p:nvSpPr>
          <p:cNvPr id="661" name="Google Shape;661;p36"/>
          <p:cNvSpPr txBox="1"/>
          <p:nvPr/>
        </p:nvSpPr>
        <p:spPr>
          <a:xfrm>
            <a:off x="2471492" y="3646842"/>
            <a:ext cx="6331500" cy="1121533"/>
          </a:xfrm>
          <a:prstGeom prst="rect">
            <a:avLst/>
          </a:prstGeom>
          <a:solidFill>
            <a:srgbClr val="F4652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FFFFFF"/>
                </a:solidFill>
                <a:latin typeface="Lato"/>
                <a:ea typeface="Lato"/>
                <a:cs typeface="Lato"/>
                <a:sym typeface="Lato"/>
              </a:rPr>
              <a:t>MALTESISCH-ITALIENISCHE HANDELSKAMMER - MICC </a:t>
            </a:r>
            <a:endParaRPr b="0" i="0" sz="1800" u="none" cap="none" strike="noStrike">
              <a:solidFill>
                <a:srgbClr val="FFFFFF"/>
              </a:solidFill>
              <a:latin typeface="Lato"/>
              <a:ea typeface="Lato"/>
              <a:cs typeface="Lato"/>
              <a:sym typeface="Lato"/>
            </a:endParaRPr>
          </a:p>
        </p:txBody>
      </p:sp>
      <p:pic>
        <p:nvPicPr>
          <p:cNvPr id="662" name="Google Shape;662;p36"/>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663" name="Google Shape;663;p36"/>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id="668" name="Google Shape;668;g1d0e18fce4a_5_0"/>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669" name="Google Shape;669;g1d0e18fce4a_5_0"/>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670" name="Google Shape;670;g1d0e18fce4a_5_0"/>
          <p:cNvPicPr preferRelativeResize="0"/>
          <p:nvPr/>
        </p:nvPicPr>
        <p:blipFill rotWithShape="1">
          <a:blip r:embed="rId5">
            <a:alphaModFix/>
          </a:blip>
          <a:srcRect b="0" l="0" r="0" t="0"/>
          <a:stretch/>
        </p:blipFill>
        <p:spPr>
          <a:xfrm>
            <a:off x="1751600" y="676175"/>
            <a:ext cx="7136426" cy="37911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id="675" name="Google Shape;675;p3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76" name="Google Shape;676;p37"/>
          <p:cNvSpPr txBox="1"/>
          <p:nvPr/>
        </p:nvSpPr>
        <p:spPr>
          <a:xfrm>
            <a:off x="50" y="2580800"/>
            <a:ext cx="4572000" cy="1237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100"/>
              <a:buFont typeface="Arial"/>
              <a:buNone/>
            </a:pPr>
            <a:r>
              <a:rPr b="1" i="0" lang="it" sz="1600" u="none" cap="none" strike="noStrike">
                <a:solidFill>
                  <a:srgbClr val="122D4A"/>
                </a:solidFill>
                <a:latin typeface="Arial"/>
                <a:ea typeface="Arial"/>
                <a:cs typeface="Arial"/>
                <a:sym typeface="Arial"/>
              </a:rPr>
              <a:t>4.1 Warum ist die Vernetzung von Sozialunternehmen wichtig?</a:t>
            </a:r>
            <a:endParaRPr b="0" i="0" sz="1400" u="none" cap="none" strike="noStrike">
              <a:solidFill>
                <a:srgbClr val="000000"/>
              </a:solidFill>
              <a:latin typeface="Arial"/>
              <a:ea typeface="Arial"/>
              <a:cs typeface="Arial"/>
              <a:sym typeface="Arial"/>
            </a:endParaRPr>
          </a:p>
        </p:txBody>
      </p:sp>
      <p:sp>
        <p:nvSpPr>
          <p:cNvPr id="677" name="Google Shape;677;p37"/>
          <p:cNvSpPr txBox="1"/>
          <p:nvPr/>
        </p:nvSpPr>
        <p:spPr>
          <a:xfrm>
            <a:off x="50" y="1334050"/>
            <a:ext cx="4572000" cy="110796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000" u="none" cap="none" strike="noStrike">
                <a:solidFill>
                  <a:schemeClr val="dk1"/>
                </a:solidFill>
                <a:latin typeface="Raleway"/>
                <a:ea typeface="Raleway"/>
                <a:cs typeface="Raleway"/>
                <a:sym typeface="Raleway"/>
              </a:rPr>
              <a:t>4. Wie man ein Netzwerk aufbaut oder den Zugang dazu erhält und mit seinen Stakeholdern interagiert</a:t>
            </a:r>
            <a:endParaRPr b="1" i="0" sz="2000" u="none" cap="none" strike="noStrike">
              <a:solidFill>
                <a:schemeClr val="dk1"/>
              </a:solidFill>
              <a:latin typeface="Raleway"/>
              <a:ea typeface="Raleway"/>
              <a:cs typeface="Raleway"/>
              <a:sym typeface="Raleway"/>
            </a:endParaRPr>
          </a:p>
        </p:txBody>
      </p:sp>
      <p:sp>
        <p:nvSpPr>
          <p:cNvPr id="678" name="Google Shape;678;p3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it" sz="1800">
                <a:solidFill>
                  <a:srgbClr val="000000"/>
                </a:solidFill>
                <a:latin typeface="Calibri"/>
                <a:ea typeface="Calibri"/>
                <a:cs typeface="Calibri"/>
                <a:sym typeface="Calibri"/>
              </a:rPr>
              <a:t>Sozialunternehmen haben das Hauptziel, neben </a:t>
            </a:r>
            <a:r>
              <a:rPr b="1" lang="it" sz="1800">
                <a:solidFill>
                  <a:srgbClr val="000000"/>
                </a:solidFill>
                <a:latin typeface="Calibri"/>
                <a:ea typeface="Calibri"/>
                <a:cs typeface="Calibri"/>
                <a:sym typeface="Calibri"/>
              </a:rPr>
              <a:t>dem wirtschaftlichen auch einen sozialen Wert zu schaffen</a:t>
            </a:r>
            <a:r>
              <a:rPr lang="it" sz="1800">
                <a:solidFill>
                  <a:srgbClr val="000000"/>
                </a:solidFill>
                <a:latin typeface="Calibri"/>
                <a:ea typeface="Calibri"/>
                <a:cs typeface="Calibri"/>
                <a:sym typeface="Calibri"/>
              </a:rPr>
              <a:t>.</a:t>
            </a:r>
            <a:endParaRPr>
              <a:solidFill>
                <a:srgbClr val="000000"/>
              </a:solidFill>
            </a:endParaRPr>
          </a:p>
        </p:txBody>
      </p:sp>
      <p:pic>
        <p:nvPicPr>
          <p:cNvPr descr="Graphical user interface, application&#10;&#10;Description automatically generated with medium confidence" id="679" name="Google Shape;679;p3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38"/>
          <p:cNvSpPr txBox="1"/>
          <p:nvPr>
            <p:ph type="title"/>
          </p:nvPr>
        </p:nvSpPr>
        <p:spPr>
          <a:xfrm>
            <a:off x="631325" y="504499"/>
            <a:ext cx="8208900" cy="926267"/>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3000"/>
              <a:buNone/>
            </a:pPr>
            <a:r>
              <a:rPr lang="it" sz="2300">
                <a:solidFill>
                  <a:schemeClr val="dk1"/>
                </a:solidFill>
              </a:rPr>
              <a:t>Warum ist die Vernetzung von Sozialunternehmen wichtig?</a:t>
            </a:r>
            <a:endParaRPr sz="2300">
              <a:solidFill>
                <a:schemeClr val="dk1"/>
              </a:solidFill>
            </a:endParaRPr>
          </a:p>
        </p:txBody>
      </p:sp>
      <p:sp>
        <p:nvSpPr>
          <p:cNvPr id="685" name="Google Shape;685;p38"/>
          <p:cNvSpPr txBox="1"/>
          <p:nvPr>
            <p:ph idx="1" type="body"/>
          </p:nvPr>
        </p:nvSpPr>
        <p:spPr>
          <a:xfrm>
            <a:off x="464200" y="1336675"/>
            <a:ext cx="8415000" cy="10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700">
                <a:latin typeface="Calibri"/>
                <a:ea typeface="Calibri"/>
                <a:cs typeface="Calibri"/>
                <a:sym typeface="Calibri"/>
              </a:rPr>
              <a:t>Das Hauptziel von Sozialunternehmen besteht darin, </a:t>
            </a:r>
            <a:r>
              <a:rPr b="1" lang="it" sz="1700">
                <a:latin typeface="Calibri"/>
                <a:ea typeface="Calibri"/>
                <a:cs typeface="Calibri"/>
                <a:sym typeface="Calibri"/>
              </a:rPr>
              <a:t>neben dem wirtschaftlichen Wert auch einen sozialen Wert zu schaffen</a:t>
            </a:r>
            <a:r>
              <a:rPr lang="it" sz="1700">
                <a:latin typeface="Calibri"/>
                <a:ea typeface="Calibri"/>
                <a:cs typeface="Calibri"/>
                <a:sym typeface="Calibri"/>
              </a:rPr>
              <a:t>. Diese doppelte Zielsetzung schränkt den Zugang zu Ressourcen ein, da Sozialunternehmen für externe Investoren weniger attraktiv sind:</a:t>
            </a:r>
            <a:endParaRPr sz="1700">
              <a:latin typeface="Calibri"/>
              <a:ea typeface="Calibri"/>
              <a:cs typeface="Calibri"/>
              <a:sym typeface="Calibri"/>
            </a:endParaRPr>
          </a:p>
        </p:txBody>
      </p:sp>
      <p:pic>
        <p:nvPicPr>
          <p:cNvPr id="686" name="Google Shape;686;p3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87" name="Google Shape;687;p38"/>
          <p:cNvSpPr/>
          <p:nvPr/>
        </p:nvSpPr>
        <p:spPr>
          <a:xfrm>
            <a:off x="1423150" y="277070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8"/>
          <p:cNvSpPr/>
          <p:nvPr/>
        </p:nvSpPr>
        <p:spPr>
          <a:xfrm>
            <a:off x="5091428"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8"/>
          <p:cNvSpPr/>
          <p:nvPr/>
        </p:nvSpPr>
        <p:spPr>
          <a:xfrm>
            <a:off x="7196400"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8"/>
          <p:cNvSpPr/>
          <p:nvPr/>
        </p:nvSpPr>
        <p:spPr>
          <a:xfrm>
            <a:off x="6143929"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8"/>
          <p:cNvSpPr/>
          <p:nvPr/>
        </p:nvSpPr>
        <p:spPr>
          <a:xfrm>
            <a:off x="3961400"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8"/>
          <p:cNvSpPr/>
          <p:nvPr/>
        </p:nvSpPr>
        <p:spPr>
          <a:xfrm>
            <a:off x="2742704"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8"/>
          <p:cNvSpPr txBox="1"/>
          <p:nvPr/>
        </p:nvSpPr>
        <p:spPr>
          <a:xfrm>
            <a:off x="1176550" y="3323663"/>
            <a:ext cx="113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Führung</a:t>
            </a:r>
            <a:endParaRPr b="0" i="0" sz="1400" u="none" cap="none" strike="noStrike">
              <a:solidFill>
                <a:srgbClr val="000000"/>
              </a:solidFill>
              <a:latin typeface="Lato"/>
              <a:ea typeface="Lato"/>
              <a:cs typeface="Lato"/>
              <a:sym typeface="Lato"/>
            </a:endParaRPr>
          </a:p>
        </p:txBody>
      </p:sp>
      <p:sp>
        <p:nvSpPr>
          <p:cNvPr id="694" name="Google Shape;694;p38"/>
          <p:cNvSpPr txBox="1"/>
          <p:nvPr/>
        </p:nvSpPr>
        <p:spPr>
          <a:xfrm>
            <a:off x="2203923" y="3320713"/>
            <a:ext cx="1663154"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     neues Wissen</a:t>
            </a:r>
            <a:endParaRPr b="0" i="0" sz="1400" u="none" cap="none" strike="noStrike">
              <a:solidFill>
                <a:srgbClr val="000000"/>
              </a:solidFill>
              <a:latin typeface="Lato"/>
              <a:ea typeface="Lato"/>
              <a:cs typeface="Lato"/>
              <a:sym typeface="Lato"/>
            </a:endParaRPr>
          </a:p>
        </p:txBody>
      </p:sp>
      <p:sp>
        <p:nvSpPr>
          <p:cNvPr id="695" name="Google Shape;695;p38"/>
          <p:cNvSpPr txBox="1"/>
          <p:nvPr/>
        </p:nvSpPr>
        <p:spPr>
          <a:xfrm>
            <a:off x="3765124" y="3322150"/>
            <a:ext cx="945175"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Finanzen</a:t>
            </a:r>
            <a:endParaRPr b="0" i="0" sz="1400" u="none" cap="none" strike="noStrike">
              <a:solidFill>
                <a:schemeClr val="dk2"/>
              </a:solidFill>
              <a:latin typeface="Lato"/>
              <a:ea typeface="Lato"/>
              <a:cs typeface="Lato"/>
              <a:sym typeface="Lato"/>
            </a:endParaRPr>
          </a:p>
        </p:txBody>
      </p:sp>
      <p:sp>
        <p:nvSpPr>
          <p:cNvPr id="696" name="Google Shape;696;p38"/>
          <p:cNvSpPr txBox="1"/>
          <p:nvPr/>
        </p:nvSpPr>
        <p:spPr>
          <a:xfrm>
            <a:off x="4951275" y="3322150"/>
            <a:ext cx="8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Talent</a:t>
            </a:r>
            <a:endParaRPr b="0" i="0" sz="1400" u="none" cap="none" strike="noStrike">
              <a:solidFill>
                <a:schemeClr val="dk2"/>
              </a:solidFill>
              <a:latin typeface="Lato"/>
              <a:ea typeface="Lato"/>
              <a:cs typeface="Lato"/>
              <a:sym typeface="Lato"/>
            </a:endParaRPr>
          </a:p>
        </p:txBody>
      </p:sp>
      <p:sp>
        <p:nvSpPr>
          <p:cNvPr id="697" name="Google Shape;697;p38"/>
          <p:cNvSpPr txBox="1"/>
          <p:nvPr/>
        </p:nvSpPr>
        <p:spPr>
          <a:xfrm>
            <a:off x="5662813" y="3314125"/>
            <a:ext cx="1551874"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Unterstützung</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Dienstleistungen</a:t>
            </a:r>
            <a:endParaRPr b="0" i="0" sz="1400" u="none" cap="none" strike="noStrike">
              <a:solidFill>
                <a:schemeClr val="dk2"/>
              </a:solidFill>
              <a:latin typeface="Lato"/>
              <a:ea typeface="Lato"/>
              <a:cs typeface="Lato"/>
              <a:sym typeface="Lato"/>
            </a:endParaRPr>
          </a:p>
        </p:txBody>
      </p:sp>
      <p:sp>
        <p:nvSpPr>
          <p:cNvPr id="698" name="Google Shape;698;p38"/>
          <p:cNvSpPr txBox="1"/>
          <p:nvPr/>
        </p:nvSpPr>
        <p:spPr>
          <a:xfrm>
            <a:off x="7048661" y="3348158"/>
            <a:ext cx="145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Vernetzung</a:t>
            </a:r>
            <a:endParaRPr b="0" i="0" sz="1400" u="none" cap="none" strike="noStrike">
              <a:solidFill>
                <a:schemeClr val="dk2"/>
              </a:solidFill>
              <a:latin typeface="Lato"/>
              <a:ea typeface="Lato"/>
              <a:cs typeface="Lato"/>
              <a:sym typeface="Lato"/>
            </a:endParaRPr>
          </a:p>
        </p:txBody>
      </p:sp>
      <p:pic>
        <p:nvPicPr>
          <p:cNvPr id="699" name="Google Shape;699;p38"/>
          <p:cNvPicPr preferRelativeResize="0"/>
          <p:nvPr/>
        </p:nvPicPr>
        <p:blipFill rotWithShape="1">
          <a:blip r:embed="rId4">
            <a:alphaModFix/>
          </a:blip>
          <a:srcRect b="-6727" l="-6727" r="-6727" t="-6727"/>
          <a:stretch/>
        </p:blipFill>
        <p:spPr>
          <a:xfrm>
            <a:off x="1430000" y="2793950"/>
            <a:ext cx="400200" cy="400200"/>
          </a:xfrm>
          <a:prstGeom prst="rect">
            <a:avLst/>
          </a:prstGeom>
          <a:noFill/>
          <a:ln>
            <a:noFill/>
          </a:ln>
        </p:spPr>
      </p:pic>
      <p:pic>
        <p:nvPicPr>
          <p:cNvPr id="700" name="Google Shape;700;p38"/>
          <p:cNvPicPr preferRelativeResize="0"/>
          <p:nvPr/>
        </p:nvPicPr>
        <p:blipFill rotWithShape="1">
          <a:blip r:embed="rId5">
            <a:alphaModFix/>
          </a:blip>
          <a:srcRect b="0" l="-15528" r="-15514" t="-31044"/>
          <a:stretch/>
        </p:blipFill>
        <p:spPr>
          <a:xfrm>
            <a:off x="2742671" y="2719550"/>
            <a:ext cx="448200" cy="448200"/>
          </a:xfrm>
          <a:prstGeom prst="rect">
            <a:avLst/>
          </a:prstGeom>
          <a:noFill/>
          <a:ln>
            <a:noFill/>
          </a:ln>
        </p:spPr>
      </p:pic>
      <p:pic>
        <p:nvPicPr>
          <p:cNvPr id="701" name="Google Shape;701;p38"/>
          <p:cNvPicPr preferRelativeResize="0"/>
          <p:nvPr/>
        </p:nvPicPr>
        <p:blipFill rotWithShape="1">
          <a:blip r:embed="rId6">
            <a:alphaModFix/>
          </a:blip>
          <a:srcRect b="0" l="0" r="0" t="0"/>
          <a:stretch/>
        </p:blipFill>
        <p:spPr>
          <a:xfrm>
            <a:off x="7214687" y="2772254"/>
            <a:ext cx="448200" cy="448200"/>
          </a:xfrm>
          <a:prstGeom prst="rect">
            <a:avLst/>
          </a:prstGeom>
          <a:noFill/>
          <a:ln>
            <a:noFill/>
          </a:ln>
        </p:spPr>
      </p:pic>
      <p:pic>
        <p:nvPicPr>
          <p:cNvPr id="702" name="Google Shape;702;p38"/>
          <p:cNvPicPr preferRelativeResize="0"/>
          <p:nvPr/>
        </p:nvPicPr>
        <p:blipFill rotWithShape="1">
          <a:blip r:embed="rId7">
            <a:alphaModFix/>
          </a:blip>
          <a:srcRect b="0" l="0" r="0" t="0"/>
          <a:stretch/>
        </p:blipFill>
        <p:spPr>
          <a:xfrm>
            <a:off x="6185050" y="2820350"/>
            <a:ext cx="347400" cy="347400"/>
          </a:xfrm>
          <a:prstGeom prst="rect">
            <a:avLst/>
          </a:prstGeom>
          <a:noFill/>
          <a:ln>
            <a:noFill/>
          </a:ln>
        </p:spPr>
      </p:pic>
      <p:pic>
        <p:nvPicPr>
          <p:cNvPr id="703" name="Google Shape;703;p38"/>
          <p:cNvPicPr preferRelativeResize="0"/>
          <p:nvPr/>
        </p:nvPicPr>
        <p:blipFill rotWithShape="1">
          <a:blip r:embed="rId8">
            <a:alphaModFix/>
          </a:blip>
          <a:srcRect b="0" l="0" r="0" t="0"/>
          <a:stretch/>
        </p:blipFill>
        <p:spPr>
          <a:xfrm>
            <a:off x="4002550" y="2820350"/>
            <a:ext cx="347400" cy="347400"/>
          </a:xfrm>
          <a:prstGeom prst="rect">
            <a:avLst/>
          </a:prstGeom>
          <a:noFill/>
          <a:ln>
            <a:noFill/>
          </a:ln>
        </p:spPr>
      </p:pic>
      <p:pic>
        <p:nvPicPr>
          <p:cNvPr id="704" name="Google Shape;704;p38"/>
          <p:cNvPicPr preferRelativeResize="0"/>
          <p:nvPr/>
        </p:nvPicPr>
        <p:blipFill rotWithShape="1">
          <a:blip r:embed="rId9">
            <a:alphaModFix/>
          </a:blip>
          <a:srcRect b="0" l="0" r="0" t="0"/>
          <a:stretch/>
        </p:blipFill>
        <p:spPr>
          <a:xfrm>
            <a:off x="5095125" y="2783810"/>
            <a:ext cx="400200" cy="405011"/>
          </a:xfrm>
          <a:prstGeom prst="rect">
            <a:avLst/>
          </a:prstGeom>
          <a:noFill/>
          <a:ln>
            <a:noFill/>
          </a:ln>
        </p:spPr>
      </p:pic>
      <p:pic>
        <p:nvPicPr>
          <p:cNvPr descr="Graphical user interface, application&#10;&#10;Description automatically generated with medium confidence" id="705" name="Google Shape;705;p38"/>
          <p:cNvPicPr preferRelativeResize="0"/>
          <p:nvPr/>
        </p:nvPicPr>
        <p:blipFill rotWithShape="1">
          <a:blip r:embed="rId10">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3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11" name="Google Shape;711;p39"/>
          <p:cNvSpPr txBox="1"/>
          <p:nvPr>
            <p:ph type="title"/>
          </p:nvPr>
        </p:nvSpPr>
        <p:spPr>
          <a:xfrm>
            <a:off x="450008" y="50880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300">
                <a:solidFill>
                  <a:srgbClr val="002B4D"/>
                </a:solidFill>
              </a:rPr>
              <a:t>4.2 Wie man ein Netzwerk aufbaut</a:t>
            </a:r>
            <a:endParaRPr sz="2300">
              <a:solidFill>
                <a:srgbClr val="002B4D"/>
              </a:solidFill>
            </a:endParaRPr>
          </a:p>
        </p:txBody>
      </p:sp>
      <p:sp>
        <p:nvSpPr>
          <p:cNvPr id="712" name="Google Shape;712;p39"/>
          <p:cNvSpPr txBox="1"/>
          <p:nvPr>
            <p:ph idx="1" type="body"/>
          </p:nvPr>
        </p:nvSpPr>
        <p:spPr>
          <a:xfrm>
            <a:off x="731250" y="1184138"/>
            <a:ext cx="7681500" cy="1221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rPr lang="it" sz="1700">
                <a:latin typeface="Calibri"/>
                <a:ea typeface="Calibri"/>
                <a:cs typeface="Calibri"/>
                <a:sym typeface="Calibri"/>
              </a:rPr>
              <a:t>Netzwerke für Sozialunternehmen können </a:t>
            </a:r>
            <a:r>
              <a:rPr b="1" lang="it" sz="1700">
                <a:latin typeface="Calibri"/>
                <a:ea typeface="Calibri"/>
                <a:cs typeface="Calibri"/>
                <a:sym typeface="Calibri"/>
              </a:rPr>
              <a:t>Einzelpersonen und Organisationen </a:t>
            </a:r>
            <a:r>
              <a:rPr lang="it" sz="1700">
                <a:latin typeface="Calibri"/>
                <a:ea typeface="Calibri"/>
                <a:cs typeface="Calibri"/>
                <a:sym typeface="Calibri"/>
              </a:rPr>
              <a:t>aus verschiedenen Gemeinschaften, </a:t>
            </a:r>
            <a:r>
              <a:rPr b="1" lang="it" sz="1700">
                <a:latin typeface="Calibri"/>
                <a:ea typeface="Calibri"/>
                <a:cs typeface="Calibri"/>
                <a:sym typeface="Calibri"/>
              </a:rPr>
              <a:t>Sozialunternehmen </a:t>
            </a:r>
            <a:r>
              <a:rPr lang="it" sz="1700">
                <a:latin typeface="Calibri"/>
                <a:ea typeface="Calibri"/>
                <a:cs typeface="Calibri"/>
                <a:sym typeface="Calibri"/>
              </a:rPr>
              <a:t>und Standorten zu unterstützenden Netzwerken verbinden.</a:t>
            </a:r>
            <a:endParaRPr sz="1700">
              <a:latin typeface="Calibri"/>
              <a:ea typeface="Calibri"/>
              <a:cs typeface="Calibri"/>
              <a:sym typeface="Calibri"/>
            </a:endParaRPr>
          </a:p>
          <a:p>
            <a:pPr indent="0" lvl="0" marL="0" rtl="0" algn="just">
              <a:lnSpc>
                <a:spcPct val="100000"/>
              </a:lnSpc>
              <a:spcBef>
                <a:spcPts val="0"/>
              </a:spcBef>
              <a:spcAft>
                <a:spcPts val="0"/>
              </a:spcAft>
              <a:buSzPts val="1100"/>
              <a:buNone/>
            </a:pPr>
            <a:r>
              <a:rPr lang="it" sz="1700">
                <a:latin typeface="Calibri"/>
                <a:ea typeface="Calibri"/>
                <a:cs typeface="Calibri"/>
                <a:sym typeface="Calibri"/>
              </a:rPr>
              <a:t>Um einem Netzwerk beizutreten, müssen Sie folgende Voraussetzungen erfüllen:</a:t>
            </a:r>
            <a:endParaRPr sz="1700">
              <a:solidFill>
                <a:srgbClr val="000000"/>
              </a:solidFill>
              <a:latin typeface="Calibri"/>
              <a:ea typeface="Calibri"/>
              <a:cs typeface="Calibri"/>
              <a:sym typeface="Calibri"/>
            </a:endParaRPr>
          </a:p>
        </p:txBody>
      </p:sp>
      <p:grpSp>
        <p:nvGrpSpPr>
          <p:cNvPr id="713" name="Google Shape;713;p39"/>
          <p:cNvGrpSpPr/>
          <p:nvPr/>
        </p:nvGrpSpPr>
        <p:grpSpPr>
          <a:xfrm>
            <a:off x="4572000" y="2492858"/>
            <a:ext cx="1827900" cy="1282640"/>
            <a:chOff x="4572009" y="1146343"/>
            <a:chExt cx="1827900" cy="2399700"/>
          </a:xfrm>
        </p:grpSpPr>
        <p:sp>
          <p:nvSpPr>
            <p:cNvPr id="714" name="Google Shape;714;p39"/>
            <p:cNvSpPr/>
            <p:nvPr/>
          </p:nvSpPr>
          <p:spPr>
            <a:xfrm rot="-5400000">
              <a:off x="4286109" y="1432243"/>
              <a:ext cx="2399700" cy="1827900"/>
            </a:xfrm>
            <a:prstGeom prst="rightArrowCallout">
              <a:avLst>
                <a:gd fmla="val 9283" name="adj1"/>
                <a:gd fmla="val 13570" name="adj2"/>
                <a:gd fmla="val 16082" name="adj3"/>
                <a:gd fmla="val 81236" name="adj4"/>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9"/>
            <p:cNvSpPr/>
            <p:nvPr/>
          </p:nvSpPr>
          <p:spPr>
            <a:xfrm flipH="1">
              <a:off x="4660584" y="1746165"/>
              <a:ext cx="1649400" cy="16353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9"/>
            <p:cNvSpPr txBox="1"/>
            <p:nvPr/>
          </p:nvSpPr>
          <p:spPr>
            <a:xfrm>
              <a:off x="4794459" y="1965201"/>
              <a:ext cx="1383000" cy="137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Gegenseitige Unterstützung gewähren</a:t>
              </a:r>
              <a:endParaRPr b="1" i="0" sz="1200" u="none" cap="none" strike="noStrike">
                <a:solidFill>
                  <a:schemeClr val="lt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grpSp>
      <p:grpSp>
        <p:nvGrpSpPr>
          <p:cNvPr id="717" name="Google Shape;717;p39"/>
          <p:cNvGrpSpPr/>
          <p:nvPr/>
        </p:nvGrpSpPr>
        <p:grpSpPr>
          <a:xfrm>
            <a:off x="6400575" y="2740920"/>
            <a:ext cx="1852604" cy="1285658"/>
            <a:chOff x="6400734" y="1602802"/>
            <a:chExt cx="1852604" cy="2399700"/>
          </a:xfrm>
        </p:grpSpPr>
        <p:sp>
          <p:nvSpPr>
            <p:cNvPr id="718" name="Google Shape;718;p39"/>
            <p:cNvSpPr/>
            <p:nvPr/>
          </p:nvSpPr>
          <p:spPr>
            <a:xfrm rot="5400000">
              <a:off x="6114834" y="1888702"/>
              <a:ext cx="2399700" cy="1827900"/>
            </a:xfrm>
            <a:prstGeom prst="rightArrowCallout">
              <a:avLst>
                <a:gd fmla="val 9283" name="adj1"/>
                <a:gd fmla="val 13570" name="adj2"/>
                <a:gd fmla="val 16082" name="adj3"/>
                <a:gd fmla="val 81236" name="adj4"/>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9"/>
            <p:cNvSpPr/>
            <p:nvPr/>
          </p:nvSpPr>
          <p:spPr>
            <a:xfrm flipH="1" rot="10800000">
              <a:off x="6489984" y="1774622"/>
              <a:ext cx="1649400" cy="16143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9"/>
            <p:cNvSpPr txBox="1"/>
            <p:nvPr/>
          </p:nvSpPr>
          <p:spPr>
            <a:xfrm>
              <a:off x="6468713" y="1716570"/>
              <a:ext cx="1784625" cy="167472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100" u="none" cap="none" strike="noStrike">
                  <a:solidFill>
                    <a:schemeClr val="lt1"/>
                  </a:solidFill>
                  <a:latin typeface="Roboto"/>
                  <a:ea typeface="Roboto"/>
                  <a:cs typeface="Roboto"/>
                  <a:sym typeface="Roboto"/>
                </a:rPr>
                <a:t>Förderung von Geschäftsmöglichkeiten, von denen beide Seiten profitieren</a:t>
              </a:r>
              <a:endParaRPr b="1" i="0" sz="11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160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grpSp>
      <p:grpSp>
        <p:nvGrpSpPr>
          <p:cNvPr id="721" name="Google Shape;721;p39"/>
          <p:cNvGrpSpPr/>
          <p:nvPr/>
        </p:nvGrpSpPr>
        <p:grpSpPr>
          <a:xfrm>
            <a:off x="916200" y="2492857"/>
            <a:ext cx="1827900" cy="1282640"/>
            <a:chOff x="916059" y="1146343"/>
            <a:chExt cx="1827900" cy="2399700"/>
          </a:xfrm>
        </p:grpSpPr>
        <p:sp>
          <p:nvSpPr>
            <p:cNvPr id="722" name="Google Shape;722;p39"/>
            <p:cNvSpPr/>
            <p:nvPr/>
          </p:nvSpPr>
          <p:spPr>
            <a:xfrm rot="-5400000">
              <a:off x="630159" y="1432243"/>
              <a:ext cx="2399700" cy="1827900"/>
            </a:xfrm>
            <a:prstGeom prst="rightArrowCallout">
              <a:avLst>
                <a:gd fmla="val 9283" name="adj1"/>
                <a:gd fmla="val 13570" name="adj2"/>
                <a:gd fmla="val 16082" name="adj3"/>
                <a:gd fmla="val 81236" name="adj4"/>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9"/>
            <p:cNvSpPr/>
            <p:nvPr/>
          </p:nvSpPr>
          <p:spPr>
            <a:xfrm flipH="1">
              <a:off x="1004634" y="1795557"/>
              <a:ext cx="1649400" cy="15855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9"/>
            <p:cNvSpPr txBox="1"/>
            <p:nvPr/>
          </p:nvSpPr>
          <p:spPr>
            <a:xfrm>
              <a:off x="1138485" y="1795536"/>
              <a:ext cx="15156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Partner finden, die dieselben Grundwerte teilen</a:t>
              </a:r>
              <a:endParaRPr b="1" i="0" sz="12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1600"/>
                </a:spcAft>
                <a:buClr>
                  <a:srgbClr val="000000"/>
                </a:buClr>
                <a:buSzPts val="800"/>
                <a:buFont typeface="Arial"/>
                <a:buNone/>
              </a:pPr>
              <a:r>
                <a:t/>
              </a:r>
              <a:endParaRPr b="0" i="0" sz="800" u="none" cap="none" strike="noStrike">
                <a:solidFill>
                  <a:srgbClr val="FFFFFF"/>
                </a:solidFill>
                <a:latin typeface="Arial"/>
                <a:ea typeface="Arial"/>
                <a:cs typeface="Arial"/>
                <a:sym typeface="Arial"/>
              </a:endParaRPr>
            </a:p>
          </p:txBody>
        </p:sp>
      </p:grpSp>
      <p:grpSp>
        <p:nvGrpSpPr>
          <p:cNvPr id="725" name="Google Shape;725;p39"/>
          <p:cNvGrpSpPr/>
          <p:nvPr/>
        </p:nvGrpSpPr>
        <p:grpSpPr>
          <a:xfrm>
            <a:off x="2744100" y="2741014"/>
            <a:ext cx="1827900" cy="1282640"/>
            <a:chOff x="2744109" y="1597469"/>
            <a:chExt cx="1827900" cy="2399700"/>
          </a:xfrm>
        </p:grpSpPr>
        <p:sp>
          <p:nvSpPr>
            <p:cNvPr id="726" name="Google Shape;726;p39"/>
            <p:cNvSpPr/>
            <p:nvPr/>
          </p:nvSpPr>
          <p:spPr>
            <a:xfrm flipH="1" rot="10800000">
              <a:off x="2834043" y="1687411"/>
              <a:ext cx="1649400" cy="17697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9"/>
            <p:cNvSpPr txBox="1"/>
            <p:nvPr/>
          </p:nvSpPr>
          <p:spPr>
            <a:xfrm>
              <a:off x="2966450" y="1795520"/>
              <a:ext cx="13830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lt1"/>
                  </a:solidFill>
                  <a:latin typeface="Roboto"/>
                  <a:ea typeface="Roboto"/>
                  <a:cs typeface="Roboto"/>
                  <a:sym typeface="Roboto"/>
                </a:rPr>
                <a:t>Informationen teilen</a:t>
              </a:r>
              <a:endParaRPr b="1" i="0" sz="12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sp>
          <p:nvSpPr>
            <p:cNvPr id="728" name="Google Shape;728;p39"/>
            <p:cNvSpPr/>
            <p:nvPr/>
          </p:nvSpPr>
          <p:spPr>
            <a:xfrm rot="5400000">
              <a:off x="2458209" y="1883369"/>
              <a:ext cx="2399700" cy="1827900"/>
            </a:xfrm>
            <a:prstGeom prst="rightArrowCallout">
              <a:avLst>
                <a:gd fmla="val 9283" name="adj1"/>
                <a:gd fmla="val 13570" name="adj2"/>
                <a:gd fmla="val 16082" name="adj3"/>
                <a:gd fmla="val 81236" name="adj4"/>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9" name="Google Shape;729;p39"/>
          <p:cNvSpPr/>
          <p:nvPr/>
        </p:nvSpPr>
        <p:spPr>
          <a:xfrm flipH="1">
            <a:off x="2833350" y="2813462"/>
            <a:ext cx="1649400" cy="9060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Informationen teilen</a:t>
            </a:r>
            <a:endParaRPr b="1" i="0" sz="1200" u="none" cap="none" strike="noStrike">
              <a:solidFill>
                <a:schemeClr val="lt1"/>
              </a:solidFill>
              <a:latin typeface="Roboto"/>
              <a:ea typeface="Roboto"/>
              <a:cs typeface="Roboto"/>
              <a:sym typeface="Roboto"/>
            </a:endParaRPr>
          </a:p>
        </p:txBody>
      </p:sp>
      <p:pic>
        <p:nvPicPr>
          <p:cNvPr descr="Graphical user interface, application&#10;&#10;Description automatically generated with medium confidence" id="730" name="Google Shape;730;p3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40"/>
          <p:cNvSpPr txBox="1"/>
          <p:nvPr>
            <p:ph idx="1" type="body"/>
          </p:nvPr>
        </p:nvSpPr>
        <p:spPr>
          <a:xfrm>
            <a:off x="389716" y="1222800"/>
            <a:ext cx="8364600" cy="337615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it" sz="1600">
                <a:latin typeface="Calibri"/>
                <a:ea typeface="Calibri"/>
                <a:cs typeface="Calibri"/>
                <a:sym typeface="Calibri"/>
              </a:rPr>
              <a:t>Das Sozialunternehmen wird gemeinhin als </a:t>
            </a:r>
            <a:r>
              <a:rPr b="1" lang="it" sz="1600">
                <a:latin typeface="Calibri"/>
                <a:ea typeface="Calibri"/>
                <a:cs typeface="Calibri"/>
                <a:sym typeface="Calibri"/>
              </a:rPr>
              <a:t>Multi-Stakeholder-Organisation </a:t>
            </a:r>
            <a:r>
              <a:rPr lang="it" sz="1600">
                <a:latin typeface="Calibri"/>
                <a:ea typeface="Calibri"/>
                <a:cs typeface="Calibri"/>
                <a:sym typeface="Calibri"/>
              </a:rPr>
              <a:t>mit partizipativer Governance betrachtet, die eine direkte Beteiligung der Unternehmensleitung vorsieht, um eine gemeinsame Nutzung und Transparenz der Entscheidungen zu gewährleisten.</a:t>
            </a:r>
            <a:endParaRPr sz="16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600">
              <a:latin typeface="Calibri"/>
              <a:ea typeface="Calibri"/>
              <a:cs typeface="Calibri"/>
              <a:sym typeface="Calibri"/>
            </a:endParaRPr>
          </a:p>
          <a:p>
            <a:pPr indent="0" lvl="0" marL="0" rtl="0" algn="just">
              <a:lnSpc>
                <a:spcPct val="100000"/>
              </a:lnSpc>
              <a:spcBef>
                <a:spcPts val="0"/>
              </a:spcBef>
              <a:spcAft>
                <a:spcPts val="0"/>
              </a:spcAft>
              <a:buSzPts val="1100"/>
              <a:buNone/>
            </a:pPr>
            <a:r>
              <a:rPr lang="it" sz="1600">
                <a:latin typeface="Calibri"/>
                <a:ea typeface="Calibri"/>
                <a:cs typeface="Calibri"/>
                <a:sym typeface="Calibri"/>
              </a:rPr>
              <a:t>Die Beziehung zu den Stakeholdern kann unterschiedliche Formen annehmen: </a:t>
            </a:r>
            <a:endParaRPr sz="1600">
              <a:latin typeface="Calibri"/>
              <a:ea typeface="Calibri"/>
              <a:cs typeface="Calibri"/>
              <a:sym typeface="Calibri"/>
            </a:endParaRPr>
          </a:p>
          <a:p>
            <a:pPr indent="0" lvl="0" marL="0" rtl="0" algn="just">
              <a:lnSpc>
                <a:spcPct val="100000"/>
              </a:lnSpc>
              <a:spcBef>
                <a:spcPts val="0"/>
              </a:spcBef>
              <a:spcAft>
                <a:spcPts val="0"/>
              </a:spcAft>
              <a:buSzPts val="1100"/>
              <a:buNone/>
            </a:pPr>
            <a:r>
              <a:rPr b="1" lang="it" sz="1600">
                <a:latin typeface="Calibri"/>
                <a:ea typeface="Calibri"/>
                <a:cs typeface="Calibri"/>
                <a:sym typeface="Calibri"/>
              </a:rPr>
              <a:t>Zuhören</a:t>
            </a:r>
            <a:r>
              <a:rPr lang="it" sz="1600">
                <a:latin typeface="Calibri"/>
                <a:ea typeface="Calibri"/>
                <a:cs typeface="Calibri"/>
                <a:sym typeface="Calibri"/>
              </a:rPr>
              <a:t>, </a:t>
            </a:r>
            <a:r>
              <a:rPr b="1" lang="it" sz="1600">
                <a:latin typeface="Calibri"/>
                <a:ea typeface="Calibri"/>
                <a:cs typeface="Calibri"/>
                <a:sym typeface="Calibri"/>
              </a:rPr>
              <a:t>Konsultation</a:t>
            </a:r>
            <a:r>
              <a:rPr lang="it" sz="1600">
                <a:latin typeface="Calibri"/>
                <a:ea typeface="Calibri"/>
                <a:cs typeface="Calibri"/>
                <a:sym typeface="Calibri"/>
              </a:rPr>
              <a:t>, </a:t>
            </a:r>
            <a:r>
              <a:rPr b="1" lang="it" sz="1600">
                <a:latin typeface="Calibri"/>
                <a:ea typeface="Calibri"/>
                <a:cs typeface="Calibri"/>
                <a:sym typeface="Calibri"/>
              </a:rPr>
              <a:t>Co-Planung</a:t>
            </a:r>
            <a:r>
              <a:rPr lang="it" sz="1600">
                <a:latin typeface="Calibri"/>
                <a:ea typeface="Calibri"/>
                <a:cs typeface="Calibri"/>
                <a:sym typeface="Calibri"/>
              </a:rPr>
              <a:t>, </a:t>
            </a:r>
            <a:r>
              <a:rPr b="1" lang="it" sz="1600">
                <a:latin typeface="Calibri"/>
                <a:ea typeface="Calibri"/>
                <a:cs typeface="Calibri"/>
                <a:sym typeface="Calibri"/>
              </a:rPr>
              <a:t>direkte </a:t>
            </a:r>
            <a:r>
              <a:rPr lang="it" sz="1600">
                <a:latin typeface="Calibri"/>
                <a:ea typeface="Calibri"/>
                <a:cs typeface="Calibri"/>
                <a:sym typeface="Calibri"/>
              </a:rPr>
              <a:t>Beteiligung </a:t>
            </a:r>
            <a:endParaRPr sz="16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600">
              <a:latin typeface="Calibri"/>
              <a:ea typeface="Calibri"/>
              <a:cs typeface="Calibri"/>
              <a:sym typeface="Calibri"/>
            </a:endParaRPr>
          </a:p>
          <a:p>
            <a:pPr indent="0" lvl="0" marL="0" rtl="0" algn="just">
              <a:lnSpc>
                <a:spcPct val="100000"/>
              </a:lnSpc>
              <a:spcBef>
                <a:spcPts val="0"/>
              </a:spcBef>
              <a:spcAft>
                <a:spcPts val="0"/>
              </a:spcAft>
              <a:buSzPts val="1100"/>
              <a:buNone/>
            </a:pPr>
            <a:r>
              <a:rPr lang="it" sz="1600">
                <a:latin typeface="Calibri"/>
                <a:ea typeface="Calibri"/>
                <a:cs typeface="Calibri"/>
                <a:sym typeface="Calibri"/>
              </a:rPr>
              <a:t>Die </a:t>
            </a:r>
            <a:r>
              <a:rPr b="1" lang="it" sz="1600">
                <a:latin typeface="Calibri"/>
                <a:ea typeface="Calibri"/>
                <a:cs typeface="Calibri"/>
                <a:sym typeface="Calibri"/>
              </a:rPr>
              <a:t>Einbeziehung </a:t>
            </a:r>
            <a:r>
              <a:rPr lang="it" sz="1600">
                <a:latin typeface="Calibri"/>
                <a:ea typeface="Calibri"/>
                <a:cs typeface="Calibri"/>
                <a:sym typeface="Calibri"/>
              </a:rPr>
              <a:t>von Stakeholdern wird als Konsultations- oder Beteiligungsmechanismus definiert, durch den Arbeitnehmer, Nutzer und andere unmittelbar an den Aktivitäten interessierte Personen in die Lage versetzt werden, Einfluss auf die Entscheidungen des Sozialunternehmens zu nehmen</a:t>
            </a:r>
            <a:endParaRPr sz="16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4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400">
              <a:latin typeface="Calibri"/>
              <a:ea typeface="Calibri"/>
              <a:cs typeface="Calibri"/>
              <a:sym typeface="Calibri"/>
            </a:endParaRPr>
          </a:p>
        </p:txBody>
      </p:sp>
      <p:pic>
        <p:nvPicPr>
          <p:cNvPr id="736" name="Google Shape;736;p4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37" name="Google Shape;737;p40"/>
          <p:cNvSpPr txBox="1"/>
          <p:nvPr>
            <p:ph type="title"/>
          </p:nvPr>
        </p:nvSpPr>
        <p:spPr>
          <a:xfrm>
            <a:off x="1982549" y="544550"/>
            <a:ext cx="6408415"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200">
                <a:solidFill>
                  <a:srgbClr val="002B4D"/>
                </a:solidFill>
              </a:rPr>
              <a:t>4.3 Wie Sie mit den Stakeholdern interagieren</a:t>
            </a:r>
            <a:endParaRPr sz="2200">
              <a:solidFill>
                <a:srgbClr val="002B4D"/>
              </a:solidFill>
            </a:endParaRPr>
          </a:p>
        </p:txBody>
      </p:sp>
      <p:pic>
        <p:nvPicPr>
          <p:cNvPr descr="Graphical user interface, application&#10;&#10;Description automatically generated with medium confidence" id="738" name="Google Shape;738;p4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1"/>
          <p:cNvSpPr txBox="1"/>
          <p:nvPr>
            <p:ph idx="1" type="body"/>
          </p:nvPr>
        </p:nvSpPr>
        <p:spPr>
          <a:xfrm>
            <a:off x="337050" y="1708663"/>
            <a:ext cx="8364600" cy="358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b="1" lang="it" sz="1700">
                <a:latin typeface="Calibri"/>
                <a:ea typeface="Calibri"/>
                <a:cs typeface="Calibri"/>
                <a:sym typeface="Calibri"/>
              </a:rPr>
              <a:t>Multi-Stakeholder-Organisation</a:t>
            </a:r>
            <a:endParaRPr sz="17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2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200">
              <a:latin typeface="Calibri"/>
              <a:ea typeface="Calibri"/>
              <a:cs typeface="Calibri"/>
              <a:sym typeface="Calibri"/>
            </a:endParaRPr>
          </a:p>
        </p:txBody>
      </p:sp>
      <p:pic>
        <p:nvPicPr>
          <p:cNvPr id="744" name="Google Shape;744;p4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45" name="Google Shape;745;p41"/>
          <p:cNvSpPr txBox="1"/>
          <p:nvPr>
            <p:ph type="title"/>
          </p:nvPr>
        </p:nvSpPr>
        <p:spPr>
          <a:xfrm>
            <a:off x="1664700" y="504875"/>
            <a:ext cx="64039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400">
                <a:solidFill>
                  <a:schemeClr val="dk1"/>
                </a:solidFill>
              </a:rPr>
              <a:t>Wie Sie mit den Stakeholden interagieren</a:t>
            </a:r>
            <a:endParaRPr sz="2400"/>
          </a:p>
        </p:txBody>
      </p:sp>
      <p:sp>
        <p:nvSpPr>
          <p:cNvPr id="746" name="Google Shape;746;p41"/>
          <p:cNvSpPr/>
          <p:nvPr/>
        </p:nvSpPr>
        <p:spPr>
          <a:xfrm>
            <a:off x="5479675" y="2610975"/>
            <a:ext cx="952500" cy="493200"/>
          </a:xfrm>
          <a:prstGeom prst="rect">
            <a:avLst/>
          </a:prstGeom>
          <a:solidFill>
            <a:srgbClr val="CC412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it" sz="1400" u="none" cap="none" strike="noStrike">
                <a:solidFill>
                  <a:schemeClr val="lt1"/>
                </a:solidFill>
                <a:latin typeface="Arial"/>
                <a:ea typeface="Arial"/>
                <a:cs typeface="Arial"/>
                <a:sym typeface="Arial"/>
              </a:rPr>
              <a:t>    Firma</a:t>
            </a:r>
            <a:endParaRPr b="1" i="0" sz="1400" u="none" cap="none" strike="noStrike">
              <a:solidFill>
                <a:schemeClr val="lt1"/>
              </a:solidFill>
              <a:latin typeface="Arial"/>
              <a:ea typeface="Arial"/>
              <a:cs typeface="Arial"/>
              <a:sym typeface="Arial"/>
            </a:endParaRPr>
          </a:p>
        </p:txBody>
      </p:sp>
      <p:sp>
        <p:nvSpPr>
          <p:cNvPr id="747" name="Google Shape;747;p41"/>
          <p:cNvSpPr/>
          <p:nvPr/>
        </p:nvSpPr>
        <p:spPr>
          <a:xfrm>
            <a:off x="3919825" y="190207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Regierung</a:t>
            </a:r>
            <a:endParaRPr b="0" i="0" sz="800" u="none" cap="none" strike="noStrike">
              <a:solidFill>
                <a:schemeClr val="lt1"/>
              </a:solidFill>
              <a:latin typeface="Calibri"/>
              <a:ea typeface="Calibri"/>
              <a:cs typeface="Calibri"/>
              <a:sym typeface="Calibri"/>
            </a:endParaRPr>
          </a:p>
        </p:txBody>
      </p:sp>
      <p:sp>
        <p:nvSpPr>
          <p:cNvPr id="748" name="Google Shape;748;p41"/>
          <p:cNvSpPr/>
          <p:nvPr/>
        </p:nvSpPr>
        <p:spPr>
          <a:xfrm>
            <a:off x="5896113" y="1804188"/>
            <a:ext cx="89100" cy="7422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41"/>
          <p:cNvSpPr/>
          <p:nvPr/>
        </p:nvSpPr>
        <p:spPr>
          <a:xfrm rot="1889619">
            <a:off x="6372234" y="1859941"/>
            <a:ext cx="89012" cy="742201"/>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41"/>
          <p:cNvSpPr/>
          <p:nvPr/>
        </p:nvSpPr>
        <p:spPr>
          <a:xfrm rot="10788425">
            <a:off x="5905149" y="3210445"/>
            <a:ext cx="89101" cy="74220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41"/>
          <p:cNvSpPr/>
          <p:nvPr/>
        </p:nvSpPr>
        <p:spPr>
          <a:xfrm rot="1889619">
            <a:off x="5419922" y="3107503"/>
            <a:ext cx="89012" cy="742201"/>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41"/>
          <p:cNvSpPr/>
          <p:nvPr/>
        </p:nvSpPr>
        <p:spPr>
          <a:xfrm rot="8518366">
            <a:off x="5388207" y="1885525"/>
            <a:ext cx="89118" cy="741943"/>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41"/>
          <p:cNvSpPr/>
          <p:nvPr/>
        </p:nvSpPr>
        <p:spPr>
          <a:xfrm rot="8518366">
            <a:off x="6422232" y="3093175"/>
            <a:ext cx="89118" cy="741943"/>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41"/>
          <p:cNvSpPr/>
          <p:nvPr/>
        </p:nvSpPr>
        <p:spPr>
          <a:xfrm rot="5400000">
            <a:off x="6734500" y="2578275"/>
            <a:ext cx="103500" cy="5586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41"/>
          <p:cNvSpPr/>
          <p:nvPr/>
        </p:nvSpPr>
        <p:spPr>
          <a:xfrm rot="5400000">
            <a:off x="5073850" y="2568300"/>
            <a:ext cx="103500" cy="5586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41"/>
          <p:cNvSpPr/>
          <p:nvPr/>
        </p:nvSpPr>
        <p:spPr>
          <a:xfrm rot="7302336">
            <a:off x="5149977" y="2231275"/>
            <a:ext cx="103319" cy="558577"/>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41"/>
          <p:cNvSpPr/>
          <p:nvPr/>
        </p:nvSpPr>
        <p:spPr>
          <a:xfrm rot="7302336">
            <a:off x="6734584" y="3015652"/>
            <a:ext cx="103319" cy="558636"/>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41"/>
          <p:cNvSpPr/>
          <p:nvPr/>
        </p:nvSpPr>
        <p:spPr>
          <a:xfrm rot="3578144">
            <a:off x="6663444" y="2244024"/>
            <a:ext cx="103265" cy="55856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41"/>
          <p:cNvSpPr/>
          <p:nvPr/>
        </p:nvSpPr>
        <p:spPr>
          <a:xfrm rot="3578144">
            <a:off x="5143044" y="2977849"/>
            <a:ext cx="103265" cy="55856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0" name="Google Shape;760;p41"/>
          <p:cNvPicPr preferRelativeResize="0"/>
          <p:nvPr/>
        </p:nvPicPr>
        <p:blipFill rotWithShape="1">
          <a:blip r:embed="rId4">
            <a:alphaModFix/>
          </a:blip>
          <a:srcRect b="0" l="0" r="0" t="0"/>
          <a:stretch/>
        </p:blipFill>
        <p:spPr>
          <a:xfrm>
            <a:off x="543075" y="2067175"/>
            <a:ext cx="2263800" cy="2263800"/>
          </a:xfrm>
          <a:prstGeom prst="rect">
            <a:avLst/>
          </a:prstGeom>
          <a:noFill/>
          <a:ln>
            <a:noFill/>
          </a:ln>
        </p:spPr>
      </p:pic>
      <p:pic>
        <p:nvPicPr>
          <p:cNvPr descr="Graphical user interface, application&#10;&#10;Description automatically generated with medium confidence" id="761" name="Google Shape;761;p4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
        <p:nvSpPr>
          <p:cNvPr id="762" name="Google Shape;762;p41"/>
          <p:cNvSpPr/>
          <p:nvPr/>
        </p:nvSpPr>
        <p:spPr>
          <a:xfrm>
            <a:off x="3744875" y="2602488"/>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Anbieter</a:t>
            </a:r>
            <a:endParaRPr b="0" i="0" sz="800" u="none" cap="none" strike="noStrike">
              <a:solidFill>
                <a:schemeClr val="lt1"/>
              </a:solidFill>
              <a:latin typeface="Calibri"/>
              <a:ea typeface="Calibri"/>
              <a:cs typeface="Calibri"/>
              <a:sym typeface="Calibri"/>
            </a:endParaRPr>
          </a:p>
        </p:txBody>
      </p:sp>
      <p:sp>
        <p:nvSpPr>
          <p:cNvPr id="763" name="Google Shape;763;p41"/>
          <p:cNvSpPr/>
          <p:nvPr/>
        </p:nvSpPr>
        <p:spPr>
          <a:xfrm>
            <a:off x="3820900" y="330292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Wettbewerber</a:t>
            </a:r>
            <a:endParaRPr b="0" i="0" sz="800" u="none" cap="none" strike="noStrike">
              <a:solidFill>
                <a:schemeClr val="lt1"/>
              </a:solidFill>
              <a:latin typeface="Calibri"/>
              <a:ea typeface="Calibri"/>
              <a:cs typeface="Calibri"/>
              <a:sym typeface="Calibri"/>
            </a:endParaRPr>
          </a:p>
        </p:txBody>
      </p:sp>
      <p:sp>
        <p:nvSpPr>
          <p:cNvPr id="764" name="Google Shape;764;p41"/>
          <p:cNvSpPr/>
          <p:nvPr/>
        </p:nvSpPr>
        <p:spPr>
          <a:xfrm>
            <a:off x="7065550" y="1898788"/>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Aktivistengruppe</a:t>
            </a:r>
            <a:endParaRPr b="0" i="0" sz="800" u="none" cap="none" strike="noStrike">
              <a:solidFill>
                <a:schemeClr val="lt1"/>
              </a:solidFill>
              <a:latin typeface="Calibri"/>
              <a:ea typeface="Calibri"/>
              <a:cs typeface="Calibri"/>
              <a:sym typeface="Calibri"/>
            </a:endParaRPr>
          </a:p>
        </p:txBody>
      </p:sp>
      <p:sp>
        <p:nvSpPr>
          <p:cNvPr id="765" name="Google Shape;765;p41"/>
          <p:cNvSpPr/>
          <p:nvPr/>
        </p:nvSpPr>
        <p:spPr>
          <a:xfrm>
            <a:off x="7140325" y="260085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Kunden</a:t>
            </a:r>
            <a:endParaRPr b="0" i="0" sz="800" u="none" cap="none" strike="noStrike">
              <a:solidFill>
                <a:schemeClr val="lt1"/>
              </a:solidFill>
              <a:latin typeface="Calibri"/>
              <a:ea typeface="Calibri"/>
              <a:cs typeface="Calibri"/>
              <a:sym typeface="Calibri"/>
            </a:endParaRPr>
          </a:p>
        </p:txBody>
      </p:sp>
      <p:sp>
        <p:nvSpPr>
          <p:cNvPr id="766" name="Google Shape;766;p41"/>
          <p:cNvSpPr/>
          <p:nvPr/>
        </p:nvSpPr>
        <p:spPr>
          <a:xfrm>
            <a:off x="7043200" y="330292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Manager</a:t>
            </a:r>
            <a:endParaRPr b="0" i="0" sz="800" u="none" cap="none" strike="noStrike">
              <a:solidFill>
                <a:schemeClr val="lt1"/>
              </a:solidFill>
              <a:latin typeface="Calibri"/>
              <a:ea typeface="Calibri"/>
              <a:cs typeface="Calibri"/>
              <a:sym typeface="Calibri"/>
            </a:endParaRPr>
          </a:p>
        </p:txBody>
      </p:sp>
      <p:sp>
        <p:nvSpPr>
          <p:cNvPr id="767" name="Google Shape;767;p41"/>
          <p:cNvSpPr/>
          <p:nvPr/>
        </p:nvSpPr>
        <p:spPr>
          <a:xfrm>
            <a:off x="6555850" y="1269013"/>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2"/>
              </a:buClr>
              <a:buSzPts val="1100"/>
              <a:buFont typeface="Arial"/>
              <a:buNone/>
            </a:pPr>
            <a:r>
              <a:rPr b="0" i="0" lang="it" sz="900" u="none" cap="none" strike="noStrike">
                <a:solidFill>
                  <a:schemeClr val="lt1"/>
                </a:solidFill>
                <a:latin typeface="Calibri"/>
                <a:ea typeface="Calibri"/>
                <a:cs typeface="Calibri"/>
                <a:sym typeface="Calibri"/>
              </a:rPr>
              <a:t>Finanzielle Gemeinschaft</a:t>
            </a:r>
            <a:endParaRPr b="0" i="0" sz="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800" u="none" cap="none" strike="noStrike">
              <a:solidFill>
                <a:schemeClr val="lt1"/>
              </a:solidFill>
              <a:latin typeface="Calibri"/>
              <a:ea typeface="Calibri"/>
              <a:cs typeface="Calibri"/>
              <a:sym typeface="Calibri"/>
            </a:endParaRPr>
          </a:p>
        </p:txBody>
      </p:sp>
      <p:sp>
        <p:nvSpPr>
          <p:cNvPr id="768" name="Google Shape;768;p41"/>
          <p:cNvSpPr/>
          <p:nvPr/>
        </p:nvSpPr>
        <p:spPr>
          <a:xfrm>
            <a:off x="5481925" y="106945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Eigentümer</a:t>
            </a:r>
            <a:endParaRPr b="0" i="0" sz="800" u="none" cap="none" strike="noStrike">
              <a:solidFill>
                <a:schemeClr val="lt1"/>
              </a:solidFill>
              <a:latin typeface="Calibri"/>
              <a:ea typeface="Calibri"/>
              <a:cs typeface="Calibri"/>
              <a:sym typeface="Calibri"/>
            </a:endParaRPr>
          </a:p>
        </p:txBody>
      </p:sp>
      <p:sp>
        <p:nvSpPr>
          <p:cNvPr id="769" name="Google Shape;769;p41"/>
          <p:cNvSpPr/>
          <p:nvPr/>
        </p:nvSpPr>
        <p:spPr>
          <a:xfrm>
            <a:off x="4408000" y="12954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Politische Gruppen</a:t>
            </a:r>
            <a:endParaRPr b="0" i="0" sz="800" u="none" cap="none" strike="noStrike">
              <a:solidFill>
                <a:schemeClr val="lt1"/>
              </a:solidFill>
              <a:latin typeface="Calibri"/>
              <a:ea typeface="Calibri"/>
              <a:cs typeface="Calibri"/>
              <a:sym typeface="Calibri"/>
            </a:endParaRPr>
          </a:p>
        </p:txBody>
      </p:sp>
      <p:sp>
        <p:nvSpPr>
          <p:cNvPr id="770" name="Google Shape;770;p41"/>
          <p:cNvSpPr/>
          <p:nvPr/>
        </p:nvSpPr>
        <p:spPr>
          <a:xfrm>
            <a:off x="6555850" y="393337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Gewerkschaften</a:t>
            </a:r>
            <a:endParaRPr b="0" i="0" sz="800" u="none" cap="none" strike="noStrike">
              <a:solidFill>
                <a:schemeClr val="lt1"/>
              </a:solidFill>
              <a:latin typeface="Calibri"/>
              <a:ea typeface="Calibri"/>
              <a:cs typeface="Calibri"/>
              <a:sym typeface="Calibri"/>
            </a:endParaRPr>
          </a:p>
        </p:txBody>
      </p:sp>
      <p:sp>
        <p:nvSpPr>
          <p:cNvPr id="771" name="Google Shape;771;p41"/>
          <p:cNvSpPr/>
          <p:nvPr/>
        </p:nvSpPr>
        <p:spPr>
          <a:xfrm>
            <a:off x="5481925" y="40589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Mitarbeiter</a:t>
            </a:r>
            <a:endParaRPr b="0" i="0" sz="800" u="none" cap="none" strike="noStrike">
              <a:solidFill>
                <a:schemeClr val="lt1"/>
              </a:solidFill>
              <a:latin typeface="Calibri"/>
              <a:ea typeface="Calibri"/>
              <a:cs typeface="Calibri"/>
              <a:sym typeface="Calibri"/>
            </a:endParaRPr>
          </a:p>
        </p:txBody>
      </p:sp>
      <p:sp>
        <p:nvSpPr>
          <p:cNvPr id="772" name="Google Shape;772;p41"/>
          <p:cNvSpPr/>
          <p:nvPr/>
        </p:nvSpPr>
        <p:spPr>
          <a:xfrm>
            <a:off x="4379500" y="39096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Berufsverband</a:t>
            </a:r>
            <a:endParaRPr b="0" i="0" sz="800" u="none" cap="none" strike="noStrik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4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78" name="Google Shape;778;p42"/>
          <p:cNvSpPr txBox="1"/>
          <p:nvPr>
            <p:ph type="title"/>
          </p:nvPr>
        </p:nvSpPr>
        <p:spPr>
          <a:xfrm>
            <a:off x="491634" y="5384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4.4 Vorteile eines Multi-Stakeholder-Systems</a:t>
            </a:r>
            <a:endParaRPr sz="2400">
              <a:solidFill>
                <a:srgbClr val="002B4D"/>
              </a:solidFill>
            </a:endParaRPr>
          </a:p>
        </p:txBody>
      </p:sp>
      <p:sp>
        <p:nvSpPr>
          <p:cNvPr id="779" name="Google Shape;779;p42"/>
          <p:cNvSpPr txBox="1"/>
          <p:nvPr>
            <p:ph idx="1" type="body"/>
          </p:nvPr>
        </p:nvSpPr>
        <p:spPr>
          <a:xfrm>
            <a:off x="718275" y="1326250"/>
            <a:ext cx="1695900" cy="45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000">
                <a:latin typeface="Calibri"/>
                <a:ea typeface="Calibri"/>
                <a:cs typeface="Calibri"/>
                <a:sym typeface="Calibri"/>
              </a:rPr>
              <a:t>Vorteile</a:t>
            </a:r>
            <a:r>
              <a:rPr lang="it" sz="2000">
                <a:latin typeface="Calibri"/>
                <a:ea typeface="Calibri"/>
                <a:cs typeface="Calibri"/>
                <a:sym typeface="Calibri"/>
              </a:rPr>
              <a:t>:</a:t>
            </a:r>
            <a:endParaRPr sz="2000">
              <a:latin typeface="Calibri"/>
              <a:ea typeface="Calibri"/>
              <a:cs typeface="Calibri"/>
              <a:sym typeface="Calibri"/>
            </a:endParaRPr>
          </a:p>
          <a:p>
            <a:pPr indent="0" lvl="0" marL="114300" rtl="0" algn="l">
              <a:lnSpc>
                <a:spcPct val="115000"/>
              </a:lnSpc>
              <a:spcBef>
                <a:spcPts val="800"/>
              </a:spcBef>
              <a:spcAft>
                <a:spcPts val="0"/>
              </a:spcAft>
              <a:buSzPts val="1800"/>
              <a:buNone/>
            </a:pPr>
            <a:r>
              <a:t/>
            </a:r>
            <a:endParaRPr b="0" sz="2500"/>
          </a:p>
          <a:p>
            <a:pPr indent="0" lvl="0" marL="114300" rtl="0" algn="l">
              <a:lnSpc>
                <a:spcPct val="115000"/>
              </a:lnSpc>
              <a:spcBef>
                <a:spcPts val="800"/>
              </a:spcBef>
              <a:spcAft>
                <a:spcPts val="0"/>
              </a:spcAft>
              <a:buSzPts val="1800"/>
              <a:buNone/>
            </a:pPr>
            <a:br>
              <a:rPr lang="it" sz="2400"/>
            </a:br>
            <a:endParaRPr b="1" sz="2100">
              <a:solidFill>
                <a:schemeClr val="dk1"/>
              </a:solidFill>
            </a:endParaRPr>
          </a:p>
        </p:txBody>
      </p:sp>
      <p:sp>
        <p:nvSpPr>
          <p:cNvPr id="780" name="Google Shape;780;p42"/>
          <p:cNvSpPr txBox="1"/>
          <p:nvPr/>
        </p:nvSpPr>
        <p:spPr>
          <a:xfrm>
            <a:off x="3234000" y="1211350"/>
            <a:ext cx="5786850" cy="3299334"/>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chemeClr val="dk2"/>
              </a:buClr>
              <a:buSzPts val="1700"/>
              <a:buFont typeface="Calibri"/>
              <a:buChar char="●"/>
            </a:pPr>
            <a:r>
              <a:rPr b="1" i="0" lang="it" sz="1600" u="none" cap="none" strike="noStrike">
                <a:solidFill>
                  <a:schemeClr val="dk2"/>
                </a:solidFill>
                <a:latin typeface="Calibri"/>
                <a:ea typeface="Calibri"/>
                <a:cs typeface="Calibri"/>
                <a:sym typeface="Calibri"/>
              </a:rPr>
              <a:t>Verringerung des Informationsgefälles </a:t>
            </a:r>
            <a:r>
              <a:rPr b="0" i="0" lang="it" sz="1600" u="none" cap="none" strike="noStrike">
                <a:solidFill>
                  <a:schemeClr val="dk2"/>
                </a:solidFill>
                <a:latin typeface="Calibri"/>
                <a:ea typeface="Calibri"/>
                <a:cs typeface="Calibri"/>
                <a:sym typeface="Calibri"/>
              </a:rPr>
              <a:t>zwischen der Erzeugerorganisation und den Nutzern der Dienstleistungen</a:t>
            </a:r>
            <a:endParaRPr b="0" i="0" sz="1600" u="none" cap="none" strike="noStrike">
              <a:solidFill>
                <a:schemeClr val="dk2"/>
              </a:solidFill>
              <a:latin typeface="Calibri"/>
              <a:ea typeface="Calibri"/>
              <a:cs typeface="Calibri"/>
              <a:sym typeface="Calibri"/>
            </a:endParaRPr>
          </a:p>
          <a:p>
            <a:pPr indent="-336550" lvl="0" marL="457200" marR="0" rtl="0" algn="l">
              <a:lnSpc>
                <a:spcPct val="115000"/>
              </a:lnSpc>
              <a:spcBef>
                <a:spcPts val="0"/>
              </a:spcBef>
              <a:spcAft>
                <a:spcPts val="0"/>
              </a:spcAft>
              <a:buClr>
                <a:schemeClr val="dk2"/>
              </a:buClr>
              <a:buSzPts val="1700"/>
              <a:buFont typeface="Calibri"/>
              <a:buChar char="●"/>
            </a:pPr>
            <a:r>
              <a:rPr b="0" i="0" lang="it" sz="1600" u="none" cap="none" strike="noStrike">
                <a:solidFill>
                  <a:schemeClr val="dk2"/>
                </a:solidFill>
                <a:latin typeface="Calibri"/>
                <a:ea typeface="Calibri"/>
                <a:cs typeface="Calibri"/>
                <a:sym typeface="Calibri"/>
              </a:rPr>
              <a:t>Steigerung von </a:t>
            </a:r>
            <a:r>
              <a:rPr b="1" i="0" lang="it" sz="1600" u="none" cap="none" strike="noStrike">
                <a:solidFill>
                  <a:schemeClr val="dk2"/>
                </a:solidFill>
                <a:latin typeface="Calibri"/>
                <a:ea typeface="Calibri"/>
                <a:cs typeface="Calibri"/>
                <a:sym typeface="Calibri"/>
              </a:rPr>
              <a:t>Effizienz und Effektivität </a:t>
            </a:r>
            <a:r>
              <a:rPr b="0" i="0" lang="it" sz="1600" u="none" cap="none" strike="noStrike">
                <a:solidFill>
                  <a:schemeClr val="dk2"/>
                </a:solidFill>
                <a:latin typeface="Calibri"/>
                <a:ea typeface="Calibri"/>
                <a:cs typeface="Calibri"/>
                <a:sym typeface="Calibri"/>
              </a:rPr>
              <a:t>der</a:t>
            </a:r>
            <a:r>
              <a:rPr b="1" i="0" lang="it" sz="1600" u="none" cap="none" strike="noStrike">
                <a:solidFill>
                  <a:schemeClr val="dk2"/>
                </a:solidFill>
                <a:latin typeface="Calibri"/>
                <a:ea typeface="Calibri"/>
                <a:cs typeface="Calibri"/>
                <a:sym typeface="Calibri"/>
              </a:rPr>
              <a:t> </a:t>
            </a:r>
            <a:r>
              <a:rPr b="0" i="0" lang="it" sz="1600" u="none" cap="none" strike="noStrike">
                <a:solidFill>
                  <a:schemeClr val="dk2"/>
                </a:solidFill>
                <a:latin typeface="Calibri"/>
                <a:ea typeface="Calibri"/>
                <a:cs typeface="Calibri"/>
                <a:sym typeface="Calibri"/>
              </a:rPr>
              <a:t>Produktion</a:t>
            </a:r>
            <a:endParaRPr b="1" i="0" sz="1600" u="none" cap="none" strike="noStrike">
              <a:solidFill>
                <a:schemeClr val="dk2"/>
              </a:solidFill>
              <a:latin typeface="Calibri"/>
              <a:ea typeface="Calibri"/>
              <a:cs typeface="Calibri"/>
              <a:sym typeface="Calibri"/>
            </a:endParaRPr>
          </a:p>
          <a:p>
            <a:pPr indent="-336550" lvl="0" marL="457200" marR="0" rtl="0" algn="l">
              <a:lnSpc>
                <a:spcPct val="115000"/>
              </a:lnSpc>
              <a:spcBef>
                <a:spcPts val="0"/>
              </a:spcBef>
              <a:spcAft>
                <a:spcPts val="0"/>
              </a:spcAft>
              <a:buClr>
                <a:schemeClr val="dk2"/>
              </a:buClr>
              <a:buSzPts val="1700"/>
              <a:buFont typeface="Calibri"/>
              <a:buChar char="●"/>
            </a:pPr>
            <a:r>
              <a:rPr b="0" i="0" lang="it" sz="1600" u="none" cap="none" strike="noStrike">
                <a:solidFill>
                  <a:schemeClr val="dk2"/>
                </a:solidFill>
                <a:latin typeface="Calibri"/>
                <a:ea typeface="Calibri"/>
                <a:cs typeface="Calibri"/>
                <a:sym typeface="Calibri"/>
              </a:rPr>
              <a:t>Erhöhung der </a:t>
            </a:r>
            <a:r>
              <a:rPr b="1" i="0" lang="it" sz="1600" u="none" cap="none" strike="noStrike">
                <a:solidFill>
                  <a:schemeClr val="dk2"/>
                </a:solidFill>
                <a:latin typeface="Calibri"/>
                <a:ea typeface="Calibri"/>
                <a:cs typeface="Calibri"/>
                <a:sym typeface="Calibri"/>
              </a:rPr>
              <a:t>Kontrollkapazitäten </a:t>
            </a:r>
            <a:r>
              <a:rPr b="0" i="0" lang="it" sz="1600" u="none" cap="none" strike="noStrike">
                <a:solidFill>
                  <a:schemeClr val="dk2"/>
                </a:solidFill>
                <a:latin typeface="Calibri"/>
                <a:ea typeface="Calibri"/>
                <a:cs typeface="Calibri"/>
                <a:sym typeface="Calibri"/>
              </a:rPr>
              <a:t>in Sektoren, in denen es schwierig ist, die Verantwortung an externe Parteien zu übertragen</a:t>
            </a:r>
            <a:endParaRPr b="0" i="0" sz="1600" u="none" cap="none" strike="noStrike">
              <a:solidFill>
                <a:schemeClr val="dk2"/>
              </a:solidFill>
              <a:latin typeface="Calibri"/>
              <a:ea typeface="Calibri"/>
              <a:cs typeface="Calibri"/>
              <a:sym typeface="Calibri"/>
            </a:endParaRPr>
          </a:p>
          <a:p>
            <a:pPr indent="-336550" lvl="0" marL="457200" marR="0" rtl="0" algn="l">
              <a:lnSpc>
                <a:spcPct val="115000"/>
              </a:lnSpc>
              <a:spcBef>
                <a:spcPts val="0"/>
              </a:spcBef>
              <a:spcAft>
                <a:spcPts val="0"/>
              </a:spcAft>
              <a:buClr>
                <a:schemeClr val="dk2"/>
              </a:buClr>
              <a:buSzPts val="1700"/>
              <a:buFont typeface="Calibri"/>
              <a:buChar char="●"/>
            </a:pPr>
            <a:r>
              <a:rPr b="1" i="0" lang="it" sz="1600" u="none" cap="none" strike="noStrike">
                <a:solidFill>
                  <a:schemeClr val="dk2"/>
                </a:solidFill>
                <a:latin typeface="Calibri"/>
                <a:ea typeface="Calibri"/>
                <a:cs typeface="Calibri"/>
                <a:sym typeface="Calibri"/>
              </a:rPr>
              <a:t>das Lernen </a:t>
            </a:r>
            <a:r>
              <a:rPr b="0" i="0" lang="it" sz="1600" u="none" cap="none" strike="noStrike">
                <a:solidFill>
                  <a:schemeClr val="dk2"/>
                </a:solidFill>
                <a:latin typeface="Calibri"/>
                <a:ea typeface="Calibri"/>
                <a:cs typeface="Calibri"/>
                <a:sym typeface="Calibri"/>
              </a:rPr>
              <a:t>aus</a:t>
            </a:r>
            <a:r>
              <a:rPr b="1" i="0" lang="it" sz="1600" u="none" cap="none" strike="noStrike">
                <a:solidFill>
                  <a:schemeClr val="dk2"/>
                </a:solidFill>
                <a:latin typeface="Calibri"/>
                <a:ea typeface="Calibri"/>
                <a:cs typeface="Calibri"/>
                <a:sym typeface="Calibri"/>
              </a:rPr>
              <a:t> </a:t>
            </a:r>
            <a:r>
              <a:rPr b="0" i="0" lang="it" sz="1600" u="none" cap="none" strike="noStrike">
                <a:solidFill>
                  <a:schemeClr val="dk2"/>
                </a:solidFill>
                <a:latin typeface="Calibri"/>
                <a:ea typeface="Calibri"/>
                <a:cs typeface="Calibri"/>
                <a:sym typeface="Calibri"/>
              </a:rPr>
              <a:t>verschiedenen Blickwinkeln zu</a:t>
            </a:r>
            <a:r>
              <a:rPr b="1" i="0" lang="it" sz="1600" u="none" cap="none" strike="noStrike">
                <a:solidFill>
                  <a:schemeClr val="dk2"/>
                </a:solidFill>
                <a:latin typeface="Calibri"/>
                <a:ea typeface="Calibri"/>
                <a:cs typeface="Calibri"/>
                <a:sym typeface="Calibri"/>
              </a:rPr>
              <a:t> fördern </a:t>
            </a:r>
            <a:r>
              <a:rPr b="0" i="0" lang="it" sz="1600" u="none" cap="none" strike="noStrike">
                <a:solidFill>
                  <a:schemeClr val="dk2"/>
                </a:solidFill>
                <a:latin typeface="Calibri"/>
                <a:ea typeface="Calibri"/>
                <a:cs typeface="Calibri"/>
                <a:sym typeface="Calibri"/>
              </a:rPr>
              <a:t>und die Innovations- und Reflexionsfähigkeit zu steigern;</a:t>
            </a:r>
            <a:endParaRPr b="0" i="0" sz="1600" u="none" cap="none" strike="noStrike">
              <a:solidFill>
                <a:schemeClr val="dk2"/>
              </a:solidFill>
              <a:latin typeface="Calibri"/>
              <a:ea typeface="Calibri"/>
              <a:cs typeface="Calibri"/>
              <a:sym typeface="Calibri"/>
            </a:endParaRPr>
          </a:p>
          <a:p>
            <a:pPr indent="-336550" lvl="0" marL="457200" marR="0" rtl="0" algn="l">
              <a:lnSpc>
                <a:spcPct val="115000"/>
              </a:lnSpc>
              <a:spcBef>
                <a:spcPts val="0"/>
              </a:spcBef>
              <a:spcAft>
                <a:spcPts val="0"/>
              </a:spcAft>
              <a:buClr>
                <a:schemeClr val="dk2"/>
              </a:buClr>
              <a:buSzPts val="1700"/>
              <a:buFont typeface="Calibri"/>
              <a:buChar char="●"/>
            </a:pPr>
            <a:r>
              <a:rPr b="0" i="0" lang="it" sz="1600" u="none" cap="none" strike="noStrike">
                <a:solidFill>
                  <a:schemeClr val="dk2"/>
                </a:solidFill>
                <a:latin typeface="Calibri"/>
                <a:ea typeface="Calibri"/>
                <a:cs typeface="Calibri"/>
                <a:sym typeface="Calibri"/>
              </a:rPr>
              <a:t>die Fähigkeit, durch einen verstärkten Austausch mit der Umwelt</a:t>
            </a:r>
            <a:r>
              <a:rPr b="1" i="0" lang="it" sz="1600" u="none" cap="none" strike="noStrike">
                <a:solidFill>
                  <a:schemeClr val="dk2"/>
                </a:solidFill>
                <a:latin typeface="Calibri"/>
                <a:ea typeface="Calibri"/>
                <a:cs typeface="Calibri"/>
                <a:sym typeface="Calibri"/>
              </a:rPr>
              <a:t> zusätzliche Ressourcen außerhalb </a:t>
            </a:r>
            <a:r>
              <a:rPr b="0" i="0" lang="it" sz="1600" u="none" cap="none" strike="noStrike">
                <a:solidFill>
                  <a:schemeClr val="dk2"/>
                </a:solidFill>
                <a:latin typeface="Calibri"/>
                <a:ea typeface="Calibri"/>
                <a:cs typeface="Calibri"/>
                <a:sym typeface="Calibri"/>
              </a:rPr>
              <a:t>der Organisation </a:t>
            </a:r>
            <a:r>
              <a:rPr b="1" i="0" lang="it" sz="1600" u="none" cap="none" strike="noStrike">
                <a:solidFill>
                  <a:schemeClr val="dk2"/>
                </a:solidFill>
                <a:latin typeface="Calibri"/>
                <a:ea typeface="Calibri"/>
                <a:cs typeface="Calibri"/>
                <a:sym typeface="Calibri"/>
              </a:rPr>
              <a:t>zu generieren</a:t>
            </a:r>
            <a:endParaRPr b="0" i="0" sz="1600" u="none" cap="none" strike="noStrike">
              <a:solidFill>
                <a:schemeClr val="dk2"/>
              </a:solidFill>
              <a:latin typeface="Calibri"/>
              <a:ea typeface="Calibri"/>
              <a:cs typeface="Calibri"/>
              <a:sym typeface="Calibri"/>
            </a:endParaRPr>
          </a:p>
        </p:txBody>
      </p:sp>
      <p:cxnSp>
        <p:nvCxnSpPr>
          <p:cNvPr id="781" name="Google Shape;781;p42"/>
          <p:cNvCxnSpPr/>
          <p:nvPr/>
        </p:nvCxnSpPr>
        <p:spPr>
          <a:xfrm>
            <a:off x="3081625" y="1326250"/>
            <a:ext cx="11100" cy="2924700"/>
          </a:xfrm>
          <a:prstGeom prst="straightConnector1">
            <a:avLst/>
          </a:prstGeom>
          <a:noFill/>
          <a:ln cap="flat" cmpd="sng" w="9525">
            <a:solidFill>
              <a:schemeClr val="dk1"/>
            </a:solidFill>
            <a:prstDash val="solid"/>
            <a:round/>
            <a:headEnd len="sm" w="sm" type="none"/>
            <a:tailEnd len="sm" w="sm" type="none"/>
          </a:ln>
        </p:spPr>
      </p:cxnSp>
      <p:pic>
        <p:nvPicPr>
          <p:cNvPr id="782" name="Google Shape;782;p42"/>
          <p:cNvPicPr preferRelativeResize="0"/>
          <p:nvPr/>
        </p:nvPicPr>
        <p:blipFill rotWithShape="1">
          <a:blip r:embed="rId4">
            <a:alphaModFix/>
          </a:blip>
          <a:srcRect b="0" l="0" r="0" t="0"/>
          <a:stretch/>
        </p:blipFill>
        <p:spPr>
          <a:xfrm>
            <a:off x="261125" y="1936750"/>
            <a:ext cx="2679224" cy="2679224"/>
          </a:xfrm>
          <a:prstGeom prst="rect">
            <a:avLst/>
          </a:prstGeom>
          <a:noFill/>
          <a:ln>
            <a:noFill/>
          </a:ln>
        </p:spPr>
      </p:pic>
      <p:pic>
        <p:nvPicPr>
          <p:cNvPr descr="Graphical user interface, application&#10;&#10;Description automatically generated with medium confidence" id="783" name="Google Shape;783;p4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id="788" name="Google Shape;788;p4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89" name="Google Shape;789;p43"/>
          <p:cNvSpPr txBox="1"/>
          <p:nvPr/>
        </p:nvSpPr>
        <p:spPr>
          <a:xfrm>
            <a:off x="34350" y="968600"/>
            <a:ext cx="4572000" cy="172351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5. Synergie und Gleichgewicht zwischen sozialen und wirtschaftlichen Zielen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Wie Sie Ihr Produkt vermarkten</a:t>
            </a:r>
            <a:endParaRPr b="1" i="0" sz="2500" u="none" cap="none" strike="noStrike">
              <a:solidFill>
                <a:schemeClr val="dk1"/>
              </a:solidFill>
              <a:latin typeface="Raleway"/>
              <a:ea typeface="Raleway"/>
              <a:cs typeface="Raleway"/>
              <a:sym typeface="Raleway"/>
            </a:endParaRPr>
          </a:p>
        </p:txBody>
      </p:sp>
      <p:sp>
        <p:nvSpPr>
          <p:cNvPr id="790" name="Google Shape;790;p43"/>
          <p:cNvSpPr txBox="1"/>
          <p:nvPr>
            <p:ph type="title"/>
          </p:nvPr>
        </p:nvSpPr>
        <p:spPr>
          <a:xfrm>
            <a:off x="50" y="3239250"/>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5.1 Wirtschaftlicher und sozialer Dualismus</a:t>
            </a:r>
            <a:endParaRPr/>
          </a:p>
        </p:txBody>
      </p:sp>
      <p:sp>
        <p:nvSpPr>
          <p:cNvPr id="791" name="Google Shape;791;p4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it">
                <a:solidFill>
                  <a:srgbClr val="000000"/>
                </a:solidFill>
              </a:rPr>
              <a:t>Sozialunternehmen sind eine neue Antwort auf wirtschaftliche und soziale Probleme und werden zu Förderern des Wandels.</a:t>
            </a:r>
            <a:endParaRPr>
              <a:solidFill>
                <a:srgbClr val="000000"/>
              </a:solidFill>
            </a:endParaRPr>
          </a:p>
        </p:txBody>
      </p:sp>
      <p:pic>
        <p:nvPicPr>
          <p:cNvPr descr="Graphical user interface, application&#10;&#10;Description automatically generated with medium confidence" id="792" name="Google Shape;792;p4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44"/>
          <p:cNvPicPr preferRelativeResize="0"/>
          <p:nvPr/>
        </p:nvPicPr>
        <p:blipFill rotWithShape="1">
          <a:blip r:embed="rId3">
            <a:alphaModFix/>
          </a:blip>
          <a:srcRect b="0" l="0" r="-3231" t="-1926"/>
          <a:stretch/>
        </p:blipFill>
        <p:spPr>
          <a:xfrm>
            <a:off x="6414050" y="2530025"/>
            <a:ext cx="2554100" cy="2206249"/>
          </a:xfrm>
          <a:prstGeom prst="rect">
            <a:avLst/>
          </a:prstGeom>
          <a:noFill/>
          <a:ln>
            <a:noFill/>
          </a:ln>
        </p:spPr>
      </p:pic>
      <p:sp>
        <p:nvSpPr>
          <p:cNvPr id="798" name="Google Shape;798;p44"/>
          <p:cNvSpPr txBox="1"/>
          <p:nvPr>
            <p:ph type="title"/>
          </p:nvPr>
        </p:nvSpPr>
        <p:spPr>
          <a:xfrm>
            <a:off x="541635" y="610944"/>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chemeClr val="dk1"/>
                </a:solidFill>
              </a:rPr>
              <a:t>Wirtschaftlicher und sozialer Dualismus</a:t>
            </a:r>
            <a:endParaRPr sz="2300">
              <a:solidFill>
                <a:schemeClr val="dk1"/>
              </a:solidFill>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accent5"/>
              </a:solidFill>
            </a:endParaRPr>
          </a:p>
        </p:txBody>
      </p:sp>
      <p:sp>
        <p:nvSpPr>
          <p:cNvPr id="799" name="Google Shape;799;p44"/>
          <p:cNvSpPr txBox="1"/>
          <p:nvPr>
            <p:ph idx="1" type="body"/>
          </p:nvPr>
        </p:nvSpPr>
        <p:spPr>
          <a:xfrm>
            <a:off x="496550" y="2914250"/>
            <a:ext cx="6603300" cy="173305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lang="it" sz="1400">
                <a:latin typeface="Calibri"/>
                <a:ea typeface="Calibri"/>
                <a:cs typeface="Calibri"/>
                <a:sym typeface="Calibri"/>
              </a:rPr>
              <a:t>Sozialunternehmen </a:t>
            </a:r>
            <a:r>
              <a:rPr lang="it" sz="1400">
                <a:latin typeface="Calibri"/>
                <a:ea typeface="Calibri"/>
                <a:cs typeface="Calibri"/>
                <a:sym typeface="Calibri"/>
              </a:rPr>
              <a:t>stellen eine neue Antwort auf wirtschaftliche und soziale Probleme dar und werden zu Förderern des Wandels. Sie sind in der Lage, Lösungen für die neuen Bedürfnisse von Menschen und Gemeinschaften anzubieten. Sie sind in der Lage, die Beziehungen zwischen Menschen und Institutionen zu gestalten, zu entwickeln und zu verändern und auf diese Weise die Ziele und Prioritäten der </a:t>
            </a:r>
            <a:r>
              <a:rPr b="1" lang="it" sz="1400">
                <a:latin typeface="Calibri"/>
                <a:ea typeface="Calibri"/>
                <a:cs typeface="Calibri"/>
                <a:sym typeface="Calibri"/>
              </a:rPr>
              <a:t>sozioökonomischen Entwicklung </a:t>
            </a:r>
            <a:r>
              <a:rPr lang="it" sz="1400">
                <a:latin typeface="Calibri"/>
                <a:ea typeface="Calibri"/>
                <a:cs typeface="Calibri"/>
                <a:sym typeface="Calibri"/>
              </a:rPr>
              <a:t>neu zu definieren.</a:t>
            </a:r>
            <a:endParaRPr sz="1400">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t/>
            </a:r>
            <a:endParaRPr sz="1400">
              <a:latin typeface="Arial"/>
              <a:ea typeface="Arial"/>
              <a:cs typeface="Arial"/>
              <a:sym typeface="Arial"/>
            </a:endParaRPr>
          </a:p>
          <a:p>
            <a:pPr indent="0" lvl="0" marL="0" rtl="0" algn="l">
              <a:lnSpc>
                <a:spcPct val="115000"/>
              </a:lnSpc>
              <a:spcBef>
                <a:spcPts val="1000"/>
              </a:spcBef>
              <a:spcAft>
                <a:spcPts val="0"/>
              </a:spcAft>
              <a:buSzPts val="1800"/>
              <a:buNone/>
            </a:pPr>
            <a:r>
              <a:t/>
            </a:r>
            <a:endParaRPr sz="14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t/>
            </a:r>
            <a:endParaRPr sz="1400"/>
          </a:p>
        </p:txBody>
      </p:sp>
      <p:pic>
        <p:nvPicPr>
          <p:cNvPr id="800" name="Google Shape;800;p44"/>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801" name="Google Shape;801;p44"/>
          <p:cNvCxnSpPr/>
          <p:nvPr/>
        </p:nvCxnSpPr>
        <p:spPr>
          <a:xfrm>
            <a:off x="409126" y="1348824"/>
            <a:ext cx="4200" cy="702300"/>
          </a:xfrm>
          <a:prstGeom prst="straightConnector1">
            <a:avLst/>
          </a:prstGeom>
          <a:noFill/>
          <a:ln cap="flat" cmpd="sng" w="28575">
            <a:solidFill>
              <a:srgbClr val="FF6B26"/>
            </a:solidFill>
            <a:prstDash val="solid"/>
            <a:round/>
            <a:headEnd len="sm" w="sm" type="none"/>
            <a:tailEnd len="sm" w="sm" type="none"/>
          </a:ln>
        </p:spPr>
      </p:cxnSp>
      <p:cxnSp>
        <p:nvCxnSpPr>
          <p:cNvPr id="802" name="Google Shape;802;p44"/>
          <p:cNvCxnSpPr/>
          <p:nvPr/>
        </p:nvCxnSpPr>
        <p:spPr>
          <a:xfrm>
            <a:off x="407625" y="2234250"/>
            <a:ext cx="7200" cy="675000"/>
          </a:xfrm>
          <a:prstGeom prst="straightConnector1">
            <a:avLst/>
          </a:prstGeom>
          <a:noFill/>
          <a:ln cap="flat" cmpd="sng" w="28575">
            <a:solidFill>
              <a:srgbClr val="F8A17A"/>
            </a:solidFill>
            <a:prstDash val="solid"/>
            <a:round/>
            <a:headEnd len="sm" w="sm" type="none"/>
            <a:tailEnd len="sm" w="sm" type="none"/>
          </a:ln>
        </p:spPr>
      </p:cxnSp>
      <p:cxnSp>
        <p:nvCxnSpPr>
          <p:cNvPr id="803" name="Google Shape;803;p44"/>
          <p:cNvCxnSpPr/>
          <p:nvPr/>
        </p:nvCxnSpPr>
        <p:spPr>
          <a:xfrm flipH="1">
            <a:off x="404925" y="3092375"/>
            <a:ext cx="10800" cy="1105800"/>
          </a:xfrm>
          <a:prstGeom prst="straightConnector1">
            <a:avLst/>
          </a:prstGeom>
          <a:noFill/>
          <a:ln cap="flat" cmpd="sng" w="28575">
            <a:solidFill>
              <a:srgbClr val="FFD197"/>
            </a:solidFill>
            <a:prstDash val="solid"/>
            <a:round/>
            <a:headEnd len="sm" w="sm" type="none"/>
            <a:tailEnd len="sm" w="sm" type="none"/>
          </a:ln>
        </p:spPr>
      </p:cxnSp>
      <p:sp>
        <p:nvSpPr>
          <p:cNvPr id="804" name="Google Shape;804;p44"/>
          <p:cNvSpPr txBox="1"/>
          <p:nvPr/>
        </p:nvSpPr>
        <p:spPr>
          <a:xfrm>
            <a:off x="496550" y="1252075"/>
            <a:ext cx="8037000" cy="105615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2"/>
              </a:buClr>
              <a:buSzPts val="1100"/>
              <a:buFont typeface="Arial"/>
              <a:buNone/>
            </a:pPr>
            <a:r>
              <a:rPr b="0" i="0" lang="it" sz="1400" u="none" cap="none" strike="noStrike">
                <a:solidFill>
                  <a:schemeClr val="dk2"/>
                </a:solidFill>
                <a:latin typeface="Calibri"/>
                <a:ea typeface="Calibri"/>
                <a:cs typeface="Calibri"/>
                <a:sym typeface="Calibri"/>
              </a:rPr>
              <a:t>Der wirtschaftliche und soziale Dualismus kann zu Spannungen bei der Verwaltung </a:t>
            </a:r>
            <a:r>
              <a:rPr b="1" i="0" lang="it" sz="1400" u="none" cap="none" strike="noStrike">
                <a:solidFill>
                  <a:schemeClr val="dk2"/>
                </a:solidFill>
                <a:latin typeface="Calibri"/>
                <a:ea typeface="Calibri"/>
                <a:cs typeface="Calibri"/>
                <a:sym typeface="Calibri"/>
              </a:rPr>
              <a:t>sozialer und wirtschaftlicher Ziele führen</a:t>
            </a:r>
            <a:r>
              <a:rPr b="0" i="0" lang="it" sz="1400" u="none" cap="none" strike="noStrike">
                <a:solidFill>
                  <a:schemeClr val="dk2"/>
                </a:solidFill>
                <a:latin typeface="Calibri"/>
                <a:ea typeface="Calibri"/>
                <a:cs typeface="Calibri"/>
                <a:sym typeface="Calibri"/>
              </a:rPr>
              <a:t>, die zu Problemen innerhalb der Organisation führen. Diese Spannungsquellen können sowohl von internen Untergruppen als auch von externen </a:t>
            </a:r>
            <a:r>
              <a:rPr b="1" i="0" lang="it" sz="1400" u="none" cap="none" strike="noStrike">
                <a:solidFill>
                  <a:schemeClr val="dk2"/>
                </a:solidFill>
                <a:latin typeface="Calibri"/>
                <a:ea typeface="Calibri"/>
                <a:cs typeface="Calibri"/>
                <a:sym typeface="Calibri"/>
              </a:rPr>
              <a:t>Stakeholdern </a:t>
            </a:r>
            <a:r>
              <a:rPr b="0" i="0" lang="it" sz="1400" u="none" cap="none" strike="noStrike">
                <a:solidFill>
                  <a:schemeClr val="dk2"/>
                </a:solidFill>
                <a:latin typeface="Calibri"/>
                <a:ea typeface="Calibri"/>
                <a:cs typeface="Calibri"/>
                <a:sym typeface="Calibri"/>
              </a:rPr>
              <a:t>ausgehen. </a:t>
            </a:r>
            <a:endParaRPr b="0" i="0" sz="1400" u="none" cap="none" strike="noStrike">
              <a:solidFill>
                <a:srgbClr val="000000"/>
              </a:solidFill>
              <a:latin typeface="Lato"/>
              <a:ea typeface="Lato"/>
              <a:cs typeface="Lato"/>
              <a:sym typeface="Lato"/>
            </a:endParaRPr>
          </a:p>
        </p:txBody>
      </p:sp>
      <p:sp>
        <p:nvSpPr>
          <p:cNvPr id="805" name="Google Shape;805;p44"/>
          <p:cNvSpPr txBox="1"/>
          <p:nvPr/>
        </p:nvSpPr>
        <p:spPr>
          <a:xfrm>
            <a:off x="541625" y="2123850"/>
            <a:ext cx="79920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2"/>
              </a:buClr>
              <a:buSzPts val="1100"/>
              <a:buFont typeface="Arial"/>
              <a:buNone/>
            </a:pPr>
            <a:r>
              <a:rPr b="0" i="0" lang="it" sz="1400" u="none" cap="none" strike="noStrike">
                <a:solidFill>
                  <a:schemeClr val="dk2"/>
                </a:solidFill>
                <a:latin typeface="Calibri"/>
                <a:ea typeface="Calibri"/>
                <a:cs typeface="Calibri"/>
                <a:sym typeface="Calibri"/>
              </a:rPr>
              <a:t>Eine zu starke Konzentration auf die wirtschaftlichen Ziele könnte die Organisation von ihren sozialen Zielen ablenken, während eine zu starke Konzentration auf die sozialen Ziele letztendlich die finanzielle Nachhaltigkeit der Organisation beeinträchtigen könnte.</a:t>
            </a:r>
            <a:endParaRPr b="0" i="0" sz="1400" u="none" cap="none" strike="noStrike">
              <a:solidFill>
                <a:srgbClr val="000000"/>
              </a:solidFill>
              <a:latin typeface="Lato"/>
              <a:ea typeface="Lato"/>
              <a:cs typeface="Lato"/>
              <a:sym typeface="Lato"/>
            </a:endParaRPr>
          </a:p>
        </p:txBody>
      </p:sp>
      <p:pic>
        <p:nvPicPr>
          <p:cNvPr descr="Graphical user interface, application&#10;&#10;Description automatically generated with medium confidence" id="806" name="Google Shape;806;p4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4500"/>
                                        <p:tgtEl>
                                          <p:spTgt spid="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Methodik - EQF Arbeitseinheit 1</a:t>
            </a:r>
            <a:endParaRPr sz="2000"/>
          </a:p>
          <a:p>
            <a:pPr indent="0" lvl="0" marL="0" rtl="0" algn="ctr">
              <a:lnSpc>
                <a:spcPct val="100000"/>
              </a:lnSpc>
              <a:spcBef>
                <a:spcPts val="0"/>
              </a:spcBef>
              <a:spcAft>
                <a:spcPts val="0"/>
              </a:spcAft>
              <a:buSzPts val="3000"/>
              <a:buNone/>
            </a:pPr>
            <a:r>
              <a:t/>
            </a:r>
            <a:endParaRPr sz="2000"/>
          </a:p>
        </p:txBody>
      </p:sp>
      <p:pic>
        <p:nvPicPr>
          <p:cNvPr id="275" name="Google Shape;275;p4"/>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76" name="Google Shape;276;p4"/>
          <p:cNvGraphicFramePr/>
          <p:nvPr/>
        </p:nvGraphicFramePr>
        <p:xfrm>
          <a:off x="1068925" y="1096819"/>
          <a:ext cx="3000000" cy="3000000"/>
        </p:xfrm>
        <a:graphic>
          <a:graphicData uri="http://schemas.openxmlformats.org/drawingml/2006/table">
            <a:tbl>
              <a:tblPr>
                <a:noFill/>
                <a:tableStyleId>{281BA67D-1AF0-434F-98A5-126CE389C97D}</a:tableStyleId>
              </a:tblPr>
              <a:tblGrid>
                <a:gridCol w="2416675"/>
                <a:gridCol w="2416675"/>
                <a:gridCol w="2416675"/>
              </a:tblGrid>
              <a:tr h="443075">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Wissen: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Fertigkeiten: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Zuständigkeiten:</a:t>
                      </a:r>
                      <a:endParaRPr sz="1400" u="none" cap="none" strike="noStrike"/>
                    </a:p>
                  </a:txBody>
                  <a:tcPr marT="91425" marB="91425" marR="91425" marL="91425"/>
                </a:tc>
              </a:tr>
              <a:tr h="2654725">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Wissen :</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Wissen, wie man soziale Auswirkungen messen kann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Technische und spezifische Fähigkeiten:</a:t>
                      </a:r>
                      <a:endParaRPr sz="1400" u="none" cap="none" strike="noStrike"/>
                    </a:p>
                    <a:p>
                      <a:pPr indent="-285750" lvl="0" marL="285750" marR="0" rtl="0" algn="l">
                        <a:lnSpc>
                          <a:spcPct val="100000"/>
                        </a:lnSpc>
                        <a:spcBef>
                          <a:spcPts val="0"/>
                        </a:spcBef>
                        <a:spcAft>
                          <a:spcPts val="0"/>
                        </a:spcAft>
                        <a:buClr>
                          <a:srgbClr val="000000"/>
                        </a:buClr>
                        <a:buSzPts val="1100"/>
                        <a:buFont typeface="Noto Sans Symbols"/>
                        <a:buChar char="▪"/>
                      </a:pPr>
                      <a:r>
                        <a:rPr b="0" i="0" lang="it" sz="1600" u="none" cap="none" strike="noStrike">
                          <a:solidFill>
                            <a:schemeClr val="dk2"/>
                          </a:solidFill>
                          <a:latin typeface="Lato"/>
                          <a:ea typeface="Lato"/>
                          <a:cs typeface="Lato"/>
                          <a:sym typeface="Lato"/>
                        </a:rPr>
                        <a:t>Wissen, wie man das europäische Rechtssystem für Sozialunternehmen abbildet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chemeClr val="dk2"/>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Zuständigkeiten:</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Den sozialen und wirtschaftlichen Dualismus zu überwinden wissen</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Die Rolle der Stakeholder verstehen können und wissen, wie man ein sozial wertvolles Unternehmen schafft</a:t>
                      </a:r>
                      <a:endParaRPr sz="1400" u="none" cap="none" strike="noStrike"/>
                    </a:p>
                  </a:txBody>
                  <a:tcPr marT="91425" marB="91425" marR="91425" marL="91425"/>
                </a:tc>
              </a:tr>
            </a:tbl>
          </a:graphicData>
        </a:graphic>
      </p:graphicFrame>
      <p:pic>
        <p:nvPicPr>
          <p:cNvPr descr="Graphical user interface, application&#10;&#10;Description automatically generated with medium confidence" id="277" name="Google Shape;277;p4"/>
          <p:cNvPicPr preferRelativeResize="0"/>
          <p:nvPr/>
        </p:nvPicPr>
        <p:blipFill rotWithShape="1">
          <a:blip r:embed="rId4">
            <a:alphaModFix/>
          </a:blip>
          <a:srcRect b="0" l="0" r="0" t="0"/>
          <a:stretch/>
        </p:blipFill>
        <p:spPr>
          <a:xfrm>
            <a:off x="34350" y="4646550"/>
            <a:ext cx="2127548" cy="446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45"/>
          <p:cNvSpPr txBox="1"/>
          <p:nvPr>
            <p:ph type="title"/>
          </p:nvPr>
        </p:nvSpPr>
        <p:spPr>
          <a:xfrm>
            <a:off x="450008" y="5759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5.2 Wirtschaftliche Dimension</a:t>
            </a:r>
            <a:endParaRPr sz="2300">
              <a:solidFill>
                <a:srgbClr val="002B4D"/>
              </a:solidFill>
            </a:endParaRPr>
          </a:p>
          <a:p>
            <a:pPr indent="0" lvl="0" marL="0" rtl="0" algn="ctr">
              <a:lnSpc>
                <a:spcPct val="115000"/>
              </a:lnSpc>
              <a:spcBef>
                <a:spcPts val="1200"/>
              </a:spcBef>
              <a:spcAft>
                <a:spcPts val="0"/>
              </a:spcAft>
              <a:buClr>
                <a:schemeClr val="dk2"/>
              </a:buClr>
              <a:buSzPts val="1100"/>
              <a:buFont typeface="Arial"/>
              <a:buNone/>
            </a:pPr>
            <a:r>
              <a:t/>
            </a:r>
            <a:endParaRPr b="0" sz="31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dk1"/>
              </a:solidFill>
            </a:endParaRPr>
          </a:p>
        </p:txBody>
      </p:sp>
      <p:pic>
        <p:nvPicPr>
          <p:cNvPr id="812" name="Google Shape;812;p4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Lente di ingrandimento con riempimento a tinta unita" id="813" name="Google Shape;813;p45"/>
          <p:cNvPicPr preferRelativeResize="0"/>
          <p:nvPr/>
        </p:nvPicPr>
        <p:blipFill rotWithShape="1">
          <a:blip r:embed="rId4">
            <a:alphaModFix/>
          </a:blip>
          <a:srcRect b="0" l="0" r="0" t="0"/>
          <a:stretch/>
        </p:blipFill>
        <p:spPr>
          <a:xfrm>
            <a:off x="3165930" y="1354039"/>
            <a:ext cx="409135" cy="409135"/>
          </a:xfrm>
          <a:prstGeom prst="rect">
            <a:avLst/>
          </a:prstGeom>
          <a:noFill/>
          <a:ln>
            <a:noFill/>
          </a:ln>
        </p:spPr>
      </p:pic>
      <p:sp>
        <p:nvSpPr>
          <p:cNvPr id="814" name="Google Shape;814;p45"/>
          <p:cNvSpPr txBox="1"/>
          <p:nvPr/>
        </p:nvSpPr>
        <p:spPr>
          <a:xfrm>
            <a:off x="570375" y="1156075"/>
            <a:ext cx="8244000" cy="10464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it" sz="1400" u="none" cap="none" strike="noStrike">
                <a:solidFill>
                  <a:schemeClr val="dk2"/>
                </a:solidFill>
                <a:latin typeface="Calibri"/>
                <a:ea typeface="Calibri"/>
                <a:cs typeface="Calibri"/>
                <a:sym typeface="Calibri"/>
              </a:rPr>
              <a:t>Die </a:t>
            </a:r>
            <a:r>
              <a:rPr b="1" i="0" lang="it" sz="1400" u="none" cap="none" strike="noStrike">
                <a:solidFill>
                  <a:schemeClr val="dk2"/>
                </a:solidFill>
                <a:latin typeface="Calibri"/>
                <a:ea typeface="Calibri"/>
                <a:cs typeface="Calibri"/>
                <a:sym typeface="Calibri"/>
              </a:rPr>
              <a:t>wirtschaftliche Dimension </a:t>
            </a:r>
            <a:r>
              <a:rPr b="0" i="0" lang="it" sz="1400" u="none" cap="none" strike="noStrike">
                <a:solidFill>
                  <a:schemeClr val="dk2"/>
                </a:solidFill>
                <a:latin typeface="Calibri"/>
                <a:ea typeface="Calibri"/>
                <a:cs typeface="Calibri"/>
                <a:sym typeface="Calibri"/>
              </a:rPr>
              <a:t>definiert ein Unternehmen als sozial aufgrund der Ziele und die Art und Weise, in der die Produktion durchgeführt wird. </a:t>
            </a:r>
            <a:r>
              <a:rPr b="0" i="0" lang="it" sz="1400" u="none" cap="none" strike="noStrike">
                <a:solidFill>
                  <a:srgbClr val="000000"/>
                </a:solidFill>
                <a:latin typeface="Calibri"/>
                <a:ea typeface="Calibri"/>
                <a:cs typeface="Calibri"/>
                <a:sym typeface="Calibri"/>
              </a:rPr>
              <a:t> Die Definition erfolgt über zwei Dimensionen: die wirtschaftlich-unternehmerische und die soziale Dimension</a:t>
            </a:r>
            <a:r>
              <a:rPr b="0" i="0" lang="it" sz="1400" u="none" cap="none" strike="noStrike">
                <a:solidFill>
                  <a:schemeClr val="dk2"/>
                </a:solidFill>
                <a:latin typeface="Calibri"/>
                <a:ea typeface="Calibri"/>
                <a:cs typeface="Calibri"/>
                <a:sym typeface="Calibri"/>
              </a:rPr>
              <a:t>. </a:t>
            </a:r>
            <a:r>
              <a:rPr b="0" i="0" lang="it" sz="1400" u="none" cap="none" strike="noStrike">
                <a:solidFill>
                  <a:srgbClr val="000000"/>
                </a:solidFill>
                <a:latin typeface="Calibri"/>
                <a:ea typeface="Calibri"/>
                <a:cs typeface="Calibri"/>
                <a:sym typeface="Calibri"/>
              </a:rPr>
              <a:t>Die wirtschaftlich-unternehmerische Dimension erfordert das Vorhandensein von vier Voraussetzungen</a:t>
            </a:r>
            <a:r>
              <a:rPr b="0" i="0" lang="it" sz="1400" u="none" cap="none" strike="noStrike">
                <a:solidFill>
                  <a:schemeClr val="dk2"/>
                </a:solidFill>
                <a:latin typeface="Calibri"/>
                <a:ea typeface="Calibri"/>
                <a:cs typeface="Calibri"/>
                <a:sym typeface="Calibri"/>
              </a:rPr>
              <a:t>: </a:t>
            </a:r>
            <a:endParaRPr b="0" i="0" sz="1400" u="none" cap="none" strike="noStrike">
              <a:solidFill>
                <a:schemeClr val="dk2"/>
              </a:solidFill>
              <a:latin typeface="Calibri"/>
              <a:ea typeface="Calibri"/>
              <a:cs typeface="Calibri"/>
              <a:sym typeface="Calibri"/>
            </a:endParaRPr>
          </a:p>
        </p:txBody>
      </p:sp>
      <p:grpSp>
        <p:nvGrpSpPr>
          <p:cNvPr id="815" name="Google Shape;815;p45"/>
          <p:cNvGrpSpPr/>
          <p:nvPr/>
        </p:nvGrpSpPr>
        <p:grpSpPr>
          <a:xfrm>
            <a:off x="5950374" y="2369261"/>
            <a:ext cx="1697522" cy="1793003"/>
            <a:chOff x="6077707" y="1644751"/>
            <a:chExt cx="1854000" cy="1854000"/>
          </a:xfrm>
        </p:grpSpPr>
        <p:sp>
          <p:nvSpPr>
            <p:cNvPr id="816" name="Google Shape;816;p45"/>
            <p:cNvSpPr/>
            <p:nvPr/>
          </p:nvSpPr>
          <p:spPr>
            <a:xfrm>
              <a:off x="6077707" y="1644751"/>
              <a:ext cx="1854000" cy="1854000"/>
            </a:xfrm>
            <a:prstGeom prst="ellipse">
              <a:avLst/>
            </a:prstGeom>
            <a:solidFill>
              <a:schemeClr val="dk1"/>
            </a:solidFill>
            <a:ln cap="flat" cmpd="sng" w="28575">
              <a:solidFill>
                <a:srgbClr val="B02C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45"/>
            <p:cNvSpPr txBox="1"/>
            <p:nvPr/>
          </p:nvSpPr>
          <p:spPr>
            <a:xfrm>
              <a:off x="6455809" y="2074953"/>
              <a:ext cx="1418400" cy="102058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Vorhandensein einer bestimmten Anzahl von bezahlten Arbeitskräften</a:t>
              </a:r>
              <a:endParaRPr b="0" i="0" sz="900" u="none" cap="none" strike="noStrike">
                <a:solidFill>
                  <a:schemeClr val="lt1"/>
                </a:solidFill>
                <a:latin typeface="Roboto"/>
                <a:ea typeface="Roboto"/>
                <a:cs typeface="Roboto"/>
                <a:sym typeface="Roboto"/>
              </a:endParaRPr>
            </a:p>
          </p:txBody>
        </p:sp>
      </p:grpSp>
      <p:grpSp>
        <p:nvGrpSpPr>
          <p:cNvPr id="818" name="Google Shape;818;p45"/>
          <p:cNvGrpSpPr/>
          <p:nvPr/>
        </p:nvGrpSpPr>
        <p:grpSpPr>
          <a:xfrm>
            <a:off x="4521365" y="2369274"/>
            <a:ext cx="1697522" cy="1793003"/>
            <a:chOff x="4614148" y="1699022"/>
            <a:chExt cx="1854000" cy="1854000"/>
          </a:xfrm>
        </p:grpSpPr>
        <p:sp>
          <p:nvSpPr>
            <p:cNvPr id="819" name="Google Shape;819;p45"/>
            <p:cNvSpPr/>
            <p:nvPr/>
          </p:nvSpPr>
          <p:spPr>
            <a:xfrm>
              <a:off x="4614148" y="1699022"/>
              <a:ext cx="1854000" cy="1854000"/>
            </a:xfrm>
            <a:prstGeom prst="ellipse">
              <a:avLst/>
            </a:prstGeom>
            <a:solidFill>
              <a:schemeClr val="dk1"/>
            </a:solidFill>
            <a:ln cap="flat" cmpd="sng" w="2857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45"/>
            <p:cNvSpPr txBox="1"/>
            <p:nvPr/>
          </p:nvSpPr>
          <p:spPr>
            <a:xfrm>
              <a:off x="4891089" y="2215291"/>
              <a:ext cx="1440600" cy="934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Übernahme eines erheblichen wirtschaftlichen Risikos durch die Gründer und Eigentümer</a:t>
              </a:r>
              <a:endParaRPr b="0" i="0" sz="900" u="none" cap="none" strike="noStrike">
                <a:solidFill>
                  <a:schemeClr val="lt1"/>
                </a:solidFill>
                <a:latin typeface="Roboto"/>
                <a:ea typeface="Roboto"/>
                <a:cs typeface="Roboto"/>
                <a:sym typeface="Roboto"/>
              </a:endParaRPr>
            </a:p>
          </p:txBody>
        </p:sp>
      </p:grpSp>
      <p:grpSp>
        <p:nvGrpSpPr>
          <p:cNvPr id="821" name="Google Shape;821;p45"/>
          <p:cNvGrpSpPr/>
          <p:nvPr/>
        </p:nvGrpSpPr>
        <p:grpSpPr>
          <a:xfrm>
            <a:off x="2980530" y="2369271"/>
            <a:ext cx="1697522" cy="1793003"/>
            <a:chOff x="2834102" y="1644762"/>
            <a:chExt cx="1854000" cy="1854000"/>
          </a:xfrm>
        </p:grpSpPr>
        <p:sp>
          <p:nvSpPr>
            <p:cNvPr id="822" name="Google Shape;822;p45"/>
            <p:cNvSpPr/>
            <p:nvPr/>
          </p:nvSpPr>
          <p:spPr>
            <a:xfrm>
              <a:off x="2834102" y="1644762"/>
              <a:ext cx="1854000" cy="1854000"/>
            </a:xfrm>
            <a:prstGeom prst="ellipse">
              <a:avLst/>
            </a:prstGeom>
            <a:solidFill>
              <a:schemeClr val="dk1"/>
            </a:solidFill>
            <a:ln cap="flat" cmpd="sng" w="2857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45"/>
            <p:cNvSpPr txBox="1"/>
            <p:nvPr/>
          </p:nvSpPr>
          <p:spPr>
            <a:xfrm>
              <a:off x="3129287" y="1823418"/>
              <a:ext cx="1505400" cy="1496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ein hohes Maß an Autonomie bei der Gründung und Führung des Unternehmens</a:t>
              </a:r>
              <a:endParaRPr b="0" i="0" sz="1100" u="none" cap="none" strike="noStrike">
                <a:solidFill>
                  <a:schemeClr val="lt1"/>
                </a:solidFill>
                <a:latin typeface="Roboto"/>
                <a:ea typeface="Roboto"/>
                <a:cs typeface="Roboto"/>
                <a:sym typeface="Roboto"/>
              </a:endParaRPr>
            </a:p>
          </p:txBody>
        </p:sp>
      </p:grpSp>
      <p:grpSp>
        <p:nvGrpSpPr>
          <p:cNvPr id="824" name="Google Shape;824;p45"/>
          <p:cNvGrpSpPr/>
          <p:nvPr/>
        </p:nvGrpSpPr>
        <p:grpSpPr>
          <a:xfrm>
            <a:off x="1496111" y="2369271"/>
            <a:ext cx="1697522" cy="1826211"/>
            <a:chOff x="1212300" y="1644762"/>
            <a:chExt cx="1854000" cy="1854000"/>
          </a:xfrm>
        </p:grpSpPr>
        <p:sp>
          <p:nvSpPr>
            <p:cNvPr id="825" name="Google Shape;825;p45"/>
            <p:cNvSpPr/>
            <p:nvPr/>
          </p:nvSpPr>
          <p:spPr>
            <a:xfrm>
              <a:off x="1212300" y="1644762"/>
              <a:ext cx="1854000" cy="1854000"/>
            </a:xfrm>
            <a:prstGeom prst="ellipse">
              <a:avLst/>
            </a:prstGeom>
            <a:solidFill>
              <a:schemeClr val="dk1"/>
            </a:solidFill>
            <a:ln cap="flat" cmpd="sng" w="28575">
              <a:solidFill>
                <a:srgbClr val="BE2F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45"/>
            <p:cNvSpPr txBox="1"/>
            <p:nvPr/>
          </p:nvSpPr>
          <p:spPr>
            <a:xfrm>
              <a:off x="1318994" y="2066534"/>
              <a:ext cx="1658400" cy="1029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Produktion von Waren und/oder Dienstleistungen in kontinuierlicher und professioneller </a:t>
              </a:r>
              <a:r>
                <a:rPr b="0" i="0" lang="it" sz="1100" u="none" cap="none" strike="noStrike">
                  <a:solidFill>
                    <a:schemeClr val="lt1"/>
                  </a:solidFill>
                  <a:latin typeface="Roboto"/>
                  <a:ea typeface="Roboto"/>
                  <a:cs typeface="Roboto"/>
                  <a:sym typeface="Roboto"/>
                </a:rPr>
                <a:t>Form </a:t>
              </a:r>
              <a:endParaRPr b="0" i="0" sz="1100" u="none" cap="none" strike="noStrike">
                <a:solidFill>
                  <a:schemeClr val="lt1"/>
                </a:solidFill>
                <a:latin typeface="Roboto"/>
                <a:ea typeface="Roboto"/>
                <a:cs typeface="Roboto"/>
                <a:sym typeface="Roboto"/>
              </a:endParaRPr>
            </a:p>
          </p:txBody>
        </p:sp>
      </p:grpSp>
      <p:pic>
        <p:nvPicPr>
          <p:cNvPr descr="Graphical user interface, application&#10;&#10;Description automatically generated with medium confidence" id="827" name="Google Shape;827;p4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p4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33" name="Google Shape;833;p46"/>
          <p:cNvSpPr txBox="1"/>
          <p:nvPr/>
        </p:nvSpPr>
        <p:spPr>
          <a:xfrm>
            <a:off x="3967350" y="1243650"/>
            <a:ext cx="5142300" cy="3349865"/>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200"/>
              <a:buFont typeface="Arial"/>
              <a:buNone/>
            </a:pPr>
            <a:r>
              <a:t/>
            </a:r>
            <a:endParaRPr b="1" i="0" sz="1200" u="none" cap="none" strike="noStrike">
              <a:solidFill>
                <a:schemeClr val="dk2"/>
              </a:solidFill>
              <a:latin typeface="Calibri"/>
              <a:ea typeface="Calibri"/>
              <a:cs typeface="Calibri"/>
              <a:sym typeface="Calibri"/>
            </a:endParaRPr>
          </a:p>
          <a:p>
            <a:pPr indent="-317500" lvl="0" marL="457200" marR="0" rtl="0" algn="l">
              <a:lnSpc>
                <a:spcPct val="150000"/>
              </a:lnSpc>
              <a:spcBef>
                <a:spcPts val="0"/>
              </a:spcBef>
              <a:spcAft>
                <a:spcPts val="0"/>
              </a:spcAft>
              <a:buClr>
                <a:schemeClr val="dk2"/>
              </a:buClr>
              <a:buSzPts val="1400"/>
              <a:buFont typeface="Calibri"/>
              <a:buChar char="●"/>
            </a:pPr>
            <a:r>
              <a:rPr b="0" i="0" lang="it" sz="1200" u="none" cap="none" strike="noStrike">
                <a:solidFill>
                  <a:schemeClr val="dk2"/>
                </a:solidFill>
                <a:latin typeface="Calibri"/>
                <a:ea typeface="Calibri"/>
                <a:cs typeface="Calibri"/>
                <a:sym typeface="Calibri"/>
              </a:rPr>
              <a:t>mit dem </a:t>
            </a:r>
            <a:r>
              <a:rPr b="1" i="0" lang="it" sz="1200" u="none" cap="none" strike="noStrike">
                <a:solidFill>
                  <a:schemeClr val="dk2"/>
                </a:solidFill>
                <a:latin typeface="Calibri"/>
                <a:ea typeface="Calibri"/>
                <a:cs typeface="Calibri"/>
                <a:sym typeface="Calibri"/>
              </a:rPr>
              <a:t>ausdrücklichen Ziel</a:t>
            </a:r>
            <a:r>
              <a:rPr b="0" i="0" lang="it" sz="1200" u="none" cap="none" strike="noStrike">
                <a:solidFill>
                  <a:schemeClr val="dk2"/>
                </a:solidFill>
                <a:latin typeface="Calibri"/>
                <a:ea typeface="Calibri"/>
                <a:cs typeface="Calibri"/>
                <a:sym typeface="Calibri"/>
              </a:rPr>
              <a:t>, einen Nutzen für die Gemeinschaft als Ganzes oder für benachteiligte Gruppen zu schaffen</a:t>
            </a:r>
            <a:endParaRPr b="0" i="0" sz="1200" u="none" cap="none" strike="noStrike">
              <a:solidFill>
                <a:schemeClr val="dk2"/>
              </a:solidFill>
              <a:latin typeface="Calibri"/>
              <a:ea typeface="Calibri"/>
              <a:cs typeface="Calibri"/>
              <a:sym typeface="Calibri"/>
            </a:endParaRPr>
          </a:p>
          <a:p>
            <a:pPr indent="-317500" lvl="0" marL="457200" marR="0" rtl="0" algn="l">
              <a:lnSpc>
                <a:spcPct val="150000"/>
              </a:lnSpc>
              <a:spcBef>
                <a:spcPts val="0"/>
              </a:spcBef>
              <a:spcAft>
                <a:spcPts val="0"/>
              </a:spcAft>
              <a:buClr>
                <a:schemeClr val="dk2"/>
              </a:buClr>
              <a:buSzPts val="1400"/>
              <a:buFont typeface="Calibri"/>
              <a:buChar char="●"/>
            </a:pPr>
            <a:r>
              <a:rPr b="0" i="0" lang="it" sz="1200" u="none" cap="none" strike="noStrike">
                <a:solidFill>
                  <a:schemeClr val="dk2"/>
                </a:solidFill>
                <a:latin typeface="Calibri"/>
                <a:ea typeface="Calibri"/>
                <a:cs typeface="Calibri"/>
                <a:sym typeface="Calibri"/>
              </a:rPr>
              <a:t>eine</a:t>
            </a:r>
            <a:r>
              <a:rPr b="1" i="0" lang="it" sz="1200" u="none" cap="none" strike="noStrike">
                <a:solidFill>
                  <a:schemeClr val="dk2"/>
                </a:solidFill>
                <a:latin typeface="Calibri"/>
                <a:ea typeface="Calibri"/>
                <a:cs typeface="Calibri"/>
                <a:sym typeface="Calibri"/>
              </a:rPr>
              <a:t> kollektive </a:t>
            </a:r>
            <a:r>
              <a:rPr b="0" i="0" lang="it" sz="1200" u="none" cap="none" strike="noStrike">
                <a:solidFill>
                  <a:schemeClr val="dk2"/>
                </a:solidFill>
                <a:latin typeface="Calibri"/>
                <a:ea typeface="Calibri"/>
                <a:cs typeface="Calibri"/>
                <a:sym typeface="Calibri"/>
              </a:rPr>
              <a:t>Initiative sein, die von einer Gruppe von Bürgern getragen wird</a:t>
            </a:r>
            <a:endParaRPr b="0" i="0" sz="1200" u="none" cap="none" strike="noStrike">
              <a:solidFill>
                <a:schemeClr val="dk2"/>
              </a:solidFill>
              <a:latin typeface="Calibri"/>
              <a:ea typeface="Calibri"/>
              <a:cs typeface="Calibri"/>
              <a:sym typeface="Calibri"/>
            </a:endParaRPr>
          </a:p>
          <a:p>
            <a:pPr indent="-317500" lvl="0" marL="457200" marR="0" rtl="0" algn="l">
              <a:lnSpc>
                <a:spcPct val="150000"/>
              </a:lnSpc>
              <a:spcBef>
                <a:spcPts val="0"/>
              </a:spcBef>
              <a:spcAft>
                <a:spcPts val="0"/>
              </a:spcAft>
              <a:buClr>
                <a:schemeClr val="dk2"/>
              </a:buClr>
              <a:buSzPts val="1400"/>
              <a:buFont typeface="Calibri"/>
              <a:buChar char="●"/>
            </a:pPr>
            <a:r>
              <a:rPr b="0" i="0" lang="it" sz="1200" u="none" cap="none" strike="noStrike">
                <a:solidFill>
                  <a:schemeClr val="dk2"/>
                </a:solidFill>
                <a:latin typeface="Calibri"/>
                <a:ea typeface="Calibri"/>
                <a:cs typeface="Calibri"/>
                <a:sym typeface="Calibri"/>
              </a:rPr>
              <a:t>deren Leitung ausschließlich oder überwiegend anderen Akteuren als den Kapitaleignern </a:t>
            </a:r>
            <a:r>
              <a:rPr b="1" i="0" lang="it" sz="1200" u="none" cap="none" strike="noStrike">
                <a:solidFill>
                  <a:schemeClr val="dk2"/>
                </a:solidFill>
                <a:latin typeface="Calibri"/>
                <a:ea typeface="Calibri"/>
                <a:cs typeface="Calibri"/>
                <a:sym typeface="Calibri"/>
              </a:rPr>
              <a:t>anvertraut </a:t>
            </a:r>
            <a:r>
              <a:rPr b="0" i="0" lang="it" sz="1200" u="none" cap="none" strike="noStrike">
                <a:solidFill>
                  <a:schemeClr val="dk2"/>
                </a:solidFill>
                <a:latin typeface="Calibri"/>
                <a:ea typeface="Calibri"/>
                <a:cs typeface="Calibri"/>
                <a:sym typeface="Calibri"/>
              </a:rPr>
              <a:t>ist</a:t>
            </a:r>
            <a:endParaRPr b="0" i="0" sz="1200" u="none" cap="none" strike="noStrike">
              <a:solidFill>
                <a:schemeClr val="dk2"/>
              </a:solidFill>
              <a:latin typeface="Calibri"/>
              <a:ea typeface="Calibri"/>
              <a:cs typeface="Calibri"/>
              <a:sym typeface="Calibri"/>
            </a:endParaRPr>
          </a:p>
          <a:p>
            <a:pPr indent="-317500" lvl="0" marL="457200" marR="0" rtl="0" algn="l">
              <a:lnSpc>
                <a:spcPct val="150000"/>
              </a:lnSpc>
              <a:spcBef>
                <a:spcPts val="0"/>
              </a:spcBef>
              <a:spcAft>
                <a:spcPts val="0"/>
              </a:spcAft>
              <a:buClr>
                <a:schemeClr val="dk2"/>
              </a:buClr>
              <a:buSzPts val="1400"/>
              <a:buFont typeface="Calibri"/>
              <a:buChar char="●"/>
            </a:pPr>
            <a:r>
              <a:rPr b="0" i="0" lang="it" sz="1200" u="none" cap="none" strike="noStrike">
                <a:solidFill>
                  <a:schemeClr val="dk2"/>
                </a:solidFill>
                <a:latin typeface="Calibri"/>
                <a:ea typeface="Calibri"/>
                <a:cs typeface="Calibri"/>
                <a:sym typeface="Calibri"/>
              </a:rPr>
              <a:t>eine </a:t>
            </a:r>
            <a:r>
              <a:rPr b="1" i="0" lang="it" sz="1200" u="none" cap="none" strike="noStrike">
                <a:solidFill>
                  <a:schemeClr val="dk2"/>
                </a:solidFill>
                <a:latin typeface="Calibri"/>
                <a:ea typeface="Calibri"/>
                <a:cs typeface="Calibri"/>
                <a:sym typeface="Calibri"/>
              </a:rPr>
              <a:t>breite Beteiligung </a:t>
            </a:r>
            <a:r>
              <a:rPr b="0" i="0" lang="it" sz="1200" u="none" cap="none" strike="noStrike">
                <a:solidFill>
                  <a:schemeClr val="dk2"/>
                </a:solidFill>
                <a:latin typeface="Calibri"/>
                <a:ea typeface="Calibri"/>
                <a:cs typeface="Calibri"/>
                <a:sym typeface="Calibri"/>
              </a:rPr>
              <a:t>an den Entscheidungsprozessen gewährleisten, die alle oder fast alle an der Tätigkeit interessierten Gruppen einbeziehen kann </a:t>
            </a:r>
            <a:endParaRPr b="0" i="0" sz="1200" u="none" cap="none" strike="noStrike">
              <a:solidFill>
                <a:srgbClr val="000000"/>
              </a:solidFill>
              <a:latin typeface="Calibri"/>
              <a:ea typeface="Calibri"/>
              <a:cs typeface="Calibri"/>
              <a:sym typeface="Calibri"/>
            </a:endParaRPr>
          </a:p>
          <a:p>
            <a:pPr indent="-317500" lvl="0" marL="457200" marR="0" rtl="0" algn="l">
              <a:lnSpc>
                <a:spcPct val="150000"/>
              </a:lnSpc>
              <a:spcBef>
                <a:spcPts val="0"/>
              </a:spcBef>
              <a:spcAft>
                <a:spcPts val="0"/>
              </a:spcAft>
              <a:buClr>
                <a:schemeClr val="dk2"/>
              </a:buClr>
              <a:buSzPts val="1400"/>
              <a:buFont typeface="Calibri"/>
              <a:buChar char="●"/>
            </a:pPr>
            <a:r>
              <a:rPr b="1" i="0" lang="it" sz="1200" u="none" cap="none" strike="noStrike">
                <a:solidFill>
                  <a:schemeClr val="dk2"/>
                </a:solidFill>
                <a:latin typeface="Calibri"/>
                <a:ea typeface="Calibri"/>
                <a:cs typeface="Calibri"/>
                <a:sym typeface="Calibri"/>
              </a:rPr>
              <a:t>keine Ausschüttung von Gewinnen</a:t>
            </a:r>
            <a:r>
              <a:rPr b="0" i="0" lang="it" sz="1200" u="none" cap="none" strike="noStrike">
                <a:solidFill>
                  <a:schemeClr val="dk2"/>
                </a:solidFill>
                <a:latin typeface="Calibri"/>
                <a:ea typeface="Calibri"/>
                <a:cs typeface="Calibri"/>
                <a:sym typeface="Calibri"/>
              </a:rPr>
              <a:t>, auch nicht indirekt, oder höchstens eine begrenzte Ausschüttung vorseheǹ.</a:t>
            </a:r>
            <a:endParaRPr b="0" i="0" sz="1200" u="none" cap="none" strike="noStrike">
              <a:solidFill>
                <a:schemeClr val="dk2"/>
              </a:solidFill>
              <a:latin typeface="Calibri"/>
              <a:ea typeface="Calibri"/>
              <a:cs typeface="Calibri"/>
              <a:sym typeface="Calibri"/>
            </a:endParaRPr>
          </a:p>
          <a:p>
            <a:pPr indent="0" lvl="0" marL="0" marR="0" rtl="0" algn="l">
              <a:lnSpc>
                <a:spcPct val="100000"/>
              </a:lnSpc>
              <a:spcBef>
                <a:spcPts val="220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Calibri"/>
              <a:ea typeface="Calibri"/>
              <a:cs typeface="Calibri"/>
              <a:sym typeface="Calibri"/>
            </a:endParaRPr>
          </a:p>
        </p:txBody>
      </p:sp>
      <p:sp>
        <p:nvSpPr>
          <p:cNvPr id="834" name="Google Shape;834;p46"/>
          <p:cNvSpPr txBox="1"/>
          <p:nvPr/>
        </p:nvSpPr>
        <p:spPr>
          <a:xfrm>
            <a:off x="2664725" y="2641275"/>
            <a:ext cx="16524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2"/>
              </a:buClr>
              <a:buSzPts val="1100"/>
              <a:buFont typeface="Arial"/>
              <a:buNone/>
            </a:pPr>
            <a:r>
              <a:t/>
            </a:r>
            <a:endParaRPr b="0" i="0" sz="1100" u="none" cap="none" strike="noStrike">
              <a:solidFill>
                <a:schemeClr val="lt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35" name="Google Shape;835;p46"/>
          <p:cNvSpPr txBox="1"/>
          <p:nvPr>
            <p:ph type="title"/>
          </p:nvPr>
        </p:nvSpPr>
        <p:spPr>
          <a:xfrm>
            <a:off x="516300" y="339812"/>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5.3 Soziale Dimension</a:t>
            </a:r>
            <a:endParaRPr sz="2400">
              <a:solidFill>
                <a:srgbClr val="002B4D"/>
              </a:solidFill>
            </a:endParaRPr>
          </a:p>
        </p:txBody>
      </p:sp>
      <p:pic>
        <p:nvPicPr>
          <p:cNvPr id="836" name="Google Shape;836;p46"/>
          <p:cNvPicPr preferRelativeResize="0"/>
          <p:nvPr/>
        </p:nvPicPr>
        <p:blipFill rotWithShape="1">
          <a:blip r:embed="rId4">
            <a:alphaModFix/>
          </a:blip>
          <a:srcRect b="0" l="0" r="0" t="0"/>
          <a:stretch/>
        </p:blipFill>
        <p:spPr>
          <a:xfrm>
            <a:off x="880475" y="2029400"/>
            <a:ext cx="2531149" cy="2648349"/>
          </a:xfrm>
          <a:prstGeom prst="rect">
            <a:avLst/>
          </a:prstGeom>
          <a:noFill/>
          <a:ln>
            <a:noFill/>
          </a:ln>
        </p:spPr>
      </p:pic>
      <p:sp>
        <p:nvSpPr>
          <p:cNvPr id="837" name="Google Shape;837;p46"/>
          <p:cNvSpPr txBox="1"/>
          <p:nvPr/>
        </p:nvSpPr>
        <p:spPr>
          <a:xfrm>
            <a:off x="516300" y="1243650"/>
            <a:ext cx="3259500" cy="99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000"/>
              </a:spcAft>
              <a:buClr>
                <a:schemeClr val="dk2"/>
              </a:buClr>
              <a:buSzPts val="1100"/>
              <a:buFont typeface="Arial"/>
              <a:buNone/>
            </a:pPr>
            <a:r>
              <a:rPr b="1" i="0" lang="it" sz="1600" u="none" cap="none" strike="noStrike">
                <a:solidFill>
                  <a:schemeClr val="dk2"/>
                </a:solidFill>
                <a:latin typeface="Calibri"/>
                <a:ea typeface="Calibri"/>
                <a:cs typeface="Calibri"/>
                <a:sym typeface="Calibri"/>
              </a:rPr>
              <a:t>Die soziale Dimension erfordert den Besitz der folgenden Merkmale:</a:t>
            </a:r>
            <a:endParaRPr b="1" i="0" sz="1600" u="none" cap="none" strike="noStrike">
              <a:solidFill>
                <a:schemeClr val="dk2"/>
              </a:solidFill>
              <a:latin typeface="Calibri"/>
              <a:ea typeface="Calibri"/>
              <a:cs typeface="Calibri"/>
              <a:sym typeface="Calibri"/>
            </a:endParaRPr>
          </a:p>
        </p:txBody>
      </p:sp>
      <p:sp>
        <p:nvSpPr>
          <p:cNvPr id="838" name="Google Shape;838;p46"/>
          <p:cNvSpPr txBox="1"/>
          <p:nvPr/>
        </p:nvSpPr>
        <p:spPr>
          <a:xfrm>
            <a:off x="152400" y="152400"/>
            <a:ext cx="30000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000"/>
              </a:spcAft>
              <a:buClr>
                <a:srgbClr val="000000"/>
              </a:buClr>
              <a:buSzPts val="1200"/>
              <a:buFont typeface="Arial"/>
              <a:buNone/>
            </a:pPr>
            <a:r>
              <a:rPr b="0" i="0" lang="it" sz="1200" u="none" cap="none" strike="noStrike">
                <a:solidFill>
                  <a:schemeClr val="lt1"/>
                </a:solidFill>
                <a:latin typeface="Calibri"/>
                <a:ea typeface="Calibri"/>
                <a:cs typeface="Calibri"/>
                <a:sym typeface="Calibri"/>
              </a:rPr>
              <a:t>Die soziale Dimension erfordert den Besitz der folgenden Merkmale:</a:t>
            </a:r>
            <a:endParaRPr b="0" i="0" sz="1400" u="none" cap="none" strike="noStrike">
              <a:solidFill>
                <a:schemeClr val="dk2"/>
              </a:solidFill>
              <a:latin typeface="Arial"/>
              <a:ea typeface="Arial"/>
              <a:cs typeface="Arial"/>
              <a:sym typeface="Arial"/>
            </a:endParaRPr>
          </a:p>
        </p:txBody>
      </p:sp>
      <p:pic>
        <p:nvPicPr>
          <p:cNvPr descr="Graphical user interface, application&#10;&#10;Description automatically generated with medium confidence" id="839" name="Google Shape;839;p4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pic>
        <p:nvPicPr>
          <p:cNvPr id="844" name="Google Shape;844;p4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45" name="Google Shape;845;p47"/>
          <p:cNvSpPr txBox="1"/>
          <p:nvPr>
            <p:ph idx="1" type="body"/>
          </p:nvPr>
        </p:nvSpPr>
        <p:spPr>
          <a:xfrm>
            <a:off x="570150" y="1099975"/>
            <a:ext cx="8003700" cy="114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it" sz="1200">
                <a:latin typeface="Calibri"/>
                <a:ea typeface="Calibri"/>
                <a:cs typeface="Calibri"/>
                <a:sym typeface="Calibri"/>
              </a:rPr>
              <a:t>Um wirtschaftlich erfolgreich zu sein, sind </a:t>
            </a:r>
            <a:r>
              <a:rPr b="1" lang="it" sz="1200">
                <a:latin typeface="Calibri"/>
                <a:ea typeface="Calibri"/>
                <a:cs typeface="Calibri"/>
                <a:sym typeface="Calibri"/>
              </a:rPr>
              <a:t>Sozialunternehmen auf Kommunikation</a:t>
            </a:r>
            <a:r>
              <a:rPr lang="it" sz="1200">
                <a:latin typeface="Calibri"/>
                <a:ea typeface="Calibri"/>
                <a:cs typeface="Calibri"/>
                <a:sym typeface="Calibri"/>
              </a:rPr>
              <a:t>, insbesondere auf </a:t>
            </a:r>
            <a:r>
              <a:rPr b="1" lang="it" sz="1200">
                <a:latin typeface="Calibri"/>
                <a:ea typeface="Calibri"/>
                <a:cs typeface="Calibri"/>
                <a:sym typeface="Calibri"/>
              </a:rPr>
              <a:t>Marketing</a:t>
            </a:r>
            <a:r>
              <a:rPr lang="it" sz="1200">
                <a:latin typeface="Calibri"/>
                <a:ea typeface="Calibri"/>
                <a:cs typeface="Calibri"/>
                <a:sym typeface="Calibri"/>
              </a:rPr>
              <a:t>, angewiesen, um ihre Botschaft und ihre eigene Mission in der Gesellschaft zu verbreiten und bekannt zu machen, so dass man in diesen Fällen von Sozialen Marketing spricht.</a:t>
            </a:r>
            <a:br>
              <a:rPr lang="it" sz="1200">
                <a:latin typeface="Calibri"/>
                <a:ea typeface="Calibri"/>
                <a:cs typeface="Calibri"/>
                <a:sym typeface="Calibri"/>
              </a:rPr>
            </a:br>
            <a:r>
              <a:rPr lang="it" sz="1200">
                <a:latin typeface="Calibri"/>
                <a:ea typeface="Calibri"/>
                <a:cs typeface="Calibri"/>
                <a:sym typeface="Calibri"/>
              </a:rPr>
              <a:t>Die folgenden Kriterien sind die Bezugspunkte für die Erkennung von Marketingansätzen, die legitimerweise unter das Etikett des </a:t>
            </a:r>
            <a:r>
              <a:rPr b="1" lang="it" sz="1200">
                <a:latin typeface="Calibri"/>
                <a:ea typeface="Calibri"/>
                <a:cs typeface="Calibri"/>
                <a:sym typeface="Calibri"/>
              </a:rPr>
              <a:t>Sozialen Marketings </a:t>
            </a:r>
            <a:r>
              <a:rPr lang="it" sz="1200">
                <a:latin typeface="Calibri"/>
                <a:ea typeface="Calibri"/>
                <a:cs typeface="Calibri"/>
                <a:sym typeface="Calibri"/>
              </a:rPr>
              <a:t>fallen können:</a:t>
            </a:r>
            <a:endParaRPr sz="1200">
              <a:solidFill>
                <a:srgbClr val="365F91"/>
              </a:solidFill>
              <a:latin typeface="Calibri"/>
              <a:ea typeface="Calibri"/>
              <a:cs typeface="Calibri"/>
              <a:sym typeface="Calibri"/>
            </a:endParaRPr>
          </a:p>
        </p:txBody>
      </p:sp>
      <p:sp>
        <p:nvSpPr>
          <p:cNvPr id="846" name="Google Shape;846;p47"/>
          <p:cNvSpPr txBox="1"/>
          <p:nvPr/>
        </p:nvSpPr>
        <p:spPr>
          <a:xfrm>
            <a:off x="0" y="2495800"/>
            <a:ext cx="2124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p:txBody>
      </p:sp>
      <p:sp>
        <p:nvSpPr>
          <p:cNvPr id="847" name="Google Shape;847;p47"/>
          <p:cNvSpPr txBox="1"/>
          <p:nvPr/>
        </p:nvSpPr>
        <p:spPr>
          <a:xfrm>
            <a:off x="6544300" y="3567900"/>
            <a:ext cx="2223300" cy="934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das Ziel des Marketingprogramms muss eine "freiwillige Verhaltensänderung" sein</a:t>
            </a:r>
            <a:endParaRPr b="1" i="0" sz="1300" u="none" cap="none" strike="noStrike">
              <a:solidFill>
                <a:srgbClr val="000000"/>
              </a:solidFill>
              <a:latin typeface="Calibri"/>
              <a:ea typeface="Calibri"/>
              <a:cs typeface="Calibri"/>
              <a:sym typeface="Calibri"/>
            </a:endParaRPr>
          </a:p>
        </p:txBody>
      </p:sp>
      <p:sp>
        <p:nvSpPr>
          <p:cNvPr id="848" name="Google Shape;848;p47"/>
          <p:cNvSpPr txBox="1"/>
          <p:nvPr/>
        </p:nvSpPr>
        <p:spPr>
          <a:xfrm>
            <a:off x="523600" y="2884900"/>
            <a:ext cx="2073575" cy="160246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Marketingprojekte müssen konsequent auf die „Zielgruppenforschung" zurückgreifen</a:t>
            </a:r>
            <a:endParaRPr b="1" i="0" sz="1300" u="none" cap="none" strike="noStrike">
              <a:solidFill>
                <a:schemeClr val="dk2"/>
              </a:solidFill>
              <a:latin typeface="Calibri"/>
              <a:ea typeface="Calibri"/>
              <a:cs typeface="Calibri"/>
              <a:sym typeface="Calibri"/>
            </a:endParaRPr>
          </a:p>
          <a:p>
            <a:pPr indent="0" lvl="0" marL="0" marR="0" rtl="0" algn="l">
              <a:lnSpc>
                <a:spcPct val="100000"/>
              </a:lnSpc>
              <a:spcBef>
                <a:spcPts val="22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49" name="Google Shape;849;p47"/>
          <p:cNvSpPr txBox="1"/>
          <p:nvPr/>
        </p:nvSpPr>
        <p:spPr>
          <a:xfrm>
            <a:off x="6544250" y="2406750"/>
            <a:ext cx="2165100" cy="98485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das Programm geht von einer sorgfältigen Segmentierung der Zielgruppe aus</a:t>
            </a:r>
            <a:endParaRPr b="1" i="0" sz="1300" u="none" cap="none" strike="noStrike">
              <a:solidFill>
                <a:srgbClr val="000000"/>
              </a:solidFill>
              <a:latin typeface="Calibri"/>
              <a:ea typeface="Calibri"/>
              <a:cs typeface="Calibri"/>
              <a:sym typeface="Calibri"/>
            </a:endParaRPr>
          </a:p>
        </p:txBody>
      </p:sp>
      <p:grpSp>
        <p:nvGrpSpPr>
          <p:cNvPr id="850" name="Google Shape;850;p47"/>
          <p:cNvGrpSpPr/>
          <p:nvPr/>
        </p:nvGrpSpPr>
        <p:grpSpPr>
          <a:xfrm>
            <a:off x="3111329" y="2006672"/>
            <a:ext cx="3068540" cy="2944706"/>
            <a:chOff x="2675581" y="676586"/>
            <a:chExt cx="3793942" cy="3790328"/>
          </a:xfrm>
        </p:grpSpPr>
        <p:sp>
          <p:nvSpPr>
            <p:cNvPr id="851" name="Google Shape;851;p47"/>
            <p:cNvSpPr/>
            <p:nvPr/>
          </p:nvSpPr>
          <p:spPr>
            <a:xfrm rot="-7199815">
              <a:off x="3183352" y="1184485"/>
              <a:ext cx="2774659" cy="2774659"/>
            </a:xfrm>
            <a:prstGeom prst="blockArc">
              <a:avLst>
                <a:gd fmla="val 12622480" name="adj1"/>
                <a:gd fmla="val 18176457" name="adj2"/>
                <a:gd fmla="val 20786" name="adj3"/>
              </a:avLst>
            </a:prstGeom>
            <a:solidFill>
              <a:srgbClr val="B02C20"/>
            </a:solidFill>
            <a:ln cap="flat" cmpd="sng" w="9525">
              <a:solidFill>
                <a:srgbClr val="FB8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47"/>
            <p:cNvSpPr/>
            <p:nvPr/>
          </p:nvSpPr>
          <p:spPr>
            <a:xfrm rot="-1799815">
              <a:off x="3183352" y="1184357"/>
              <a:ext cx="2774659" cy="2774659"/>
            </a:xfrm>
            <a:prstGeom prst="blockArc">
              <a:avLst>
                <a:gd fmla="val 12622480" name="adj1"/>
                <a:gd fmla="val 18176457" name="adj2"/>
                <a:gd fmla="val 20786" name="adj3"/>
              </a:avLst>
            </a:prstGeom>
            <a:solidFill>
              <a:srgbClr val="F46524"/>
            </a:solidFill>
            <a:ln cap="flat" cmpd="sng" w="952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47"/>
            <p:cNvSpPr/>
            <p:nvPr/>
          </p:nvSpPr>
          <p:spPr>
            <a:xfrm rot="3600185">
              <a:off x="3187094" y="1184439"/>
              <a:ext cx="2774659" cy="2774659"/>
            </a:xfrm>
            <a:prstGeom prst="blockArc">
              <a:avLst>
                <a:gd fmla="val 12564381" name="adj1"/>
                <a:gd fmla="val 18346131" name="adj2"/>
                <a:gd fmla="val 20844" name="adj3"/>
              </a:avLst>
            </a:prstGeom>
            <a:solidFill>
              <a:srgbClr val="802017"/>
            </a:solidFill>
            <a:ln cap="flat" cmpd="sng" w="9525">
              <a:solidFill>
                <a:srgbClr val="FB8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47"/>
            <p:cNvSpPr/>
            <p:nvPr/>
          </p:nvSpPr>
          <p:spPr>
            <a:xfrm rot="9000185">
              <a:off x="3185977" y="1184485"/>
              <a:ext cx="2774659" cy="2774659"/>
            </a:xfrm>
            <a:prstGeom prst="blockArc">
              <a:avLst>
                <a:gd fmla="val 12622480" name="adj1"/>
                <a:gd fmla="val 18081133" name="adj2"/>
                <a:gd fmla="val 20809" name="adj3"/>
              </a:avLst>
            </a:prstGeom>
            <a:solidFill>
              <a:schemeClr val="dk1"/>
            </a:solidFill>
            <a:ln cap="flat" cmpd="sng" w="952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5" name="Google Shape;855;p47"/>
            <p:cNvGrpSpPr/>
            <p:nvPr/>
          </p:nvGrpSpPr>
          <p:grpSpPr>
            <a:xfrm rot="5400000">
              <a:off x="5379664" y="2278951"/>
              <a:ext cx="585000" cy="585471"/>
              <a:chOff x="1967628" y="812211"/>
              <a:chExt cx="587999" cy="587999"/>
            </a:xfrm>
          </p:grpSpPr>
          <p:sp>
            <p:nvSpPr>
              <p:cNvPr id="856" name="Google Shape;856;p47"/>
              <p:cNvSpPr/>
              <p:nvPr/>
            </p:nvSpPr>
            <p:spPr>
              <a:xfrm rot="39023">
                <a:off x="1970909" y="815492"/>
                <a:ext cx="581437" cy="581437"/>
              </a:xfrm>
              <a:prstGeom prst="pie">
                <a:avLst>
                  <a:gd fmla="val 6190354" name="adj1"/>
                  <a:gd fmla="val 14996165" name="adj2"/>
                </a:avLst>
              </a:prstGeom>
              <a:solidFill>
                <a:srgbClr val="A72A1E"/>
              </a:solidFill>
              <a:ln>
                <a:noFill/>
              </a:ln>
              <a:effectLst>
                <a:outerShdw blurRad="142875" rotWithShape="0" algn="bl">
                  <a:srgbClr val="000000">
                    <a:alpha val="4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47"/>
              <p:cNvSpPr/>
              <p:nvPr/>
            </p:nvSpPr>
            <p:spPr>
              <a:xfrm rot="10800000">
                <a:off x="1970875" y="815525"/>
                <a:ext cx="581400" cy="581400"/>
              </a:xfrm>
              <a:prstGeom prst="pie">
                <a:avLst>
                  <a:gd fmla="val 4028252" name="adj1"/>
                  <a:gd fmla="val 17183677" name="adj2"/>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8" name="Google Shape;858;p47"/>
            <p:cNvGrpSpPr/>
            <p:nvPr/>
          </p:nvGrpSpPr>
          <p:grpSpPr>
            <a:xfrm rot="10800000">
              <a:off x="4280710" y="3378530"/>
              <a:ext cx="585000" cy="585471"/>
              <a:chOff x="1967628" y="812211"/>
              <a:chExt cx="587999" cy="587999"/>
            </a:xfrm>
          </p:grpSpPr>
          <p:sp>
            <p:nvSpPr>
              <p:cNvPr id="859" name="Google Shape;859;p47"/>
              <p:cNvSpPr/>
              <p:nvPr/>
            </p:nvSpPr>
            <p:spPr>
              <a:xfrm rot="39023">
                <a:off x="1970909" y="815492"/>
                <a:ext cx="581437" cy="581437"/>
              </a:xfrm>
              <a:prstGeom prst="pie">
                <a:avLst>
                  <a:gd fmla="val 6190354" name="adj1"/>
                  <a:gd fmla="val 14996165" name="adj2"/>
                </a:avLst>
              </a:prstGeom>
              <a:solidFill>
                <a:srgbClr val="B02C20"/>
              </a:solidFill>
              <a:ln>
                <a:noFill/>
              </a:ln>
              <a:effectLst>
                <a:outerShdw blurRad="142875" rotWithShape="0" algn="bl">
                  <a:srgbClr val="000000">
                    <a:alpha val="4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47"/>
              <p:cNvSpPr/>
              <p:nvPr/>
            </p:nvSpPr>
            <p:spPr>
              <a:xfrm rot="10800000">
                <a:off x="1970875" y="815525"/>
                <a:ext cx="581400" cy="581400"/>
              </a:xfrm>
              <a:prstGeom prst="pie">
                <a:avLst>
                  <a:gd fmla="val 4028252" name="adj1"/>
                  <a:gd fmla="val 17183677" name="adj2"/>
                </a:avLst>
              </a:prstGeom>
              <a:solidFill>
                <a:srgbClr val="B02C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1" name="Google Shape;861;p47"/>
            <p:cNvGrpSpPr/>
            <p:nvPr/>
          </p:nvGrpSpPr>
          <p:grpSpPr>
            <a:xfrm rot="-5400000">
              <a:off x="3179922" y="2281479"/>
              <a:ext cx="585000" cy="585471"/>
              <a:chOff x="1967628" y="812211"/>
              <a:chExt cx="587999" cy="587999"/>
            </a:xfrm>
          </p:grpSpPr>
          <p:sp>
            <p:nvSpPr>
              <p:cNvPr id="862" name="Google Shape;862;p47"/>
              <p:cNvSpPr/>
              <p:nvPr/>
            </p:nvSpPr>
            <p:spPr>
              <a:xfrm rot="39023">
                <a:off x="1970909" y="815492"/>
                <a:ext cx="581437" cy="581437"/>
              </a:xfrm>
              <a:prstGeom prst="pie">
                <a:avLst>
                  <a:gd fmla="val 6190354" name="adj1"/>
                  <a:gd fmla="val 14996165" name="adj2"/>
                </a:avLst>
              </a:prstGeom>
              <a:solidFill>
                <a:srgbClr val="BE2F22"/>
              </a:solidFill>
              <a:ln>
                <a:noFill/>
              </a:ln>
              <a:effectLst>
                <a:outerShdw blurRad="142875" rotWithShape="0" algn="bl">
                  <a:srgbClr val="000000">
                    <a:alpha val="4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7"/>
              <p:cNvSpPr/>
              <p:nvPr/>
            </p:nvSpPr>
            <p:spPr>
              <a:xfrm rot="10800000">
                <a:off x="1970875" y="815525"/>
                <a:ext cx="581400" cy="581400"/>
              </a:xfrm>
              <a:prstGeom prst="pie">
                <a:avLst>
                  <a:gd fmla="val 4028252" name="adj1"/>
                  <a:gd fmla="val 17183677" name="adj2"/>
                </a:avLst>
              </a:prstGeom>
              <a:solidFill>
                <a:srgbClr val="BE2F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4" name="Google Shape;864;p47"/>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5" name="Google Shape;865;p47"/>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6" name="Google Shape;866;p47"/>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7" name="Google Shape;867;p47"/>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grpSp>
          <p:nvGrpSpPr>
            <p:cNvPr id="868" name="Google Shape;868;p47"/>
            <p:cNvGrpSpPr/>
            <p:nvPr/>
          </p:nvGrpSpPr>
          <p:grpSpPr>
            <a:xfrm>
              <a:off x="4261689" y="1180926"/>
              <a:ext cx="585000" cy="585529"/>
              <a:chOff x="1967628" y="812211"/>
              <a:chExt cx="587999" cy="587999"/>
            </a:xfrm>
          </p:grpSpPr>
          <p:sp>
            <p:nvSpPr>
              <p:cNvPr id="869" name="Google Shape;869;p47"/>
              <p:cNvSpPr/>
              <p:nvPr/>
            </p:nvSpPr>
            <p:spPr>
              <a:xfrm rot="39023">
                <a:off x="1970909" y="815492"/>
                <a:ext cx="581437" cy="581437"/>
              </a:xfrm>
              <a:prstGeom prst="pie">
                <a:avLst>
                  <a:gd fmla="val 6190354" name="adj1"/>
                  <a:gd fmla="val 14996165" name="adj2"/>
                </a:avLst>
              </a:prstGeom>
              <a:solidFill>
                <a:srgbClr val="802017"/>
              </a:solidFill>
              <a:ln>
                <a:noFill/>
              </a:ln>
              <a:effectLst>
                <a:outerShdw blurRad="142875" rotWithShape="0" algn="bl">
                  <a:srgbClr val="000000">
                    <a:alpha val="4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7"/>
              <p:cNvSpPr/>
              <p:nvPr/>
            </p:nvSpPr>
            <p:spPr>
              <a:xfrm rot="10800000">
                <a:off x="1970875" y="815525"/>
                <a:ext cx="581400" cy="581400"/>
              </a:xfrm>
              <a:prstGeom prst="pie">
                <a:avLst>
                  <a:gd fmla="val 4028252" name="adj1"/>
                  <a:gd fmla="val 17183677" name="adj2"/>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71" name="Google Shape;871;p47"/>
          <p:cNvSpPr txBox="1"/>
          <p:nvPr>
            <p:ph type="title"/>
          </p:nvPr>
        </p:nvSpPr>
        <p:spPr>
          <a:xfrm>
            <a:off x="523600" y="395826"/>
            <a:ext cx="8244000" cy="56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5.4 Soziales Marketing</a:t>
            </a:r>
            <a:endParaRPr sz="2400">
              <a:solidFill>
                <a:srgbClr val="002B4D"/>
              </a:solidFill>
            </a:endParaRPr>
          </a:p>
        </p:txBody>
      </p:sp>
      <p:cxnSp>
        <p:nvCxnSpPr>
          <p:cNvPr id="872" name="Google Shape;872;p47"/>
          <p:cNvCxnSpPr/>
          <p:nvPr/>
        </p:nvCxnSpPr>
        <p:spPr>
          <a:xfrm flipH="1">
            <a:off x="2570585" y="3326521"/>
            <a:ext cx="789000" cy="3300"/>
          </a:xfrm>
          <a:prstGeom prst="straightConnector1">
            <a:avLst/>
          </a:prstGeom>
          <a:noFill/>
          <a:ln cap="flat" cmpd="sng" w="9525">
            <a:solidFill>
              <a:srgbClr val="A72A1E"/>
            </a:solidFill>
            <a:prstDash val="solid"/>
            <a:round/>
            <a:headEnd len="sm" w="sm" type="none"/>
            <a:tailEnd len="med" w="med" type="oval"/>
          </a:ln>
        </p:spPr>
      </p:cxnSp>
      <p:cxnSp>
        <p:nvCxnSpPr>
          <p:cNvPr id="873" name="Google Shape;873;p47"/>
          <p:cNvCxnSpPr/>
          <p:nvPr/>
        </p:nvCxnSpPr>
        <p:spPr>
          <a:xfrm>
            <a:off x="5576535" y="2661846"/>
            <a:ext cx="899400" cy="0"/>
          </a:xfrm>
          <a:prstGeom prst="straightConnector1">
            <a:avLst/>
          </a:prstGeom>
          <a:noFill/>
          <a:ln cap="flat" cmpd="sng" w="9525">
            <a:solidFill>
              <a:srgbClr val="A72A1E"/>
            </a:solidFill>
            <a:prstDash val="solid"/>
            <a:round/>
            <a:headEnd len="sm" w="sm" type="none"/>
            <a:tailEnd len="med" w="med" type="oval"/>
          </a:ln>
        </p:spPr>
      </p:cxnSp>
      <p:cxnSp>
        <p:nvCxnSpPr>
          <p:cNvPr id="874" name="Google Shape;874;p47"/>
          <p:cNvCxnSpPr/>
          <p:nvPr/>
        </p:nvCxnSpPr>
        <p:spPr>
          <a:xfrm>
            <a:off x="5644910" y="4078671"/>
            <a:ext cx="899400" cy="0"/>
          </a:xfrm>
          <a:prstGeom prst="straightConnector1">
            <a:avLst/>
          </a:prstGeom>
          <a:noFill/>
          <a:ln cap="flat" cmpd="sng" w="9525">
            <a:solidFill>
              <a:srgbClr val="A72A1E"/>
            </a:solidFill>
            <a:prstDash val="solid"/>
            <a:round/>
            <a:headEnd len="sm" w="sm" type="none"/>
            <a:tailEnd len="med" w="med" type="oval"/>
          </a:ln>
        </p:spPr>
      </p:cxnSp>
      <p:pic>
        <p:nvPicPr>
          <p:cNvPr descr="Graphical user interface, application&#10;&#10;Description automatically generated with medium confidence" id="875" name="Google Shape;875;p4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pic>
        <p:nvPicPr>
          <p:cNvPr id="880" name="Google Shape;880;p4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81" name="Google Shape;881;p4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it">
                <a:solidFill>
                  <a:srgbClr val="000000"/>
                </a:solidFill>
              </a:rPr>
              <a:t>Die Messung der sozialen Auswirkungen eines Unternehmens ist notwendig, damit die Stakeholder die Unternehmensziele und -strategien analysieren und neu definieren können und einen vollständigen Überblick über den Fortschritt des Projekts erhalten.</a:t>
            </a:r>
            <a:r>
              <a:rPr lang="it"/>
              <a:t>. </a:t>
            </a:r>
            <a:endParaRPr/>
          </a:p>
          <a:p>
            <a:pPr indent="0" lvl="0" marL="114300" rtl="0" algn="l">
              <a:lnSpc>
                <a:spcPct val="115000"/>
              </a:lnSpc>
              <a:spcBef>
                <a:spcPts val="0"/>
              </a:spcBef>
              <a:spcAft>
                <a:spcPts val="0"/>
              </a:spcAft>
              <a:buSzPts val="1800"/>
              <a:buNone/>
            </a:pPr>
            <a:r>
              <a:t/>
            </a:r>
            <a:endParaRPr/>
          </a:p>
        </p:txBody>
      </p:sp>
      <p:sp>
        <p:nvSpPr>
          <p:cNvPr id="882" name="Google Shape;882;p48"/>
          <p:cNvSpPr txBox="1"/>
          <p:nvPr/>
        </p:nvSpPr>
        <p:spPr>
          <a:xfrm>
            <a:off x="50" y="1650007"/>
            <a:ext cx="45720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6. Wie man soziale Auswirkungen messen kann</a:t>
            </a:r>
            <a:endParaRPr b="1" i="0" sz="2500" u="none" cap="none" strike="noStrike">
              <a:solidFill>
                <a:schemeClr val="dk1"/>
              </a:solidFill>
              <a:latin typeface="Raleway"/>
              <a:ea typeface="Raleway"/>
              <a:cs typeface="Raleway"/>
              <a:sym typeface="Raleway"/>
            </a:endParaRPr>
          </a:p>
        </p:txBody>
      </p:sp>
      <p:sp>
        <p:nvSpPr>
          <p:cNvPr id="883" name="Google Shape;883;p48"/>
          <p:cNvSpPr txBox="1"/>
          <p:nvPr>
            <p:ph type="title"/>
          </p:nvPr>
        </p:nvSpPr>
        <p:spPr>
          <a:xfrm>
            <a:off x="50" y="2380832"/>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6.1 Zweck der Messung</a:t>
            </a:r>
            <a:endParaRPr/>
          </a:p>
        </p:txBody>
      </p:sp>
      <p:pic>
        <p:nvPicPr>
          <p:cNvPr descr="Graphical user interface, application&#10;&#10;Description automatically generated with medium confidence" id="884" name="Google Shape;884;p48"/>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9"/>
          <p:cNvSpPr txBox="1"/>
          <p:nvPr>
            <p:ph type="title"/>
          </p:nvPr>
        </p:nvSpPr>
        <p:spPr>
          <a:xfrm>
            <a:off x="496560" y="658794"/>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chemeClr val="dk1"/>
                </a:solidFill>
              </a:rPr>
              <a:t>Wie man soziale Auswirkungen messen kann</a:t>
            </a:r>
            <a:endParaRPr sz="2400"/>
          </a:p>
        </p:txBody>
      </p:sp>
      <p:sp>
        <p:nvSpPr>
          <p:cNvPr id="890" name="Google Shape;890;p49"/>
          <p:cNvSpPr txBox="1"/>
          <p:nvPr>
            <p:ph idx="1" type="body"/>
          </p:nvPr>
        </p:nvSpPr>
        <p:spPr>
          <a:xfrm>
            <a:off x="622582" y="1246342"/>
            <a:ext cx="8170500" cy="309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6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800"/>
              <a:buNone/>
            </a:pPr>
            <a:r>
              <a:rPr b="0" i="0" lang="it" sz="1600" u="none" strike="noStrike">
                <a:solidFill>
                  <a:srgbClr val="000000"/>
                </a:solidFill>
                <a:latin typeface="Calibri"/>
                <a:ea typeface="Calibri"/>
                <a:cs typeface="Calibri"/>
                <a:sym typeface="Calibri"/>
              </a:rPr>
              <a:t>Das Messverfahren dient zwei Zwecken:</a:t>
            </a:r>
            <a:endParaRPr sz="2400"/>
          </a:p>
        </p:txBody>
      </p:sp>
      <p:pic>
        <p:nvPicPr>
          <p:cNvPr id="891" name="Google Shape;891;p49"/>
          <p:cNvPicPr preferRelativeResize="0"/>
          <p:nvPr/>
        </p:nvPicPr>
        <p:blipFill rotWithShape="1">
          <a:blip r:embed="rId3">
            <a:alphaModFix/>
          </a:blip>
          <a:srcRect b="0" l="0" r="0" t="0"/>
          <a:stretch/>
        </p:blipFill>
        <p:spPr>
          <a:xfrm>
            <a:off x="0" y="0"/>
            <a:ext cx="718275" cy="679625"/>
          </a:xfrm>
          <a:prstGeom prst="rect">
            <a:avLst/>
          </a:prstGeom>
          <a:noFill/>
          <a:ln>
            <a:noFill/>
          </a:ln>
        </p:spPr>
      </p:pic>
      <p:grpSp>
        <p:nvGrpSpPr>
          <p:cNvPr id="892" name="Google Shape;892;p49"/>
          <p:cNvGrpSpPr/>
          <p:nvPr/>
        </p:nvGrpSpPr>
        <p:grpSpPr>
          <a:xfrm>
            <a:off x="761999" y="2176332"/>
            <a:ext cx="7620000" cy="1877881"/>
            <a:chOff x="0" y="33789"/>
            <a:chExt cx="7620000" cy="1877881"/>
          </a:xfrm>
        </p:grpSpPr>
        <p:sp>
          <p:nvSpPr>
            <p:cNvPr id="893" name="Google Shape;893;p49"/>
            <p:cNvSpPr/>
            <p:nvPr/>
          </p:nvSpPr>
          <p:spPr>
            <a:xfrm>
              <a:off x="0" y="240429"/>
              <a:ext cx="7620000" cy="793800"/>
            </a:xfrm>
            <a:prstGeom prst="rect">
              <a:avLst/>
            </a:prstGeom>
            <a:solidFill>
              <a:schemeClr val="lt1">
                <a:alpha val="89019"/>
              </a:schemeClr>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9"/>
            <p:cNvSpPr txBox="1"/>
            <p:nvPr/>
          </p:nvSpPr>
          <p:spPr>
            <a:xfrm>
              <a:off x="0" y="240429"/>
              <a:ext cx="7620000" cy="793800"/>
            </a:xfrm>
            <a:prstGeom prst="rect">
              <a:avLst/>
            </a:prstGeom>
            <a:noFill/>
            <a:ln>
              <a:noFill/>
            </a:ln>
          </p:spPr>
          <p:txBody>
            <a:bodyPr anchorCtr="0" anchor="t" bIns="99550" lIns="591375" spcFirstLastPara="1" rIns="591375"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it" sz="1200" u="none" cap="none" strike="noStrike">
                  <a:solidFill>
                    <a:srgbClr val="000000"/>
                  </a:solidFill>
                  <a:latin typeface="Calibri"/>
                  <a:ea typeface="Calibri"/>
                  <a:cs typeface="Calibri"/>
                  <a:sym typeface="Calibri"/>
                </a:rPr>
                <a:t>ermöglicht die Identifizierung effektiverer Strategien für die Projekte, die das Unternehmen zu entwickeln beabsichtigt</a:t>
              </a:r>
              <a:endParaRPr b="0" i="0" sz="1200" u="none" cap="none" strike="noStrike">
                <a:solidFill>
                  <a:srgbClr val="000000"/>
                </a:solidFill>
                <a:latin typeface="Calibri"/>
                <a:ea typeface="Calibri"/>
                <a:cs typeface="Calibri"/>
                <a:sym typeface="Calibri"/>
              </a:endParaRPr>
            </a:p>
          </p:txBody>
        </p:sp>
        <p:sp>
          <p:nvSpPr>
            <p:cNvPr id="895" name="Google Shape;895;p49"/>
            <p:cNvSpPr/>
            <p:nvPr/>
          </p:nvSpPr>
          <p:spPr>
            <a:xfrm>
              <a:off x="381000" y="33789"/>
              <a:ext cx="5334000" cy="413400"/>
            </a:xfrm>
            <a:prstGeom prst="roundRect">
              <a:avLst>
                <a:gd fmla="val 16667"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9"/>
            <p:cNvSpPr txBox="1"/>
            <p:nvPr/>
          </p:nvSpPr>
          <p:spPr>
            <a:xfrm>
              <a:off x="401175" y="53964"/>
              <a:ext cx="5293800" cy="37290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intern</a:t>
              </a:r>
              <a:endParaRPr b="0" i="0" sz="1400" u="none" cap="none" strike="noStrike">
                <a:solidFill>
                  <a:schemeClr val="lt1"/>
                </a:solidFill>
                <a:latin typeface="Arial"/>
                <a:ea typeface="Arial"/>
                <a:cs typeface="Arial"/>
                <a:sym typeface="Arial"/>
              </a:endParaRPr>
            </a:p>
          </p:txBody>
        </p:sp>
        <p:sp>
          <p:nvSpPr>
            <p:cNvPr id="897" name="Google Shape;897;p49"/>
            <p:cNvSpPr/>
            <p:nvPr/>
          </p:nvSpPr>
          <p:spPr>
            <a:xfrm>
              <a:off x="0" y="1316470"/>
              <a:ext cx="7620000" cy="595200"/>
            </a:xfrm>
            <a:prstGeom prst="rect">
              <a:avLst/>
            </a:prstGeom>
            <a:solidFill>
              <a:schemeClr val="lt1">
                <a:alpha val="89019"/>
              </a:schemeClr>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9"/>
            <p:cNvSpPr txBox="1"/>
            <p:nvPr/>
          </p:nvSpPr>
          <p:spPr>
            <a:xfrm>
              <a:off x="0" y="1316470"/>
              <a:ext cx="7620000" cy="595200"/>
            </a:xfrm>
            <a:prstGeom prst="rect">
              <a:avLst/>
            </a:prstGeom>
            <a:noFill/>
            <a:ln>
              <a:noFill/>
            </a:ln>
          </p:spPr>
          <p:txBody>
            <a:bodyPr anchorCtr="0" anchor="t" bIns="99550" lIns="591375" spcFirstLastPara="1" rIns="591375"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it" sz="1200" u="none" cap="none" strike="noStrike">
                  <a:solidFill>
                    <a:srgbClr val="000000"/>
                  </a:solidFill>
                  <a:latin typeface="Calibri"/>
                  <a:ea typeface="Calibri"/>
                  <a:cs typeface="Calibri"/>
                  <a:sym typeface="Calibri"/>
                </a:rPr>
                <a:t>ermöglicht es Ihnen, die Beteiligten über die Wirksamkeit Ihrer Maßnahmen zu informieren</a:t>
              </a:r>
              <a:endParaRPr b="0" i="0" sz="1200" u="none" cap="none" strike="noStrike">
                <a:solidFill>
                  <a:srgbClr val="000000"/>
                </a:solidFill>
                <a:latin typeface="Arial"/>
                <a:ea typeface="Arial"/>
                <a:cs typeface="Arial"/>
                <a:sym typeface="Arial"/>
              </a:endParaRPr>
            </a:p>
          </p:txBody>
        </p:sp>
        <p:sp>
          <p:nvSpPr>
            <p:cNvPr id="899" name="Google Shape;899;p49"/>
            <p:cNvSpPr/>
            <p:nvPr/>
          </p:nvSpPr>
          <p:spPr>
            <a:xfrm>
              <a:off x="381000" y="1109829"/>
              <a:ext cx="5334000" cy="413400"/>
            </a:xfrm>
            <a:prstGeom prst="roundRect">
              <a:avLst>
                <a:gd fmla="val 16667"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9"/>
            <p:cNvSpPr txBox="1"/>
            <p:nvPr/>
          </p:nvSpPr>
          <p:spPr>
            <a:xfrm>
              <a:off x="401175" y="1130004"/>
              <a:ext cx="5293800" cy="37290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extern</a:t>
              </a:r>
              <a:endParaRPr b="0" i="0" sz="1400" u="none" cap="none" strike="noStrike">
                <a:solidFill>
                  <a:schemeClr val="lt1"/>
                </a:solidFill>
                <a:latin typeface="Arial"/>
                <a:ea typeface="Arial"/>
                <a:cs typeface="Arial"/>
                <a:sym typeface="Arial"/>
              </a:endParaRPr>
            </a:p>
          </p:txBody>
        </p:sp>
      </p:grpSp>
      <p:pic>
        <p:nvPicPr>
          <p:cNvPr descr="Graphical user interface, application&#10;&#10;Description automatically generated with medium confidence" id="901" name="Google Shape;901;p4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50"/>
          <p:cNvSpPr txBox="1"/>
          <p:nvPr>
            <p:ph type="title"/>
          </p:nvPr>
        </p:nvSpPr>
        <p:spPr>
          <a:xfrm>
            <a:off x="477983" y="5759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chemeClr val="dk1"/>
                </a:solidFill>
              </a:rPr>
              <a:t>Wie man soziale Auswirkungen messen kann</a:t>
            </a:r>
            <a:endParaRPr sz="2400"/>
          </a:p>
        </p:txBody>
      </p:sp>
      <p:pic>
        <p:nvPicPr>
          <p:cNvPr id="907" name="Google Shape;907;p5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08" name="Google Shape;908;p50"/>
          <p:cNvSpPr txBox="1"/>
          <p:nvPr/>
        </p:nvSpPr>
        <p:spPr>
          <a:xfrm>
            <a:off x="4615024" y="1208827"/>
            <a:ext cx="4050993" cy="6943399"/>
          </a:xfrm>
          <a:prstGeom prst="rect">
            <a:avLst/>
          </a:prstGeom>
          <a:noFill/>
          <a:ln>
            <a:noFill/>
          </a:ln>
        </p:spPr>
        <p:txBody>
          <a:bodyPr anchorCtr="0" anchor="t" bIns="45700" lIns="91425" spcFirstLastPara="1" rIns="91425" wrap="square" tIns="45700">
            <a:spAutoFit/>
          </a:bodyPr>
          <a:lstStyle/>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Definition des Umfangs der Analyse</a:t>
            </a:r>
            <a:endParaRPr b="0" i="0" sz="1400" u="none" cap="none" strike="noStrike">
              <a:solidFill>
                <a:srgbClr val="000000"/>
              </a:solidFill>
              <a:latin typeface="Arial"/>
              <a:ea typeface="Arial"/>
              <a:cs typeface="Arial"/>
              <a:sym typeface="Arial"/>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Engagement und Einbeziehung der Stakeholder</a:t>
            </a:r>
            <a:endParaRPr b="0" i="0" sz="1400" u="none" cap="none" strike="noStrike">
              <a:solidFill>
                <a:srgbClr val="000000"/>
              </a:solidFill>
              <a:latin typeface="Arial"/>
              <a:ea typeface="Arial"/>
              <a:cs typeface="Arial"/>
              <a:sym typeface="Arial"/>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Den Veränderungsprozess verstehen</a:t>
            </a:r>
            <a:endParaRPr b="0" i="0" sz="1400" u="none" cap="none" strike="noStrike">
              <a:solidFill>
                <a:srgbClr val="000000"/>
              </a:solidFill>
              <a:latin typeface="Arial"/>
              <a:ea typeface="Arial"/>
              <a:cs typeface="Arial"/>
              <a:sym typeface="Arial"/>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Messung und Auswahl von Indikatoren</a:t>
            </a:r>
            <a:endParaRPr b="0" i="0" sz="1400" u="none" cap="none" strike="noStrike">
              <a:solidFill>
                <a:srgbClr val="000000"/>
              </a:solidFill>
              <a:latin typeface="Arial"/>
              <a:ea typeface="Arial"/>
              <a:cs typeface="Arial"/>
              <a:sym typeface="Arial"/>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Folgenabschätzung</a:t>
            </a:r>
            <a:endParaRPr b="0" i="0" sz="1400" u="none" cap="none" strike="noStrike">
              <a:solidFill>
                <a:srgbClr val="000000"/>
              </a:solidFill>
              <a:latin typeface="Arial"/>
              <a:ea typeface="Arial"/>
              <a:cs typeface="Arial"/>
              <a:sym typeface="Arial"/>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Kommunikation der Ergebnisse</a:t>
            </a:r>
            <a:endParaRPr b="0" i="0" sz="1400" u="none" cap="none" strike="noStrike">
              <a:solidFill>
                <a:srgbClr val="000000"/>
              </a:solidFill>
              <a:latin typeface="Arial"/>
              <a:ea typeface="Arial"/>
              <a:cs typeface="Arial"/>
              <a:sym typeface="Arial"/>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09" name="Google Shape;909;p50"/>
          <p:cNvCxnSpPr/>
          <p:nvPr/>
        </p:nvCxnSpPr>
        <p:spPr>
          <a:xfrm>
            <a:off x="8633638" y="1211350"/>
            <a:ext cx="0" cy="439500"/>
          </a:xfrm>
          <a:prstGeom prst="straightConnector1">
            <a:avLst/>
          </a:prstGeom>
          <a:noFill/>
          <a:ln cap="flat" cmpd="sng" w="22225">
            <a:solidFill>
              <a:srgbClr val="C33E00"/>
            </a:solidFill>
            <a:prstDash val="solid"/>
            <a:round/>
            <a:headEnd len="sm" w="sm" type="none"/>
            <a:tailEnd len="sm" w="sm" type="none"/>
          </a:ln>
        </p:spPr>
      </p:cxnSp>
      <p:cxnSp>
        <p:nvCxnSpPr>
          <p:cNvPr id="910" name="Google Shape;910;p50"/>
          <p:cNvCxnSpPr/>
          <p:nvPr/>
        </p:nvCxnSpPr>
        <p:spPr>
          <a:xfrm>
            <a:off x="8633638" y="1763174"/>
            <a:ext cx="0" cy="439500"/>
          </a:xfrm>
          <a:prstGeom prst="straightConnector1">
            <a:avLst/>
          </a:prstGeom>
          <a:noFill/>
          <a:ln cap="flat" cmpd="sng" w="19050">
            <a:solidFill>
              <a:srgbClr val="FF6B26"/>
            </a:solidFill>
            <a:prstDash val="solid"/>
            <a:round/>
            <a:headEnd len="sm" w="sm" type="none"/>
            <a:tailEnd len="sm" w="sm" type="none"/>
          </a:ln>
        </p:spPr>
      </p:cxnSp>
      <p:cxnSp>
        <p:nvCxnSpPr>
          <p:cNvPr id="911" name="Google Shape;911;p50"/>
          <p:cNvCxnSpPr/>
          <p:nvPr/>
        </p:nvCxnSpPr>
        <p:spPr>
          <a:xfrm>
            <a:off x="8633638" y="2351948"/>
            <a:ext cx="0" cy="439500"/>
          </a:xfrm>
          <a:prstGeom prst="straightConnector1">
            <a:avLst/>
          </a:prstGeom>
          <a:noFill/>
          <a:ln cap="flat" cmpd="sng" w="19050">
            <a:solidFill>
              <a:srgbClr val="F8A17A"/>
            </a:solidFill>
            <a:prstDash val="solid"/>
            <a:round/>
            <a:headEnd len="sm" w="sm" type="none"/>
            <a:tailEnd len="sm" w="sm" type="none"/>
          </a:ln>
        </p:spPr>
      </p:cxnSp>
      <p:cxnSp>
        <p:nvCxnSpPr>
          <p:cNvPr id="912" name="Google Shape;912;p50"/>
          <p:cNvCxnSpPr/>
          <p:nvPr/>
        </p:nvCxnSpPr>
        <p:spPr>
          <a:xfrm>
            <a:off x="8640727" y="2910143"/>
            <a:ext cx="0" cy="439500"/>
          </a:xfrm>
          <a:prstGeom prst="straightConnector1">
            <a:avLst/>
          </a:prstGeom>
          <a:noFill/>
          <a:ln cap="flat" cmpd="sng" w="19050">
            <a:solidFill>
              <a:srgbClr val="FFBA63"/>
            </a:solidFill>
            <a:prstDash val="solid"/>
            <a:round/>
            <a:headEnd len="sm" w="sm" type="none"/>
            <a:tailEnd len="sm" w="sm" type="none"/>
          </a:ln>
        </p:spPr>
      </p:cxnSp>
      <p:cxnSp>
        <p:nvCxnSpPr>
          <p:cNvPr id="913" name="Google Shape;913;p50"/>
          <p:cNvCxnSpPr/>
          <p:nvPr/>
        </p:nvCxnSpPr>
        <p:spPr>
          <a:xfrm>
            <a:off x="8640727" y="3495173"/>
            <a:ext cx="0" cy="439500"/>
          </a:xfrm>
          <a:prstGeom prst="straightConnector1">
            <a:avLst/>
          </a:prstGeom>
          <a:noFill/>
          <a:ln cap="flat" cmpd="sng" w="19050">
            <a:solidFill>
              <a:srgbClr val="FFD197"/>
            </a:solidFill>
            <a:prstDash val="solid"/>
            <a:round/>
            <a:headEnd len="sm" w="sm" type="none"/>
            <a:tailEnd len="sm" w="sm" type="none"/>
          </a:ln>
        </p:spPr>
      </p:cxnSp>
      <p:cxnSp>
        <p:nvCxnSpPr>
          <p:cNvPr id="914" name="Google Shape;914;p50"/>
          <p:cNvCxnSpPr/>
          <p:nvPr/>
        </p:nvCxnSpPr>
        <p:spPr>
          <a:xfrm>
            <a:off x="8640727" y="4106939"/>
            <a:ext cx="0" cy="439500"/>
          </a:xfrm>
          <a:prstGeom prst="straightConnector1">
            <a:avLst/>
          </a:prstGeom>
          <a:noFill/>
          <a:ln cap="flat" cmpd="sng" w="19050">
            <a:solidFill>
              <a:srgbClr val="FFE8CB"/>
            </a:solidFill>
            <a:prstDash val="solid"/>
            <a:round/>
            <a:headEnd len="sm" w="sm" type="none"/>
            <a:tailEnd len="sm" w="sm" type="none"/>
          </a:ln>
        </p:spPr>
      </p:cxnSp>
      <p:sp>
        <p:nvSpPr>
          <p:cNvPr id="915" name="Google Shape;915;p50"/>
          <p:cNvSpPr txBox="1"/>
          <p:nvPr/>
        </p:nvSpPr>
        <p:spPr>
          <a:xfrm>
            <a:off x="1252142" y="2425047"/>
            <a:ext cx="2118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it" sz="1600" u="none" cap="none" strike="noStrike">
                <a:solidFill>
                  <a:schemeClr val="dk2"/>
                </a:solidFill>
                <a:latin typeface="Arial"/>
                <a:ea typeface="Arial"/>
                <a:cs typeface="Arial"/>
                <a:sym typeface="Arial"/>
              </a:rPr>
              <a:t>Der Messprozess kann in sechs Phasen unterteilt werden</a:t>
            </a:r>
            <a:endParaRPr b="0" i="0" sz="1400" u="none" cap="none" strike="noStrike">
              <a:solidFill>
                <a:srgbClr val="000000"/>
              </a:solidFill>
              <a:latin typeface="Arial"/>
              <a:ea typeface="Arial"/>
              <a:cs typeface="Arial"/>
              <a:sym typeface="Arial"/>
            </a:endParaRPr>
          </a:p>
        </p:txBody>
      </p:sp>
      <p:sp>
        <p:nvSpPr>
          <p:cNvPr id="916" name="Google Shape;916;p50"/>
          <p:cNvSpPr/>
          <p:nvPr/>
        </p:nvSpPr>
        <p:spPr>
          <a:xfrm>
            <a:off x="510361" y="1255575"/>
            <a:ext cx="3615000" cy="3090000"/>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7" name="Google Shape;917;p50"/>
          <p:cNvSpPr/>
          <p:nvPr/>
        </p:nvSpPr>
        <p:spPr>
          <a:xfrm>
            <a:off x="3051521" y="1255575"/>
            <a:ext cx="638100" cy="636900"/>
          </a:xfrm>
          <a:prstGeom prst="ellipse">
            <a:avLst/>
          </a:prstGeom>
          <a:solidFill>
            <a:srgbClr val="C33E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8" name="Google Shape;918;p50"/>
          <p:cNvSpPr/>
          <p:nvPr/>
        </p:nvSpPr>
        <p:spPr>
          <a:xfrm>
            <a:off x="3701659" y="2071489"/>
            <a:ext cx="638100" cy="636900"/>
          </a:xfrm>
          <a:prstGeom prst="ellipse">
            <a:avLst/>
          </a:prstGeom>
          <a:solidFill>
            <a:srgbClr val="2AA1FE"/>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9" name="Google Shape;919;p50"/>
          <p:cNvSpPr/>
          <p:nvPr/>
        </p:nvSpPr>
        <p:spPr>
          <a:xfrm>
            <a:off x="3701659" y="3153827"/>
            <a:ext cx="638100" cy="636900"/>
          </a:xfrm>
          <a:prstGeom prst="ellipse">
            <a:avLst/>
          </a:prstGeom>
          <a:solidFill>
            <a:srgbClr val="FFFF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0" name="Google Shape;920;p50"/>
          <p:cNvSpPr/>
          <p:nvPr/>
        </p:nvSpPr>
        <p:spPr>
          <a:xfrm>
            <a:off x="2906232" y="3860918"/>
            <a:ext cx="638100" cy="636900"/>
          </a:xfrm>
          <a:prstGeom prst="ellipse">
            <a:avLst/>
          </a:prstGeom>
          <a:solidFill>
            <a:schemeClr val="accent4"/>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Lente di ingrandimento con riempimento a tinta unita" id="921" name="Google Shape;921;p50"/>
          <p:cNvPicPr preferRelativeResize="0"/>
          <p:nvPr/>
        </p:nvPicPr>
        <p:blipFill rotWithShape="1">
          <a:blip r:embed="rId4">
            <a:alphaModFix/>
          </a:blip>
          <a:srcRect b="0" l="0" r="0" t="0"/>
          <a:stretch/>
        </p:blipFill>
        <p:spPr>
          <a:xfrm>
            <a:off x="3165930" y="1354039"/>
            <a:ext cx="409135" cy="409135"/>
          </a:xfrm>
          <a:prstGeom prst="rect">
            <a:avLst/>
          </a:prstGeom>
          <a:noFill/>
          <a:ln>
            <a:noFill/>
          </a:ln>
        </p:spPr>
      </p:pic>
      <p:pic>
        <p:nvPicPr>
          <p:cNvPr descr="Grafico logaritmico con riempimento a tinta unita" id="922" name="Google Shape;922;p50"/>
          <p:cNvPicPr preferRelativeResize="0"/>
          <p:nvPr/>
        </p:nvPicPr>
        <p:blipFill rotWithShape="1">
          <a:blip r:embed="rId5">
            <a:alphaModFix/>
          </a:blip>
          <a:srcRect b="0" l="0" r="0" t="0"/>
          <a:stretch/>
        </p:blipFill>
        <p:spPr>
          <a:xfrm>
            <a:off x="3843574" y="2219868"/>
            <a:ext cx="410357" cy="410357"/>
          </a:xfrm>
          <a:prstGeom prst="rect">
            <a:avLst/>
          </a:prstGeom>
          <a:noFill/>
          <a:ln>
            <a:noFill/>
          </a:ln>
        </p:spPr>
      </p:pic>
      <p:pic>
        <p:nvPicPr>
          <p:cNvPr descr="Persona che mangia con riempimento a tinta unita" id="923" name="Google Shape;923;p50"/>
          <p:cNvPicPr preferRelativeResize="0"/>
          <p:nvPr/>
        </p:nvPicPr>
        <p:blipFill rotWithShape="1">
          <a:blip r:embed="rId6">
            <a:alphaModFix/>
          </a:blip>
          <a:srcRect b="0" l="0" r="0" t="0"/>
          <a:stretch/>
        </p:blipFill>
        <p:spPr>
          <a:xfrm>
            <a:off x="3797919" y="3260846"/>
            <a:ext cx="494280" cy="494280"/>
          </a:xfrm>
          <a:prstGeom prst="rect">
            <a:avLst/>
          </a:prstGeom>
          <a:noFill/>
          <a:ln>
            <a:noFill/>
          </a:ln>
        </p:spPr>
      </p:pic>
      <p:pic>
        <p:nvPicPr>
          <p:cNvPr descr="Ingranaggi con riempimento a tinta unita" id="924" name="Google Shape;924;p50"/>
          <p:cNvPicPr preferRelativeResize="0"/>
          <p:nvPr/>
        </p:nvPicPr>
        <p:blipFill rotWithShape="1">
          <a:blip r:embed="rId7">
            <a:alphaModFix/>
          </a:blip>
          <a:srcRect b="0" l="0" r="0" t="0"/>
          <a:stretch/>
        </p:blipFill>
        <p:spPr>
          <a:xfrm>
            <a:off x="2989762" y="3961377"/>
            <a:ext cx="470894" cy="470894"/>
          </a:xfrm>
          <a:prstGeom prst="rect">
            <a:avLst/>
          </a:prstGeom>
          <a:noFill/>
          <a:ln>
            <a:noFill/>
          </a:ln>
        </p:spPr>
      </p:pic>
      <p:pic>
        <p:nvPicPr>
          <p:cNvPr descr="Graphical user interface, application&#10;&#10;Description automatically generated with medium confidence" id="925" name="Google Shape;925;p50"/>
          <p:cNvPicPr preferRelativeResize="0"/>
          <p:nvPr/>
        </p:nvPicPr>
        <p:blipFill rotWithShape="1">
          <a:blip r:embed="rId8">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pic>
        <p:nvPicPr>
          <p:cNvPr id="930" name="Google Shape;930;p5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31" name="Google Shape;931;p51"/>
          <p:cNvSpPr txBox="1"/>
          <p:nvPr>
            <p:ph type="title"/>
          </p:nvPr>
        </p:nvSpPr>
        <p:spPr>
          <a:xfrm>
            <a:off x="3206675" y="679625"/>
            <a:ext cx="3912300" cy="55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400">
                <a:solidFill>
                  <a:schemeClr val="dk1"/>
                </a:solidFill>
              </a:rPr>
              <a:t>Zweck der Messung</a:t>
            </a:r>
            <a:endParaRPr sz="2400"/>
          </a:p>
        </p:txBody>
      </p:sp>
      <p:sp>
        <p:nvSpPr>
          <p:cNvPr id="932" name="Google Shape;932;p51"/>
          <p:cNvSpPr txBox="1"/>
          <p:nvPr/>
        </p:nvSpPr>
        <p:spPr>
          <a:xfrm>
            <a:off x="835925" y="1791450"/>
            <a:ext cx="3399900" cy="821733"/>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1800"/>
              <a:buFont typeface="Arial"/>
              <a:buNone/>
            </a:pPr>
            <a:r>
              <a:rPr b="1" i="0" lang="it" sz="1800" u="none" cap="none" strike="noStrike">
                <a:solidFill>
                  <a:schemeClr val="dk2"/>
                </a:solidFill>
                <a:latin typeface="Calibri"/>
                <a:ea typeface="Calibri"/>
                <a:cs typeface="Calibri"/>
                <a:sym typeface="Calibri"/>
              </a:rPr>
              <a:t>Der Zweck der Messung hat zudem 3 Ziele:</a:t>
            </a:r>
            <a:endParaRPr b="1" i="0" sz="1800" u="none" cap="none" strike="noStrike">
              <a:solidFill>
                <a:schemeClr val="dk2"/>
              </a:solidFill>
              <a:latin typeface="Lato"/>
              <a:ea typeface="Lato"/>
              <a:cs typeface="Lato"/>
              <a:sym typeface="Lato"/>
            </a:endParaRPr>
          </a:p>
        </p:txBody>
      </p:sp>
      <p:grpSp>
        <p:nvGrpSpPr>
          <p:cNvPr id="933" name="Google Shape;933;p51"/>
          <p:cNvGrpSpPr/>
          <p:nvPr/>
        </p:nvGrpSpPr>
        <p:grpSpPr>
          <a:xfrm>
            <a:off x="5552415" y="2640224"/>
            <a:ext cx="1854000" cy="1854000"/>
            <a:chOff x="4303290" y="2158374"/>
            <a:chExt cx="1854000" cy="1854000"/>
          </a:xfrm>
        </p:grpSpPr>
        <p:sp>
          <p:nvSpPr>
            <p:cNvPr id="934" name="Google Shape;934;p51"/>
            <p:cNvSpPr/>
            <p:nvPr/>
          </p:nvSpPr>
          <p:spPr>
            <a:xfrm>
              <a:off x="4303290" y="2158374"/>
              <a:ext cx="1854000" cy="1854000"/>
            </a:xfrm>
            <a:prstGeom prst="ellipse">
              <a:avLst/>
            </a:prstGeom>
            <a:solidFill>
              <a:schemeClr val="accent5"/>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51"/>
            <p:cNvSpPr txBox="1"/>
            <p:nvPr/>
          </p:nvSpPr>
          <p:spPr>
            <a:xfrm>
              <a:off x="5010350" y="2937027"/>
              <a:ext cx="1146939" cy="431276"/>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rgbClr val="FFFFFF"/>
                  </a:solidFill>
                  <a:latin typeface="Roboto"/>
                  <a:ea typeface="Roboto"/>
                  <a:cs typeface="Roboto"/>
                  <a:sym typeface="Roboto"/>
                </a:rPr>
                <a:t>INFORMIEREN</a:t>
              </a:r>
              <a:endParaRPr b="0" i="0" sz="1100" u="none" cap="none" strike="noStrike">
                <a:solidFill>
                  <a:srgbClr val="FFFFFF"/>
                </a:solidFill>
                <a:latin typeface="Roboto"/>
                <a:ea typeface="Roboto"/>
                <a:cs typeface="Roboto"/>
                <a:sym typeface="Roboto"/>
              </a:endParaRPr>
            </a:p>
          </p:txBody>
        </p:sp>
      </p:grpSp>
      <p:grpSp>
        <p:nvGrpSpPr>
          <p:cNvPr id="936" name="Google Shape;936;p51"/>
          <p:cNvGrpSpPr/>
          <p:nvPr/>
        </p:nvGrpSpPr>
        <p:grpSpPr>
          <a:xfrm>
            <a:off x="4235837" y="2640224"/>
            <a:ext cx="1854000" cy="1854000"/>
            <a:chOff x="2986712" y="2158374"/>
            <a:chExt cx="1854000" cy="1854000"/>
          </a:xfrm>
        </p:grpSpPr>
        <p:sp>
          <p:nvSpPr>
            <p:cNvPr id="937" name="Google Shape;937;p51"/>
            <p:cNvSpPr/>
            <p:nvPr/>
          </p:nvSpPr>
          <p:spPr>
            <a:xfrm>
              <a:off x="2986712" y="2158374"/>
              <a:ext cx="1854000" cy="1854000"/>
            </a:xfrm>
            <a:prstGeom prst="ellipse">
              <a:avLst/>
            </a:prstGeom>
            <a:solidFill>
              <a:srgbClr val="F8A17A"/>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51"/>
            <p:cNvSpPr txBox="1"/>
            <p:nvPr/>
          </p:nvSpPr>
          <p:spPr>
            <a:xfrm>
              <a:off x="3429605" y="2934822"/>
              <a:ext cx="1075200" cy="521400"/>
            </a:xfrm>
            <a:prstGeom prst="rect">
              <a:avLst/>
            </a:prstGeom>
            <a:solidFill>
              <a:srgbClr val="F8A17A"/>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rgbClr val="FFFFFF"/>
                  </a:solidFill>
                  <a:latin typeface="Roboto"/>
                  <a:ea typeface="Roboto"/>
                  <a:cs typeface="Roboto"/>
                  <a:sym typeface="Roboto"/>
                </a:rPr>
                <a:t>LERNEN</a:t>
              </a:r>
              <a:endParaRPr b="0" i="0" sz="1100" u="none" cap="none" strike="noStrike">
                <a:solidFill>
                  <a:srgbClr val="FFFFFF"/>
                </a:solidFill>
                <a:latin typeface="Roboto"/>
                <a:ea typeface="Roboto"/>
                <a:cs typeface="Roboto"/>
                <a:sym typeface="Roboto"/>
              </a:endParaRPr>
            </a:p>
          </p:txBody>
        </p:sp>
      </p:grpSp>
      <p:grpSp>
        <p:nvGrpSpPr>
          <p:cNvPr id="939" name="Google Shape;939;p51"/>
          <p:cNvGrpSpPr/>
          <p:nvPr/>
        </p:nvGrpSpPr>
        <p:grpSpPr>
          <a:xfrm>
            <a:off x="4905969" y="1612989"/>
            <a:ext cx="1854000" cy="1854000"/>
            <a:chOff x="3656844" y="1131139"/>
            <a:chExt cx="1854000" cy="1854000"/>
          </a:xfrm>
        </p:grpSpPr>
        <p:sp>
          <p:nvSpPr>
            <p:cNvPr id="940" name="Google Shape;940;p51"/>
            <p:cNvSpPr/>
            <p:nvPr/>
          </p:nvSpPr>
          <p:spPr>
            <a:xfrm>
              <a:off x="3656844" y="1131139"/>
              <a:ext cx="1854000" cy="1854000"/>
            </a:xfrm>
            <a:prstGeom prst="ellipse">
              <a:avLst/>
            </a:prstGeom>
            <a:solidFill>
              <a:schemeClr val="dk1"/>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1"/>
            <p:cNvSpPr txBox="1"/>
            <p:nvPr/>
          </p:nvSpPr>
          <p:spPr>
            <a:xfrm>
              <a:off x="3876130" y="1735873"/>
              <a:ext cx="1415427" cy="393719"/>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0" i="0" lang="it" sz="1200" u="none" cap="none" strike="noStrike">
                  <a:solidFill>
                    <a:schemeClr val="lt1"/>
                  </a:solidFill>
                  <a:latin typeface="Roboto"/>
                  <a:ea typeface="Roboto"/>
                  <a:cs typeface="Roboto"/>
                  <a:sym typeface="Roboto"/>
                </a:rPr>
                <a:t>ENTSCHEIDUNGSFINDUNG</a:t>
              </a:r>
              <a:endParaRPr b="0" i="0" sz="1200" u="none" cap="none" strike="noStrike">
                <a:solidFill>
                  <a:schemeClr val="lt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Roboto"/>
                <a:ea typeface="Roboto"/>
                <a:cs typeface="Roboto"/>
                <a:sym typeface="Roboto"/>
              </a:endParaRPr>
            </a:p>
          </p:txBody>
        </p:sp>
      </p:grpSp>
      <p:pic>
        <p:nvPicPr>
          <p:cNvPr descr="Graphical user interface, application&#10;&#10;Description automatically generated with medium confidence" id="942" name="Google Shape;942;p51"/>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5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48" name="Google Shape;948;p52"/>
          <p:cNvSpPr txBox="1"/>
          <p:nvPr>
            <p:ph type="title"/>
          </p:nvPr>
        </p:nvSpPr>
        <p:spPr>
          <a:xfrm>
            <a:off x="639834" y="56740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6.2 Stakeholder</a:t>
            </a:r>
            <a:endParaRPr sz="2400">
              <a:solidFill>
                <a:srgbClr val="002B4D"/>
              </a:solidFill>
            </a:endParaRPr>
          </a:p>
        </p:txBody>
      </p:sp>
      <p:sp>
        <p:nvSpPr>
          <p:cNvPr id="949" name="Google Shape;949;p52"/>
          <p:cNvSpPr txBox="1"/>
          <p:nvPr>
            <p:ph idx="1" type="body"/>
          </p:nvPr>
        </p:nvSpPr>
        <p:spPr>
          <a:xfrm>
            <a:off x="718275" y="1289796"/>
            <a:ext cx="8003700" cy="458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0" i="0" lang="it" sz="1600" u="none" strike="noStrike">
                <a:solidFill>
                  <a:srgbClr val="000000"/>
                </a:solidFill>
                <a:latin typeface="Calibri"/>
                <a:ea typeface="Calibri"/>
                <a:cs typeface="Calibri"/>
                <a:sym typeface="Calibri"/>
              </a:rPr>
              <a:t>Stakeholder sind die Subjekte, auf die sich die Aktivitäten des Unternehmens </a:t>
            </a:r>
            <a:r>
              <a:rPr b="1" i="0" lang="it" sz="1600" u="none" strike="noStrike">
                <a:solidFill>
                  <a:srgbClr val="000000"/>
                </a:solidFill>
                <a:latin typeface="Calibri"/>
                <a:ea typeface="Calibri"/>
                <a:cs typeface="Calibri"/>
                <a:sym typeface="Calibri"/>
              </a:rPr>
              <a:t>auswirken </a:t>
            </a:r>
            <a:r>
              <a:rPr b="0" i="0" lang="it" sz="1600" u="none" strike="noStrike">
                <a:solidFill>
                  <a:srgbClr val="000000"/>
                </a:solidFill>
                <a:latin typeface="Calibri"/>
                <a:ea typeface="Calibri"/>
                <a:cs typeface="Calibri"/>
                <a:sym typeface="Calibri"/>
              </a:rPr>
              <a:t>und die </a:t>
            </a:r>
            <a:r>
              <a:rPr b="1" i="0" lang="it" sz="1600" u="none" strike="noStrike">
                <a:solidFill>
                  <a:srgbClr val="000000"/>
                </a:solidFill>
                <a:latin typeface="Calibri"/>
                <a:ea typeface="Calibri"/>
                <a:cs typeface="Calibri"/>
                <a:sym typeface="Calibri"/>
              </a:rPr>
              <a:t>Einfluss </a:t>
            </a:r>
            <a:r>
              <a:rPr b="0" i="0" lang="it" sz="1600" u="none" strike="noStrike">
                <a:solidFill>
                  <a:srgbClr val="000000"/>
                </a:solidFill>
                <a:latin typeface="Calibri"/>
                <a:ea typeface="Calibri"/>
                <a:cs typeface="Calibri"/>
                <a:sym typeface="Calibri"/>
              </a:rPr>
              <a:t>auf das Unternehmen selbst haben.</a:t>
            </a:r>
            <a:endParaRPr sz="1600">
              <a:solidFill>
                <a:srgbClr val="000000"/>
              </a:solidFill>
              <a:latin typeface="Calibri"/>
              <a:ea typeface="Calibri"/>
              <a:cs typeface="Calibri"/>
              <a:sym typeface="Calibri"/>
            </a:endParaRPr>
          </a:p>
          <a:p>
            <a:pPr indent="0" lvl="0" marL="114300" rtl="0" algn="l">
              <a:lnSpc>
                <a:spcPct val="115000"/>
              </a:lnSpc>
              <a:spcBef>
                <a:spcPts val="800"/>
              </a:spcBef>
              <a:spcAft>
                <a:spcPts val="0"/>
              </a:spcAft>
              <a:buSzPts val="1800"/>
              <a:buNone/>
            </a:pPr>
            <a:r>
              <a:rPr b="0" i="0" lang="it" sz="1600" u="none" strike="noStrike">
                <a:solidFill>
                  <a:srgbClr val="000000"/>
                </a:solidFill>
                <a:latin typeface="Calibri"/>
                <a:ea typeface="Calibri"/>
                <a:cs typeface="Calibri"/>
                <a:sym typeface="Calibri"/>
              </a:rPr>
              <a:t>Die Einbeziehung von Stakeholdern ist eine </a:t>
            </a:r>
            <a:r>
              <a:rPr b="1" i="0" lang="it" sz="1600" u="none" strike="noStrike">
                <a:solidFill>
                  <a:srgbClr val="000000"/>
                </a:solidFill>
                <a:latin typeface="Calibri"/>
                <a:ea typeface="Calibri"/>
                <a:cs typeface="Calibri"/>
                <a:sym typeface="Calibri"/>
              </a:rPr>
              <a:t>Querschnittsaufgabe</a:t>
            </a:r>
            <a:r>
              <a:rPr b="0" i="0" lang="it" sz="1600" u="none" strike="noStrike">
                <a:solidFill>
                  <a:srgbClr val="000000"/>
                </a:solidFill>
                <a:latin typeface="Calibri"/>
                <a:ea typeface="Calibri"/>
                <a:cs typeface="Calibri"/>
                <a:sym typeface="Calibri"/>
              </a:rPr>
              <a:t>, die den gesamten Messprozess begleitet:</a:t>
            </a:r>
            <a:endParaRPr b="0" sz="1600"/>
          </a:p>
          <a:p>
            <a:pPr indent="0" lvl="0" marL="114300" rtl="0" algn="l">
              <a:lnSpc>
                <a:spcPct val="115000"/>
              </a:lnSpc>
              <a:spcBef>
                <a:spcPts val="800"/>
              </a:spcBef>
              <a:spcAft>
                <a:spcPts val="0"/>
              </a:spcAft>
              <a:buSzPts val="1800"/>
              <a:buNone/>
            </a:pPr>
            <a:br>
              <a:rPr lang="it" sz="2400"/>
            </a:br>
            <a:endParaRPr b="1" sz="2100">
              <a:solidFill>
                <a:schemeClr val="dk1"/>
              </a:solidFill>
            </a:endParaRPr>
          </a:p>
        </p:txBody>
      </p:sp>
      <p:grpSp>
        <p:nvGrpSpPr>
          <p:cNvPr id="950" name="Google Shape;950;p52"/>
          <p:cNvGrpSpPr/>
          <p:nvPr/>
        </p:nvGrpSpPr>
        <p:grpSpPr>
          <a:xfrm>
            <a:off x="3413935" y="3199781"/>
            <a:ext cx="2304084" cy="851511"/>
            <a:chOff x="1083025" y="2306625"/>
            <a:chExt cx="1834900" cy="743613"/>
          </a:xfrm>
        </p:grpSpPr>
        <p:sp>
          <p:nvSpPr>
            <p:cNvPr id="951" name="Google Shape;951;p52"/>
            <p:cNvSpPr txBox="1"/>
            <p:nvPr/>
          </p:nvSpPr>
          <p:spPr>
            <a:xfrm>
              <a:off x="1293148" y="2603838"/>
              <a:ext cx="1505100" cy="446400"/>
            </a:xfrm>
            <a:prstGeom prst="rect">
              <a:avLst/>
            </a:prstGeom>
            <a:solidFill>
              <a:schemeClr val="lt1"/>
            </a:solid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dk1"/>
                  </a:solidFill>
                  <a:latin typeface="Roboto"/>
                  <a:ea typeface="Roboto"/>
                  <a:cs typeface="Roboto"/>
                  <a:sym typeface="Roboto"/>
                </a:rPr>
                <a:t>Im Laufe des Projekts</a:t>
              </a:r>
              <a:endParaRPr b="1" i="0" sz="1200" u="none" cap="none" strike="noStrike">
                <a:solidFill>
                  <a:schemeClr val="dk1"/>
                </a:solidFill>
                <a:latin typeface="Roboto"/>
                <a:ea typeface="Roboto"/>
                <a:cs typeface="Roboto"/>
                <a:sym typeface="Roboto"/>
              </a:endParaRPr>
            </a:p>
          </p:txBody>
        </p:sp>
        <p:sp>
          <p:nvSpPr>
            <p:cNvPr id="952" name="Google Shape;952;p52"/>
            <p:cNvSpPr/>
            <p:nvPr/>
          </p:nvSpPr>
          <p:spPr>
            <a:xfrm flipH="1">
              <a:off x="1083025" y="2306625"/>
              <a:ext cx="1834800" cy="143400"/>
            </a:xfrm>
            <a:prstGeom prst="parallelogram">
              <a:avLst>
                <a:gd fmla="val 96952" name="adj"/>
              </a:avLst>
            </a:prstGeom>
            <a:solidFill>
              <a:srgbClr val="F8A1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53" name="Google Shape;953;p52"/>
            <p:cNvSpPr/>
            <p:nvPr/>
          </p:nvSpPr>
          <p:spPr>
            <a:xfrm>
              <a:off x="1083125" y="2460449"/>
              <a:ext cx="1834800" cy="143400"/>
            </a:xfrm>
            <a:prstGeom prst="parallelogram">
              <a:avLst>
                <a:gd fmla="val 96952" name="adj"/>
              </a:avLst>
            </a:prstGeom>
            <a:solidFill>
              <a:srgbClr val="F46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54" name="Google Shape;954;p52"/>
          <p:cNvGrpSpPr/>
          <p:nvPr/>
        </p:nvGrpSpPr>
        <p:grpSpPr>
          <a:xfrm>
            <a:off x="5567745" y="3199767"/>
            <a:ext cx="2304084" cy="955929"/>
            <a:chOff x="1083025" y="2306625"/>
            <a:chExt cx="1834900" cy="834800"/>
          </a:xfrm>
        </p:grpSpPr>
        <p:sp>
          <p:nvSpPr>
            <p:cNvPr id="955" name="Google Shape;955;p52"/>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rgbClr val="858585"/>
                  </a:solidFill>
                  <a:latin typeface="Roboto"/>
                  <a:ea typeface="Roboto"/>
                  <a:cs typeface="Roboto"/>
                  <a:sym typeface="Roboto"/>
                </a:rPr>
                <a:t>In der anschließenden Bewertungsphase</a:t>
              </a:r>
              <a:endParaRPr b="1" i="0" sz="1200" u="none" cap="none" strike="noStrike">
                <a:solidFill>
                  <a:srgbClr val="858585"/>
                </a:solidFill>
                <a:latin typeface="Roboto"/>
                <a:ea typeface="Roboto"/>
                <a:cs typeface="Roboto"/>
                <a:sym typeface="Roboto"/>
              </a:endParaRPr>
            </a:p>
          </p:txBody>
        </p:sp>
        <p:sp>
          <p:nvSpPr>
            <p:cNvPr id="956" name="Google Shape;956;p52"/>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57" name="Google Shape;957;p52"/>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58" name="Google Shape;958;p52"/>
          <p:cNvGrpSpPr/>
          <p:nvPr/>
        </p:nvGrpSpPr>
        <p:grpSpPr>
          <a:xfrm>
            <a:off x="1272176" y="2360880"/>
            <a:ext cx="2495827" cy="1859449"/>
            <a:chOff x="1083025" y="1574025"/>
            <a:chExt cx="1987598" cy="1623831"/>
          </a:xfrm>
        </p:grpSpPr>
        <p:sp>
          <p:nvSpPr>
            <p:cNvPr id="959" name="Google Shape;959;p52"/>
            <p:cNvSpPr txBox="1"/>
            <p:nvPr/>
          </p:nvSpPr>
          <p:spPr>
            <a:xfrm>
              <a:off x="1235824" y="2695025"/>
              <a:ext cx="1834799" cy="502831"/>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dk1"/>
                  </a:solidFill>
                  <a:latin typeface="Roboto"/>
                  <a:ea typeface="Roboto"/>
                  <a:cs typeface="Roboto"/>
                  <a:sym typeface="Roboto"/>
                </a:rPr>
                <a:t>In der Planungsphase eines Programms oder Projekts</a:t>
              </a:r>
              <a:endParaRPr b="1" i="0" sz="1200" u="none" cap="none" strike="noStrike">
                <a:solidFill>
                  <a:schemeClr val="dk1"/>
                </a:solidFill>
                <a:latin typeface="Roboto"/>
                <a:ea typeface="Roboto"/>
                <a:cs typeface="Roboto"/>
                <a:sym typeface="Roboto"/>
              </a:endParaRPr>
            </a:p>
          </p:txBody>
        </p:sp>
        <p:sp>
          <p:nvSpPr>
            <p:cNvPr id="960" name="Google Shape;960;p52"/>
            <p:cNvSpPr/>
            <p:nvPr/>
          </p:nvSpPr>
          <p:spPr>
            <a:xfrm flipH="1">
              <a:off x="1083025" y="2306625"/>
              <a:ext cx="1834800" cy="143400"/>
            </a:xfrm>
            <a:prstGeom prst="parallelogram">
              <a:avLst>
                <a:gd fmla="val 96952" name="adj"/>
              </a:avLst>
            </a:prstGeom>
            <a:solidFill>
              <a:srgbClr val="F8A1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61" name="Google Shape;961;p52"/>
            <p:cNvSpPr/>
            <p:nvPr/>
          </p:nvSpPr>
          <p:spPr>
            <a:xfrm>
              <a:off x="1083125" y="2460449"/>
              <a:ext cx="1834800" cy="143400"/>
            </a:xfrm>
            <a:prstGeom prst="parallelogram">
              <a:avLst>
                <a:gd fmla="val 96952" name="adj"/>
              </a:avLst>
            </a:prstGeom>
            <a:solidFill>
              <a:srgbClr val="F46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962" name="Google Shape;962;p52"/>
            <p:cNvSpPr txBox="1"/>
            <p:nvPr/>
          </p:nvSpPr>
          <p:spPr>
            <a:xfrm>
              <a:off x="1604274" y="1574025"/>
              <a:ext cx="624300" cy="241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t/>
              </a:r>
              <a:endParaRPr b="0" i="0" sz="1000" u="none" cap="none" strike="noStrike">
                <a:solidFill>
                  <a:srgbClr val="A72A1E"/>
                </a:solidFill>
                <a:latin typeface="Roboto"/>
                <a:ea typeface="Roboto"/>
                <a:cs typeface="Roboto"/>
                <a:sym typeface="Roboto"/>
              </a:endParaRPr>
            </a:p>
          </p:txBody>
        </p:sp>
      </p:grpSp>
      <p:pic>
        <p:nvPicPr>
          <p:cNvPr descr="Graphical user interface, application&#10;&#10;Description automatically generated with medium confidence" id="963" name="Google Shape;963;p5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53"/>
          <p:cNvSpPr txBox="1"/>
          <p:nvPr>
            <p:ph type="title"/>
          </p:nvPr>
        </p:nvSpPr>
        <p:spPr>
          <a:xfrm>
            <a:off x="467591" y="575950"/>
            <a:ext cx="85101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6.3 Value Chain (Wertkette)</a:t>
            </a:r>
            <a:endParaRPr sz="2400">
              <a:solidFill>
                <a:srgbClr val="002B4D"/>
              </a:solidFill>
            </a:endParaRPr>
          </a:p>
        </p:txBody>
      </p:sp>
      <p:pic>
        <p:nvPicPr>
          <p:cNvPr id="969" name="Google Shape;969;p5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70" name="Google Shape;970;p5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
        <p:nvSpPr>
          <p:cNvPr id="971" name="Google Shape;971;p53"/>
          <p:cNvSpPr txBox="1"/>
          <p:nvPr/>
        </p:nvSpPr>
        <p:spPr>
          <a:xfrm>
            <a:off x="634400" y="1211350"/>
            <a:ext cx="8176500" cy="305721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Für die Messung ist es von entscheidender Bedeutung zu verstehen, was in den Messbereich aufgenommen werden soll, indem eine Wesentlichkeitsanalyse durchgeführt wird, um zu verstehen, was sowohl für die Organisation als auch für die Stakeholder wichtig ist.</a:t>
            </a:r>
            <a:endParaRPr b="0" i="0" sz="1600" u="none" cap="none" strike="noStrike">
              <a:solidFill>
                <a:schemeClr val="dk2"/>
              </a:solidFill>
              <a:latin typeface="Calibri"/>
              <a:ea typeface="Calibri"/>
              <a:cs typeface="Calibri"/>
              <a:sym typeface="Calibri"/>
            </a:endParaRPr>
          </a:p>
          <a:p>
            <a:pPr indent="0" lvl="0" marL="0" marR="0" rtl="0" algn="l">
              <a:lnSpc>
                <a:spcPct val="100000"/>
              </a:lnSpc>
              <a:spcBef>
                <a:spcPts val="800"/>
              </a:spcBef>
              <a:spcAft>
                <a:spcPts val="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Sobald die Stakeholder identifiziert und die Änderungen definiert sind, ist es angebracht, eine logische Analyse zu formulieren. </a:t>
            </a:r>
            <a:endParaRPr b="0" i="0" sz="1600" u="none" cap="none" strike="noStrike">
              <a:solidFill>
                <a:schemeClr val="dk2"/>
              </a:solidFill>
              <a:latin typeface="Calibri"/>
              <a:ea typeface="Calibri"/>
              <a:cs typeface="Calibri"/>
              <a:sym typeface="Calibri"/>
            </a:endParaRPr>
          </a:p>
          <a:p>
            <a:pPr indent="0" lvl="0" marL="0" marR="0" rtl="0" algn="l">
              <a:lnSpc>
                <a:spcPct val="100000"/>
              </a:lnSpc>
              <a:spcBef>
                <a:spcPts val="800"/>
              </a:spcBef>
              <a:spcAft>
                <a:spcPts val="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Diese Methodik wird Impact Value Chain genannt und ermöglicht es uns, die verschiedenen Schritte zu verstehen, mit denen ein Projekt eine Veränderung im Leben der Menschen bewirkt.</a:t>
            </a:r>
            <a:endParaRPr b="0" i="0" sz="1600" u="none" cap="none" strike="noStrike">
              <a:solidFill>
                <a:schemeClr val="dk2"/>
              </a:solidFill>
              <a:latin typeface="Calibri"/>
              <a:ea typeface="Calibri"/>
              <a:cs typeface="Calibri"/>
              <a:sym typeface="Calibri"/>
            </a:endParaRPr>
          </a:p>
          <a:p>
            <a:pPr indent="0" lvl="0" marL="0" marR="0" rtl="0" algn="l">
              <a:lnSpc>
                <a:spcPct val="100000"/>
              </a:lnSpc>
              <a:spcBef>
                <a:spcPts val="800"/>
              </a:spcBef>
              <a:spcAft>
                <a:spcPts val="80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Die Wertkette ist nützlich, um festzustellen, welche sozialen Auswirkungen eine Intervention hat, um zu verstehen, warum eine Veränderung eingetreten ist oder nicht, und um schließlich festzustellen, was gemessen werden kann.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pic>
        <p:nvPicPr>
          <p:cNvPr id="976" name="Google Shape;976;g20615ffc65b_0_1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77" name="Google Shape;977;g20615ffc65b_0_1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grpSp>
        <p:nvGrpSpPr>
          <p:cNvPr id="978" name="Google Shape;978;g20615ffc65b_0_10"/>
          <p:cNvGrpSpPr/>
          <p:nvPr/>
        </p:nvGrpSpPr>
        <p:grpSpPr>
          <a:xfrm>
            <a:off x="4765050" y="961918"/>
            <a:ext cx="3175200" cy="3175200"/>
            <a:chOff x="2820225" y="891450"/>
            <a:chExt cx="3175200" cy="3175200"/>
          </a:xfrm>
        </p:grpSpPr>
        <p:sp>
          <p:nvSpPr>
            <p:cNvPr id="979" name="Google Shape;979;g20615ffc65b_0_10"/>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980" name="Google Shape;980;g20615ffc65b_0_10"/>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81" name="Google Shape;981;g20615ffc65b_0_10"/>
          <p:cNvGrpSpPr/>
          <p:nvPr/>
        </p:nvGrpSpPr>
        <p:grpSpPr>
          <a:xfrm>
            <a:off x="5742900" y="846000"/>
            <a:ext cx="1332300" cy="914700"/>
            <a:chOff x="3798075" y="775532"/>
            <a:chExt cx="1332300" cy="914700"/>
          </a:xfrm>
        </p:grpSpPr>
        <p:sp>
          <p:nvSpPr>
            <p:cNvPr id="982" name="Google Shape;982;g20615ffc65b_0_10"/>
            <p:cNvSpPr/>
            <p:nvPr/>
          </p:nvSpPr>
          <p:spPr>
            <a:xfrm>
              <a:off x="3798075" y="1060532"/>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Welche Mittel wurden eingesetzt?</a:t>
              </a:r>
              <a:endParaRPr b="0" i="0" sz="1600" u="none" cap="none" strike="noStrike">
                <a:solidFill>
                  <a:srgbClr val="FFFFFF"/>
                </a:solidFill>
                <a:latin typeface="Arial"/>
                <a:ea typeface="Arial"/>
                <a:cs typeface="Arial"/>
                <a:sym typeface="Arial"/>
              </a:endParaRPr>
            </a:p>
          </p:txBody>
        </p:sp>
        <p:sp>
          <p:nvSpPr>
            <p:cNvPr id="983" name="Google Shape;983;g20615ffc65b_0_10"/>
            <p:cNvSpPr/>
            <p:nvPr/>
          </p:nvSpPr>
          <p:spPr>
            <a:xfrm>
              <a:off x="3798075" y="775532"/>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EINGABE</a:t>
              </a:r>
              <a:endParaRPr b="1" i="0" sz="1000" u="none" cap="none" strike="noStrike">
                <a:solidFill>
                  <a:srgbClr val="FFFFFF"/>
                </a:solidFill>
                <a:latin typeface="Arial"/>
                <a:ea typeface="Arial"/>
                <a:cs typeface="Arial"/>
                <a:sym typeface="Arial"/>
              </a:endParaRPr>
            </a:p>
          </p:txBody>
        </p:sp>
      </p:grpSp>
      <p:grpSp>
        <p:nvGrpSpPr>
          <p:cNvPr id="984" name="Google Shape;984;g20615ffc65b_0_10"/>
          <p:cNvGrpSpPr/>
          <p:nvPr/>
        </p:nvGrpSpPr>
        <p:grpSpPr>
          <a:xfrm>
            <a:off x="4221599" y="1995303"/>
            <a:ext cx="1789701" cy="1061342"/>
            <a:chOff x="2276774" y="2071477"/>
            <a:chExt cx="1445101" cy="914700"/>
          </a:xfrm>
        </p:grpSpPr>
        <p:sp>
          <p:nvSpPr>
            <p:cNvPr id="985" name="Google Shape;985;g20615ffc65b_0_10"/>
            <p:cNvSpPr/>
            <p:nvPr/>
          </p:nvSpPr>
          <p:spPr>
            <a:xfrm>
              <a:off x="2276774" y="2356477"/>
              <a:ext cx="1445101"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Wie hoch ist der Wert der durch die Auswirkung verursachten Veränderung?</a:t>
              </a:r>
              <a:endParaRPr b="0" i="0" sz="1600" u="none" cap="none" strike="noStrike">
                <a:solidFill>
                  <a:srgbClr val="FFFFFF"/>
                </a:solidFill>
                <a:latin typeface="Arial"/>
                <a:ea typeface="Arial"/>
                <a:cs typeface="Arial"/>
                <a:sym typeface="Arial"/>
              </a:endParaRPr>
            </a:p>
          </p:txBody>
        </p:sp>
        <p:sp>
          <p:nvSpPr>
            <p:cNvPr id="986" name="Google Shape;986;g20615ffc65b_0_10"/>
            <p:cNvSpPr/>
            <p:nvPr/>
          </p:nvSpPr>
          <p:spPr>
            <a:xfrm>
              <a:off x="2276774" y="2071477"/>
              <a:ext cx="1445101"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SOZIALLEISTUNGEN</a:t>
              </a:r>
              <a:endParaRPr b="1" i="0" sz="1000" u="none" cap="none" strike="noStrike">
                <a:solidFill>
                  <a:srgbClr val="FFFFFF"/>
                </a:solidFill>
                <a:latin typeface="Arial"/>
                <a:ea typeface="Arial"/>
                <a:cs typeface="Arial"/>
                <a:sym typeface="Arial"/>
              </a:endParaRPr>
            </a:p>
          </p:txBody>
        </p:sp>
      </p:grpSp>
      <p:grpSp>
        <p:nvGrpSpPr>
          <p:cNvPr id="987" name="Google Shape;987;g20615ffc65b_0_10"/>
          <p:cNvGrpSpPr/>
          <p:nvPr/>
        </p:nvGrpSpPr>
        <p:grpSpPr>
          <a:xfrm>
            <a:off x="6675900" y="3437895"/>
            <a:ext cx="1332300" cy="914450"/>
            <a:chOff x="4731075" y="3367427"/>
            <a:chExt cx="1332300" cy="914450"/>
          </a:xfrm>
        </p:grpSpPr>
        <p:sp>
          <p:nvSpPr>
            <p:cNvPr id="988" name="Google Shape;988;g20615ffc65b_0_10"/>
            <p:cNvSpPr/>
            <p:nvPr/>
          </p:nvSpPr>
          <p:spPr>
            <a:xfrm>
              <a:off x="4731075" y="3652177"/>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Was hat sich nach diesen Aktivitäten verändert?</a:t>
              </a:r>
              <a:endParaRPr b="0" i="0" sz="1600" u="none" cap="none" strike="noStrike">
                <a:solidFill>
                  <a:srgbClr val="FFFFFF"/>
                </a:solidFill>
                <a:latin typeface="Arial"/>
                <a:ea typeface="Arial"/>
                <a:cs typeface="Arial"/>
                <a:sym typeface="Arial"/>
              </a:endParaRPr>
            </a:p>
          </p:txBody>
        </p:sp>
        <p:sp>
          <p:nvSpPr>
            <p:cNvPr id="989" name="Google Shape;989;g20615ffc65b_0_10"/>
            <p:cNvSpPr/>
            <p:nvPr/>
          </p:nvSpPr>
          <p:spPr>
            <a:xfrm>
              <a:off x="4731075" y="3367427"/>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OUTCOME</a:t>
              </a:r>
              <a:endParaRPr b="1" i="0" sz="1000" u="none" cap="none" strike="noStrike">
                <a:solidFill>
                  <a:srgbClr val="FFFFFF"/>
                </a:solidFill>
                <a:latin typeface="Arial"/>
                <a:ea typeface="Arial"/>
                <a:cs typeface="Arial"/>
                <a:sym typeface="Arial"/>
              </a:endParaRPr>
            </a:p>
          </p:txBody>
        </p:sp>
      </p:grpSp>
      <p:grpSp>
        <p:nvGrpSpPr>
          <p:cNvPr id="990" name="Google Shape;990;g20615ffc65b_0_10"/>
          <p:cNvGrpSpPr/>
          <p:nvPr/>
        </p:nvGrpSpPr>
        <p:grpSpPr>
          <a:xfrm>
            <a:off x="4475181" y="3437645"/>
            <a:ext cx="1536119" cy="914700"/>
            <a:chOff x="2734175" y="3367177"/>
            <a:chExt cx="1332300" cy="914700"/>
          </a:xfrm>
        </p:grpSpPr>
        <p:sp>
          <p:nvSpPr>
            <p:cNvPr id="991" name="Google Shape;991;g20615ffc65b_0_10"/>
            <p:cNvSpPr/>
            <p:nvPr/>
          </p:nvSpPr>
          <p:spPr>
            <a:xfrm>
              <a:off x="2734175" y="3652177"/>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Welche Auswirkungen haben diese Aktivitäten?</a:t>
              </a:r>
              <a:endParaRPr b="0" i="0" sz="1600" u="none" cap="none" strike="noStrike">
                <a:solidFill>
                  <a:srgbClr val="FFFFFF"/>
                </a:solidFill>
                <a:latin typeface="Arial"/>
                <a:ea typeface="Arial"/>
                <a:cs typeface="Arial"/>
                <a:sym typeface="Arial"/>
              </a:endParaRPr>
            </a:p>
          </p:txBody>
        </p:sp>
        <p:sp>
          <p:nvSpPr>
            <p:cNvPr id="992" name="Google Shape;992;g20615ffc65b_0_10"/>
            <p:cNvSpPr/>
            <p:nvPr/>
          </p:nvSpPr>
          <p:spPr>
            <a:xfrm>
              <a:off x="2734175" y="3367177"/>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IMPACT</a:t>
              </a:r>
              <a:endParaRPr b="1" i="0" sz="1000" u="none" cap="none" strike="noStrike">
                <a:solidFill>
                  <a:srgbClr val="FFFFFF"/>
                </a:solidFill>
                <a:latin typeface="Arial"/>
                <a:ea typeface="Arial"/>
                <a:cs typeface="Arial"/>
                <a:sym typeface="Arial"/>
              </a:endParaRPr>
            </a:p>
          </p:txBody>
        </p:sp>
      </p:grpSp>
      <p:grpSp>
        <p:nvGrpSpPr>
          <p:cNvPr id="993" name="Google Shape;993;g20615ffc65b_0_10"/>
          <p:cNvGrpSpPr/>
          <p:nvPr/>
        </p:nvGrpSpPr>
        <p:grpSpPr>
          <a:xfrm>
            <a:off x="7058074" y="2141945"/>
            <a:ext cx="1425626" cy="914700"/>
            <a:chOff x="5113249" y="2071477"/>
            <a:chExt cx="1425626" cy="914700"/>
          </a:xfrm>
        </p:grpSpPr>
        <p:sp>
          <p:nvSpPr>
            <p:cNvPr id="994" name="Google Shape;994;g20615ffc65b_0_10"/>
            <p:cNvSpPr/>
            <p:nvPr/>
          </p:nvSpPr>
          <p:spPr>
            <a:xfrm>
              <a:off x="5113249" y="2356477"/>
              <a:ext cx="1425626"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Welche Aktivitäten wurden durchgeführt?</a:t>
              </a:r>
              <a:endParaRPr b="0" i="0" sz="1600" u="none" cap="none" strike="noStrike">
                <a:solidFill>
                  <a:srgbClr val="FFFFFF"/>
                </a:solidFill>
                <a:latin typeface="Arial"/>
                <a:ea typeface="Arial"/>
                <a:cs typeface="Arial"/>
                <a:sym typeface="Arial"/>
              </a:endParaRPr>
            </a:p>
          </p:txBody>
        </p:sp>
        <p:sp>
          <p:nvSpPr>
            <p:cNvPr id="995" name="Google Shape;995;g20615ffc65b_0_10"/>
            <p:cNvSpPr/>
            <p:nvPr/>
          </p:nvSpPr>
          <p:spPr>
            <a:xfrm>
              <a:off x="5113249" y="2071477"/>
              <a:ext cx="1425626"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OUTPUT</a:t>
              </a:r>
              <a:endParaRPr b="1" i="0" sz="1000" u="none" cap="none" strike="noStrike">
                <a:solidFill>
                  <a:srgbClr val="FFFFFF"/>
                </a:solidFill>
                <a:latin typeface="Arial"/>
                <a:ea typeface="Arial"/>
                <a:cs typeface="Arial"/>
                <a:sym typeface="Arial"/>
              </a:endParaRPr>
            </a:p>
          </p:txBody>
        </p:sp>
      </p:grpSp>
      <p:sp>
        <p:nvSpPr>
          <p:cNvPr id="996" name="Google Shape;996;g20615ffc65b_0_10"/>
          <p:cNvSpPr txBox="1"/>
          <p:nvPr/>
        </p:nvSpPr>
        <p:spPr>
          <a:xfrm>
            <a:off x="718275" y="984450"/>
            <a:ext cx="3000000" cy="236523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2100"/>
              </a:spcAft>
              <a:buClr>
                <a:srgbClr val="000000"/>
              </a:buClr>
              <a:buSzPts val="1350"/>
              <a:buFont typeface="Arial"/>
              <a:buNone/>
            </a:pPr>
            <a:r>
              <a:rPr b="0" i="0" lang="it" sz="1350" u="none" cap="none" strike="noStrike">
                <a:solidFill>
                  <a:srgbClr val="111111"/>
                </a:solidFill>
                <a:latin typeface="Arial"/>
                <a:ea typeface="Arial"/>
                <a:cs typeface="Arial"/>
                <a:sym typeface="Arial"/>
              </a:rPr>
              <a:t>Die </a:t>
            </a:r>
            <a:r>
              <a:rPr b="1" i="0" lang="it" sz="1350" u="none" cap="none" strike="noStrike">
                <a:solidFill>
                  <a:srgbClr val="111111"/>
                </a:solidFill>
                <a:latin typeface="Arial"/>
                <a:ea typeface="Arial"/>
                <a:cs typeface="Arial"/>
                <a:sym typeface="Arial"/>
              </a:rPr>
              <a:t>Impact Value Chain (Wertkette) </a:t>
            </a:r>
            <a:r>
              <a:rPr b="0" i="0" lang="it" sz="1350" u="none" cap="none" strike="noStrike">
                <a:solidFill>
                  <a:srgbClr val="111111"/>
                </a:solidFill>
                <a:latin typeface="Arial"/>
                <a:ea typeface="Arial"/>
                <a:cs typeface="Arial"/>
                <a:sym typeface="Arial"/>
              </a:rPr>
              <a:t>ist ein schrittweises Geschäftsmodell, das alle Aktivitäten identifiziert, die an der Schaffung und Erzielung einer positiven sozialen oder ökologischen Wirkung beteiligt sind. Die Kette sieht folgendermaßen aus:</a:t>
            </a:r>
            <a:endParaRPr b="0" i="0" sz="1350" u="none" cap="none" strike="noStrike">
              <a:solidFill>
                <a:srgbClr val="11111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type="title"/>
          </p:nvPr>
        </p:nvSpPr>
        <p:spPr>
          <a:xfrm>
            <a:off x="1925500" y="648650"/>
            <a:ext cx="6321600" cy="6354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2"/>
              </a:buClr>
              <a:buSzPts val="1100"/>
              <a:buFont typeface="Arial"/>
              <a:buNone/>
            </a:pPr>
            <a:r>
              <a:rPr b="1" i="0" lang="it" sz="1400" u="none" cap="none" strike="noStrike">
                <a:solidFill>
                  <a:srgbClr val="000000"/>
                </a:solidFill>
                <a:latin typeface="Raleway"/>
                <a:ea typeface="Raleway"/>
                <a:cs typeface="Raleway"/>
                <a:sym typeface="Raleway"/>
              </a:rPr>
              <a:t>Sozialunternehmen, Management und Betrieb</a:t>
            </a:r>
            <a:endParaRPr sz="2600"/>
          </a:p>
        </p:txBody>
      </p:sp>
      <p:pic>
        <p:nvPicPr>
          <p:cNvPr id="283" name="Google Shape;283;p5"/>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284" name="Google Shape;284;p5"/>
          <p:cNvSpPr txBox="1"/>
          <p:nvPr/>
        </p:nvSpPr>
        <p:spPr>
          <a:xfrm>
            <a:off x="456075" y="2317800"/>
            <a:ext cx="2087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rgbClr val="000000"/>
              </a:buClr>
              <a:buSzPts val="2100"/>
              <a:buFont typeface="Arial"/>
              <a:buNone/>
            </a:pPr>
            <a:r>
              <a:rPr b="1" i="0" lang="it" sz="2100" u="none" cap="none" strike="noStrike">
                <a:solidFill>
                  <a:schemeClr val="dk1"/>
                </a:solidFill>
                <a:latin typeface="Lato"/>
                <a:ea typeface="Lato"/>
                <a:cs typeface="Lato"/>
                <a:sym typeface="Lato"/>
              </a:rPr>
              <a:t>Index</a:t>
            </a:r>
            <a:endParaRPr b="0" i="0" sz="1400" u="none" cap="none" strike="noStrike">
              <a:solidFill>
                <a:srgbClr val="000000"/>
              </a:solidFill>
              <a:latin typeface="Arial"/>
              <a:ea typeface="Arial"/>
              <a:cs typeface="Arial"/>
              <a:sym typeface="Arial"/>
            </a:endParaRPr>
          </a:p>
        </p:txBody>
      </p:sp>
      <p:sp>
        <p:nvSpPr>
          <p:cNvPr id="285" name="Google Shape;285;p5"/>
          <p:cNvSpPr txBox="1"/>
          <p:nvPr>
            <p:ph idx="1" type="body"/>
          </p:nvPr>
        </p:nvSpPr>
        <p:spPr>
          <a:xfrm>
            <a:off x="1900600" y="987819"/>
            <a:ext cx="6371400" cy="36678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1. Was ist ein Sozialunternehmen?</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1"/>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1.1 Definition </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1.2 Kontext und hintergrund</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1.3 Sozialunternehmen heutzutage </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2"/>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2. B-Corp und wie man eine Zertifizierung erhält</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1"/>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2.1 Was sind Benefit Corporations?</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2.2 Was sind B-Corps?</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2.3 </a:t>
            </a:r>
            <a:r>
              <a:rPr b="1" lang="it" sz="1100"/>
              <a:t>Benefit Corporations</a:t>
            </a:r>
            <a:r>
              <a:rPr b="1" lang="it" sz="1100">
                <a:solidFill>
                  <a:schemeClr val="dk2"/>
                </a:solidFill>
              </a:rPr>
              <a:t> als Rechtssubjekte</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2"/>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3. Kartierung der Gesetzgebung für Sozialunternehmen in verschiedenen Ländern</a:t>
            </a:r>
            <a:endParaRPr b="1" sz="800">
              <a:solidFill>
                <a:schemeClr val="dk1"/>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3.1 </a:t>
            </a:r>
            <a:r>
              <a:rPr b="1" lang="it" sz="1100"/>
              <a:t>S</a:t>
            </a:r>
            <a:r>
              <a:rPr b="1" lang="it" sz="1100">
                <a:solidFill>
                  <a:schemeClr val="dk2"/>
                </a:solidFill>
              </a:rPr>
              <a:t>panien</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3.2 Italien</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3.3 Deutschland</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3.4 </a:t>
            </a:r>
            <a:r>
              <a:rPr b="1" lang="it" sz="1100"/>
              <a:t>Z</a:t>
            </a:r>
            <a:r>
              <a:rPr b="1" lang="it" sz="1100">
                <a:solidFill>
                  <a:schemeClr val="dk2"/>
                </a:solidFill>
              </a:rPr>
              <a:t>ypern </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3.5 Malta</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3.6 Belgien</a:t>
            </a:r>
            <a:endParaRPr/>
          </a:p>
          <a:p>
            <a:pPr indent="0" lvl="0" marL="146050" rtl="0" algn="l">
              <a:lnSpc>
                <a:spcPct val="100000"/>
              </a:lnSpc>
              <a:spcBef>
                <a:spcPts val="0"/>
              </a:spcBef>
              <a:spcAft>
                <a:spcPts val="0"/>
              </a:spcAft>
              <a:buClr>
                <a:schemeClr val="dk1"/>
              </a:buClr>
              <a:buSzPts val="1300"/>
              <a:buNone/>
            </a:pPr>
            <a:r>
              <a:t/>
            </a:r>
            <a:endParaRPr b="1" sz="1300">
              <a:solidFill>
                <a:schemeClr val="dk1"/>
              </a:solidFill>
            </a:endParaRPr>
          </a:p>
        </p:txBody>
      </p:sp>
      <p:pic>
        <p:nvPicPr>
          <p:cNvPr descr="Graphical user interface, application&#10;&#10;Description automatically generated with medium confidence" id="286" name="Google Shape;286;p5"/>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pic>
        <p:nvPicPr>
          <p:cNvPr id="1001" name="Google Shape;1001;g20615ffc65b_0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02" name="Google Shape;1002;g20615ffc65b_0_0"/>
          <p:cNvPicPr preferRelativeResize="0"/>
          <p:nvPr/>
        </p:nvPicPr>
        <p:blipFill rotWithShape="1">
          <a:blip r:embed="rId4">
            <a:alphaModFix/>
          </a:blip>
          <a:srcRect b="0" l="0" r="0" t="0"/>
          <a:stretch/>
        </p:blipFill>
        <p:spPr>
          <a:xfrm>
            <a:off x="6482350" y="1479175"/>
            <a:ext cx="2661649" cy="2661649"/>
          </a:xfrm>
          <a:prstGeom prst="rect">
            <a:avLst/>
          </a:prstGeom>
          <a:noFill/>
          <a:ln>
            <a:noFill/>
          </a:ln>
        </p:spPr>
      </p:pic>
      <p:sp>
        <p:nvSpPr>
          <p:cNvPr id="1003" name="Google Shape;1003;g20615ffc65b_0_0"/>
          <p:cNvSpPr txBox="1"/>
          <p:nvPr/>
        </p:nvSpPr>
        <p:spPr>
          <a:xfrm>
            <a:off x="1676948" y="536336"/>
            <a:ext cx="4899900" cy="4070828"/>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800"/>
              </a:spcBef>
              <a:spcAft>
                <a:spcPts val="0"/>
              </a:spcAft>
              <a:buClr>
                <a:srgbClr val="000000"/>
              </a:buClr>
              <a:buSzPts val="1600"/>
              <a:buFont typeface="Arial"/>
              <a:buNone/>
            </a:pPr>
            <a:r>
              <a:rPr b="0" i="0" lang="it" sz="1600" u="none" cap="none" strike="noStrike">
                <a:solidFill>
                  <a:schemeClr val="dk2"/>
                </a:solidFill>
                <a:latin typeface="Calibri"/>
                <a:ea typeface="Calibri"/>
                <a:cs typeface="Calibri"/>
                <a:sym typeface="Calibri"/>
              </a:rPr>
              <a:t>Dieser Ansatz kann dazu beitragen: </a:t>
            </a:r>
            <a:endParaRPr b="0" i="0" sz="1600" u="none" cap="none" strike="noStrike">
              <a:solidFill>
                <a:schemeClr val="dk2"/>
              </a:solidFill>
              <a:latin typeface="Lato"/>
              <a:ea typeface="Lato"/>
              <a:cs typeface="Lato"/>
              <a:sym typeface="Lato"/>
            </a:endParaRPr>
          </a:p>
          <a:p>
            <a:pPr indent="-342900" lvl="0" marL="457200" marR="0" rtl="0" algn="l">
              <a:lnSpc>
                <a:spcPct val="115000"/>
              </a:lnSpc>
              <a:spcBef>
                <a:spcPts val="80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verstehen, wie die festgelegten Ziele erreicht werden; </a:t>
            </a:r>
            <a:endParaRPr b="0" i="0" sz="1800" u="none" cap="none" strike="noStrike">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den Gegenstand der Bewertung neu zu formulieren;</a:t>
            </a:r>
            <a:endParaRPr b="0" i="0" sz="1800" u="none" cap="none" strike="noStrike">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die Wechselwirkungen zwischen den Elementen der Wertkette, wie z. B. Outputs und Outcomes, zu verstehen; </a:t>
            </a:r>
            <a:endParaRPr b="0" i="0" sz="1800" u="none" cap="none" strike="noStrike">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mögliche unerwartete Konsequenzen und potenzielle Risiken zu identifizieren;</a:t>
            </a:r>
            <a:endParaRPr b="0" i="0" sz="1800" u="none" cap="none" strike="noStrike">
              <a:solidFill>
                <a:schemeClr val="dk2"/>
              </a:solidFill>
              <a:latin typeface="Lato"/>
              <a:ea typeface="Lato"/>
              <a:cs typeface="Lato"/>
              <a:sym typeface="Lato"/>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die Effektivität einer Intervention zu bewerten</a:t>
            </a:r>
            <a:r>
              <a:rPr b="0" i="0" lang="it" sz="1400" u="none" cap="none" strike="noStrike">
                <a:solidFill>
                  <a:srgbClr val="000000"/>
                </a:solidFill>
                <a:latin typeface="Arial"/>
                <a:ea typeface="Arial"/>
                <a:cs typeface="Arial"/>
                <a:sym typeface="Arial"/>
              </a:rPr>
              <a:t> </a:t>
            </a:r>
            <a:r>
              <a:rPr b="0" i="0" lang="it" sz="1600" u="none" cap="none" strike="noStrike">
                <a:solidFill>
                  <a:srgbClr val="000000"/>
                </a:solidFill>
                <a:latin typeface="Arial"/>
                <a:ea typeface="Arial"/>
                <a:cs typeface="Arial"/>
                <a:sym typeface="Arial"/>
              </a:rPr>
              <a:t>und </a:t>
            </a:r>
            <a:r>
              <a:rPr b="0" i="0" lang="it" sz="1600" u="none" cap="none" strike="noStrike">
                <a:solidFill>
                  <a:srgbClr val="000000"/>
                </a:solidFill>
                <a:latin typeface="Calibri"/>
                <a:ea typeface="Calibri"/>
                <a:cs typeface="Calibri"/>
                <a:sym typeface="Calibri"/>
              </a:rPr>
              <a:t>dabei die entstandenen Kosten mit dem erwarteten Nutzen in Beziehung zu setzen</a:t>
            </a:r>
            <a:r>
              <a:rPr b="0" i="0" lang="it" sz="1600" u="none" cap="none" strike="noStrike">
                <a:solidFill>
                  <a:schemeClr val="dk2"/>
                </a:solidFill>
                <a:latin typeface="Calibri"/>
                <a:ea typeface="Calibri"/>
                <a:cs typeface="Calibri"/>
                <a:sym typeface="Calibri"/>
              </a:rPr>
              <a:t>.</a:t>
            </a:r>
            <a:endParaRPr b="0" i="0" sz="1600" u="none" cap="none" strike="noStrike">
              <a:solidFill>
                <a:schemeClr val="dk2"/>
              </a:solidFill>
              <a:latin typeface="Calibri"/>
              <a:ea typeface="Calibri"/>
              <a:cs typeface="Calibri"/>
              <a:sym typeface="Calibri"/>
            </a:endParaRPr>
          </a:p>
        </p:txBody>
      </p:sp>
      <p:pic>
        <p:nvPicPr>
          <p:cNvPr descr="Graphical user interface, application&#10;&#10;Description automatically generated with medium confidence" id="1004" name="Google Shape;1004;g20615ffc65b_0_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54"/>
          <p:cNvSpPr txBox="1"/>
          <p:nvPr>
            <p:ph type="title"/>
          </p:nvPr>
        </p:nvSpPr>
        <p:spPr>
          <a:xfrm>
            <a:off x="718275" y="575950"/>
            <a:ext cx="8003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6.4 Ansatz zur Messung</a:t>
            </a:r>
            <a:endParaRPr sz="2400">
              <a:solidFill>
                <a:srgbClr val="002B4D"/>
              </a:solidFill>
            </a:endParaRPr>
          </a:p>
        </p:txBody>
      </p:sp>
      <p:sp>
        <p:nvSpPr>
          <p:cNvPr id="1010" name="Google Shape;1010;p54"/>
          <p:cNvSpPr txBox="1"/>
          <p:nvPr>
            <p:ph idx="1" type="body"/>
          </p:nvPr>
        </p:nvSpPr>
        <p:spPr>
          <a:xfrm>
            <a:off x="554475" y="1361313"/>
            <a:ext cx="3349500" cy="32571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0" i="0" lang="it" sz="1600" u="none" strike="noStrike">
                <a:solidFill>
                  <a:srgbClr val="000000"/>
                </a:solidFill>
                <a:latin typeface="Calibri"/>
                <a:ea typeface="Calibri"/>
                <a:cs typeface="Calibri"/>
                <a:sym typeface="Calibri"/>
              </a:rPr>
              <a:t>Die </a:t>
            </a:r>
            <a:r>
              <a:rPr b="1" i="0" lang="it" sz="1600" u="none" strike="noStrike">
                <a:solidFill>
                  <a:srgbClr val="000000"/>
                </a:solidFill>
                <a:latin typeface="Calibri"/>
                <a:ea typeface="Calibri"/>
                <a:cs typeface="Calibri"/>
                <a:sym typeface="Calibri"/>
              </a:rPr>
              <a:t>Europäische Kommission </a:t>
            </a:r>
            <a:r>
              <a:rPr b="0" i="0" lang="it" sz="1600" u="none" strike="noStrike">
                <a:solidFill>
                  <a:srgbClr val="000000"/>
                </a:solidFill>
                <a:latin typeface="Calibri"/>
                <a:ea typeface="Calibri"/>
                <a:cs typeface="Calibri"/>
                <a:sym typeface="Calibri"/>
              </a:rPr>
              <a:t>befasst sich mit der Frage der Messung sozialer Auswirkungen auf europäischer Ebene, damit eine Messung wirksam sein kann: </a:t>
            </a:r>
            <a:endParaRPr b="0" sz="1600"/>
          </a:p>
          <a:p>
            <a:pPr indent="0" lvl="0" marL="457200" rtl="0" algn="l">
              <a:lnSpc>
                <a:spcPct val="115000"/>
              </a:lnSpc>
              <a:spcBef>
                <a:spcPts val="0"/>
              </a:spcBef>
              <a:spcAft>
                <a:spcPts val="800"/>
              </a:spcAft>
              <a:buSzPts val="1800"/>
              <a:buNone/>
            </a:pPr>
            <a:r>
              <a:t/>
            </a:r>
            <a:endParaRPr sz="1800">
              <a:latin typeface="Calibri"/>
              <a:ea typeface="Calibri"/>
              <a:cs typeface="Calibri"/>
              <a:sym typeface="Calibri"/>
            </a:endParaRPr>
          </a:p>
        </p:txBody>
      </p:sp>
      <p:pic>
        <p:nvPicPr>
          <p:cNvPr id="1011" name="Google Shape;1011;p54"/>
          <p:cNvPicPr preferRelativeResize="0"/>
          <p:nvPr/>
        </p:nvPicPr>
        <p:blipFill rotWithShape="1">
          <a:blip r:embed="rId3">
            <a:alphaModFix/>
          </a:blip>
          <a:srcRect b="0" l="0" r="0" t="0"/>
          <a:stretch/>
        </p:blipFill>
        <p:spPr>
          <a:xfrm>
            <a:off x="0" y="0"/>
            <a:ext cx="718275" cy="679625"/>
          </a:xfrm>
          <a:prstGeom prst="rect">
            <a:avLst/>
          </a:prstGeom>
          <a:noFill/>
          <a:ln>
            <a:noFill/>
          </a:ln>
        </p:spPr>
      </p:pic>
      <p:grpSp>
        <p:nvGrpSpPr>
          <p:cNvPr id="1012" name="Google Shape;1012;p54"/>
          <p:cNvGrpSpPr/>
          <p:nvPr/>
        </p:nvGrpSpPr>
        <p:grpSpPr>
          <a:xfrm>
            <a:off x="4734025" y="1211353"/>
            <a:ext cx="3337675" cy="861172"/>
            <a:chOff x="4318975" y="909418"/>
            <a:chExt cx="3337675" cy="765282"/>
          </a:xfrm>
        </p:grpSpPr>
        <p:sp>
          <p:nvSpPr>
            <p:cNvPr id="1013" name="Google Shape;1013;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Relevant</a:t>
              </a:r>
              <a:endParaRPr b="1" i="0" sz="1100" u="none" cap="none" strike="noStrike">
                <a:solidFill>
                  <a:schemeClr val="dk1"/>
                </a:solidFill>
                <a:latin typeface="Roboto"/>
                <a:ea typeface="Roboto"/>
                <a:cs typeface="Roboto"/>
                <a:sym typeface="Roboto"/>
              </a:endParaRPr>
            </a:p>
          </p:txBody>
        </p:sp>
        <p:sp>
          <p:nvSpPr>
            <p:cNvPr id="1014" name="Google Shape;1014;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5" name="Google Shape;1015;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16" name="Google Shape;1016;p54"/>
          <p:cNvGrpSpPr/>
          <p:nvPr/>
        </p:nvGrpSpPr>
        <p:grpSpPr>
          <a:xfrm>
            <a:off x="4734025" y="1613804"/>
            <a:ext cx="3337675" cy="861172"/>
            <a:chOff x="4318975" y="909418"/>
            <a:chExt cx="3337675" cy="765282"/>
          </a:xfrm>
        </p:grpSpPr>
        <p:sp>
          <p:nvSpPr>
            <p:cNvPr id="1017" name="Google Shape;1017;p54"/>
            <p:cNvSpPr txBox="1"/>
            <p:nvPr/>
          </p:nvSpPr>
          <p:spPr>
            <a:xfrm>
              <a:off x="4928450" y="909418"/>
              <a:ext cx="2728200" cy="245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Nützlich</a:t>
              </a:r>
              <a:endParaRPr b="1" i="0" sz="1100" u="none" cap="none" strike="noStrike">
                <a:solidFill>
                  <a:schemeClr val="dk1"/>
                </a:solidFill>
                <a:latin typeface="Roboto"/>
                <a:ea typeface="Roboto"/>
                <a:cs typeface="Roboto"/>
                <a:sym typeface="Roboto"/>
              </a:endParaRPr>
            </a:p>
          </p:txBody>
        </p:sp>
        <p:sp>
          <p:nvSpPr>
            <p:cNvPr id="1018" name="Google Shape;1018;p54"/>
            <p:cNvSpPr/>
            <p:nvPr/>
          </p:nvSpPr>
          <p:spPr>
            <a:xfrm>
              <a:off x="4517125" y="1086100"/>
              <a:ext cx="133500" cy="5886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9" name="Google Shape;1019;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20" name="Google Shape;1020;p54"/>
          <p:cNvGrpSpPr/>
          <p:nvPr/>
        </p:nvGrpSpPr>
        <p:grpSpPr>
          <a:xfrm>
            <a:off x="4734025" y="2034867"/>
            <a:ext cx="3337675" cy="861172"/>
            <a:chOff x="4318975" y="909418"/>
            <a:chExt cx="3337675" cy="765282"/>
          </a:xfrm>
        </p:grpSpPr>
        <p:sp>
          <p:nvSpPr>
            <p:cNvPr id="1021" name="Google Shape;1021;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Einfach</a:t>
              </a:r>
              <a:endParaRPr b="1" i="0" sz="1100" u="none" cap="none" strike="noStrike">
                <a:solidFill>
                  <a:schemeClr val="dk1"/>
                </a:solidFill>
                <a:latin typeface="Roboto"/>
                <a:ea typeface="Roboto"/>
                <a:cs typeface="Roboto"/>
                <a:sym typeface="Roboto"/>
              </a:endParaRPr>
            </a:p>
          </p:txBody>
        </p:sp>
        <p:sp>
          <p:nvSpPr>
            <p:cNvPr id="1022" name="Google Shape;1022;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23" name="Google Shape;1023;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24" name="Google Shape;1024;p54"/>
          <p:cNvGrpSpPr/>
          <p:nvPr/>
        </p:nvGrpSpPr>
        <p:grpSpPr>
          <a:xfrm>
            <a:off x="4734025" y="2474967"/>
            <a:ext cx="3337675" cy="861172"/>
            <a:chOff x="4318975" y="909418"/>
            <a:chExt cx="3337675" cy="765282"/>
          </a:xfrm>
        </p:grpSpPr>
        <p:sp>
          <p:nvSpPr>
            <p:cNvPr id="1025" name="Google Shape;1025;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Natürlich</a:t>
              </a:r>
              <a:endParaRPr b="1" i="0" sz="1100" u="none" cap="none" strike="noStrike">
                <a:solidFill>
                  <a:schemeClr val="dk1"/>
                </a:solidFill>
                <a:latin typeface="Roboto"/>
                <a:ea typeface="Roboto"/>
                <a:cs typeface="Roboto"/>
                <a:sym typeface="Roboto"/>
              </a:endParaRPr>
            </a:p>
          </p:txBody>
        </p:sp>
        <p:sp>
          <p:nvSpPr>
            <p:cNvPr id="1026" name="Google Shape;1026;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27" name="Google Shape;1027;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28" name="Google Shape;1028;p54"/>
          <p:cNvGrpSpPr/>
          <p:nvPr/>
        </p:nvGrpSpPr>
        <p:grpSpPr>
          <a:xfrm>
            <a:off x="4734025" y="2851805"/>
            <a:ext cx="3337675" cy="905422"/>
            <a:chOff x="4318975" y="870095"/>
            <a:chExt cx="3337675" cy="804605"/>
          </a:xfrm>
        </p:grpSpPr>
        <p:sp>
          <p:nvSpPr>
            <p:cNvPr id="1029" name="Google Shape;1029;p54"/>
            <p:cNvSpPr txBox="1"/>
            <p:nvPr/>
          </p:nvSpPr>
          <p:spPr>
            <a:xfrm>
              <a:off x="4928450" y="870095"/>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Sicher</a:t>
              </a:r>
              <a:endParaRPr b="1" i="0" sz="1100" u="none" cap="none" strike="noStrike">
                <a:solidFill>
                  <a:schemeClr val="dk1"/>
                </a:solidFill>
                <a:latin typeface="Roboto"/>
                <a:ea typeface="Roboto"/>
                <a:cs typeface="Roboto"/>
                <a:sym typeface="Roboto"/>
              </a:endParaRPr>
            </a:p>
          </p:txBody>
        </p:sp>
        <p:sp>
          <p:nvSpPr>
            <p:cNvPr id="1030" name="Google Shape;1030;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1" name="Google Shape;1031;p54"/>
            <p:cNvCxnSpPr/>
            <p:nvPr/>
          </p:nvCxnSpPr>
          <p:spPr>
            <a:xfrm rot="10800000">
              <a:off x="4318975" y="1032108"/>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32" name="Google Shape;1032;p54"/>
          <p:cNvGrpSpPr/>
          <p:nvPr/>
        </p:nvGrpSpPr>
        <p:grpSpPr>
          <a:xfrm>
            <a:off x="4734025" y="3234268"/>
            <a:ext cx="3337675" cy="861172"/>
            <a:chOff x="4318975" y="909418"/>
            <a:chExt cx="3337675" cy="765282"/>
          </a:xfrm>
        </p:grpSpPr>
        <p:sp>
          <p:nvSpPr>
            <p:cNvPr id="1033" name="Google Shape;1033;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Verstanden und akzeptiert</a:t>
              </a:r>
              <a:endParaRPr b="1" i="0" sz="1100" u="none" cap="none" strike="noStrike">
                <a:solidFill>
                  <a:schemeClr val="dk1"/>
                </a:solidFill>
                <a:latin typeface="Roboto"/>
                <a:ea typeface="Roboto"/>
                <a:cs typeface="Roboto"/>
                <a:sym typeface="Roboto"/>
              </a:endParaRPr>
            </a:p>
          </p:txBody>
        </p:sp>
        <p:sp>
          <p:nvSpPr>
            <p:cNvPr id="1034" name="Google Shape;1034;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5" name="Google Shape;1035;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36" name="Google Shape;1036;p54"/>
          <p:cNvGrpSpPr/>
          <p:nvPr/>
        </p:nvGrpSpPr>
        <p:grpSpPr>
          <a:xfrm>
            <a:off x="4734025" y="3543568"/>
            <a:ext cx="3337675" cy="861172"/>
            <a:chOff x="4318975" y="909418"/>
            <a:chExt cx="3337675" cy="765282"/>
          </a:xfrm>
        </p:grpSpPr>
        <p:sp>
          <p:nvSpPr>
            <p:cNvPr id="1037" name="Google Shape;1037;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Transparent und klar formuliert</a:t>
              </a:r>
              <a:endParaRPr b="1" i="0" sz="1100" u="none" cap="none" strike="noStrike">
                <a:solidFill>
                  <a:schemeClr val="dk1"/>
                </a:solidFill>
                <a:latin typeface="Roboto"/>
                <a:ea typeface="Roboto"/>
                <a:cs typeface="Roboto"/>
                <a:sym typeface="Roboto"/>
              </a:endParaRPr>
            </a:p>
          </p:txBody>
        </p:sp>
        <p:sp>
          <p:nvSpPr>
            <p:cNvPr id="1038" name="Google Shape;1038;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9" name="Google Shape;1039;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40" name="Google Shape;1040;p54"/>
          <p:cNvGrpSpPr/>
          <p:nvPr/>
        </p:nvGrpSpPr>
        <p:grpSpPr>
          <a:xfrm>
            <a:off x="4734025" y="3951524"/>
            <a:ext cx="3337675" cy="679647"/>
            <a:chOff x="4318975" y="909418"/>
            <a:chExt cx="3337675" cy="765282"/>
          </a:xfrm>
        </p:grpSpPr>
        <p:sp>
          <p:nvSpPr>
            <p:cNvPr id="1041" name="Google Shape;1041;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Evidenzbasiert</a:t>
              </a:r>
              <a:endParaRPr b="1" i="0" sz="1100" u="none" cap="none" strike="noStrike">
                <a:solidFill>
                  <a:schemeClr val="dk1"/>
                </a:solidFill>
                <a:latin typeface="Roboto"/>
                <a:ea typeface="Roboto"/>
                <a:cs typeface="Roboto"/>
                <a:sym typeface="Roboto"/>
              </a:endParaRPr>
            </a:p>
          </p:txBody>
        </p:sp>
        <p:sp>
          <p:nvSpPr>
            <p:cNvPr id="1042" name="Google Shape;1042;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43" name="Google Shape;1043;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pic>
        <p:nvPicPr>
          <p:cNvPr id="1044" name="Google Shape;1044;p54"/>
          <p:cNvPicPr preferRelativeResize="0"/>
          <p:nvPr/>
        </p:nvPicPr>
        <p:blipFill rotWithShape="1">
          <a:blip r:embed="rId4">
            <a:alphaModFix/>
          </a:blip>
          <a:srcRect b="0" l="0" r="0" t="0"/>
          <a:stretch/>
        </p:blipFill>
        <p:spPr>
          <a:xfrm>
            <a:off x="1789400" y="2816575"/>
            <a:ext cx="1814600" cy="1814600"/>
          </a:xfrm>
          <a:prstGeom prst="rect">
            <a:avLst/>
          </a:prstGeom>
          <a:noFill/>
          <a:ln>
            <a:noFill/>
          </a:ln>
        </p:spPr>
      </p:pic>
      <p:pic>
        <p:nvPicPr>
          <p:cNvPr descr="Graphical user interface, application&#10;&#10;Description automatically generated with medium confidence" id="1045" name="Google Shape;1045;p5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pic>
        <p:nvPicPr>
          <p:cNvPr id="1050" name="Google Shape;1050;p5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51" name="Google Shape;1051;p55"/>
          <p:cNvPicPr preferRelativeResize="0"/>
          <p:nvPr/>
        </p:nvPicPr>
        <p:blipFill rotWithShape="1">
          <a:blip r:embed="rId4">
            <a:alphaModFix/>
          </a:blip>
          <a:srcRect b="0" l="0" r="0" t="0"/>
          <a:stretch/>
        </p:blipFill>
        <p:spPr>
          <a:xfrm>
            <a:off x="5441810" y="349795"/>
            <a:ext cx="2665218" cy="3997827"/>
          </a:xfrm>
          <a:prstGeom prst="rect">
            <a:avLst/>
          </a:prstGeom>
          <a:noFill/>
          <a:ln>
            <a:noFill/>
          </a:ln>
        </p:spPr>
      </p:pic>
      <p:pic>
        <p:nvPicPr>
          <p:cNvPr id="1052" name="Google Shape;1052;p55"/>
          <p:cNvPicPr preferRelativeResize="0"/>
          <p:nvPr/>
        </p:nvPicPr>
        <p:blipFill rotWithShape="1">
          <a:blip r:embed="rId5">
            <a:alphaModFix/>
          </a:blip>
          <a:srcRect b="0" l="0" r="0" t="0"/>
          <a:stretch/>
        </p:blipFill>
        <p:spPr>
          <a:xfrm>
            <a:off x="6772662" y="3209900"/>
            <a:ext cx="1334366" cy="1137722"/>
          </a:xfrm>
          <a:prstGeom prst="rect">
            <a:avLst/>
          </a:prstGeom>
          <a:noFill/>
          <a:ln>
            <a:noFill/>
          </a:ln>
        </p:spPr>
      </p:pic>
      <p:sp>
        <p:nvSpPr>
          <p:cNvPr id="1053" name="Google Shape;1053;p55"/>
          <p:cNvSpPr txBox="1"/>
          <p:nvPr/>
        </p:nvSpPr>
        <p:spPr>
          <a:xfrm>
            <a:off x="50" y="1519377"/>
            <a:ext cx="45720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7. Best Case: Interview mit Close the Gap</a:t>
            </a:r>
            <a:endParaRPr b="1" i="0" sz="2500" u="none" cap="none" strike="noStrike">
              <a:solidFill>
                <a:schemeClr val="dk1"/>
              </a:solidFill>
              <a:latin typeface="Raleway"/>
              <a:ea typeface="Raleway"/>
              <a:cs typeface="Raleway"/>
              <a:sym typeface="Raleway"/>
            </a:endParaRPr>
          </a:p>
        </p:txBody>
      </p:sp>
      <p:sp>
        <p:nvSpPr>
          <p:cNvPr id="1054" name="Google Shape;1054;p55"/>
          <p:cNvSpPr txBox="1"/>
          <p:nvPr>
            <p:ph type="title"/>
          </p:nvPr>
        </p:nvSpPr>
        <p:spPr>
          <a:xfrm>
            <a:off x="50" y="2380835"/>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Marnick Vanlee</a:t>
            </a:r>
            <a:br>
              <a:rPr lang="it" sz="1600">
                <a:solidFill>
                  <a:srgbClr val="122D4A"/>
                </a:solidFill>
                <a:latin typeface="Arial"/>
                <a:ea typeface="Arial"/>
                <a:cs typeface="Arial"/>
                <a:sym typeface="Arial"/>
              </a:rPr>
            </a:br>
            <a:r>
              <a:rPr lang="it" sz="1600">
                <a:solidFill>
                  <a:srgbClr val="122D4A"/>
                </a:solidFill>
                <a:latin typeface="Arial"/>
                <a:ea typeface="Arial"/>
                <a:cs typeface="Arial"/>
                <a:sym typeface="Arial"/>
              </a:rPr>
              <a:t>CLOSE THE GAP</a:t>
            </a:r>
            <a:endParaRPr/>
          </a:p>
        </p:txBody>
      </p:sp>
      <p:pic>
        <p:nvPicPr>
          <p:cNvPr descr="Graphical user interface, application&#10;&#10;Description automatically generated with medium confidence" id="1055" name="Google Shape;1055;p55"/>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56"/>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sp>
        <p:nvSpPr>
          <p:cNvPr id="1061" name="Google Shape;1061;p56"/>
          <p:cNvSpPr txBox="1"/>
          <p:nvPr>
            <p:ph idx="1" type="body"/>
          </p:nvPr>
        </p:nvSpPr>
        <p:spPr>
          <a:xfrm>
            <a:off x="290809" y="1432739"/>
            <a:ext cx="8430900" cy="777772"/>
          </a:xfrm>
          <a:prstGeom prst="rect">
            <a:avLst/>
          </a:prstGeom>
          <a:noFill/>
          <a:ln>
            <a:noFill/>
          </a:ln>
        </p:spPr>
        <p:txBody>
          <a:bodyPr anchorCtr="0" anchor="t" bIns="91425" lIns="91425" spcFirstLastPara="1" rIns="91425" wrap="square" tIns="91425">
            <a:noAutofit/>
          </a:bodyPr>
          <a:lstStyle/>
          <a:p>
            <a:pPr indent="0" lvl="0" marL="0" rtl="0" algn="just">
              <a:lnSpc>
                <a:spcPct val="107000"/>
              </a:lnSpc>
              <a:spcBef>
                <a:spcPts val="0"/>
              </a:spcBef>
              <a:spcAft>
                <a:spcPts val="800"/>
              </a:spcAft>
              <a:buSzPts val="1800"/>
              <a:buNone/>
            </a:pPr>
            <a:r>
              <a:rPr b="1" lang="it" sz="2200">
                <a:solidFill>
                  <a:schemeClr val="dk1"/>
                </a:solidFill>
              </a:rPr>
              <a:t>Close the Gap </a:t>
            </a:r>
            <a:r>
              <a:rPr lang="it" sz="2200"/>
              <a:t>ist ein internationales Sozialunternehmen, das die </a:t>
            </a:r>
            <a:r>
              <a:rPr lang="it" sz="2200">
                <a:solidFill>
                  <a:schemeClr val="dk2"/>
                </a:solidFill>
                <a:latin typeface="Lato"/>
                <a:ea typeface="Lato"/>
                <a:cs typeface="Lato"/>
                <a:sym typeface="Lato"/>
              </a:rPr>
              <a:t>digitale Kluft </a:t>
            </a:r>
            <a:r>
              <a:rPr lang="it" sz="2200"/>
              <a:t>überbrücken will, indem</a:t>
            </a:r>
            <a:endParaRPr sz="2200"/>
          </a:p>
        </p:txBody>
      </p:sp>
      <p:pic>
        <p:nvPicPr>
          <p:cNvPr id="1062" name="Google Shape;1062;p5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63" name="Google Shape;1063;p56"/>
          <p:cNvPicPr preferRelativeResize="0"/>
          <p:nvPr/>
        </p:nvPicPr>
        <p:blipFill rotWithShape="1">
          <a:blip r:embed="rId4">
            <a:alphaModFix/>
          </a:blip>
          <a:srcRect b="0" l="0" r="0" t="0"/>
          <a:stretch/>
        </p:blipFill>
        <p:spPr>
          <a:xfrm>
            <a:off x="5241576" y="2431901"/>
            <a:ext cx="3773332" cy="1773260"/>
          </a:xfrm>
          <a:prstGeom prst="rect">
            <a:avLst/>
          </a:prstGeom>
          <a:noFill/>
          <a:ln>
            <a:noFill/>
          </a:ln>
        </p:spPr>
      </p:pic>
      <p:sp>
        <p:nvSpPr>
          <p:cNvPr id="1064" name="Google Shape;1064;p56"/>
          <p:cNvSpPr txBox="1"/>
          <p:nvPr/>
        </p:nvSpPr>
        <p:spPr>
          <a:xfrm>
            <a:off x="290809" y="2190412"/>
            <a:ext cx="4709569" cy="24621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it" sz="2200" u="none" cap="none" strike="noStrike">
                <a:solidFill>
                  <a:schemeClr val="dk2"/>
                </a:solidFill>
                <a:latin typeface="Lato"/>
                <a:ea typeface="Lato"/>
                <a:cs typeface="Lato"/>
                <a:sym typeface="Lato"/>
              </a:rPr>
              <a:t>es hochwertige, gebrauchte </a:t>
            </a:r>
            <a:endParaRPr/>
          </a:p>
          <a:p>
            <a:pPr indent="0" lvl="0" marL="0" marR="0" rtl="0" algn="l">
              <a:lnSpc>
                <a:spcPct val="100000"/>
              </a:lnSpc>
              <a:spcBef>
                <a:spcPts val="0"/>
              </a:spcBef>
              <a:spcAft>
                <a:spcPts val="0"/>
              </a:spcAft>
              <a:buClr>
                <a:srgbClr val="000000"/>
              </a:buClr>
              <a:buSzPts val="2200"/>
              <a:buFont typeface="Arial"/>
              <a:buNone/>
            </a:pPr>
            <a:r>
              <a:rPr b="0" i="0" lang="it" sz="2200" u="none" cap="none" strike="noStrike">
                <a:solidFill>
                  <a:schemeClr val="dk2"/>
                </a:solidFill>
                <a:latin typeface="Lato"/>
                <a:ea typeface="Lato"/>
                <a:cs typeface="Lato"/>
                <a:sym typeface="Lato"/>
              </a:rPr>
              <a:t>IT-Geräte, die von europäischen Unternehmen gespendet wurden, für Bildungs-, medizinische und soziale Projekte in Entwicklungs- und Schwellenländern zur Verfügung stellt.</a:t>
            </a:r>
            <a:endParaRPr b="0" i="0" sz="22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065" name="Google Shape;1065;p5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57"/>
          <p:cNvSpPr txBox="1"/>
          <p:nvPr>
            <p:ph idx="1" type="body"/>
          </p:nvPr>
        </p:nvSpPr>
        <p:spPr>
          <a:xfrm>
            <a:off x="507319" y="1118336"/>
            <a:ext cx="4080300" cy="243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a:solidFill>
                  <a:schemeClr val="dk1"/>
                </a:solidFill>
              </a:rPr>
              <a:t>Close the Gap </a:t>
            </a:r>
            <a:r>
              <a:rPr lang="it"/>
              <a:t>glaubt an Selbstversorgung. Die Organisation erhält sich durch Partnerschaften mit großen europäischen Unternehmen und durch den digitalen Gebrauchtmarkt.</a:t>
            </a:r>
            <a:endParaRPr/>
          </a:p>
        </p:txBody>
      </p:sp>
      <p:pic>
        <p:nvPicPr>
          <p:cNvPr id="1071" name="Google Shape;1071;p5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72" name="Google Shape;1072;p57"/>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pic>
        <p:nvPicPr>
          <p:cNvPr id="1073" name="Google Shape;1073;p57"/>
          <p:cNvPicPr preferRelativeResize="0"/>
          <p:nvPr/>
        </p:nvPicPr>
        <p:blipFill rotWithShape="1">
          <a:blip r:embed="rId4">
            <a:alphaModFix/>
          </a:blip>
          <a:srcRect b="0" l="0" r="0" t="0"/>
          <a:stretch/>
        </p:blipFill>
        <p:spPr>
          <a:xfrm>
            <a:off x="4641479" y="1443879"/>
            <a:ext cx="4013948" cy="2006974"/>
          </a:xfrm>
          <a:prstGeom prst="rect">
            <a:avLst/>
          </a:prstGeom>
          <a:noFill/>
          <a:ln>
            <a:noFill/>
          </a:ln>
        </p:spPr>
      </p:pic>
      <p:sp>
        <p:nvSpPr>
          <p:cNvPr id="1074" name="Google Shape;1074;p57"/>
          <p:cNvSpPr txBox="1"/>
          <p:nvPr/>
        </p:nvSpPr>
        <p:spPr>
          <a:xfrm>
            <a:off x="506916" y="3607011"/>
            <a:ext cx="8148600" cy="92328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it" sz="1800" u="none" cap="none" strike="noStrike">
                <a:solidFill>
                  <a:schemeClr val="dk2"/>
                </a:solidFill>
                <a:latin typeface="Lato"/>
                <a:ea typeface="Lato"/>
                <a:cs typeface="Lato"/>
                <a:sym typeface="Lato"/>
              </a:rPr>
              <a:t>Nicht jede zurückgewonnene Hardware passt zur sozialen Mission von </a:t>
            </a:r>
            <a:r>
              <a:rPr b="1" i="0" lang="it" sz="1800" u="none" cap="none" strike="noStrike">
                <a:solidFill>
                  <a:schemeClr val="dk1"/>
                </a:solidFill>
                <a:latin typeface="Lato"/>
                <a:ea typeface="Lato"/>
                <a:cs typeface="Lato"/>
                <a:sym typeface="Lato"/>
              </a:rPr>
              <a:t>Close the Gap</a:t>
            </a:r>
            <a:r>
              <a:rPr b="0" i="0" lang="it" sz="1800" u="none" cap="none" strike="noStrike">
                <a:solidFill>
                  <a:schemeClr val="dk2"/>
                </a:solidFill>
                <a:latin typeface="Lato"/>
                <a:ea typeface="Lato"/>
                <a:cs typeface="Lato"/>
                <a:sym typeface="Lato"/>
              </a:rPr>
              <a:t>, daher verkauft die Organisation das Produkt nach der Wiederaufbereitung und erzielt damit Gewinne.</a:t>
            </a:r>
            <a:endParaRPr b="0" i="0" sz="18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075" name="Google Shape;1075;p57"/>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58"/>
          <p:cNvSpPr txBox="1"/>
          <p:nvPr>
            <p:ph idx="1" type="body"/>
          </p:nvPr>
        </p:nvSpPr>
        <p:spPr>
          <a:xfrm>
            <a:off x="2410112" y="1371656"/>
            <a:ext cx="6321600" cy="363065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it" sz="1800"/>
              <a:t>Marnick Vanlee </a:t>
            </a:r>
            <a:r>
              <a:rPr lang="it" sz="1800"/>
              <a:t>betonte, dass </a:t>
            </a:r>
            <a:r>
              <a:rPr b="1" lang="it">
                <a:solidFill>
                  <a:schemeClr val="dk1"/>
                </a:solidFill>
              </a:rPr>
              <a:t>Close the Gap</a:t>
            </a:r>
            <a:r>
              <a:rPr lang="it" sz="1800"/>
              <a:t>, obwohl </a:t>
            </a:r>
            <a:r>
              <a:rPr lang="it"/>
              <a:t>es sich um ein nicht gewinnorientiertes Unternehmen handelt, die Hardware nicht umsonst hergibt.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i="1" lang="it" sz="1600"/>
              <a:t>"Wir verlangen bewusst einen Beitrag von den Partnern, die wir in Afrika unterstützen. Wir glauben nicht daran, etwas umsonst zu geben, man sollte den Menschen ein Gefühl der Eigenverantwortung geben, da dies bessere Ergebnisse für das Projekt bringt. Nur wer ernsthaft interessiert ist und die notwendigen Voraussetzungen für die Nutzung der Hardware mitbringt, wird das Produkt auch effektiv nutzen</a:t>
            </a:r>
            <a:r>
              <a:rPr lang="it" sz="1600"/>
              <a:t>."</a:t>
            </a:r>
            <a:endParaRPr sz="1600"/>
          </a:p>
          <a:p>
            <a:pPr indent="0" lvl="0" marL="114300" rtl="0" algn="l">
              <a:lnSpc>
                <a:spcPct val="115000"/>
              </a:lnSpc>
              <a:spcBef>
                <a:spcPts val="0"/>
              </a:spcBef>
              <a:spcAft>
                <a:spcPts val="0"/>
              </a:spcAft>
              <a:buSzPts val="1800"/>
              <a:buNone/>
            </a:pPr>
            <a:r>
              <a:t/>
            </a:r>
            <a:endParaRPr/>
          </a:p>
        </p:txBody>
      </p:sp>
      <p:pic>
        <p:nvPicPr>
          <p:cNvPr id="1081" name="Google Shape;1081;p58"/>
          <p:cNvPicPr preferRelativeResize="0"/>
          <p:nvPr/>
        </p:nvPicPr>
        <p:blipFill rotWithShape="1">
          <a:blip r:embed="rId3">
            <a:alphaModFix/>
          </a:blip>
          <a:srcRect b="0" l="0" r="0" t="0"/>
          <a:stretch/>
        </p:blipFill>
        <p:spPr>
          <a:xfrm>
            <a:off x="53790" y="1497161"/>
            <a:ext cx="2519368" cy="2867668"/>
          </a:xfrm>
          <a:prstGeom prst="rect">
            <a:avLst/>
          </a:prstGeom>
          <a:noFill/>
          <a:ln>
            <a:noFill/>
          </a:ln>
        </p:spPr>
      </p:pic>
      <p:sp>
        <p:nvSpPr>
          <p:cNvPr id="1082" name="Google Shape;1082;p58"/>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pic>
        <p:nvPicPr>
          <p:cNvPr id="1083" name="Google Shape;1083;p5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084" name="Google Shape;1084;p5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59"/>
          <p:cNvSpPr txBox="1"/>
          <p:nvPr>
            <p:ph idx="1" type="body"/>
          </p:nvPr>
        </p:nvSpPr>
        <p:spPr>
          <a:xfrm>
            <a:off x="2400250" y="1368810"/>
            <a:ext cx="6321600" cy="3002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it" sz="2200">
                <a:solidFill>
                  <a:schemeClr val="dk1"/>
                </a:solidFill>
              </a:rPr>
              <a:t>Close the Gap </a:t>
            </a:r>
            <a:r>
              <a:rPr lang="it" sz="2200"/>
              <a:t>hat nur fünf Mitarbeiter in Belgien und ist selbst als kleines, nicht gewinnorientiertes Unternehmen nicht auf externe Mittel oder Wohltätigkeit angewiesen.</a:t>
            </a:r>
            <a:endParaRPr/>
          </a:p>
          <a:p>
            <a:pPr indent="0" lvl="0" marL="114300" rtl="0" algn="l">
              <a:lnSpc>
                <a:spcPct val="115000"/>
              </a:lnSpc>
              <a:spcBef>
                <a:spcPts val="0"/>
              </a:spcBef>
              <a:spcAft>
                <a:spcPts val="0"/>
              </a:spcAft>
              <a:buSzPts val="1800"/>
              <a:buNone/>
            </a:pPr>
            <a:r>
              <a:rPr lang="it" sz="2200"/>
              <a:t>Das Unternehmen ist, wie wir gezeigt haben, autark und in der Lage, unabhängig zu wachsen. </a:t>
            </a:r>
            <a:endParaRPr sz="2200"/>
          </a:p>
        </p:txBody>
      </p:sp>
      <p:sp>
        <p:nvSpPr>
          <p:cNvPr id="1090" name="Google Shape;1090;p59"/>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pic>
        <p:nvPicPr>
          <p:cNvPr id="1091" name="Google Shape;1091;p5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92" name="Google Shape;1092;p59"/>
          <p:cNvPicPr preferRelativeResize="0"/>
          <p:nvPr/>
        </p:nvPicPr>
        <p:blipFill rotWithShape="1">
          <a:blip r:embed="rId4">
            <a:alphaModFix/>
          </a:blip>
          <a:srcRect b="0" l="0" r="0" t="0"/>
          <a:stretch/>
        </p:blipFill>
        <p:spPr>
          <a:xfrm>
            <a:off x="183020" y="1560334"/>
            <a:ext cx="2343150" cy="2810876"/>
          </a:xfrm>
          <a:prstGeom prst="rect">
            <a:avLst/>
          </a:prstGeom>
          <a:noFill/>
          <a:ln>
            <a:noFill/>
          </a:ln>
        </p:spPr>
      </p:pic>
      <p:pic>
        <p:nvPicPr>
          <p:cNvPr descr="Graphical user interface, application&#10;&#10;Description automatically generated with medium confidence" id="1093" name="Google Shape;1093;p59"/>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60"/>
          <p:cNvSpPr txBox="1"/>
          <p:nvPr>
            <p:ph idx="1" type="body"/>
          </p:nvPr>
        </p:nvSpPr>
        <p:spPr>
          <a:xfrm>
            <a:off x="389718" y="1285547"/>
            <a:ext cx="40392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a:solidFill>
                  <a:schemeClr val="dk1"/>
                </a:solidFill>
              </a:rPr>
              <a:t>Close the Gap </a:t>
            </a:r>
            <a:r>
              <a:rPr lang="it"/>
              <a:t>verfügt über eine große Anzahl von Partnern, die in allen Bereichen des Unternehmens helfen, von der Buchhaltung bis hin zu den praktischen Angelegenheiten.</a:t>
            </a:r>
            <a:endParaRPr/>
          </a:p>
        </p:txBody>
      </p:sp>
      <p:pic>
        <p:nvPicPr>
          <p:cNvPr id="1099" name="Google Shape;1099;p6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00" name="Google Shape;1100;p60"/>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sp>
        <p:nvSpPr>
          <p:cNvPr id="1101" name="Google Shape;1101;p60"/>
          <p:cNvSpPr txBox="1"/>
          <p:nvPr/>
        </p:nvSpPr>
        <p:spPr>
          <a:xfrm>
            <a:off x="389669" y="3490794"/>
            <a:ext cx="83016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it" sz="1800" u="none" cap="none" strike="noStrike">
                <a:solidFill>
                  <a:schemeClr val="dk1"/>
                </a:solidFill>
                <a:latin typeface="Lato"/>
                <a:ea typeface="Lato"/>
                <a:cs typeface="Lato"/>
                <a:sym typeface="Lato"/>
              </a:rPr>
              <a:t>Close the Gap </a:t>
            </a:r>
            <a:r>
              <a:rPr b="0" i="0" lang="it" sz="1800" u="none" cap="none" strike="noStrike">
                <a:solidFill>
                  <a:schemeClr val="dk2"/>
                </a:solidFill>
                <a:latin typeface="Lato"/>
                <a:ea typeface="Lato"/>
                <a:cs typeface="Lato"/>
                <a:sym typeface="Lato"/>
              </a:rPr>
              <a:t>ist heute eine Unternehmensgruppe, deren anfängliches Geschäftsmodell viel Entwicklungsarbeit erforderte. Obwohl es nicht auf Gewinn ausgerichtet war, ermöglichte die gute Unternehmensführung eine weltweite Expansion.</a:t>
            </a:r>
            <a:endParaRPr b="0" i="0" sz="1800" u="none" cap="none" strike="noStrike">
              <a:solidFill>
                <a:srgbClr val="000000"/>
              </a:solidFill>
              <a:latin typeface="Arial"/>
              <a:ea typeface="Arial"/>
              <a:cs typeface="Arial"/>
              <a:sym typeface="Arial"/>
            </a:endParaRPr>
          </a:p>
        </p:txBody>
      </p:sp>
      <p:pic>
        <p:nvPicPr>
          <p:cNvPr id="1102" name="Google Shape;1102;p60"/>
          <p:cNvPicPr preferRelativeResize="0"/>
          <p:nvPr/>
        </p:nvPicPr>
        <p:blipFill rotWithShape="1">
          <a:blip r:embed="rId4">
            <a:alphaModFix/>
          </a:blip>
          <a:srcRect b="0" l="0" r="0" t="0"/>
          <a:stretch/>
        </p:blipFill>
        <p:spPr>
          <a:xfrm>
            <a:off x="4428983" y="1399769"/>
            <a:ext cx="4262286" cy="2081909"/>
          </a:xfrm>
          <a:prstGeom prst="rect">
            <a:avLst/>
          </a:prstGeom>
          <a:noFill/>
          <a:ln>
            <a:noFill/>
          </a:ln>
        </p:spPr>
      </p:pic>
      <p:pic>
        <p:nvPicPr>
          <p:cNvPr descr="Graphical user interface, application&#10;&#10;Description automatically generated with medium confidence" id="1103" name="Google Shape;1103;p6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61"/>
          <p:cNvSpPr txBox="1"/>
          <p:nvPr>
            <p:ph idx="1" type="body"/>
          </p:nvPr>
        </p:nvSpPr>
        <p:spPr>
          <a:xfrm>
            <a:off x="389717" y="1222800"/>
            <a:ext cx="5439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a:solidFill>
                  <a:schemeClr val="dk1"/>
                </a:solidFill>
              </a:rPr>
              <a:t>Close the Gap ist ein </a:t>
            </a:r>
            <a:r>
              <a:rPr lang="it"/>
              <a:t>globales Unternehmen. In Belgien ist </a:t>
            </a:r>
            <a:r>
              <a:rPr b="1" lang="it">
                <a:solidFill>
                  <a:schemeClr val="dk1"/>
                </a:solidFill>
              </a:rPr>
              <a:t>Close the Gap </a:t>
            </a:r>
            <a:r>
              <a:rPr lang="it"/>
              <a:t>ein Sozialunternehmen, aber um weltweit anerkannt zu werden, ist es auch als </a:t>
            </a:r>
            <a:r>
              <a:rPr b="1" lang="it"/>
              <a:t>B-Corp </a:t>
            </a:r>
            <a:r>
              <a:rPr lang="it"/>
              <a:t>registriert.</a:t>
            </a:r>
            <a:endParaRPr/>
          </a:p>
        </p:txBody>
      </p:sp>
      <p:pic>
        <p:nvPicPr>
          <p:cNvPr id="1109" name="Google Shape;1109;p6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10" name="Google Shape;1110;p61"/>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pic>
        <p:nvPicPr>
          <p:cNvPr id="1111" name="Google Shape;1111;p61"/>
          <p:cNvPicPr preferRelativeResize="0"/>
          <p:nvPr/>
        </p:nvPicPr>
        <p:blipFill rotWithShape="1">
          <a:blip r:embed="rId4">
            <a:alphaModFix/>
          </a:blip>
          <a:srcRect b="0" l="0" r="0" t="0"/>
          <a:stretch/>
        </p:blipFill>
        <p:spPr>
          <a:xfrm>
            <a:off x="5648326" y="1141224"/>
            <a:ext cx="3073524" cy="2704168"/>
          </a:xfrm>
          <a:prstGeom prst="rect">
            <a:avLst/>
          </a:prstGeom>
          <a:noFill/>
          <a:ln>
            <a:noFill/>
          </a:ln>
        </p:spPr>
      </p:pic>
      <p:sp>
        <p:nvSpPr>
          <p:cNvPr id="1112" name="Google Shape;1112;p61"/>
          <p:cNvSpPr txBox="1"/>
          <p:nvPr/>
        </p:nvSpPr>
        <p:spPr>
          <a:xfrm>
            <a:off x="389717" y="2936375"/>
            <a:ext cx="5901814" cy="1631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it" sz="2000" u="none" cap="none" strike="noStrike">
                <a:solidFill>
                  <a:schemeClr val="dk2"/>
                </a:solidFill>
                <a:latin typeface="Lato"/>
                <a:ea typeface="Lato"/>
                <a:cs typeface="Lato"/>
                <a:sym typeface="Lato"/>
              </a:rPr>
              <a:t>"Eine </a:t>
            </a:r>
            <a:r>
              <a:rPr b="1" i="1" lang="it" sz="2000" u="none" cap="none" strike="noStrike">
                <a:solidFill>
                  <a:schemeClr val="dk2"/>
                </a:solidFill>
                <a:latin typeface="Lato"/>
                <a:ea typeface="Lato"/>
                <a:cs typeface="Lato"/>
                <a:sym typeface="Lato"/>
              </a:rPr>
              <a:t>B-Corp </a:t>
            </a:r>
            <a:r>
              <a:rPr b="0" i="1" lang="it" sz="2000" u="none" cap="none" strike="noStrike">
                <a:solidFill>
                  <a:schemeClr val="dk2"/>
                </a:solidFill>
                <a:latin typeface="Lato"/>
                <a:ea typeface="Lato"/>
                <a:cs typeface="Lato"/>
                <a:sym typeface="Lato"/>
              </a:rPr>
              <a:t>zu sein ist sehr nützlich: In einigen Ländern sind die normalen Unternehmensaktivitäten gesetzlich eingeschränkt. Als reguläres Unternehmen, das als </a:t>
            </a:r>
            <a:r>
              <a:rPr b="1" i="1" lang="it" sz="2000" u="none" cap="none" strike="noStrike">
                <a:solidFill>
                  <a:schemeClr val="dk2"/>
                </a:solidFill>
                <a:latin typeface="Lato"/>
                <a:ea typeface="Lato"/>
                <a:cs typeface="Lato"/>
                <a:sym typeface="Lato"/>
              </a:rPr>
              <a:t>B-Corp </a:t>
            </a:r>
            <a:r>
              <a:rPr b="0" i="1" lang="it" sz="2000" u="none" cap="none" strike="noStrike">
                <a:solidFill>
                  <a:schemeClr val="dk2"/>
                </a:solidFill>
                <a:latin typeface="Lato"/>
                <a:ea typeface="Lato"/>
                <a:cs typeface="Lato"/>
                <a:sym typeface="Lato"/>
              </a:rPr>
              <a:t>registriert ist, kann </a:t>
            </a:r>
            <a:r>
              <a:rPr b="1" i="1" lang="it" sz="2000" u="none" cap="none" strike="noStrike">
                <a:solidFill>
                  <a:schemeClr val="dk1"/>
                </a:solidFill>
                <a:latin typeface="Lato"/>
                <a:ea typeface="Lato"/>
                <a:cs typeface="Lato"/>
                <a:sym typeface="Lato"/>
              </a:rPr>
              <a:t>Close the Gap </a:t>
            </a:r>
            <a:r>
              <a:rPr b="0" i="1" lang="it" sz="2000" u="none" cap="none" strike="noStrike">
                <a:solidFill>
                  <a:schemeClr val="dk2"/>
                </a:solidFill>
                <a:latin typeface="Lato"/>
                <a:ea typeface="Lato"/>
                <a:cs typeface="Lato"/>
                <a:sym typeface="Lato"/>
              </a:rPr>
              <a:t>sein Ziel ohne Einschränkungen verfolgen</a:t>
            </a:r>
            <a:r>
              <a:rPr b="0" i="0" lang="it" sz="2000" u="none" cap="none" strike="noStrike">
                <a:solidFill>
                  <a:schemeClr val="dk2"/>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113" name="Google Shape;1113;p6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pic>
        <p:nvPicPr>
          <p:cNvPr id="1118" name="Google Shape;1118;p6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19" name="Google Shape;1119;p62"/>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sp>
        <p:nvSpPr>
          <p:cNvPr id="1120" name="Google Shape;1120;p62"/>
          <p:cNvSpPr txBox="1"/>
          <p:nvPr/>
        </p:nvSpPr>
        <p:spPr>
          <a:xfrm>
            <a:off x="359137" y="1292839"/>
            <a:ext cx="5759100" cy="31392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it" sz="1800" u="none" cap="none" strike="noStrike">
                <a:solidFill>
                  <a:schemeClr val="dk1"/>
                </a:solidFill>
                <a:latin typeface="Lato"/>
                <a:ea typeface="Lato"/>
                <a:cs typeface="Lato"/>
                <a:sym typeface="Lato"/>
              </a:rPr>
              <a:t>PROJEKT-ZYKLUS: </a:t>
            </a:r>
            <a:r>
              <a:rPr b="0" i="0" lang="it" sz="1800" u="none" cap="none" strike="noStrike">
                <a:solidFill>
                  <a:schemeClr val="dk2"/>
                </a:solidFill>
                <a:latin typeface="Lato"/>
                <a:ea typeface="Lato"/>
                <a:cs typeface="Lato"/>
                <a:sym typeface="Lato"/>
              </a:rPr>
              <a:t>Von der Abholung bis zum Recycling</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Abholung bei der Spenderfirma</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Erneuerung der IKT-Ausrüstung</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Projektauswahl</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Transport der Ausrüstung zum Projekt</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Installation, Wartung und Schulungen</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Software und Fachwissen</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Weiterverfolgung und Bewertung</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1800" u="none" cap="none" strike="noStrike">
                <a:solidFill>
                  <a:schemeClr val="dk2"/>
                </a:solidFill>
                <a:latin typeface="Lato"/>
                <a:ea typeface="Lato"/>
                <a:cs typeface="Lato"/>
                <a:sym typeface="Lato"/>
              </a:rPr>
              <a:t>Abholung und Recycling von Altgeräten</a:t>
            </a:r>
            <a:endParaRPr b="0" i="0" sz="1800" u="none" cap="none" strike="noStrike">
              <a:solidFill>
                <a:srgbClr val="000000"/>
              </a:solidFill>
              <a:latin typeface="Arial"/>
              <a:ea typeface="Arial"/>
              <a:cs typeface="Arial"/>
              <a:sym typeface="Arial"/>
            </a:endParaRPr>
          </a:p>
        </p:txBody>
      </p:sp>
      <p:pic>
        <p:nvPicPr>
          <p:cNvPr id="1121" name="Google Shape;1121;p62"/>
          <p:cNvPicPr preferRelativeResize="0"/>
          <p:nvPr/>
        </p:nvPicPr>
        <p:blipFill rotWithShape="1">
          <a:blip r:embed="rId4">
            <a:alphaModFix/>
          </a:blip>
          <a:srcRect b="0" l="0" r="0" t="0"/>
          <a:stretch/>
        </p:blipFill>
        <p:spPr>
          <a:xfrm>
            <a:off x="6092390" y="1292838"/>
            <a:ext cx="2490502" cy="3170099"/>
          </a:xfrm>
          <a:prstGeom prst="rect">
            <a:avLst/>
          </a:prstGeom>
          <a:noFill/>
          <a:ln>
            <a:noFill/>
          </a:ln>
        </p:spPr>
      </p:pic>
      <p:pic>
        <p:nvPicPr>
          <p:cNvPr descr="Graphical user interface, application&#10;&#10;Description automatically generated with medium confidence" id="1122" name="Google Shape;1122;p6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txBox="1"/>
          <p:nvPr>
            <p:ph type="title"/>
          </p:nvPr>
        </p:nvSpPr>
        <p:spPr>
          <a:xfrm>
            <a:off x="1508100" y="511550"/>
            <a:ext cx="6127800" cy="909600"/>
          </a:xfrm>
          <a:prstGeom prst="rect">
            <a:avLst/>
          </a:prstGeom>
          <a:noFill/>
          <a:ln>
            <a:noFill/>
          </a:ln>
        </p:spPr>
        <p:txBody>
          <a:bodyPr anchorCtr="0" anchor="t" bIns="91425" lIns="91425" spcFirstLastPara="1" rIns="91425" wrap="square" tIns="91425">
            <a:noAutofit/>
          </a:bodyPr>
          <a:lstStyle/>
          <a:p>
            <a:pPr indent="0" lvl="0" marL="914400" rtl="0" algn="ctr">
              <a:lnSpc>
                <a:spcPct val="100000"/>
              </a:lnSpc>
              <a:spcBef>
                <a:spcPts val="0"/>
              </a:spcBef>
              <a:spcAft>
                <a:spcPts val="0"/>
              </a:spcAft>
              <a:buSzPts val="3000"/>
              <a:buNone/>
            </a:pPr>
            <a:r>
              <a:rPr b="1" i="0" lang="it" sz="1400" u="none" cap="none" strike="noStrike">
                <a:solidFill>
                  <a:srgbClr val="000000"/>
                </a:solidFill>
                <a:latin typeface="Raleway"/>
                <a:ea typeface="Raleway"/>
                <a:cs typeface="Raleway"/>
                <a:sym typeface="Raleway"/>
              </a:rPr>
              <a:t>Sozialunternehmen, Management und Betrieb</a:t>
            </a:r>
            <a:endParaRPr sz="1400">
              <a:latin typeface="Lato"/>
              <a:ea typeface="Lato"/>
              <a:cs typeface="Lato"/>
              <a:sym typeface="Lato"/>
            </a:endParaRPr>
          </a:p>
        </p:txBody>
      </p:sp>
      <p:sp>
        <p:nvSpPr>
          <p:cNvPr id="292" name="Google Shape;292;p6"/>
          <p:cNvSpPr txBox="1"/>
          <p:nvPr>
            <p:ph idx="1" type="body"/>
          </p:nvPr>
        </p:nvSpPr>
        <p:spPr>
          <a:xfrm>
            <a:off x="2059450" y="813861"/>
            <a:ext cx="6371400" cy="40407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lt1"/>
              </a:buClr>
              <a:buSzPts val="1300"/>
              <a:buAutoNum type="arabicPeriod"/>
            </a:pPr>
            <a:r>
              <a:rPr b="1" lang="it" sz="1200">
                <a:solidFill>
                  <a:schemeClr val="dk1"/>
                </a:solidFill>
              </a:rPr>
              <a:t>4. Wie man ein Netzwerk aufbaut oder Zugang dazu erhält und mit seinen Stakeholder interagiert</a:t>
            </a:r>
            <a:endParaRPr/>
          </a:p>
          <a:p>
            <a:pPr indent="-228600" lvl="0" marL="457200" rtl="0" algn="l">
              <a:lnSpc>
                <a:spcPct val="100000"/>
              </a:lnSpc>
              <a:spcBef>
                <a:spcPts val="0"/>
              </a:spcBef>
              <a:spcAft>
                <a:spcPts val="0"/>
              </a:spcAft>
              <a:buClr>
                <a:schemeClr val="lt1"/>
              </a:buClr>
              <a:buSzPts val="1300"/>
              <a:buNone/>
            </a:pPr>
            <a:r>
              <a:t/>
            </a:r>
            <a:endParaRPr b="1" sz="7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4.1 Warum ist die Vernetzung sozialer Unternehmen wichtig?</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4.2 Wie man ein Netzwerk aufbaut</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4.3 Wie man mit Stakeholder interagiert</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4.4 Vorteile eines Multi-Stakeholder-Systems</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2"/>
              </a:solidFill>
            </a:endParaRPr>
          </a:p>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5. Synergie und Gleichgewicht zwischen sozialen und wirtschaftlichen Zielen - Wie Sie Ihr Produkt vermarkten</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5.1 Wirtschaftlicher und sozialer Dualismus</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5.2 Wirtschaftliche Dimension</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5.3 Soziale Dimension</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5.4 Soziales Marketing</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2"/>
              </a:solidFill>
            </a:endParaRPr>
          </a:p>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6. Wie man soziale Auswirkungen messen kann</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6.1 Zweck der Messung</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6.2 Stakeholder</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6.3 Wertkette Auswirkungen</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6.4 Ansatz zur Messung</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2"/>
              </a:solidFill>
            </a:endParaRPr>
          </a:p>
          <a:p>
            <a:pPr indent="-304800" lvl="0" marL="457200" rtl="0" algn="l">
              <a:lnSpc>
                <a:spcPct val="100000"/>
              </a:lnSpc>
              <a:spcBef>
                <a:spcPts val="0"/>
              </a:spcBef>
              <a:spcAft>
                <a:spcPts val="0"/>
              </a:spcAft>
              <a:buClr>
                <a:schemeClr val="lt1"/>
              </a:buClr>
              <a:buSzPts val="1200"/>
              <a:buFont typeface="Lato"/>
              <a:buAutoNum type="arabicPeriod"/>
            </a:pPr>
            <a:r>
              <a:rPr b="1" lang="it" sz="1200">
                <a:solidFill>
                  <a:schemeClr val="dk1"/>
                </a:solidFill>
              </a:rPr>
              <a:t>7. Bester Fall - Interview mit Close the Gap</a:t>
            </a:r>
            <a:endParaRPr b="1" sz="1200">
              <a:solidFill>
                <a:schemeClr val="dk1"/>
              </a:solidFill>
            </a:endParaRPr>
          </a:p>
          <a:p>
            <a:pPr indent="-228600" lvl="0" marL="457200" rtl="0" algn="l">
              <a:lnSpc>
                <a:spcPct val="100000"/>
              </a:lnSpc>
              <a:spcBef>
                <a:spcPts val="0"/>
              </a:spcBef>
              <a:spcAft>
                <a:spcPts val="0"/>
              </a:spcAft>
              <a:buClr>
                <a:schemeClr val="lt1"/>
              </a:buClr>
              <a:buSzPts val="1300"/>
              <a:buNone/>
            </a:pPr>
            <a:r>
              <a:t/>
            </a:r>
            <a:endParaRPr b="1" sz="1100">
              <a:solidFill>
                <a:schemeClr val="dk2"/>
              </a:solidFill>
            </a:endParaRPr>
          </a:p>
          <a:p>
            <a:pPr indent="0" lvl="0" marL="457200" rtl="0" algn="l">
              <a:lnSpc>
                <a:spcPct val="100000"/>
              </a:lnSpc>
              <a:spcBef>
                <a:spcPts val="0"/>
              </a:spcBef>
              <a:spcAft>
                <a:spcPts val="0"/>
              </a:spcAft>
              <a:buSzPts val="1400"/>
              <a:buNone/>
            </a:pPr>
            <a:r>
              <a:t/>
            </a:r>
            <a:endParaRPr sz="1000"/>
          </a:p>
          <a:p>
            <a:pPr indent="0" lvl="0" marL="457200" rtl="0" algn="l">
              <a:lnSpc>
                <a:spcPct val="115000"/>
              </a:lnSpc>
              <a:spcBef>
                <a:spcPts val="0"/>
              </a:spcBef>
              <a:spcAft>
                <a:spcPts val="1200"/>
              </a:spcAft>
              <a:buSzPts val="1400"/>
              <a:buNone/>
            </a:pPr>
            <a:r>
              <a:t/>
            </a:r>
            <a:endParaRPr b="1">
              <a:solidFill>
                <a:schemeClr val="dk1"/>
              </a:solidFill>
            </a:endParaRPr>
          </a:p>
        </p:txBody>
      </p:sp>
      <p:pic>
        <p:nvPicPr>
          <p:cNvPr id="293" name="Google Shape;293;p6"/>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294" name="Google Shape;294;p6"/>
          <p:cNvSpPr txBox="1"/>
          <p:nvPr/>
        </p:nvSpPr>
        <p:spPr>
          <a:xfrm>
            <a:off x="454900" y="2317800"/>
            <a:ext cx="2087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rgbClr val="000000"/>
              </a:buClr>
              <a:buSzPts val="2100"/>
              <a:buFont typeface="Arial"/>
              <a:buNone/>
            </a:pPr>
            <a:r>
              <a:rPr b="1" i="0" lang="it" sz="2100" u="none" cap="none" strike="noStrike">
                <a:solidFill>
                  <a:schemeClr val="dk1"/>
                </a:solidFill>
                <a:latin typeface="Lato"/>
                <a:ea typeface="Lato"/>
                <a:cs typeface="Lato"/>
                <a:sym typeface="Lato"/>
              </a:rPr>
              <a:t>Index</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295" name="Google Shape;295;p6"/>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pic>
        <p:nvPicPr>
          <p:cNvPr id="1127" name="Google Shape;1127;p6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28" name="Google Shape;1128;p63"/>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Fallstudie: Close The Gap</a:t>
            </a:r>
            <a:endParaRPr/>
          </a:p>
        </p:txBody>
      </p:sp>
      <p:pic>
        <p:nvPicPr>
          <p:cNvPr id="1129" name="Google Shape;1129;p63"/>
          <p:cNvPicPr preferRelativeResize="0"/>
          <p:nvPr/>
        </p:nvPicPr>
        <p:blipFill rotWithShape="1">
          <a:blip r:embed="rId4">
            <a:alphaModFix/>
          </a:blip>
          <a:srcRect b="0" l="0" r="0" t="0"/>
          <a:stretch/>
        </p:blipFill>
        <p:spPr>
          <a:xfrm>
            <a:off x="6409764" y="3451412"/>
            <a:ext cx="2312084" cy="1236007"/>
          </a:xfrm>
          <a:prstGeom prst="rect">
            <a:avLst/>
          </a:prstGeom>
          <a:noFill/>
          <a:ln>
            <a:noFill/>
          </a:ln>
        </p:spPr>
      </p:pic>
      <p:sp>
        <p:nvSpPr>
          <p:cNvPr id="1130" name="Google Shape;1130;p63"/>
          <p:cNvSpPr txBox="1"/>
          <p:nvPr/>
        </p:nvSpPr>
        <p:spPr>
          <a:xfrm>
            <a:off x="561109" y="1374184"/>
            <a:ext cx="8160600" cy="25852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it" sz="1800" u="none" cap="none" strike="noStrike">
                <a:solidFill>
                  <a:schemeClr val="dk1"/>
                </a:solidFill>
                <a:latin typeface="Lato"/>
                <a:ea typeface="Lato"/>
                <a:cs typeface="Lato"/>
                <a:sym typeface="Lato"/>
              </a:rPr>
              <a:t>Close the Gap </a:t>
            </a:r>
            <a:r>
              <a:rPr b="0" i="0" lang="it" sz="1800" u="none" cap="none" strike="noStrike">
                <a:solidFill>
                  <a:schemeClr val="dk2"/>
                </a:solidFill>
                <a:latin typeface="Lato"/>
                <a:ea typeface="Lato"/>
                <a:cs typeface="Lato"/>
                <a:sym typeface="Lato"/>
              </a:rPr>
              <a:t>ist das perfekte Beispiel für eine gute und selbstlose Idee, die zu einem nachhaltigen Sozialunternehmen geführt hat.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it" sz="1800" u="none" cap="none" strike="noStrike">
                <a:solidFill>
                  <a:schemeClr val="dk2"/>
                </a:solidFill>
                <a:latin typeface="Lato"/>
                <a:ea typeface="Lato"/>
                <a:cs typeface="Lato"/>
                <a:sym typeface="Lato"/>
              </a:rPr>
              <a:t>In den über 20 Jahren seiner Tätigkeit hat </a:t>
            </a:r>
            <a:r>
              <a:rPr b="1" i="0" lang="it" sz="1800" u="none" cap="none" strike="noStrike">
                <a:solidFill>
                  <a:schemeClr val="dk1"/>
                </a:solidFill>
                <a:latin typeface="Lato"/>
                <a:ea typeface="Lato"/>
                <a:cs typeface="Lato"/>
                <a:sym typeface="Lato"/>
              </a:rPr>
              <a:t>Close the Gap </a:t>
            </a:r>
            <a:r>
              <a:rPr b="0" i="0" lang="it" sz="1800" u="none" cap="none" strike="noStrike">
                <a:solidFill>
                  <a:schemeClr val="dk2"/>
                </a:solidFill>
                <a:latin typeface="Lato"/>
                <a:ea typeface="Lato"/>
                <a:cs typeface="Lato"/>
                <a:sym typeface="Lato"/>
              </a:rPr>
              <a:t>unzähligen Menschen geholfen und ein leuchtendes Beispiel für ein nachhaltiges Geschäftsmodell gegeben.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it" sz="1800" u="none" cap="none" strike="noStrike">
                <a:solidFill>
                  <a:schemeClr val="dk2"/>
                </a:solidFill>
                <a:latin typeface="Lato"/>
                <a:ea typeface="Lato"/>
                <a:cs typeface="Lato"/>
                <a:sym typeface="Lato"/>
              </a:rPr>
              <a:t>Marnick Vanlee erklärte, dass der Wunsch, den weniger Glücklichen zu helfen, nicht ausschließlich zu einer Wohltätigkeitsstiftung oder einem unrentablen Geschäft führen muss. </a:t>
            </a:r>
            <a:r>
              <a:rPr b="1" i="0" lang="it" sz="1800" u="none" cap="none" strike="noStrike">
                <a:solidFill>
                  <a:schemeClr val="dk1"/>
                </a:solidFill>
                <a:latin typeface="Lato"/>
                <a:ea typeface="Lato"/>
                <a:cs typeface="Lato"/>
                <a:sym typeface="Lato"/>
              </a:rPr>
              <a:t>Close the Gap </a:t>
            </a:r>
            <a:r>
              <a:rPr b="0" i="0" lang="it" sz="1800" u="none" cap="none" strike="noStrike">
                <a:solidFill>
                  <a:schemeClr val="dk2"/>
                </a:solidFill>
                <a:latin typeface="Lato"/>
                <a:ea typeface="Lato"/>
                <a:cs typeface="Lato"/>
                <a:sym typeface="Lato"/>
              </a:rPr>
              <a:t>hat gezeigt, dass auch das Helfen ein Geschäft sein kann. </a:t>
            </a:r>
            <a:endParaRPr b="0" i="0" sz="18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131" name="Google Shape;1131;p63"/>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g1dc817903c6_0_13"/>
          <p:cNvSpPr txBox="1"/>
          <p:nvPr>
            <p:ph type="title"/>
          </p:nvPr>
        </p:nvSpPr>
        <p:spPr>
          <a:xfrm>
            <a:off x="298133" y="86249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t>Wichtige Punkte zum Mitnehmen</a:t>
            </a:r>
            <a:endParaRPr/>
          </a:p>
        </p:txBody>
      </p:sp>
      <p:sp>
        <p:nvSpPr>
          <p:cNvPr id="1137" name="Google Shape;1137;g1dc817903c6_0_13"/>
          <p:cNvSpPr txBox="1"/>
          <p:nvPr>
            <p:ph idx="2" type="body"/>
          </p:nvPr>
        </p:nvSpPr>
        <p:spPr>
          <a:xfrm>
            <a:off x="4446300" y="462578"/>
            <a:ext cx="4697700" cy="4057071"/>
          </a:xfrm>
          <a:prstGeom prst="rect">
            <a:avLst/>
          </a:prstGeom>
          <a:noFill/>
          <a:ln>
            <a:noFill/>
          </a:ln>
        </p:spPr>
        <p:txBody>
          <a:bodyPr anchorCtr="0" anchor="ctr" bIns="91425" lIns="91425" spcFirstLastPara="1" rIns="91425" wrap="square" tIns="91425">
            <a:noAutofit/>
          </a:bodyPr>
          <a:lstStyle/>
          <a:p>
            <a:pPr indent="-304800" lvl="0" marL="457200" rtl="0" algn="just">
              <a:lnSpc>
                <a:spcPct val="100000"/>
              </a:lnSpc>
              <a:spcBef>
                <a:spcPts val="0"/>
              </a:spcBef>
              <a:spcAft>
                <a:spcPts val="0"/>
              </a:spcAft>
              <a:buClr>
                <a:schemeClr val="accent5"/>
              </a:buClr>
              <a:buSzPts val="1200"/>
              <a:buFont typeface="Calibri"/>
              <a:buChar char="●"/>
            </a:pPr>
            <a:r>
              <a:rPr lang="it" sz="1600">
                <a:solidFill>
                  <a:schemeClr val="dk2"/>
                </a:solidFill>
              </a:rPr>
              <a:t>Das Hauptziel eines Sozialunternehmens ist die soziale Wirkung und nicht der Gewinn</a:t>
            </a:r>
            <a:br>
              <a:rPr lang="it" sz="1600">
                <a:solidFill>
                  <a:schemeClr val="dk2"/>
                </a:solidFill>
              </a:rPr>
            </a:br>
            <a:endParaRPr sz="1600">
              <a:solidFill>
                <a:schemeClr val="dk2"/>
              </a:solidFill>
            </a:endParaRPr>
          </a:p>
          <a:p>
            <a:pPr indent="-304800" lvl="0" marL="457200" rtl="0" algn="l">
              <a:lnSpc>
                <a:spcPct val="115000"/>
              </a:lnSpc>
              <a:spcBef>
                <a:spcPts val="0"/>
              </a:spcBef>
              <a:spcAft>
                <a:spcPts val="0"/>
              </a:spcAft>
              <a:buClr>
                <a:schemeClr val="accent5"/>
              </a:buClr>
              <a:buSzPts val="1200"/>
              <a:buFont typeface="Calibri"/>
              <a:buChar char="●"/>
            </a:pPr>
            <a:r>
              <a:rPr lang="it" sz="1600">
                <a:solidFill>
                  <a:schemeClr val="dk2"/>
                </a:solidFill>
              </a:rPr>
              <a:t>Jedes Land hat seine eigene Gesetzgebung und Kultur. Es ist wichtig, den Wettbewerb zu kennen, in dem Sie Ihr Unternehmen aufbauen wollen, um erfolgreich zu sein.</a:t>
            </a:r>
            <a:br>
              <a:rPr lang="it" sz="1600">
                <a:solidFill>
                  <a:schemeClr val="dk2"/>
                </a:solidFill>
              </a:rPr>
            </a:br>
            <a:endParaRPr sz="1600">
              <a:solidFill>
                <a:schemeClr val="dk2"/>
              </a:solidFill>
            </a:endParaRPr>
          </a:p>
          <a:p>
            <a:pPr indent="-330200" lvl="0" marL="457200" rtl="0" algn="l">
              <a:lnSpc>
                <a:spcPct val="115000"/>
              </a:lnSpc>
              <a:spcBef>
                <a:spcPts val="0"/>
              </a:spcBef>
              <a:spcAft>
                <a:spcPts val="0"/>
              </a:spcAft>
              <a:buClr>
                <a:schemeClr val="accent5"/>
              </a:buClr>
              <a:buSzPts val="1600"/>
              <a:buFont typeface="Calibri"/>
              <a:buChar char="●"/>
            </a:pPr>
            <a:r>
              <a:rPr lang="it" sz="1600">
                <a:solidFill>
                  <a:schemeClr val="dk2"/>
                </a:solidFill>
              </a:rPr>
              <a:t>Ein starkes Netzwerk ist ein Schlüsselfaktor für Sozialunternehmen, die als Multi-Stakeholder-Organisationen betrachtet werden, was zur Schaffung von wirtschaftlichem und sozialem Wert führt</a:t>
            </a:r>
            <a:r>
              <a:rPr lang="it" sz="1600">
                <a:solidFill>
                  <a:schemeClr val="dk2"/>
                </a:solidFill>
                <a:latin typeface="Arial"/>
                <a:ea typeface="Arial"/>
                <a:cs typeface="Arial"/>
                <a:sym typeface="Arial"/>
              </a:rPr>
              <a:t>. </a:t>
            </a:r>
            <a:endParaRPr sz="1600">
              <a:latin typeface="Calibri"/>
              <a:ea typeface="Calibri"/>
              <a:cs typeface="Calibri"/>
              <a:sym typeface="Calibri"/>
            </a:endParaRPr>
          </a:p>
        </p:txBody>
      </p:sp>
      <p:sp>
        <p:nvSpPr>
          <p:cNvPr id="1138" name="Google Shape;1138;g1dc817903c6_0_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it"/>
              <a:t>‹#›</a:t>
            </a:fld>
            <a:endParaRPr/>
          </a:p>
        </p:txBody>
      </p:sp>
      <p:pic>
        <p:nvPicPr>
          <p:cNvPr descr="Graphical user interface, application&#10;&#10;Description automatically generated with medium confidence" id="1139" name="Google Shape;1139;g1dc817903c6_0_13"/>
          <p:cNvPicPr preferRelativeResize="0"/>
          <p:nvPr/>
        </p:nvPicPr>
        <p:blipFill rotWithShape="1">
          <a:blip r:embed="rId3">
            <a:alphaModFix/>
          </a:blip>
          <a:srcRect b="0" l="0" r="0" t="0"/>
          <a:stretch/>
        </p:blipFill>
        <p:spPr>
          <a:xfrm>
            <a:off x="79013" y="4672056"/>
            <a:ext cx="1871664" cy="393179"/>
          </a:xfrm>
          <a:prstGeom prst="rect">
            <a:avLst/>
          </a:prstGeom>
          <a:noFill/>
          <a:ln>
            <a:noFill/>
          </a:ln>
        </p:spPr>
      </p:pic>
      <p:pic>
        <p:nvPicPr>
          <p:cNvPr id="1140" name="Google Shape;1140;g1dc817903c6_0_13"/>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1141" name="Google Shape;1141;g1dc817903c6_0_13"/>
          <p:cNvPicPr preferRelativeResize="0"/>
          <p:nvPr/>
        </p:nvPicPr>
        <p:blipFill rotWithShape="1">
          <a:blip r:embed="rId5">
            <a:alphaModFix/>
          </a:blip>
          <a:srcRect b="0" l="0" r="0" t="0"/>
          <a:stretch/>
        </p:blipFill>
        <p:spPr>
          <a:xfrm>
            <a:off x="409475" y="2180701"/>
            <a:ext cx="3514816" cy="23389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g1cbc959274b_0_0"/>
          <p:cNvSpPr txBox="1"/>
          <p:nvPr>
            <p:ph type="title"/>
          </p:nvPr>
        </p:nvSpPr>
        <p:spPr>
          <a:xfrm>
            <a:off x="21175" y="951475"/>
            <a:ext cx="4550700"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200">
                <a:solidFill>
                  <a:srgbClr val="122D4A"/>
                </a:solidFill>
                <a:latin typeface="Arial"/>
                <a:ea typeface="Arial"/>
                <a:cs typeface="Arial"/>
                <a:sym typeface="Arial"/>
              </a:rPr>
              <a:t>Reflexion/Selbsteinschätzung</a:t>
            </a:r>
            <a:endParaRPr b="0" sz="2200">
              <a:solidFill>
                <a:srgbClr val="122D4A"/>
              </a:solidFill>
              <a:latin typeface="Arial"/>
              <a:ea typeface="Arial"/>
              <a:cs typeface="Arial"/>
              <a:sym typeface="Arial"/>
            </a:endParaRPr>
          </a:p>
        </p:txBody>
      </p:sp>
      <p:sp>
        <p:nvSpPr>
          <p:cNvPr id="1147" name="Google Shape;1147;g1cbc959274b_0_0"/>
          <p:cNvSpPr txBox="1"/>
          <p:nvPr>
            <p:ph idx="2" type="body"/>
          </p:nvPr>
        </p:nvSpPr>
        <p:spPr>
          <a:xfrm>
            <a:off x="4701825" y="793250"/>
            <a:ext cx="4293300" cy="3884100"/>
          </a:xfrm>
          <a:prstGeom prst="rect">
            <a:avLst/>
          </a:prstGeom>
          <a:noFill/>
          <a:ln>
            <a:noFill/>
          </a:ln>
        </p:spPr>
        <p:txBody>
          <a:bodyPr anchorCtr="0" anchor="ctr" bIns="91425" lIns="91425" spcFirstLastPara="1" rIns="91425" wrap="square" tIns="91425">
            <a:noAutofit/>
          </a:bodyPr>
          <a:lstStyle/>
          <a:p>
            <a:pPr indent="0" lvl="0" marL="139700" rtl="0" algn="l">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extLst>
                  <a:ext uri="http://customooxmlschemas.google.com/">
                    <go:slidesCustomData xmlns:go="http://customooxmlschemas.google.com/" textRoundtripDataId="0"/>
                  </a:ext>
                </a:extLst>
              </a:rPr>
              <a:t>1) </a:t>
            </a:r>
            <a:r>
              <a:rPr b="1" lang="it" sz="1600">
                <a:solidFill>
                  <a:schemeClr val="dk2"/>
                </a:solidFill>
                <a:latin typeface="Calibri"/>
                <a:ea typeface="Calibri"/>
                <a:cs typeface="Calibri"/>
                <a:sym typeface="Calibri"/>
              </a:rPr>
              <a:t>Ist das </a:t>
            </a:r>
            <a:r>
              <a:rPr b="1" lang="it" sz="1600">
                <a:solidFill>
                  <a:schemeClr val="dk2"/>
                </a:solidFill>
                <a:latin typeface="Calibri"/>
                <a:ea typeface="Calibri"/>
                <a:cs typeface="Calibri"/>
                <a:sym typeface="Calibri"/>
                <a:extLst>
                  <a:ext uri="http://customooxmlschemas.google.com/">
                    <go:slidesCustomData xmlns:go="http://customooxmlschemas.google.com/" textRoundtripDataId="1"/>
                  </a:ext>
                </a:extLst>
              </a:rPr>
              <a:t>Ziel eines Sozialunternehmens </a:t>
            </a:r>
            <a:r>
              <a:rPr b="1" lang="it" sz="1600">
                <a:solidFill>
                  <a:schemeClr val="dk2"/>
                </a:solidFill>
                <a:latin typeface="Calibri"/>
                <a:ea typeface="Calibri"/>
                <a:cs typeface="Calibri"/>
                <a:sym typeface="Calibri"/>
              </a:rPr>
              <a:t>die Erzielung von Gewinn</a:t>
            </a:r>
            <a:r>
              <a:rPr b="1" lang="it" sz="1600">
                <a:solidFill>
                  <a:schemeClr val="dk2"/>
                </a:solidFill>
                <a:latin typeface="Calibri"/>
                <a:ea typeface="Calibri"/>
                <a:cs typeface="Calibri"/>
                <a:sym typeface="Calibri"/>
                <a:extLst>
                  <a:ext uri="http://customooxmlschemas.google.com/">
                    <go:slidesCustomData xmlns:go="http://customooxmlschemas.google.com/" textRoundtripDataId="2"/>
                  </a:ext>
                </a:extLst>
              </a:rPr>
              <a:t>?</a:t>
            </a:r>
            <a:endParaRPr b="1" sz="1600">
              <a:solidFill>
                <a:schemeClr val="dk2"/>
              </a:solidFill>
              <a:latin typeface="Calibri"/>
              <a:ea typeface="Calibri"/>
              <a:cs typeface="Calibri"/>
              <a:sym typeface="Calibri"/>
              <a:extLst>
                <a:ext uri="http://customooxmlschemas.google.com/">
                  <go:slidesCustomData xmlns:go="http://customooxmlschemas.google.com/" textRoundtripDataId="3"/>
                </a:ext>
              </a:extLst>
            </a:endParaRPr>
          </a:p>
          <a:p>
            <a:pPr indent="0" lvl="0" marL="139700" rtl="0" algn="l">
              <a:lnSpc>
                <a:spcPct val="115000"/>
              </a:lnSpc>
              <a:spcBef>
                <a:spcPts val="0"/>
              </a:spcBef>
              <a:spcAft>
                <a:spcPts val="0"/>
              </a:spcAft>
              <a:buClr>
                <a:schemeClr val="dk2"/>
              </a:buClr>
              <a:buSzPts val="1100"/>
              <a:buFont typeface="Arial"/>
              <a:buNone/>
            </a:pPr>
            <a:r>
              <a:t/>
            </a:r>
            <a:endParaRPr b="1" sz="1600">
              <a:solidFill>
                <a:schemeClr val="dk2"/>
              </a:solidFill>
              <a:latin typeface="Calibri"/>
              <a:ea typeface="Calibri"/>
              <a:cs typeface="Calibri"/>
              <a:sym typeface="Calibri"/>
              <a:extLst>
                <a:ext uri="http://customooxmlschemas.google.com/">
                  <go:slidesCustomData xmlns:go="http://customooxmlschemas.google.com/" textRoundtripDataId="4"/>
                </a:ext>
              </a:extLst>
            </a:endParaRPr>
          </a:p>
          <a:p>
            <a:pPr indent="0" lvl="0" marL="139700" rtl="0" algn="l">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extLst>
                  <a:ext uri="http://customooxmlschemas.google.com/">
                    <go:slidesCustomData xmlns:go="http://customooxmlschemas.google.com/" textRoundtripDataId="5"/>
                  </a:ext>
                </a:extLst>
              </a:rPr>
              <a:t>2) Muss ein Unternehmen, das eine B-Corp sein möchte, eine Non-Profit Organisation sein?</a:t>
            </a:r>
            <a:endParaRPr b="1" sz="1600">
              <a:solidFill>
                <a:schemeClr val="dk2"/>
              </a:solidFill>
              <a:latin typeface="Calibri"/>
              <a:ea typeface="Calibri"/>
              <a:cs typeface="Calibri"/>
              <a:sym typeface="Calibri"/>
            </a:endParaRPr>
          </a:p>
          <a:p>
            <a:pPr indent="0" lvl="0" marL="139700" rtl="0" algn="l">
              <a:lnSpc>
                <a:spcPct val="115000"/>
              </a:lnSpc>
              <a:spcBef>
                <a:spcPts val="0"/>
              </a:spcBef>
              <a:spcAft>
                <a:spcPts val="0"/>
              </a:spcAft>
              <a:buClr>
                <a:schemeClr val="dk2"/>
              </a:buClr>
              <a:buSzPts val="1100"/>
              <a:buFont typeface="Arial"/>
              <a:buNone/>
            </a:pPr>
            <a:r>
              <a:t/>
            </a:r>
            <a:endParaRPr b="1" sz="1600">
              <a:solidFill>
                <a:schemeClr val="dk2"/>
              </a:solidFill>
              <a:latin typeface="Calibri"/>
              <a:ea typeface="Calibri"/>
              <a:cs typeface="Calibri"/>
              <a:sym typeface="Calibri"/>
            </a:endParaRPr>
          </a:p>
          <a:p>
            <a:pPr indent="0" lvl="0" marL="139700" rtl="0" algn="l">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rPr>
              <a:t>3) Welches Land hat keine Definition des Begriffs "Sozialunternehmen" in seinen Rechtsvorschriften?</a:t>
            </a:r>
            <a:endParaRPr b="1" sz="1400">
              <a:solidFill>
                <a:schemeClr val="dk2"/>
              </a:solidFill>
              <a:latin typeface="Calibri"/>
              <a:ea typeface="Calibri"/>
              <a:cs typeface="Calibri"/>
              <a:sym typeface="Calibri"/>
            </a:endParaRPr>
          </a:p>
          <a:p>
            <a:pPr indent="0" lvl="0" marL="0" rtl="0" algn="ctr">
              <a:lnSpc>
                <a:spcPct val="115000"/>
              </a:lnSpc>
              <a:spcBef>
                <a:spcPts val="0"/>
              </a:spcBef>
              <a:spcAft>
                <a:spcPts val="0"/>
              </a:spcAft>
              <a:buSzPts val="1800"/>
              <a:buNone/>
            </a:pPr>
            <a:r>
              <a:t/>
            </a:r>
            <a:endParaRPr sz="1400">
              <a:solidFill>
                <a:schemeClr val="dk2"/>
              </a:solidFill>
            </a:endParaRPr>
          </a:p>
        </p:txBody>
      </p:sp>
      <p:pic>
        <p:nvPicPr>
          <p:cNvPr id="1148" name="Google Shape;1148;g1cbc959274b_0_0"/>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1149" name="Google Shape;1149;g1cbc959274b_0_0"/>
          <p:cNvPicPr preferRelativeResize="0"/>
          <p:nvPr/>
        </p:nvPicPr>
        <p:blipFill rotWithShape="1">
          <a:blip r:embed="rId5">
            <a:alphaModFix/>
          </a:blip>
          <a:srcRect b="0" l="0" r="0" t="0"/>
          <a:stretch/>
        </p:blipFill>
        <p:spPr>
          <a:xfrm>
            <a:off x="981338" y="1807225"/>
            <a:ext cx="2630374" cy="2630374"/>
          </a:xfrm>
          <a:prstGeom prst="rect">
            <a:avLst/>
          </a:prstGeom>
          <a:noFill/>
          <a:ln>
            <a:noFill/>
          </a:ln>
        </p:spPr>
      </p:pic>
      <p:pic>
        <p:nvPicPr>
          <p:cNvPr descr="Graphical user interface, application&#10;&#10;Description automatically generated with medium confidence" id="1150" name="Google Shape;1150;g1cbc959274b_0_0"/>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g1cbc959274b_0_70"/>
          <p:cNvSpPr txBox="1"/>
          <p:nvPr>
            <p:ph type="title"/>
          </p:nvPr>
        </p:nvSpPr>
        <p:spPr>
          <a:xfrm>
            <a:off x="21175" y="951475"/>
            <a:ext cx="4550700"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200">
                <a:solidFill>
                  <a:srgbClr val="122D4A"/>
                </a:solidFill>
                <a:latin typeface="Arial"/>
                <a:ea typeface="Arial"/>
                <a:cs typeface="Arial"/>
                <a:sym typeface="Arial"/>
              </a:rPr>
              <a:t>Reflexion/Selbsteinschätzung</a:t>
            </a:r>
            <a:endParaRPr b="0" sz="2200">
              <a:solidFill>
                <a:srgbClr val="122D4A"/>
              </a:solidFill>
              <a:latin typeface="Arial"/>
              <a:ea typeface="Arial"/>
              <a:cs typeface="Arial"/>
              <a:sym typeface="Arial"/>
            </a:endParaRPr>
          </a:p>
        </p:txBody>
      </p:sp>
      <p:sp>
        <p:nvSpPr>
          <p:cNvPr id="1156" name="Google Shape;1156;g1cbc959274b_0_70"/>
          <p:cNvSpPr txBox="1"/>
          <p:nvPr>
            <p:ph idx="2" type="body"/>
          </p:nvPr>
        </p:nvSpPr>
        <p:spPr>
          <a:xfrm>
            <a:off x="4701825" y="793250"/>
            <a:ext cx="4293300" cy="3884100"/>
          </a:xfrm>
          <a:prstGeom prst="rect">
            <a:avLst/>
          </a:prstGeom>
          <a:noFill/>
          <a:ln>
            <a:noFill/>
          </a:ln>
        </p:spPr>
        <p:txBody>
          <a:bodyPr anchorCtr="0" anchor="ctr" bIns="91425" lIns="91425" spcFirstLastPara="1" rIns="91425" wrap="square" tIns="91425">
            <a:noAutofit/>
          </a:bodyPr>
          <a:lstStyle/>
          <a:p>
            <a:pPr indent="0" lvl="0" marL="139700" rtl="0" algn="l">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4) Werden Sozialunternehmen in der Regel als Multi-Stakeholder-Organisationen betrachtet?</a:t>
            </a:r>
            <a:endParaRPr b="1" sz="1700">
              <a:solidFill>
                <a:schemeClr val="dk2"/>
              </a:solidFill>
              <a:latin typeface="Calibri"/>
              <a:ea typeface="Calibri"/>
              <a:cs typeface="Calibri"/>
              <a:sym typeface="Calibri"/>
            </a:endParaRPr>
          </a:p>
          <a:p>
            <a:pPr indent="0" lvl="0" marL="139700" rtl="0" algn="l">
              <a:lnSpc>
                <a:spcPct val="115000"/>
              </a:lnSpc>
              <a:spcBef>
                <a:spcPts val="0"/>
              </a:spcBef>
              <a:spcAft>
                <a:spcPts val="0"/>
              </a:spcAft>
              <a:buClr>
                <a:schemeClr val="dk2"/>
              </a:buClr>
              <a:buSzPts val="1100"/>
              <a:buFont typeface="Arial"/>
              <a:buNone/>
            </a:pPr>
            <a:r>
              <a:t/>
            </a:r>
            <a:endParaRPr b="1" sz="1700">
              <a:solidFill>
                <a:schemeClr val="dk2"/>
              </a:solidFill>
              <a:latin typeface="Calibri"/>
              <a:ea typeface="Calibri"/>
              <a:cs typeface="Calibri"/>
              <a:sym typeface="Calibri"/>
            </a:endParaRPr>
          </a:p>
          <a:p>
            <a:pPr indent="0" lvl="0" marL="139700" rtl="0" algn="l">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5) Ist Marketing für Sozialunternehmen weniger wichtig als für normale Unternehmen?</a:t>
            </a:r>
            <a:endParaRPr b="1" sz="1700">
              <a:solidFill>
                <a:schemeClr val="dk2"/>
              </a:solidFill>
              <a:latin typeface="Calibri"/>
              <a:ea typeface="Calibri"/>
              <a:cs typeface="Calibri"/>
              <a:sym typeface="Calibri"/>
            </a:endParaRPr>
          </a:p>
          <a:p>
            <a:pPr indent="0" lvl="0" marL="139700" rtl="0" algn="l">
              <a:lnSpc>
                <a:spcPct val="115000"/>
              </a:lnSpc>
              <a:spcBef>
                <a:spcPts val="0"/>
              </a:spcBef>
              <a:spcAft>
                <a:spcPts val="0"/>
              </a:spcAft>
              <a:buClr>
                <a:schemeClr val="dk2"/>
              </a:buClr>
              <a:buSzPts val="1100"/>
              <a:buFont typeface="Arial"/>
              <a:buNone/>
            </a:pPr>
            <a:r>
              <a:t/>
            </a:r>
            <a:endParaRPr b="1" sz="1700">
              <a:solidFill>
                <a:schemeClr val="dk2"/>
              </a:solidFill>
              <a:latin typeface="Calibri"/>
              <a:ea typeface="Calibri"/>
              <a:cs typeface="Calibri"/>
              <a:sym typeface="Calibri"/>
            </a:endParaRPr>
          </a:p>
          <a:p>
            <a:pPr indent="0" lvl="0" marL="139700" rtl="0" algn="l">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6) Ist der Zweck der Messung sozialer Auswirkungen sowohl intern als auch extern?</a:t>
            </a:r>
            <a:endParaRPr b="1" sz="1500">
              <a:solidFill>
                <a:schemeClr val="dk2"/>
              </a:solidFill>
              <a:latin typeface="Calibri"/>
              <a:ea typeface="Calibri"/>
              <a:cs typeface="Calibri"/>
              <a:sym typeface="Calibri"/>
            </a:endParaRPr>
          </a:p>
          <a:p>
            <a:pPr indent="0" lvl="0" marL="0" rtl="0" algn="ctr">
              <a:lnSpc>
                <a:spcPct val="115000"/>
              </a:lnSpc>
              <a:spcBef>
                <a:spcPts val="0"/>
              </a:spcBef>
              <a:spcAft>
                <a:spcPts val="0"/>
              </a:spcAft>
              <a:buSzPts val="1800"/>
              <a:buNone/>
            </a:pPr>
            <a:r>
              <a:t/>
            </a:r>
            <a:endParaRPr sz="1400">
              <a:solidFill>
                <a:schemeClr val="dk2"/>
              </a:solidFill>
            </a:endParaRPr>
          </a:p>
        </p:txBody>
      </p:sp>
      <p:pic>
        <p:nvPicPr>
          <p:cNvPr id="1157" name="Google Shape;1157;g1cbc959274b_0_7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158" name="Google Shape;1158;g1cbc959274b_0_70"/>
          <p:cNvPicPr preferRelativeResize="0"/>
          <p:nvPr/>
        </p:nvPicPr>
        <p:blipFill rotWithShape="1">
          <a:blip r:embed="rId4">
            <a:alphaModFix/>
          </a:blip>
          <a:srcRect b="0" l="0" r="0" t="0"/>
          <a:stretch/>
        </p:blipFill>
        <p:spPr>
          <a:xfrm>
            <a:off x="981338" y="1807225"/>
            <a:ext cx="2630374" cy="2630374"/>
          </a:xfrm>
          <a:prstGeom prst="rect">
            <a:avLst/>
          </a:prstGeom>
          <a:noFill/>
          <a:ln>
            <a:noFill/>
          </a:ln>
        </p:spPr>
      </p:pic>
      <p:pic>
        <p:nvPicPr>
          <p:cNvPr descr="Graphical user interface, application&#10;&#10;Description automatically generated with medium confidence" id="1159" name="Google Shape;1159;g1cbc959274b_0_7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pic>
        <p:nvPicPr>
          <p:cNvPr id="1164" name="Google Shape;1164;p6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65" name="Google Shape;1165;p64"/>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Danke!</a:t>
            </a:r>
            <a:endParaRPr/>
          </a:p>
        </p:txBody>
      </p:sp>
      <p:sp>
        <p:nvSpPr>
          <p:cNvPr id="1166" name="Google Shape;1166;p64"/>
          <p:cNvSpPr txBox="1"/>
          <p:nvPr/>
        </p:nvSpPr>
        <p:spPr>
          <a:xfrm>
            <a:off x="5504785" y="1685362"/>
            <a:ext cx="2607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1167" name="Google Shape;1167;p64"/>
          <p:cNvSpPr txBox="1"/>
          <p:nvPr/>
        </p:nvSpPr>
        <p:spPr>
          <a:xfrm>
            <a:off x="4801489" y="2137586"/>
            <a:ext cx="4081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i="0" lang="it" sz="1600" u="none" cap="none" strike="noStrike">
                <a:solidFill>
                  <a:srgbClr val="000000"/>
                </a:solidFill>
                <a:latin typeface="Open Sans"/>
                <a:ea typeface="Open Sans"/>
                <a:cs typeface="Open Sans"/>
                <a:sym typeface="Open Sans"/>
              </a:rPr>
              <a:t>Bitte bewahren Sie diese Folie zur Weitergabe auf</a:t>
            </a:r>
            <a:endParaRPr b="1" i="0" sz="1600" u="none" cap="none" strike="noStrike">
              <a:solidFill>
                <a:srgbClr val="000000"/>
              </a:solidFill>
              <a:latin typeface="Open Sans"/>
              <a:ea typeface="Open Sans"/>
              <a:cs typeface="Open Sans"/>
              <a:sym typeface="Open Sans"/>
            </a:endParaRPr>
          </a:p>
          <a:p>
            <a:pPr indent="0" lvl="0" marL="0" marR="0" rtl="0" algn="ctr">
              <a:lnSpc>
                <a:spcPct val="114000"/>
              </a:lnSpc>
              <a:spcBef>
                <a:spcPts val="400"/>
              </a:spcBef>
              <a:spcAft>
                <a:spcPts val="0"/>
              </a:spcAft>
              <a:buClr>
                <a:srgbClr val="000000"/>
              </a:buClr>
              <a:buSzPts val="1600"/>
              <a:buFont typeface="Arial"/>
              <a:buNone/>
            </a:pPr>
            <a:r>
              <a:rPr b="0" i="0" lang="it" sz="1600" u="sng" cap="none" strike="noStrike">
                <a:solidFill>
                  <a:srgbClr val="000000"/>
                </a:solidFill>
                <a:latin typeface="Arial"/>
                <a:ea typeface="Arial"/>
                <a:cs typeface="Arial"/>
                <a:sym typeface="Arial"/>
                <a:hlinkClick r:id="rId5">
                  <a:extLst>
                    <a:ext uri="{A12FA001-AC4F-418D-AE19-62706E023703}">
                      <ahyp:hlinkClr val="tx"/>
                    </a:ext>
                  </a:extLst>
                </a:hlinkClick>
              </a:rPr>
              <a:t>www.</a:t>
            </a:r>
            <a:r>
              <a:rPr lang="it" sz="1600" u="sng"/>
              <a:t>ecsocfin.com</a:t>
            </a:r>
            <a:endParaRPr sz="1600" u="sng"/>
          </a:p>
          <a:p>
            <a:pPr indent="0" lvl="0" marL="0" marR="0" rtl="0" algn="ctr">
              <a:lnSpc>
                <a:spcPct val="114000"/>
              </a:lnSpc>
              <a:spcBef>
                <a:spcPts val="400"/>
              </a:spcBef>
              <a:spcAft>
                <a:spcPts val="0"/>
              </a:spcAft>
              <a:buClr>
                <a:srgbClr val="000000"/>
              </a:buClr>
              <a:buSzPts val="1600"/>
              <a:buFont typeface="Arial"/>
              <a:buNone/>
            </a:pPr>
            <a:r>
              <a:t/>
            </a:r>
            <a:endParaRPr sz="1600"/>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p:txBody>
      </p:sp>
      <p:grpSp>
        <p:nvGrpSpPr>
          <p:cNvPr id="1168" name="Google Shape;1168;p64"/>
          <p:cNvGrpSpPr/>
          <p:nvPr/>
        </p:nvGrpSpPr>
        <p:grpSpPr>
          <a:xfrm>
            <a:off x="560655" y="403401"/>
            <a:ext cx="3660934" cy="4346958"/>
            <a:chOff x="560655" y="710397"/>
            <a:chExt cx="3660934" cy="5262024"/>
          </a:xfrm>
        </p:grpSpPr>
        <p:sp>
          <p:nvSpPr>
            <p:cNvPr id="1169" name="Google Shape;1169;p64"/>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0" name="Google Shape;1170;p64"/>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1" name="Google Shape;1171;p64"/>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2" name="Google Shape;1172;p64"/>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3" name="Google Shape;1173;p64"/>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4" name="Google Shape;1174;p64"/>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5" name="Google Shape;1175;p64"/>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6" name="Google Shape;1176;p64"/>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7" name="Google Shape;1177;p64"/>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8" name="Google Shape;1178;p64"/>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9" name="Google Shape;1179;p64"/>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0" name="Google Shape;1180;p64"/>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1" name="Google Shape;1181;p64"/>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2" name="Google Shape;1182;p64"/>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3" name="Google Shape;1183;p64"/>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4" name="Google Shape;1184;p64"/>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5" name="Google Shape;1185;p64"/>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6" name="Google Shape;1186;p64"/>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7" name="Google Shape;1187;p64"/>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8" name="Google Shape;1188;p64"/>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9" name="Google Shape;1189;p64"/>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0" name="Google Shape;1190;p64"/>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1" name="Google Shape;1191;p64"/>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2" name="Google Shape;1192;p64"/>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3" name="Google Shape;1193;p64"/>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4" name="Google Shape;1194;p64"/>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5" name="Google Shape;1195;p64"/>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6" name="Google Shape;1196;p64"/>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7" name="Google Shape;1197;p64"/>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8" name="Google Shape;1198;p64"/>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9" name="Google Shape;1199;p64"/>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0" name="Google Shape;1200;p64"/>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1" name="Google Shape;1201;p64"/>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2" name="Google Shape;1202;p64"/>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3" name="Google Shape;1203;p64"/>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4" name="Google Shape;1204;p64"/>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5" name="Google Shape;1205;p64"/>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6" name="Google Shape;1206;p64"/>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7" name="Google Shape;1207;p64"/>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8" name="Google Shape;1208;p64"/>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9" name="Google Shape;1209;p64"/>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0" name="Google Shape;1210;p64"/>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1" name="Google Shape;1211;p64"/>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2" name="Google Shape;1212;p64"/>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3" name="Google Shape;1213;p64"/>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4" name="Google Shape;1214;p64"/>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5" name="Google Shape;1215;p64"/>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6" name="Google Shape;1216;p64"/>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7" name="Google Shape;1217;p64"/>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8" name="Google Shape;1218;p64"/>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9" name="Google Shape;1219;p64"/>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0" name="Google Shape;1220;p64"/>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1" name="Google Shape;1221;p64"/>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2" name="Google Shape;1222;p64"/>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3" name="Google Shape;1223;p64"/>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4" name="Google Shape;1224;p64"/>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5" name="Google Shape;1225;p64"/>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6" name="Google Shape;1226;p64"/>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7" name="Google Shape;1227;p64"/>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8" name="Google Shape;1228;p64"/>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9" name="Google Shape;1229;p64"/>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0" name="Google Shape;1230;p64"/>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1" name="Google Shape;1231;p64"/>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2" name="Google Shape;1232;p64"/>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3" name="Google Shape;1233;p64"/>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4" name="Google Shape;1234;p64"/>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5" name="Google Shape;1235;p64"/>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6" name="Google Shape;1236;p64"/>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7" name="Google Shape;1237;p64"/>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8" name="Google Shape;1238;p64"/>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9" name="Google Shape;1239;p64"/>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40" name="Google Shape;1240;p64"/>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1241" name="Google Shape;1241;p64"/>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
        <p:nvSpPr>
          <p:cNvPr id="1242" name="Google Shape;1242;p64"/>
          <p:cNvSpPr txBox="1"/>
          <p:nvPr/>
        </p:nvSpPr>
        <p:spPr>
          <a:xfrm>
            <a:off x="5340600" y="3162463"/>
            <a:ext cx="3003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14000"/>
              </a:lnSpc>
              <a:spcBef>
                <a:spcPts val="0"/>
              </a:spcBef>
              <a:spcAft>
                <a:spcPts val="0"/>
              </a:spcAft>
              <a:buClr>
                <a:srgbClr val="000000"/>
              </a:buClr>
              <a:buSzPts val="1600"/>
              <a:buFont typeface="Arial"/>
              <a:buNone/>
            </a:pPr>
            <a:r>
              <a:rPr b="1" i="0" lang="it" sz="1600" u="none" cap="none" strike="noStrike">
                <a:solidFill>
                  <a:srgbClr val="000000"/>
                </a:solidFill>
                <a:latin typeface="Open Sans"/>
                <a:ea typeface="Open Sans"/>
                <a:cs typeface="Open Sans"/>
                <a:sym typeface="Open Sans"/>
              </a:rPr>
              <a:t>Bitte füllen Sie diese Kurzbewertung aus, um uns bei der Verbesserung des Moduls zu helfen!</a:t>
            </a:r>
            <a:endParaRPr b="0" i="0" sz="1400" u="none" cap="none" strike="noStrike">
              <a:solidFill>
                <a:srgbClr val="000000"/>
              </a:solidFill>
              <a:latin typeface="Arial"/>
              <a:ea typeface="Arial"/>
              <a:cs typeface="Arial"/>
              <a:sym typeface="Arial"/>
            </a:endParaRPr>
          </a:p>
        </p:txBody>
      </p:sp>
      <p:pic>
        <p:nvPicPr>
          <p:cNvPr id="1243" name="Google Shape;1243;p64"/>
          <p:cNvPicPr preferRelativeResize="0"/>
          <p:nvPr/>
        </p:nvPicPr>
        <p:blipFill>
          <a:blip r:embed="rId7">
            <a:alphaModFix/>
          </a:blip>
          <a:stretch>
            <a:fillRect/>
          </a:stretch>
        </p:blipFill>
        <p:spPr>
          <a:xfrm>
            <a:off x="3134625" y="2495550"/>
            <a:ext cx="2173825" cy="2173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1d0e18fce4a_3_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301" name="Google Shape;301;g1d0e18fce4a_3_1"/>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302" name="Google Shape;302;g1d0e18fce4a_3_1"/>
          <p:cNvPicPr preferRelativeResize="0"/>
          <p:nvPr/>
        </p:nvPicPr>
        <p:blipFill rotWithShape="1">
          <a:blip r:embed="rId5">
            <a:alphaModFix/>
          </a:blip>
          <a:srcRect b="0" l="0" r="0" t="0"/>
          <a:stretch/>
        </p:blipFill>
        <p:spPr>
          <a:xfrm>
            <a:off x="1886025" y="488013"/>
            <a:ext cx="6655200" cy="416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08" name="Google Shape;308;p7"/>
          <p:cNvSpPr txBox="1"/>
          <p:nvPr/>
        </p:nvSpPr>
        <p:spPr>
          <a:xfrm>
            <a:off x="281725" y="2428450"/>
            <a:ext cx="4045200" cy="1318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chemeClr val="dk2"/>
              </a:buClr>
              <a:buSzPts val="1100"/>
              <a:buFont typeface="Arial"/>
              <a:buNone/>
            </a:pPr>
            <a:r>
              <a:rPr b="1" i="0" lang="it" sz="2400" u="none" cap="none" strike="noStrike">
                <a:solidFill>
                  <a:srgbClr val="122D4A"/>
                </a:solidFill>
                <a:latin typeface="Arial"/>
                <a:ea typeface="Arial"/>
                <a:cs typeface="Arial"/>
                <a:sym typeface="Arial"/>
              </a:rPr>
              <a:t>1.1 Definition</a:t>
            </a:r>
            <a:endParaRPr b="0" i="0" sz="2400" u="none" cap="none" strike="noStrike">
              <a:solidFill>
                <a:srgbClr val="12129F"/>
              </a:solidFill>
              <a:latin typeface="Arial"/>
              <a:ea typeface="Arial"/>
              <a:cs typeface="Arial"/>
              <a:sym typeface="Arial"/>
            </a:endParaRPr>
          </a:p>
        </p:txBody>
      </p:sp>
      <p:sp>
        <p:nvSpPr>
          <p:cNvPr id="309" name="Google Shape;309;p7"/>
          <p:cNvSpPr txBox="1"/>
          <p:nvPr/>
        </p:nvSpPr>
        <p:spPr>
          <a:xfrm>
            <a:off x="281725" y="1110250"/>
            <a:ext cx="4045200" cy="1318200"/>
          </a:xfrm>
          <a:prstGeom prst="rect">
            <a:avLst/>
          </a:prstGeom>
          <a:noFill/>
          <a:ln>
            <a:noFill/>
          </a:ln>
        </p:spPr>
        <p:txBody>
          <a:bodyPr anchorCtr="0" anchor="ctr" bIns="91425" lIns="91425" spcFirstLastPara="1" rIns="91425" wrap="square" tIns="91425">
            <a:noAutofit/>
          </a:bodyPr>
          <a:lstStyle/>
          <a:p>
            <a:pPr indent="0" lvl="0" marL="76200" marR="0" rtl="0" algn="ctr">
              <a:lnSpc>
                <a:spcPct val="100000"/>
              </a:lnSpc>
              <a:spcBef>
                <a:spcPts val="0"/>
              </a:spcBef>
              <a:spcAft>
                <a:spcPts val="0"/>
              </a:spcAft>
              <a:buNone/>
            </a:pPr>
            <a:r>
              <a:rPr b="1" i="0" lang="it" sz="2800" u="none" cap="none" strike="noStrike">
                <a:solidFill>
                  <a:schemeClr val="dk1"/>
                </a:solidFill>
                <a:latin typeface="Raleway"/>
                <a:ea typeface="Raleway"/>
                <a:cs typeface="Raleway"/>
                <a:sym typeface="Raleway"/>
              </a:rPr>
              <a:t>1. </a:t>
            </a:r>
            <a:r>
              <a:rPr b="1" i="0" lang="it" sz="2400" u="none" cap="none" strike="noStrike">
                <a:solidFill>
                  <a:schemeClr val="dk1"/>
                </a:solidFill>
                <a:latin typeface="Raleway"/>
                <a:ea typeface="Raleway"/>
                <a:cs typeface="Raleway"/>
                <a:sym typeface="Raleway"/>
              </a:rPr>
              <a:t>WAS IST EIN </a:t>
            </a:r>
            <a:endParaRPr/>
          </a:p>
          <a:p>
            <a:pPr indent="0" lvl="0" marL="76200" marR="0" rtl="0" algn="ctr">
              <a:lnSpc>
                <a:spcPct val="100000"/>
              </a:lnSpc>
              <a:spcBef>
                <a:spcPts val="0"/>
              </a:spcBef>
              <a:spcAft>
                <a:spcPts val="0"/>
              </a:spcAft>
              <a:buNone/>
            </a:pPr>
            <a:r>
              <a:rPr b="1" i="0" lang="it" sz="2400" u="none" cap="none" strike="noStrike">
                <a:solidFill>
                  <a:schemeClr val="dk1"/>
                </a:solidFill>
                <a:latin typeface="Raleway"/>
                <a:ea typeface="Raleway"/>
                <a:cs typeface="Raleway"/>
                <a:sym typeface="Raleway"/>
              </a:rPr>
              <a:t>SOZIALUNTERNEHMEN?</a:t>
            </a:r>
            <a:endParaRPr b="1" i="0" sz="2400" u="none" cap="none" strike="noStrike">
              <a:solidFill>
                <a:srgbClr val="122D4A"/>
              </a:solidFill>
              <a:latin typeface="Arial"/>
              <a:ea typeface="Arial"/>
              <a:cs typeface="Arial"/>
              <a:sym typeface="Arial"/>
            </a:endParaRPr>
          </a:p>
        </p:txBody>
      </p:sp>
      <p:sp>
        <p:nvSpPr>
          <p:cNvPr id="310" name="Google Shape;310;p7"/>
          <p:cNvSpPr txBox="1"/>
          <p:nvPr/>
        </p:nvSpPr>
        <p:spPr>
          <a:xfrm>
            <a:off x="4737875" y="826975"/>
            <a:ext cx="4244100" cy="3941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800"/>
              <a:buFont typeface="Lato"/>
              <a:buNone/>
            </a:pPr>
            <a:r>
              <a:rPr b="0" i="0" lang="it" sz="1400" u="none" cap="none" strike="noStrike">
                <a:solidFill>
                  <a:schemeClr val="dk2"/>
                </a:solidFill>
                <a:latin typeface="Lato"/>
                <a:ea typeface="Lato"/>
                <a:cs typeface="Lato"/>
                <a:sym typeface="Lato"/>
              </a:rPr>
              <a:t>Sozialunternehmen sind Akteure in der Sozialwirtschaft, deren Hauptziel darin besteht, eine soziale Wirkung zu erzielen und nicht, Gewinne für ihre Eigentümer/Stakeholder zu erwirtschaften. </a:t>
            </a:r>
            <a:endParaRPr b="0" i="0" sz="1400" u="none" cap="none" strike="noStrike">
              <a:solidFill>
                <a:srgbClr val="000000"/>
              </a:solidFill>
              <a:latin typeface="Arial"/>
              <a:ea typeface="Arial"/>
              <a:cs typeface="Arial"/>
              <a:sym typeface="Arial"/>
            </a:endParaRPr>
          </a:p>
        </p:txBody>
      </p:sp>
      <p:sp>
        <p:nvSpPr>
          <p:cNvPr id="311" name="Google Shape;311;p7"/>
          <p:cNvSpPr txBox="1"/>
          <p:nvPr>
            <p:ph type="title"/>
          </p:nvPr>
        </p:nvSpPr>
        <p:spPr>
          <a:xfrm>
            <a:off x="4837325" y="73740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2"/>
              </a:buClr>
              <a:buSzPts val="1100"/>
              <a:buFont typeface="Arial"/>
              <a:buNone/>
            </a:pPr>
            <a:r>
              <a:rPr lang="it" sz="1800">
                <a:solidFill>
                  <a:srgbClr val="09142A"/>
                </a:solidFill>
                <a:latin typeface="Lato"/>
                <a:ea typeface="Lato"/>
                <a:cs typeface="Lato"/>
                <a:sym typeface="Lato"/>
              </a:rPr>
              <a:t>Soziale Unternehmen</a:t>
            </a:r>
            <a:endParaRPr b="0" sz="1800">
              <a:solidFill>
                <a:srgbClr val="09142A"/>
              </a:solidFill>
              <a:latin typeface="Lato"/>
              <a:ea typeface="Lato"/>
              <a:cs typeface="Lato"/>
              <a:sym typeface="Lato"/>
            </a:endParaRPr>
          </a:p>
        </p:txBody>
      </p:sp>
      <p:pic>
        <p:nvPicPr>
          <p:cNvPr descr="Graphical user interface, application&#10;&#10;Description automatically generated with medium confidence" id="312" name="Google Shape;312;p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Stage</dc:creator>
</cp:coreProperties>
</file>