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Lst>
  <p:sldSz cy="5143500" cx="9144000"/>
  <p:notesSz cx="6858000" cy="9144000"/>
  <p:embeddedFontLst>
    <p:embeddedFont>
      <p:font typeface="Raleway"/>
      <p:regular r:id="rId67"/>
      <p:bold r:id="rId68"/>
      <p:italic r:id="rId69"/>
      <p:boldItalic r:id="rId70"/>
    </p:embeddedFont>
    <p:embeddedFont>
      <p:font typeface="Lato"/>
      <p:regular r:id="rId71"/>
      <p:bold r:id="rId72"/>
      <p:italic r:id="rId73"/>
      <p:boldItalic r:id="rId74"/>
    </p:embeddedFont>
    <p:embeddedFont>
      <p:font typeface="Open Sans"/>
      <p:regular r:id="rId75"/>
      <p:bold r:id="rId76"/>
      <p:italic r:id="rId77"/>
      <p:boldItalic r:id="rId7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79" roundtripDataSignature="AMtx7mj5pksLx2SRRbWX3cEap4GH2QKZA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B8ED6CA-C6A4-45B9-9783-4BF77955A4CC}">
  <a:tblStyle styleId="{EB8ED6CA-C6A4-45B9-9783-4BF77955A4CC}"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Lato-italic.fntdata"/><Relationship Id="rId72" Type="http://schemas.openxmlformats.org/officeDocument/2006/relationships/font" Target="fonts/Lato-bold.fntdata"/><Relationship Id="rId31" Type="http://schemas.openxmlformats.org/officeDocument/2006/relationships/slide" Target="slides/slide24.xml"/><Relationship Id="rId75" Type="http://schemas.openxmlformats.org/officeDocument/2006/relationships/font" Target="fonts/OpenSans-regular.fntdata"/><Relationship Id="rId30" Type="http://schemas.openxmlformats.org/officeDocument/2006/relationships/slide" Target="slides/slide23.xml"/><Relationship Id="rId74" Type="http://schemas.openxmlformats.org/officeDocument/2006/relationships/font" Target="fonts/Lato-boldItalic.fntdata"/><Relationship Id="rId33" Type="http://schemas.openxmlformats.org/officeDocument/2006/relationships/slide" Target="slides/slide26.xml"/><Relationship Id="rId77" Type="http://schemas.openxmlformats.org/officeDocument/2006/relationships/font" Target="fonts/OpenSans-italic.fntdata"/><Relationship Id="rId32" Type="http://schemas.openxmlformats.org/officeDocument/2006/relationships/slide" Target="slides/slide25.xml"/><Relationship Id="rId76" Type="http://schemas.openxmlformats.org/officeDocument/2006/relationships/font" Target="fonts/OpenSans-bold.fntdata"/><Relationship Id="rId35" Type="http://schemas.openxmlformats.org/officeDocument/2006/relationships/slide" Target="slides/slide28.xml"/><Relationship Id="rId79" Type="http://customschemas.google.com/relationships/presentationmetadata" Target="metadata"/><Relationship Id="rId34" Type="http://schemas.openxmlformats.org/officeDocument/2006/relationships/slide" Target="slides/slide27.xml"/><Relationship Id="rId78" Type="http://schemas.openxmlformats.org/officeDocument/2006/relationships/font" Target="fonts/OpenSans-boldItalic.fntdata"/><Relationship Id="rId71" Type="http://schemas.openxmlformats.org/officeDocument/2006/relationships/font" Target="fonts/Lato-regular.fntdata"/><Relationship Id="rId70" Type="http://schemas.openxmlformats.org/officeDocument/2006/relationships/font" Target="fonts/Raleway-boldItalic.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slide" Target="slides/slide57.xml"/><Relationship Id="rId63" Type="http://schemas.openxmlformats.org/officeDocument/2006/relationships/slide" Target="slides/slide56.xml"/><Relationship Id="rId22" Type="http://schemas.openxmlformats.org/officeDocument/2006/relationships/slide" Target="slides/slide15.xml"/><Relationship Id="rId66" Type="http://schemas.openxmlformats.org/officeDocument/2006/relationships/slide" Target="slides/slide59.xml"/><Relationship Id="rId21" Type="http://schemas.openxmlformats.org/officeDocument/2006/relationships/slide" Target="slides/slide14.xml"/><Relationship Id="rId65" Type="http://schemas.openxmlformats.org/officeDocument/2006/relationships/slide" Target="slides/slide58.xml"/><Relationship Id="rId24" Type="http://schemas.openxmlformats.org/officeDocument/2006/relationships/slide" Target="slides/slide17.xml"/><Relationship Id="rId68" Type="http://schemas.openxmlformats.org/officeDocument/2006/relationships/font" Target="fonts/Raleway-bold.fntdata"/><Relationship Id="rId23" Type="http://schemas.openxmlformats.org/officeDocument/2006/relationships/slide" Target="slides/slide16.xml"/><Relationship Id="rId67" Type="http://schemas.openxmlformats.org/officeDocument/2006/relationships/font" Target="fonts/Raleway-regular.fntdata"/><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Raleway-italic.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 name="Google Shape;13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0" name="Google Shape;210;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8" name="Google Shape;218;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 name="Google Shape;226;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6" name="Google Shape;236;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4" name="Google Shape;244;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3" name="Google Shape;253;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1" name="Google Shape;261;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0" name="Google Shape;270;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0" name="Google Shape;280;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8" name="Google Shape;28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 name="Google Shape;141;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6" name="Google Shape;296;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5" name="Google Shape;305;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2" name="Google Shape;322;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2" name="Google Shape;332;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0" name="Google Shape;340;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0" name="Google Shape;350;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0" name="Google Shape;360;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8" name="Google Shape;368;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7" name="Google Shape;377;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7" name="Google Shape;387;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9" name="Google Shape;14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6" name="Google Shape;396;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5" name="Google Shape;405;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3" name="Google Shape;413;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2" name="Google Shape;422;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2" name="Google Shape;432;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2" name="Google Shape;442;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8" name="Google Shape;458;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6" name="Google Shape;466;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5" name="Google Shape;475;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4" name="Google Shape;484;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 name="Google Shape;15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2" name="Google Shape;492;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1" name="Google Shape;501;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0" name="Google Shape;510;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8" name="Google Shape;518;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6" name="Google Shape;526;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5" name="Google Shape;535;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3" name="Google Shape;543;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2" name="Google Shape;552;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1" name="Google Shape;561;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9" name="Google Shape;569;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5" name="Google Shape;165;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8" name="Google Shape;578;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6" name="Google Shape;586;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5" name="Google Shape;595;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6" name="Google Shape;606;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5" name="Google Shape;615;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p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4" name="Google Shape;624;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3" name="Google Shape;633;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2" name="Google Shape;642;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p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1" name="Google Shape;651;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23a8337c1eb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0" name="Google Shape;660;g23a8337c1eb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3" name="Google Shape;17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 name="Google Shape;18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 name="Google Shape;191;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 name="Google Shape;201;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cxnSp>
        <p:nvCxnSpPr>
          <p:cNvPr id="10" name="Google Shape;10;p60"/>
          <p:cNvCxnSpPr/>
          <p:nvPr/>
        </p:nvCxnSpPr>
        <p:spPr>
          <a:xfrm>
            <a:off x="2477724" y="415650"/>
            <a:ext cx="6244200" cy="0"/>
          </a:xfrm>
          <a:prstGeom prst="straightConnector1">
            <a:avLst/>
          </a:prstGeom>
          <a:noFill/>
          <a:ln cap="flat" cmpd="sng" w="38100">
            <a:solidFill>
              <a:schemeClr val="lt1"/>
            </a:solidFill>
            <a:prstDash val="solid"/>
            <a:round/>
            <a:headEnd len="sm" w="sm" type="none"/>
            <a:tailEnd len="sm" w="sm" type="none"/>
          </a:ln>
        </p:spPr>
      </p:cxnSp>
      <p:cxnSp>
        <p:nvCxnSpPr>
          <p:cNvPr id="11" name="Google Shape;11;p60"/>
          <p:cNvCxnSpPr/>
          <p:nvPr/>
        </p:nvCxnSpPr>
        <p:spPr>
          <a:xfrm>
            <a:off x="2477724" y="4740000"/>
            <a:ext cx="6244200" cy="0"/>
          </a:xfrm>
          <a:prstGeom prst="straightConnector1">
            <a:avLst/>
          </a:prstGeom>
          <a:noFill/>
          <a:ln cap="flat" cmpd="sng" w="19050">
            <a:solidFill>
              <a:schemeClr val="lt1"/>
            </a:solidFill>
            <a:prstDash val="solid"/>
            <a:round/>
            <a:headEnd len="sm" w="sm" type="none"/>
            <a:tailEnd len="sm" w="sm" type="none"/>
          </a:ln>
        </p:spPr>
      </p:cxnSp>
      <p:cxnSp>
        <p:nvCxnSpPr>
          <p:cNvPr id="12" name="Google Shape;12;p60"/>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13" name="Google Shape;13;p60"/>
          <p:cNvSpPr txBox="1"/>
          <p:nvPr>
            <p:ph type="ctrTitle"/>
          </p:nvPr>
        </p:nvSpPr>
        <p:spPr>
          <a:xfrm>
            <a:off x="2371725" y="630225"/>
            <a:ext cx="6331500" cy="1542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p:txBody>
      </p:sp>
      <p:sp>
        <p:nvSpPr>
          <p:cNvPr id="14" name="Google Shape;14;p60"/>
          <p:cNvSpPr txBox="1"/>
          <p:nvPr>
            <p:ph idx="1" type="subTitle"/>
          </p:nvPr>
        </p:nvSpPr>
        <p:spPr>
          <a:xfrm>
            <a:off x="2390267" y="3238450"/>
            <a:ext cx="6331500" cy="1241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1800"/>
              <a:buNone/>
              <a:defRPr>
                <a:solidFill>
                  <a:schemeClr val="lt1"/>
                </a:solidFill>
              </a:defRPr>
            </a:lvl1pPr>
            <a:lvl2pPr lvl="1" algn="l">
              <a:lnSpc>
                <a:spcPct val="100000"/>
              </a:lnSpc>
              <a:spcBef>
                <a:spcPts val="0"/>
              </a:spcBef>
              <a:spcAft>
                <a:spcPts val="0"/>
              </a:spcAft>
              <a:buClr>
                <a:schemeClr val="lt1"/>
              </a:buClr>
              <a:buSzPts val="1800"/>
              <a:buNone/>
              <a:defRPr sz="1800">
                <a:solidFill>
                  <a:schemeClr val="lt1"/>
                </a:solidFill>
              </a:defRPr>
            </a:lvl2pPr>
            <a:lvl3pPr lvl="2" algn="l">
              <a:lnSpc>
                <a:spcPct val="100000"/>
              </a:lnSpc>
              <a:spcBef>
                <a:spcPts val="0"/>
              </a:spcBef>
              <a:spcAft>
                <a:spcPts val="0"/>
              </a:spcAft>
              <a:buClr>
                <a:schemeClr val="lt1"/>
              </a:buClr>
              <a:buSzPts val="1800"/>
              <a:buNone/>
              <a:defRPr sz="1800">
                <a:solidFill>
                  <a:schemeClr val="lt1"/>
                </a:solidFill>
              </a:defRPr>
            </a:lvl3pPr>
            <a:lvl4pPr lvl="3" algn="l">
              <a:lnSpc>
                <a:spcPct val="100000"/>
              </a:lnSpc>
              <a:spcBef>
                <a:spcPts val="0"/>
              </a:spcBef>
              <a:spcAft>
                <a:spcPts val="0"/>
              </a:spcAft>
              <a:buClr>
                <a:schemeClr val="lt1"/>
              </a:buClr>
              <a:buSzPts val="1800"/>
              <a:buNone/>
              <a:defRPr sz="1800">
                <a:solidFill>
                  <a:schemeClr val="lt1"/>
                </a:solidFill>
              </a:defRPr>
            </a:lvl4pPr>
            <a:lvl5pPr lvl="4" algn="l">
              <a:lnSpc>
                <a:spcPct val="100000"/>
              </a:lnSpc>
              <a:spcBef>
                <a:spcPts val="0"/>
              </a:spcBef>
              <a:spcAft>
                <a:spcPts val="0"/>
              </a:spcAft>
              <a:buClr>
                <a:schemeClr val="lt1"/>
              </a:buClr>
              <a:buSzPts val="1800"/>
              <a:buNone/>
              <a:defRPr sz="1800">
                <a:solidFill>
                  <a:schemeClr val="lt1"/>
                </a:solidFill>
              </a:defRPr>
            </a:lvl5pPr>
            <a:lvl6pPr lvl="5" algn="l">
              <a:lnSpc>
                <a:spcPct val="100000"/>
              </a:lnSpc>
              <a:spcBef>
                <a:spcPts val="0"/>
              </a:spcBef>
              <a:spcAft>
                <a:spcPts val="0"/>
              </a:spcAft>
              <a:buClr>
                <a:schemeClr val="lt1"/>
              </a:buClr>
              <a:buSzPts val="1800"/>
              <a:buNone/>
              <a:defRPr sz="1800">
                <a:solidFill>
                  <a:schemeClr val="lt1"/>
                </a:solidFill>
              </a:defRPr>
            </a:lvl6pPr>
            <a:lvl7pPr lvl="6" algn="l">
              <a:lnSpc>
                <a:spcPct val="100000"/>
              </a:lnSpc>
              <a:spcBef>
                <a:spcPts val="0"/>
              </a:spcBef>
              <a:spcAft>
                <a:spcPts val="0"/>
              </a:spcAft>
              <a:buClr>
                <a:schemeClr val="lt1"/>
              </a:buClr>
              <a:buSzPts val="1800"/>
              <a:buNone/>
              <a:defRPr sz="1800">
                <a:solidFill>
                  <a:schemeClr val="lt1"/>
                </a:solidFill>
              </a:defRPr>
            </a:lvl7pPr>
            <a:lvl8pPr lvl="7" algn="l">
              <a:lnSpc>
                <a:spcPct val="100000"/>
              </a:lnSpc>
              <a:spcBef>
                <a:spcPts val="0"/>
              </a:spcBef>
              <a:spcAft>
                <a:spcPts val="0"/>
              </a:spcAft>
              <a:buClr>
                <a:schemeClr val="lt1"/>
              </a:buClr>
              <a:buSzPts val="1800"/>
              <a:buNone/>
              <a:defRPr sz="1800">
                <a:solidFill>
                  <a:schemeClr val="lt1"/>
                </a:solidFill>
              </a:defRPr>
            </a:lvl8pPr>
            <a:lvl9pPr lvl="8" algn="l">
              <a:lnSpc>
                <a:spcPct val="100000"/>
              </a:lnSpc>
              <a:spcBef>
                <a:spcPts val="0"/>
              </a:spcBef>
              <a:spcAft>
                <a:spcPts val="0"/>
              </a:spcAft>
              <a:buClr>
                <a:schemeClr val="lt1"/>
              </a:buClr>
              <a:buSzPts val="1800"/>
              <a:buNone/>
              <a:defRPr sz="1800">
                <a:solidFill>
                  <a:schemeClr val="lt1"/>
                </a:solidFill>
              </a:defRPr>
            </a:lvl9pPr>
          </a:lstStyle>
          <a:p/>
        </p:txBody>
      </p:sp>
      <p:sp>
        <p:nvSpPr>
          <p:cNvPr id="15" name="Google Shape;15;p60"/>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0" name="Shape 60"/>
        <p:cNvGrpSpPr/>
        <p:nvPr/>
      </p:nvGrpSpPr>
      <p:grpSpPr>
        <a:xfrm>
          <a:off x="0" y="0"/>
          <a:ext cx="0" cy="0"/>
          <a:chOff x="0" y="0"/>
          <a:chExt cx="0" cy="0"/>
        </a:xfrm>
      </p:grpSpPr>
      <p:cxnSp>
        <p:nvCxnSpPr>
          <p:cNvPr id="61" name="Google Shape;61;p72"/>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62" name="Google Shape;62;p72"/>
          <p:cNvCxnSpPr/>
          <p:nvPr/>
        </p:nvCxnSpPr>
        <p:spPr>
          <a:xfrm>
            <a:off x="425200" y="415650"/>
            <a:ext cx="8296800" cy="0"/>
          </a:xfrm>
          <a:prstGeom prst="straightConnector1">
            <a:avLst/>
          </a:prstGeom>
          <a:noFill/>
          <a:ln cap="flat" cmpd="sng" w="38100">
            <a:solidFill>
              <a:schemeClr val="dk2"/>
            </a:solidFill>
            <a:prstDash val="solid"/>
            <a:round/>
            <a:headEnd len="sm" w="sm" type="none"/>
            <a:tailEnd len="sm" w="sm" type="none"/>
          </a:ln>
        </p:spPr>
      </p:cxnSp>
      <p:sp>
        <p:nvSpPr>
          <p:cNvPr id="63" name="Google Shape;63;p72"/>
          <p:cNvSpPr txBox="1"/>
          <p:nvPr>
            <p:ph hasCustomPrompt="1" type="title"/>
          </p:nvPr>
        </p:nvSpPr>
        <p:spPr>
          <a:xfrm>
            <a:off x="853950" y="1304850"/>
            <a:ext cx="7436100" cy="1538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64" name="Google Shape;64;p72"/>
          <p:cNvSpPr txBox="1"/>
          <p:nvPr>
            <p:ph idx="1" type="body"/>
          </p:nvPr>
        </p:nvSpPr>
        <p:spPr>
          <a:xfrm>
            <a:off x="853950" y="2919450"/>
            <a:ext cx="7436100" cy="10716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65" name="Google Shape;65;p72"/>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6" name="Shape 66"/>
        <p:cNvGrpSpPr/>
        <p:nvPr/>
      </p:nvGrpSpPr>
      <p:grpSpPr>
        <a:xfrm>
          <a:off x="0" y="0"/>
          <a:ext cx="0" cy="0"/>
          <a:chOff x="0" y="0"/>
          <a:chExt cx="0" cy="0"/>
        </a:xfrm>
      </p:grpSpPr>
      <p:sp>
        <p:nvSpPr>
          <p:cNvPr id="67" name="Google Shape;67;p73"/>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2" name="Shape 72"/>
        <p:cNvGrpSpPr/>
        <p:nvPr/>
      </p:nvGrpSpPr>
      <p:grpSpPr>
        <a:xfrm>
          <a:off x="0" y="0"/>
          <a:ext cx="0" cy="0"/>
          <a:chOff x="0" y="0"/>
          <a:chExt cx="0" cy="0"/>
        </a:xfrm>
      </p:grpSpPr>
      <p:cxnSp>
        <p:nvCxnSpPr>
          <p:cNvPr id="73" name="Google Shape;73;p65"/>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74" name="Google Shape;74;p65"/>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75" name="Google Shape;75;p65"/>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76" name="Google Shape;76;p65"/>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77" name="Google Shape;77;p65"/>
          <p:cNvSpPr txBox="1"/>
          <p:nvPr>
            <p:ph idx="1" type="body"/>
          </p:nvPr>
        </p:nvSpPr>
        <p:spPr>
          <a:xfrm>
            <a:off x="2400303" y="1602675"/>
            <a:ext cx="3071400" cy="3002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78" name="Google Shape;78;p65"/>
          <p:cNvSpPr txBox="1"/>
          <p:nvPr>
            <p:ph idx="2" type="body"/>
          </p:nvPr>
        </p:nvSpPr>
        <p:spPr>
          <a:xfrm>
            <a:off x="5650572" y="1602675"/>
            <a:ext cx="3071400" cy="3002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79" name="Google Shape;79;p65"/>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66"/>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2" name="Google Shape;82;p66"/>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83" name="Google Shape;83;p66"/>
          <p:cNvSpPr txBox="1"/>
          <p:nvPr>
            <p:ph type="title"/>
          </p:nvPr>
        </p:nvSpPr>
        <p:spPr>
          <a:xfrm>
            <a:off x="265500" y="1397350"/>
            <a:ext cx="4045200" cy="1318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dk1"/>
              </a:buClr>
              <a:buSzPts val="3600"/>
              <a:buNone/>
              <a:defRPr sz="3600">
                <a:solidFill>
                  <a:schemeClr val="dk1"/>
                </a:solidFill>
              </a:defRPr>
            </a:lvl1pPr>
            <a:lvl2pPr lvl="1" algn="ctr">
              <a:lnSpc>
                <a:spcPct val="100000"/>
              </a:lnSpc>
              <a:spcBef>
                <a:spcPts val="0"/>
              </a:spcBef>
              <a:spcAft>
                <a:spcPts val="0"/>
              </a:spcAft>
              <a:buClr>
                <a:schemeClr val="dk1"/>
              </a:buClr>
              <a:buSzPts val="3600"/>
              <a:buNone/>
              <a:defRPr sz="3600">
                <a:solidFill>
                  <a:schemeClr val="dk1"/>
                </a:solidFill>
              </a:defRPr>
            </a:lvl2pPr>
            <a:lvl3pPr lvl="2" algn="ctr">
              <a:lnSpc>
                <a:spcPct val="100000"/>
              </a:lnSpc>
              <a:spcBef>
                <a:spcPts val="0"/>
              </a:spcBef>
              <a:spcAft>
                <a:spcPts val="0"/>
              </a:spcAft>
              <a:buClr>
                <a:schemeClr val="dk1"/>
              </a:buClr>
              <a:buSzPts val="3600"/>
              <a:buNone/>
              <a:defRPr sz="3600">
                <a:solidFill>
                  <a:schemeClr val="dk1"/>
                </a:solidFill>
              </a:defRPr>
            </a:lvl3pPr>
            <a:lvl4pPr lvl="3" algn="ctr">
              <a:lnSpc>
                <a:spcPct val="100000"/>
              </a:lnSpc>
              <a:spcBef>
                <a:spcPts val="0"/>
              </a:spcBef>
              <a:spcAft>
                <a:spcPts val="0"/>
              </a:spcAft>
              <a:buClr>
                <a:schemeClr val="dk1"/>
              </a:buClr>
              <a:buSzPts val="3600"/>
              <a:buNone/>
              <a:defRPr sz="3600">
                <a:solidFill>
                  <a:schemeClr val="dk1"/>
                </a:solidFill>
              </a:defRPr>
            </a:lvl4pPr>
            <a:lvl5pPr lvl="4" algn="ctr">
              <a:lnSpc>
                <a:spcPct val="100000"/>
              </a:lnSpc>
              <a:spcBef>
                <a:spcPts val="0"/>
              </a:spcBef>
              <a:spcAft>
                <a:spcPts val="0"/>
              </a:spcAft>
              <a:buClr>
                <a:schemeClr val="dk1"/>
              </a:buClr>
              <a:buSzPts val="3600"/>
              <a:buNone/>
              <a:defRPr sz="3600">
                <a:solidFill>
                  <a:schemeClr val="dk1"/>
                </a:solidFill>
              </a:defRPr>
            </a:lvl5pPr>
            <a:lvl6pPr lvl="5" algn="ctr">
              <a:lnSpc>
                <a:spcPct val="100000"/>
              </a:lnSpc>
              <a:spcBef>
                <a:spcPts val="0"/>
              </a:spcBef>
              <a:spcAft>
                <a:spcPts val="0"/>
              </a:spcAft>
              <a:buClr>
                <a:schemeClr val="dk1"/>
              </a:buClr>
              <a:buSzPts val="3600"/>
              <a:buNone/>
              <a:defRPr sz="3600">
                <a:solidFill>
                  <a:schemeClr val="dk1"/>
                </a:solidFill>
              </a:defRPr>
            </a:lvl6pPr>
            <a:lvl7pPr lvl="6" algn="ctr">
              <a:lnSpc>
                <a:spcPct val="100000"/>
              </a:lnSpc>
              <a:spcBef>
                <a:spcPts val="0"/>
              </a:spcBef>
              <a:spcAft>
                <a:spcPts val="0"/>
              </a:spcAft>
              <a:buClr>
                <a:schemeClr val="dk1"/>
              </a:buClr>
              <a:buSzPts val="3600"/>
              <a:buNone/>
              <a:defRPr sz="3600">
                <a:solidFill>
                  <a:schemeClr val="dk1"/>
                </a:solidFill>
              </a:defRPr>
            </a:lvl7pPr>
            <a:lvl8pPr lvl="7" algn="ctr">
              <a:lnSpc>
                <a:spcPct val="100000"/>
              </a:lnSpc>
              <a:spcBef>
                <a:spcPts val="0"/>
              </a:spcBef>
              <a:spcAft>
                <a:spcPts val="0"/>
              </a:spcAft>
              <a:buClr>
                <a:schemeClr val="dk1"/>
              </a:buClr>
              <a:buSzPts val="3600"/>
              <a:buNone/>
              <a:defRPr sz="3600">
                <a:solidFill>
                  <a:schemeClr val="dk1"/>
                </a:solidFill>
              </a:defRPr>
            </a:lvl8pPr>
            <a:lvl9pPr lvl="8" algn="ctr">
              <a:lnSpc>
                <a:spcPct val="100000"/>
              </a:lnSpc>
              <a:spcBef>
                <a:spcPts val="0"/>
              </a:spcBef>
              <a:spcAft>
                <a:spcPts val="0"/>
              </a:spcAft>
              <a:buClr>
                <a:schemeClr val="dk1"/>
              </a:buClr>
              <a:buSzPts val="3600"/>
              <a:buNone/>
              <a:defRPr sz="3600">
                <a:solidFill>
                  <a:schemeClr val="dk1"/>
                </a:solidFill>
              </a:defRPr>
            </a:lvl9pPr>
          </a:lstStyle>
          <a:p/>
        </p:txBody>
      </p:sp>
      <p:sp>
        <p:nvSpPr>
          <p:cNvPr id="84" name="Google Shape;84;p66"/>
          <p:cNvSpPr txBox="1"/>
          <p:nvPr>
            <p:ph idx="1" type="subTitle"/>
          </p:nvPr>
        </p:nvSpPr>
        <p:spPr>
          <a:xfrm>
            <a:off x="265500" y="2735371"/>
            <a:ext cx="4045200" cy="134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5" name="Google Shape;85;p66"/>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17500" lvl="1" marL="914400" algn="l">
              <a:lnSpc>
                <a:spcPct val="115000"/>
              </a:lnSpc>
              <a:spcBef>
                <a:spcPts val="1600"/>
              </a:spcBef>
              <a:spcAft>
                <a:spcPts val="0"/>
              </a:spcAft>
              <a:buClr>
                <a:schemeClr val="lt1"/>
              </a:buClr>
              <a:buSzPts val="1400"/>
              <a:buChar char="○"/>
              <a:defRPr>
                <a:solidFill>
                  <a:schemeClr val="lt1"/>
                </a:solidFill>
              </a:defRPr>
            </a:lvl2pPr>
            <a:lvl3pPr indent="-317500" lvl="2" marL="1371600" algn="l">
              <a:lnSpc>
                <a:spcPct val="115000"/>
              </a:lnSpc>
              <a:spcBef>
                <a:spcPts val="1600"/>
              </a:spcBef>
              <a:spcAft>
                <a:spcPts val="0"/>
              </a:spcAft>
              <a:buClr>
                <a:schemeClr val="lt1"/>
              </a:buClr>
              <a:buSzPts val="1400"/>
              <a:buChar char="■"/>
              <a:defRPr>
                <a:solidFill>
                  <a:schemeClr val="lt1"/>
                </a:solidFill>
              </a:defRPr>
            </a:lvl3pPr>
            <a:lvl4pPr indent="-317500" lvl="3" marL="1828800" algn="l">
              <a:lnSpc>
                <a:spcPct val="115000"/>
              </a:lnSpc>
              <a:spcBef>
                <a:spcPts val="1600"/>
              </a:spcBef>
              <a:spcAft>
                <a:spcPts val="0"/>
              </a:spcAft>
              <a:buClr>
                <a:schemeClr val="lt1"/>
              </a:buClr>
              <a:buSzPts val="1400"/>
              <a:buChar char="●"/>
              <a:defRPr>
                <a:solidFill>
                  <a:schemeClr val="lt1"/>
                </a:solidFill>
              </a:defRPr>
            </a:lvl4pPr>
            <a:lvl5pPr indent="-317500" lvl="4" marL="2286000" algn="l">
              <a:lnSpc>
                <a:spcPct val="115000"/>
              </a:lnSpc>
              <a:spcBef>
                <a:spcPts val="1600"/>
              </a:spcBef>
              <a:spcAft>
                <a:spcPts val="0"/>
              </a:spcAft>
              <a:buClr>
                <a:schemeClr val="lt1"/>
              </a:buClr>
              <a:buSzPts val="1400"/>
              <a:buChar char="○"/>
              <a:defRPr>
                <a:solidFill>
                  <a:schemeClr val="lt1"/>
                </a:solidFill>
              </a:defRPr>
            </a:lvl5pPr>
            <a:lvl6pPr indent="-317500" lvl="5" marL="2743200" algn="l">
              <a:lnSpc>
                <a:spcPct val="115000"/>
              </a:lnSpc>
              <a:spcBef>
                <a:spcPts val="1600"/>
              </a:spcBef>
              <a:spcAft>
                <a:spcPts val="0"/>
              </a:spcAft>
              <a:buClr>
                <a:schemeClr val="lt1"/>
              </a:buClr>
              <a:buSzPts val="1400"/>
              <a:buChar char="■"/>
              <a:defRPr>
                <a:solidFill>
                  <a:schemeClr val="lt1"/>
                </a:solidFill>
              </a:defRPr>
            </a:lvl6pPr>
            <a:lvl7pPr indent="-317500" lvl="6" marL="3200400" algn="l">
              <a:lnSpc>
                <a:spcPct val="115000"/>
              </a:lnSpc>
              <a:spcBef>
                <a:spcPts val="1600"/>
              </a:spcBef>
              <a:spcAft>
                <a:spcPts val="0"/>
              </a:spcAft>
              <a:buClr>
                <a:schemeClr val="lt1"/>
              </a:buClr>
              <a:buSzPts val="1400"/>
              <a:buChar char="●"/>
              <a:defRPr>
                <a:solidFill>
                  <a:schemeClr val="lt1"/>
                </a:solidFill>
              </a:defRPr>
            </a:lvl7pPr>
            <a:lvl8pPr indent="-317500" lvl="7" marL="3657600" algn="l">
              <a:lnSpc>
                <a:spcPct val="115000"/>
              </a:lnSpc>
              <a:spcBef>
                <a:spcPts val="1600"/>
              </a:spcBef>
              <a:spcAft>
                <a:spcPts val="0"/>
              </a:spcAft>
              <a:buClr>
                <a:schemeClr val="lt1"/>
              </a:buClr>
              <a:buSzPts val="1400"/>
              <a:buChar char="○"/>
              <a:defRPr>
                <a:solidFill>
                  <a:schemeClr val="lt1"/>
                </a:solidFill>
              </a:defRPr>
            </a:lvl8pPr>
            <a:lvl9pPr indent="-317500" lvl="8" marL="4114800" algn="l">
              <a:lnSpc>
                <a:spcPct val="115000"/>
              </a:lnSpc>
              <a:spcBef>
                <a:spcPts val="1600"/>
              </a:spcBef>
              <a:spcAft>
                <a:spcPts val="1600"/>
              </a:spcAft>
              <a:buClr>
                <a:schemeClr val="lt1"/>
              </a:buClr>
              <a:buSzPts val="1400"/>
              <a:buChar char="■"/>
              <a:defRPr>
                <a:solidFill>
                  <a:schemeClr val="lt1"/>
                </a:solidFill>
              </a:defRPr>
            </a:lvl9pPr>
          </a:lstStyle>
          <a:p/>
        </p:txBody>
      </p:sp>
      <p:sp>
        <p:nvSpPr>
          <p:cNvPr id="86" name="Google Shape;86;p66"/>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87" name="Shape 87"/>
        <p:cNvGrpSpPr/>
        <p:nvPr/>
      </p:nvGrpSpPr>
      <p:grpSpPr>
        <a:xfrm>
          <a:off x="0" y="0"/>
          <a:ext cx="0" cy="0"/>
          <a:chOff x="0" y="0"/>
          <a:chExt cx="0" cy="0"/>
        </a:xfrm>
      </p:grpSpPr>
      <p:cxnSp>
        <p:nvCxnSpPr>
          <p:cNvPr id="88" name="Google Shape;88;p74"/>
          <p:cNvCxnSpPr/>
          <p:nvPr/>
        </p:nvCxnSpPr>
        <p:spPr>
          <a:xfrm>
            <a:off x="2477724" y="415650"/>
            <a:ext cx="6244200" cy="0"/>
          </a:xfrm>
          <a:prstGeom prst="straightConnector1">
            <a:avLst/>
          </a:prstGeom>
          <a:noFill/>
          <a:ln cap="flat" cmpd="sng" w="38100">
            <a:solidFill>
              <a:schemeClr val="lt1"/>
            </a:solidFill>
            <a:prstDash val="solid"/>
            <a:round/>
            <a:headEnd len="sm" w="sm" type="none"/>
            <a:tailEnd len="sm" w="sm" type="none"/>
          </a:ln>
        </p:spPr>
      </p:cxnSp>
      <p:cxnSp>
        <p:nvCxnSpPr>
          <p:cNvPr id="89" name="Google Shape;89;p74"/>
          <p:cNvCxnSpPr/>
          <p:nvPr/>
        </p:nvCxnSpPr>
        <p:spPr>
          <a:xfrm>
            <a:off x="2477724" y="4740000"/>
            <a:ext cx="6244200" cy="0"/>
          </a:xfrm>
          <a:prstGeom prst="straightConnector1">
            <a:avLst/>
          </a:prstGeom>
          <a:noFill/>
          <a:ln cap="flat" cmpd="sng" w="19050">
            <a:solidFill>
              <a:schemeClr val="lt1"/>
            </a:solidFill>
            <a:prstDash val="solid"/>
            <a:round/>
            <a:headEnd len="sm" w="sm" type="none"/>
            <a:tailEnd len="sm" w="sm" type="none"/>
          </a:ln>
        </p:spPr>
      </p:cxnSp>
      <p:cxnSp>
        <p:nvCxnSpPr>
          <p:cNvPr id="90" name="Google Shape;90;p74"/>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91" name="Google Shape;91;p74"/>
          <p:cNvSpPr txBox="1"/>
          <p:nvPr>
            <p:ph type="ctrTitle"/>
          </p:nvPr>
        </p:nvSpPr>
        <p:spPr>
          <a:xfrm>
            <a:off x="2371725" y="630225"/>
            <a:ext cx="6331500" cy="1542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p:txBody>
      </p:sp>
      <p:sp>
        <p:nvSpPr>
          <p:cNvPr id="92" name="Google Shape;92;p74"/>
          <p:cNvSpPr txBox="1"/>
          <p:nvPr>
            <p:ph idx="1" type="subTitle"/>
          </p:nvPr>
        </p:nvSpPr>
        <p:spPr>
          <a:xfrm>
            <a:off x="2390267" y="3238450"/>
            <a:ext cx="6331500" cy="1241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1800"/>
              <a:buNone/>
              <a:defRPr>
                <a:solidFill>
                  <a:schemeClr val="lt1"/>
                </a:solidFill>
              </a:defRPr>
            </a:lvl1pPr>
            <a:lvl2pPr lvl="1" algn="l">
              <a:lnSpc>
                <a:spcPct val="100000"/>
              </a:lnSpc>
              <a:spcBef>
                <a:spcPts val="0"/>
              </a:spcBef>
              <a:spcAft>
                <a:spcPts val="0"/>
              </a:spcAft>
              <a:buClr>
                <a:schemeClr val="lt1"/>
              </a:buClr>
              <a:buSzPts val="1800"/>
              <a:buNone/>
              <a:defRPr sz="1800">
                <a:solidFill>
                  <a:schemeClr val="lt1"/>
                </a:solidFill>
              </a:defRPr>
            </a:lvl2pPr>
            <a:lvl3pPr lvl="2" algn="l">
              <a:lnSpc>
                <a:spcPct val="100000"/>
              </a:lnSpc>
              <a:spcBef>
                <a:spcPts val="0"/>
              </a:spcBef>
              <a:spcAft>
                <a:spcPts val="0"/>
              </a:spcAft>
              <a:buClr>
                <a:schemeClr val="lt1"/>
              </a:buClr>
              <a:buSzPts val="1800"/>
              <a:buNone/>
              <a:defRPr sz="1800">
                <a:solidFill>
                  <a:schemeClr val="lt1"/>
                </a:solidFill>
              </a:defRPr>
            </a:lvl3pPr>
            <a:lvl4pPr lvl="3" algn="l">
              <a:lnSpc>
                <a:spcPct val="100000"/>
              </a:lnSpc>
              <a:spcBef>
                <a:spcPts val="0"/>
              </a:spcBef>
              <a:spcAft>
                <a:spcPts val="0"/>
              </a:spcAft>
              <a:buClr>
                <a:schemeClr val="lt1"/>
              </a:buClr>
              <a:buSzPts val="1800"/>
              <a:buNone/>
              <a:defRPr sz="1800">
                <a:solidFill>
                  <a:schemeClr val="lt1"/>
                </a:solidFill>
              </a:defRPr>
            </a:lvl4pPr>
            <a:lvl5pPr lvl="4" algn="l">
              <a:lnSpc>
                <a:spcPct val="100000"/>
              </a:lnSpc>
              <a:spcBef>
                <a:spcPts val="0"/>
              </a:spcBef>
              <a:spcAft>
                <a:spcPts val="0"/>
              </a:spcAft>
              <a:buClr>
                <a:schemeClr val="lt1"/>
              </a:buClr>
              <a:buSzPts val="1800"/>
              <a:buNone/>
              <a:defRPr sz="1800">
                <a:solidFill>
                  <a:schemeClr val="lt1"/>
                </a:solidFill>
              </a:defRPr>
            </a:lvl5pPr>
            <a:lvl6pPr lvl="5" algn="l">
              <a:lnSpc>
                <a:spcPct val="100000"/>
              </a:lnSpc>
              <a:spcBef>
                <a:spcPts val="0"/>
              </a:spcBef>
              <a:spcAft>
                <a:spcPts val="0"/>
              </a:spcAft>
              <a:buClr>
                <a:schemeClr val="lt1"/>
              </a:buClr>
              <a:buSzPts val="1800"/>
              <a:buNone/>
              <a:defRPr sz="1800">
                <a:solidFill>
                  <a:schemeClr val="lt1"/>
                </a:solidFill>
              </a:defRPr>
            </a:lvl6pPr>
            <a:lvl7pPr lvl="6" algn="l">
              <a:lnSpc>
                <a:spcPct val="100000"/>
              </a:lnSpc>
              <a:spcBef>
                <a:spcPts val="0"/>
              </a:spcBef>
              <a:spcAft>
                <a:spcPts val="0"/>
              </a:spcAft>
              <a:buClr>
                <a:schemeClr val="lt1"/>
              </a:buClr>
              <a:buSzPts val="1800"/>
              <a:buNone/>
              <a:defRPr sz="1800">
                <a:solidFill>
                  <a:schemeClr val="lt1"/>
                </a:solidFill>
              </a:defRPr>
            </a:lvl7pPr>
            <a:lvl8pPr lvl="7" algn="l">
              <a:lnSpc>
                <a:spcPct val="100000"/>
              </a:lnSpc>
              <a:spcBef>
                <a:spcPts val="0"/>
              </a:spcBef>
              <a:spcAft>
                <a:spcPts val="0"/>
              </a:spcAft>
              <a:buClr>
                <a:schemeClr val="lt1"/>
              </a:buClr>
              <a:buSzPts val="1800"/>
              <a:buNone/>
              <a:defRPr sz="1800">
                <a:solidFill>
                  <a:schemeClr val="lt1"/>
                </a:solidFill>
              </a:defRPr>
            </a:lvl8pPr>
            <a:lvl9pPr lvl="8" algn="l">
              <a:lnSpc>
                <a:spcPct val="100000"/>
              </a:lnSpc>
              <a:spcBef>
                <a:spcPts val="0"/>
              </a:spcBef>
              <a:spcAft>
                <a:spcPts val="0"/>
              </a:spcAft>
              <a:buClr>
                <a:schemeClr val="lt1"/>
              </a:buClr>
              <a:buSzPts val="1800"/>
              <a:buNone/>
              <a:defRPr sz="1800">
                <a:solidFill>
                  <a:schemeClr val="lt1"/>
                </a:solidFill>
              </a:defRPr>
            </a:lvl9pPr>
          </a:lstStyle>
          <a:p/>
        </p:txBody>
      </p:sp>
      <p:sp>
        <p:nvSpPr>
          <p:cNvPr id="93" name="Google Shape;93;p74"/>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4" name="Shape 94"/>
        <p:cNvGrpSpPr/>
        <p:nvPr/>
      </p:nvGrpSpPr>
      <p:grpSpPr>
        <a:xfrm>
          <a:off x="0" y="0"/>
          <a:ext cx="0" cy="0"/>
          <a:chOff x="0" y="0"/>
          <a:chExt cx="0" cy="0"/>
        </a:xfrm>
      </p:grpSpPr>
      <p:cxnSp>
        <p:nvCxnSpPr>
          <p:cNvPr id="95" name="Google Shape;95;p75"/>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96" name="Google Shape;96;p75"/>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97" name="Google Shape;97;p75"/>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98" name="Google Shape;98;p75"/>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99" name="Google Shape;99;p75"/>
          <p:cNvSpPr txBox="1"/>
          <p:nvPr>
            <p:ph idx="1" type="body"/>
          </p:nvPr>
        </p:nvSpPr>
        <p:spPr>
          <a:xfrm>
            <a:off x="2410112" y="1595776"/>
            <a:ext cx="6321600" cy="3002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00" name="Google Shape;100;p75"/>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01" name="Shape 101"/>
        <p:cNvGrpSpPr/>
        <p:nvPr/>
      </p:nvGrpSpPr>
      <p:grpSpPr>
        <a:xfrm>
          <a:off x="0" y="0"/>
          <a:ext cx="0" cy="0"/>
          <a:chOff x="0" y="0"/>
          <a:chExt cx="0" cy="0"/>
        </a:xfrm>
      </p:grpSpPr>
      <p:cxnSp>
        <p:nvCxnSpPr>
          <p:cNvPr id="102" name="Google Shape;102;p76"/>
          <p:cNvCxnSpPr/>
          <p:nvPr/>
        </p:nvCxnSpPr>
        <p:spPr>
          <a:xfrm>
            <a:off x="425200" y="415650"/>
            <a:ext cx="8296800" cy="0"/>
          </a:xfrm>
          <a:prstGeom prst="straightConnector1">
            <a:avLst/>
          </a:prstGeom>
          <a:noFill/>
          <a:ln cap="flat" cmpd="sng" w="38100">
            <a:solidFill>
              <a:schemeClr val="lt1"/>
            </a:solidFill>
            <a:prstDash val="solid"/>
            <a:round/>
            <a:headEnd len="sm" w="sm" type="none"/>
            <a:tailEnd len="sm" w="sm" type="none"/>
          </a:ln>
        </p:spPr>
      </p:cxnSp>
      <p:cxnSp>
        <p:nvCxnSpPr>
          <p:cNvPr id="103" name="Google Shape;103;p76"/>
          <p:cNvCxnSpPr/>
          <p:nvPr/>
        </p:nvCxnSpPr>
        <p:spPr>
          <a:xfrm>
            <a:off x="425200" y="4740000"/>
            <a:ext cx="8296800" cy="0"/>
          </a:xfrm>
          <a:prstGeom prst="straightConnector1">
            <a:avLst/>
          </a:prstGeom>
          <a:noFill/>
          <a:ln cap="flat" cmpd="sng" w="19050">
            <a:solidFill>
              <a:schemeClr val="lt1"/>
            </a:solidFill>
            <a:prstDash val="solid"/>
            <a:round/>
            <a:headEnd len="sm" w="sm" type="none"/>
            <a:tailEnd len="sm" w="sm" type="none"/>
          </a:ln>
        </p:spPr>
      </p:cxnSp>
      <p:sp>
        <p:nvSpPr>
          <p:cNvPr id="104" name="Google Shape;104;p76"/>
          <p:cNvSpPr txBox="1"/>
          <p:nvPr>
            <p:ph type="title"/>
          </p:nvPr>
        </p:nvSpPr>
        <p:spPr>
          <a:xfrm>
            <a:off x="406425" y="1806825"/>
            <a:ext cx="8296800" cy="1542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lt1"/>
              </a:buClr>
              <a:buSzPts val="4800"/>
              <a:buNone/>
              <a:defRPr sz="4800">
                <a:solidFill>
                  <a:schemeClr val="lt1"/>
                </a:solidFill>
              </a:defRPr>
            </a:lvl1pPr>
            <a:lvl2pPr lvl="1" algn="ctr">
              <a:lnSpc>
                <a:spcPct val="100000"/>
              </a:lnSpc>
              <a:spcBef>
                <a:spcPts val="0"/>
              </a:spcBef>
              <a:spcAft>
                <a:spcPts val="0"/>
              </a:spcAft>
              <a:buClr>
                <a:schemeClr val="lt1"/>
              </a:buClr>
              <a:buSzPts val="4800"/>
              <a:buNone/>
              <a:defRPr sz="4800">
                <a:solidFill>
                  <a:schemeClr val="lt1"/>
                </a:solidFill>
              </a:defRPr>
            </a:lvl2pPr>
            <a:lvl3pPr lvl="2" algn="ctr">
              <a:lnSpc>
                <a:spcPct val="100000"/>
              </a:lnSpc>
              <a:spcBef>
                <a:spcPts val="0"/>
              </a:spcBef>
              <a:spcAft>
                <a:spcPts val="0"/>
              </a:spcAft>
              <a:buClr>
                <a:schemeClr val="lt1"/>
              </a:buClr>
              <a:buSzPts val="4800"/>
              <a:buNone/>
              <a:defRPr sz="4800">
                <a:solidFill>
                  <a:schemeClr val="lt1"/>
                </a:solidFill>
              </a:defRPr>
            </a:lvl3pPr>
            <a:lvl4pPr lvl="3" algn="ctr">
              <a:lnSpc>
                <a:spcPct val="100000"/>
              </a:lnSpc>
              <a:spcBef>
                <a:spcPts val="0"/>
              </a:spcBef>
              <a:spcAft>
                <a:spcPts val="0"/>
              </a:spcAft>
              <a:buClr>
                <a:schemeClr val="lt1"/>
              </a:buClr>
              <a:buSzPts val="4800"/>
              <a:buNone/>
              <a:defRPr sz="4800">
                <a:solidFill>
                  <a:schemeClr val="lt1"/>
                </a:solidFill>
              </a:defRPr>
            </a:lvl4pPr>
            <a:lvl5pPr lvl="4" algn="ctr">
              <a:lnSpc>
                <a:spcPct val="100000"/>
              </a:lnSpc>
              <a:spcBef>
                <a:spcPts val="0"/>
              </a:spcBef>
              <a:spcAft>
                <a:spcPts val="0"/>
              </a:spcAft>
              <a:buClr>
                <a:schemeClr val="lt1"/>
              </a:buClr>
              <a:buSzPts val="4800"/>
              <a:buNone/>
              <a:defRPr sz="4800">
                <a:solidFill>
                  <a:schemeClr val="lt1"/>
                </a:solidFill>
              </a:defRPr>
            </a:lvl5pPr>
            <a:lvl6pPr lvl="5" algn="ctr">
              <a:lnSpc>
                <a:spcPct val="100000"/>
              </a:lnSpc>
              <a:spcBef>
                <a:spcPts val="0"/>
              </a:spcBef>
              <a:spcAft>
                <a:spcPts val="0"/>
              </a:spcAft>
              <a:buClr>
                <a:schemeClr val="lt1"/>
              </a:buClr>
              <a:buSzPts val="4800"/>
              <a:buNone/>
              <a:defRPr sz="4800">
                <a:solidFill>
                  <a:schemeClr val="lt1"/>
                </a:solidFill>
              </a:defRPr>
            </a:lvl6pPr>
            <a:lvl7pPr lvl="6" algn="ctr">
              <a:lnSpc>
                <a:spcPct val="100000"/>
              </a:lnSpc>
              <a:spcBef>
                <a:spcPts val="0"/>
              </a:spcBef>
              <a:spcAft>
                <a:spcPts val="0"/>
              </a:spcAft>
              <a:buClr>
                <a:schemeClr val="lt1"/>
              </a:buClr>
              <a:buSzPts val="4800"/>
              <a:buNone/>
              <a:defRPr sz="4800">
                <a:solidFill>
                  <a:schemeClr val="lt1"/>
                </a:solidFill>
              </a:defRPr>
            </a:lvl7pPr>
            <a:lvl8pPr lvl="7" algn="ctr">
              <a:lnSpc>
                <a:spcPct val="100000"/>
              </a:lnSpc>
              <a:spcBef>
                <a:spcPts val="0"/>
              </a:spcBef>
              <a:spcAft>
                <a:spcPts val="0"/>
              </a:spcAft>
              <a:buClr>
                <a:schemeClr val="lt1"/>
              </a:buClr>
              <a:buSzPts val="4800"/>
              <a:buNone/>
              <a:defRPr sz="4800">
                <a:solidFill>
                  <a:schemeClr val="lt1"/>
                </a:solidFill>
              </a:defRPr>
            </a:lvl8pPr>
            <a:lvl9pPr lvl="8" algn="ctr">
              <a:lnSpc>
                <a:spcPct val="100000"/>
              </a:lnSpc>
              <a:spcBef>
                <a:spcPts val="0"/>
              </a:spcBef>
              <a:spcAft>
                <a:spcPts val="0"/>
              </a:spcAft>
              <a:buClr>
                <a:schemeClr val="lt1"/>
              </a:buClr>
              <a:buSzPts val="4800"/>
              <a:buNone/>
              <a:defRPr sz="4800">
                <a:solidFill>
                  <a:schemeClr val="lt1"/>
                </a:solidFill>
              </a:defRPr>
            </a:lvl9pPr>
          </a:lstStyle>
          <a:p/>
        </p:txBody>
      </p:sp>
      <p:sp>
        <p:nvSpPr>
          <p:cNvPr id="105" name="Google Shape;105;p76"/>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6" name="Shape 106"/>
        <p:cNvGrpSpPr/>
        <p:nvPr/>
      </p:nvGrpSpPr>
      <p:grpSpPr>
        <a:xfrm>
          <a:off x="0" y="0"/>
          <a:ext cx="0" cy="0"/>
          <a:chOff x="0" y="0"/>
          <a:chExt cx="0" cy="0"/>
        </a:xfrm>
      </p:grpSpPr>
      <p:sp>
        <p:nvSpPr>
          <p:cNvPr id="107" name="Google Shape;107;p77"/>
          <p:cNvSpPr txBox="1"/>
          <p:nvPr>
            <p:ph type="title"/>
          </p:nvPr>
        </p:nvSpPr>
        <p:spPr>
          <a:xfrm>
            <a:off x="303300" y="411575"/>
            <a:ext cx="8520600" cy="639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108" name="Google Shape;108;p77"/>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9" name="Shape 109"/>
        <p:cNvGrpSpPr/>
        <p:nvPr/>
      </p:nvGrpSpPr>
      <p:grpSpPr>
        <a:xfrm>
          <a:off x="0" y="0"/>
          <a:ext cx="0" cy="0"/>
          <a:chOff x="0" y="0"/>
          <a:chExt cx="0" cy="0"/>
        </a:xfrm>
      </p:grpSpPr>
      <p:cxnSp>
        <p:nvCxnSpPr>
          <p:cNvPr id="110" name="Google Shape;110;p78"/>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111" name="Google Shape;111;p78"/>
          <p:cNvSpPr txBox="1"/>
          <p:nvPr>
            <p:ph type="title"/>
          </p:nvPr>
        </p:nvSpPr>
        <p:spPr>
          <a:xfrm>
            <a:off x="319500" y="936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12" name="Google Shape;112;p78"/>
          <p:cNvSpPr txBox="1"/>
          <p:nvPr>
            <p:ph idx="1" type="body"/>
          </p:nvPr>
        </p:nvSpPr>
        <p:spPr>
          <a:xfrm>
            <a:off x="319500" y="1846804"/>
            <a:ext cx="2808000" cy="28062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13" name="Google Shape;113;p78"/>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114" name="Shape 114"/>
        <p:cNvGrpSpPr/>
        <p:nvPr/>
      </p:nvGrpSpPr>
      <p:grpSpPr>
        <a:xfrm>
          <a:off x="0" y="0"/>
          <a:ext cx="0" cy="0"/>
          <a:chOff x="0" y="0"/>
          <a:chExt cx="0" cy="0"/>
        </a:xfrm>
      </p:grpSpPr>
      <p:cxnSp>
        <p:nvCxnSpPr>
          <p:cNvPr id="115" name="Google Shape;115;p79"/>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116" name="Google Shape;116;p79"/>
          <p:cNvSpPr txBox="1"/>
          <p:nvPr>
            <p:ph type="title"/>
          </p:nvPr>
        </p:nvSpPr>
        <p:spPr>
          <a:xfrm>
            <a:off x="283103" y="712141"/>
            <a:ext cx="6244200" cy="3835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p:txBody>
      </p:sp>
      <p:sp>
        <p:nvSpPr>
          <p:cNvPr id="117" name="Google Shape;117;p79"/>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6" name="Shape 16"/>
        <p:cNvGrpSpPr/>
        <p:nvPr/>
      </p:nvGrpSpPr>
      <p:grpSpPr>
        <a:xfrm>
          <a:off x="0" y="0"/>
          <a:ext cx="0" cy="0"/>
          <a:chOff x="0" y="0"/>
          <a:chExt cx="0" cy="0"/>
        </a:xfrm>
      </p:grpSpPr>
      <p:sp>
        <p:nvSpPr>
          <p:cNvPr id="17" name="Google Shape;17;p61"/>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8" name="Google Shape;18;p61"/>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19" name="Google Shape;19;p61"/>
          <p:cNvSpPr txBox="1"/>
          <p:nvPr>
            <p:ph type="title"/>
          </p:nvPr>
        </p:nvSpPr>
        <p:spPr>
          <a:xfrm>
            <a:off x="265500" y="1397350"/>
            <a:ext cx="4045200" cy="1318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dk1"/>
              </a:buClr>
              <a:buSzPts val="3600"/>
              <a:buNone/>
              <a:defRPr sz="3600">
                <a:solidFill>
                  <a:schemeClr val="dk1"/>
                </a:solidFill>
              </a:defRPr>
            </a:lvl1pPr>
            <a:lvl2pPr lvl="1" algn="ctr">
              <a:lnSpc>
                <a:spcPct val="100000"/>
              </a:lnSpc>
              <a:spcBef>
                <a:spcPts val="0"/>
              </a:spcBef>
              <a:spcAft>
                <a:spcPts val="0"/>
              </a:spcAft>
              <a:buClr>
                <a:schemeClr val="dk1"/>
              </a:buClr>
              <a:buSzPts val="3600"/>
              <a:buNone/>
              <a:defRPr sz="3600">
                <a:solidFill>
                  <a:schemeClr val="dk1"/>
                </a:solidFill>
              </a:defRPr>
            </a:lvl2pPr>
            <a:lvl3pPr lvl="2" algn="ctr">
              <a:lnSpc>
                <a:spcPct val="100000"/>
              </a:lnSpc>
              <a:spcBef>
                <a:spcPts val="0"/>
              </a:spcBef>
              <a:spcAft>
                <a:spcPts val="0"/>
              </a:spcAft>
              <a:buClr>
                <a:schemeClr val="dk1"/>
              </a:buClr>
              <a:buSzPts val="3600"/>
              <a:buNone/>
              <a:defRPr sz="3600">
                <a:solidFill>
                  <a:schemeClr val="dk1"/>
                </a:solidFill>
              </a:defRPr>
            </a:lvl3pPr>
            <a:lvl4pPr lvl="3" algn="ctr">
              <a:lnSpc>
                <a:spcPct val="100000"/>
              </a:lnSpc>
              <a:spcBef>
                <a:spcPts val="0"/>
              </a:spcBef>
              <a:spcAft>
                <a:spcPts val="0"/>
              </a:spcAft>
              <a:buClr>
                <a:schemeClr val="dk1"/>
              </a:buClr>
              <a:buSzPts val="3600"/>
              <a:buNone/>
              <a:defRPr sz="3600">
                <a:solidFill>
                  <a:schemeClr val="dk1"/>
                </a:solidFill>
              </a:defRPr>
            </a:lvl4pPr>
            <a:lvl5pPr lvl="4" algn="ctr">
              <a:lnSpc>
                <a:spcPct val="100000"/>
              </a:lnSpc>
              <a:spcBef>
                <a:spcPts val="0"/>
              </a:spcBef>
              <a:spcAft>
                <a:spcPts val="0"/>
              </a:spcAft>
              <a:buClr>
                <a:schemeClr val="dk1"/>
              </a:buClr>
              <a:buSzPts val="3600"/>
              <a:buNone/>
              <a:defRPr sz="3600">
                <a:solidFill>
                  <a:schemeClr val="dk1"/>
                </a:solidFill>
              </a:defRPr>
            </a:lvl5pPr>
            <a:lvl6pPr lvl="5" algn="ctr">
              <a:lnSpc>
                <a:spcPct val="100000"/>
              </a:lnSpc>
              <a:spcBef>
                <a:spcPts val="0"/>
              </a:spcBef>
              <a:spcAft>
                <a:spcPts val="0"/>
              </a:spcAft>
              <a:buClr>
                <a:schemeClr val="dk1"/>
              </a:buClr>
              <a:buSzPts val="3600"/>
              <a:buNone/>
              <a:defRPr sz="3600">
                <a:solidFill>
                  <a:schemeClr val="dk1"/>
                </a:solidFill>
              </a:defRPr>
            </a:lvl6pPr>
            <a:lvl7pPr lvl="6" algn="ctr">
              <a:lnSpc>
                <a:spcPct val="100000"/>
              </a:lnSpc>
              <a:spcBef>
                <a:spcPts val="0"/>
              </a:spcBef>
              <a:spcAft>
                <a:spcPts val="0"/>
              </a:spcAft>
              <a:buClr>
                <a:schemeClr val="dk1"/>
              </a:buClr>
              <a:buSzPts val="3600"/>
              <a:buNone/>
              <a:defRPr sz="3600">
                <a:solidFill>
                  <a:schemeClr val="dk1"/>
                </a:solidFill>
              </a:defRPr>
            </a:lvl7pPr>
            <a:lvl8pPr lvl="7" algn="ctr">
              <a:lnSpc>
                <a:spcPct val="100000"/>
              </a:lnSpc>
              <a:spcBef>
                <a:spcPts val="0"/>
              </a:spcBef>
              <a:spcAft>
                <a:spcPts val="0"/>
              </a:spcAft>
              <a:buClr>
                <a:schemeClr val="dk1"/>
              </a:buClr>
              <a:buSzPts val="3600"/>
              <a:buNone/>
              <a:defRPr sz="3600">
                <a:solidFill>
                  <a:schemeClr val="dk1"/>
                </a:solidFill>
              </a:defRPr>
            </a:lvl8pPr>
            <a:lvl9pPr lvl="8" algn="ctr">
              <a:lnSpc>
                <a:spcPct val="100000"/>
              </a:lnSpc>
              <a:spcBef>
                <a:spcPts val="0"/>
              </a:spcBef>
              <a:spcAft>
                <a:spcPts val="0"/>
              </a:spcAft>
              <a:buClr>
                <a:schemeClr val="dk1"/>
              </a:buClr>
              <a:buSzPts val="3600"/>
              <a:buNone/>
              <a:defRPr sz="3600">
                <a:solidFill>
                  <a:schemeClr val="dk1"/>
                </a:solidFill>
              </a:defRPr>
            </a:lvl9pPr>
          </a:lstStyle>
          <a:p/>
        </p:txBody>
      </p:sp>
      <p:sp>
        <p:nvSpPr>
          <p:cNvPr id="20" name="Google Shape;20;p61"/>
          <p:cNvSpPr txBox="1"/>
          <p:nvPr>
            <p:ph idx="1" type="subTitle"/>
          </p:nvPr>
        </p:nvSpPr>
        <p:spPr>
          <a:xfrm>
            <a:off x="265500" y="2735371"/>
            <a:ext cx="4045200" cy="134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1" name="Google Shape;21;p61"/>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17500" lvl="1" marL="914400" algn="l">
              <a:lnSpc>
                <a:spcPct val="115000"/>
              </a:lnSpc>
              <a:spcBef>
                <a:spcPts val="1600"/>
              </a:spcBef>
              <a:spcAft>
                <a:spcPts val="0"/>
              </a:spcAft>
              <a:buClr>
                <a:schemeClr val="lt1"/>
              </a:buClr>
              <a:buSzPts val="1400"/>
              <a:buChar char="○"/>
              <a:defRPr>
                <a:solidFill>
                  <a:schemeClr val="lt1"/>
                </a:solidFill>
              </a:defRPr>
            </a:lvl2pPr>
            <a:lvl3pPr indent="-317500" lvl="2" marL="1371600" algn="l">
              <a:lnSpc>
                <a:spcPct val="115000"/>
              </a:lnSpc>
              <a:spcBef>
                <a:spcPts val="1600"/>
              </a:spcBef>
              <a:spcAft>
                <a:spcPts val="0"/>
              </a:spcAft>
              <a:buClr>
                <a:schemeClr val="lt1"/>
              </a:buClr>
              <a:buSzPts val="1400"/>
              <a:buChar char="■"/>
              <a:defRPr>
                <a:solidFill>
                  <a:schemeClr val="lt1"/>
                </a:solidFill>
              </a:defRPr>
            </a:lvl3pPr>
            <a:lvl4pPr indent="-317500" lvl="3" marL="1828800" algn="l">
              <a:lnSpc>
                <a:spcPct val="115000"/>
              </a:lnSpc>
              <a:spcBef>
                <a:spcPts val="1600"/>
              </a:spcBef>
              <a:spcAft>
                <a:spcPts val="0"/>
              </a:spcAft>
              <a:buClr>
                <a:schemeClr val="lt1"/>
              </a:buClr>
              <a:buSzPts val="1400"/>
              <a:buChar char="●"/>
              <a:defRPr>
                <a:solidFill>
                  <a:schemeClr val="lt1"/>
                </a:solidFill>
              </a:defRPr>
            </a:lvl4pPr>
            <a:lvl5pPr indent="-317500" lvl="4" marL="2286000" algn="l">
              <a:lnSpc>
                <a:spcPct val="115000"/>
              </a:lnSpc>
              <a:spcBef>
                <a:spcPts val="1600"/>
              </a:spcBef>
              <a:spcAft>
                <a:spcPts val="0"/>
              </a:spcAft>
              <a:buClr>
                <a:schemeClr val="lt1"/>
              </a:buClr>
              <a:buSzPts val="1400"/>
              <a:buChar char="○"/>
              <a:defRPr>
                <a:solidFill>
                  <a:schemeClr val="lt1"/>
                </a:solidFill>
              </a:defRPr>
            </a:lvl5pPr>
            <a:lvl6pPr indent="-317500" lvl="5" marL="2743200" algn="l">
              <a:lnSpc>
                <a:spcPct val="115000"/>
              </a:lnSpc>
              <a:spcBef>
                <a:spcPts val="1600"/>
              </a:spcBef>
              <a:spcAft>
                <a:spcPts val="0"/>
              </a:spcAft>
              <a:buClr>
                <a:schemeClr val="lt1"/>
              </a:buClr>
              <a:buSzPts val="1400"/>
              <a:buChar char="■"/>
              <a:defRPr>
                <a:solidFill>
                  <a:schemeClr val="lt1"/>
                </a:solidFill>
              </a:defRPr>
            </a:lvl6pPr>
            <a:lvl7pPr indent="-317500" lvl="6" marL="3200400" algn="l">
              <a:lnSpc>
                <a:spcPct val="115000"/>
              </a:lnSpc>
              <a:spcBef>
                <a:spcPts val="1600"/>
              </a:spcBef>
              <a:spcAft>
                <a:spcPts val="0"/>
              </a:spcAft>
              <a:buClr>
                <a:schemeClr val="lt1"/>
              </a:buClr>
              <a:buSzPts val="1400"/>
              <a:buChar char="●"/>
              <a:defRPr>
                <a:solidFill>
                  <a:schemeClr val="lt1"/>
                </a:solidFill>
              </a:defRPr>
            </a:lvl7pPr>
            <a:lvl8pPr indent="-317500" lvl="7" marL="3657600" algn="l">
              <a:lnSpc>
                <a:spcPct val="115000"/>
              </a:lnSpc>
              <a:spcBef>
                <a:spcPts val="1600"/>
              </a:spcBef>
              <a:spcAft>
                <a:spcPts val="0"/>
              </a:spcAft>
              <a:buClr>
                <a:schemeClr val="lt1"/>
              </a:buClr>
              <a:buSzPts val="1400"/>
              <a:buChar char="○"/>
              <a:defRPr>
                <a:solidFill>
                  <a:schemeClr val="lt1"/>
                </a:solidFill>
              </a:defRPr>
            </a:lvl8pPr>
            <a:lvl9pPr indent="-317500" lvl="8" marL="4114800" algn="l">
              <a:lnSpc>
                <a:spcPct val="115000"/>
              </a:lnSpc>
              <a:spcBef>
                <a:spcPts val="1600"/>
              </a:spcBef>
              <a:spcAft>
                <a:spcPts val="1600"/>
              </a:spcAft>
              <a:buClr>
                <a:schemeClr val="lt1"/>
              </a:buClr>
              <a:buSzPts val="1400"/>
              <a:buChar char="■"/>
              <a:defRPr>
                <a:solidFill>
                  <a:schemeClr val="lt1"/>
                </a:solidFill>
              </a:defRPr>
            </a:lvl9pPr>
          </a:lstStyle>
          <a:p/>
        </p:txBody>
      </p:sp>
      <p:sp>
        <p:nvSpPr>
          <p:cNvPr id="22" name="Google Shape;22;p6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8" name="Shape 118"/>
        <p:cNvGrpSpPr/>
        <p:nvPr/>
      </p:nvGrpSpPr>
      <p:grpSpPr>
        <a:xfrm>
          <a:off x="0" y="0"/>
          <a:ext cx="0" cy="0"/>
          <a:chOff x="0" y="0"/>
          <a:chExt cx="0" cy="0"/>
        </a:xfrm>
      </p:grpSpPr>
      <p:cxnSp>
        <p:nvCxnSpPr>
          <p:cNvPr id="119" name="Google Shape;119;p80"/>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120" name="Google Shape;120;p80"/>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121" name="Google Shape;121;p80"/>
          <p:cNvSpPr txBox="1"/>
          <p:nvPr>
            <p:ph idx="1" type="body"/>
          </p:nvPr>
        </p:nvSpPr>
        <p:spPr>
          <a:xfrm>
            <a:off x="328017" y="4226025"/>
            <a:ext cx="8388600" cy="3936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122" name="Google Shape;122;p80"/>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23" name="Shape 123"/>
        <p:cNvGrpSpPr/>
        <p:nvPr/>
      </p:nvGrpSpPr>
      <p:grpSpPr>
        <a:xfrm>
          <a:off x="0" y="0"/>
          <a:ext cx="0" cy="0"/>
          <a:chOff x="0" y="0"/>
          <a:chExt cx="0" cy="0"/>
        </a:xfrm>
      </p:grpSpPr>
      <p:cxnSp>
        <p:nvCxnSpPr>
          <p:cNvPr id="124" name="Google Shape;124;p81"/>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125" name="Google Shape;125;p81"/>
          <p:cNvCxnSpPr/>
          <p:nvPr/>
        </p:nvCxnSpPr>
        <p:spPr>
          <a:xfrm>
            <a:off x="425200" y="415650"/>
            <a:ext cx="8296800" cy="0"/>
          </a:xfrm>
          <a:prstGeom prst="straightConnector1">
            <a:avLst/>
          </a:prstGeom>
          <a:noFill/>
          <a:ln cap="flat" cmpd="sng" w="38100">
            <a:solidFill>
              <a:schemeClr val="dk2"/>
            </a:solidFill>
            <a:prstDash val="solid"/>
            <a:round/>
            <a:headEnd len="sm" w="sm" type="none"/>
            <a:tailEnd len="sm" w="sm" type="none"/>
          </a:ln>
        </p:spPr>
      </p:cxnSp>
      <p:sp>
        <p:nvSpPr>
          <p:cNvPr id="126" name="Google Shape;126;p81"/>
          <p:cNvSpPr txBox="1"/>
          <p:nvPr>
            <p:ph hasCustomPrompt="1" type="title"/>
          </p:nvPr>
        </p:nvSpPr>
        <p:spPr>
          <a:xfrm>
            <a:off x="853950" y="1304850"/>
            <a:ext cx="7436100" cy="1538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127" name="Google Shape;127;p81"/>
          <p:cNvSpPr txBox="1"/>
          <p:nvPr>
            <p:ph idx="1" type="body"/>
          </p:nvPr>
        </p:nvSpPr>
        <p:spPr>
          <a:xfrm>
            <a:off x="853950" y="2919450"/>
            <a:ext cx="7436100" cy="10716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128" name="Google Shape;128;p8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9" name="Shape 129"/>
        <p:cNvGrpSpPr/>
        <p:nvPr/>
      </p:nvGrpSpPr>
      <p:grpSpPr>
        <a:xfrm>
          <a:off x="0" y="0"/>
          <a:ext cx="0" cy="0"/>
          <a:chOff x="0" y="0"/>
          <a:chExt cx="0" cy="0"/>
        </a:xfrm>
      </p:grpSpPr>
      <p:sp>
        <p:nvSpPr>
          <p:cNvPr id="130" name="Google Shape;130;p82"/>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cxnSp>
        <p:nvCxnSpPr>
          <p:cNvPr id="24" name="Google Shape;24;p62"/>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25" name="Google Shape;25;p62"/>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26" name="Google Shape;26;p62"/>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27" name="Google Shape;27;p62"/>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28" name="Google Shape;28;p62"/>
          <p:cNvSpPr txBox="1"/>
          <p:nvPr>
            <p:ph idx="1" type="body"/>
          </p:nvPr>
        </p:nvSpPr>
        <p:spPr>
          <a:xfrm>
            <a:off x="2410112" y="1595776"/>
            <a:ext cx="6321600" cy="3002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9" name="Google Shape;29;p62"/>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0" name="Shape 30"/>
        <p:cNvGrpSpPr/>
        <p:nvPr/>
      </p:nvGrpSpPr>
      <p:grpSpPr>
        <a:xfrm>
          <a:off x="0" y="0"/>
          <a:ext cx="0" cy="0"/>
          <a:chOff x="0" y="0"/>
          <a:chExt cx="0" cy="0"/>
        </a:xfrm>
      </p:grpSpPr>
      <p:cxnSp>
        <p:nvCxnSpPr>
          <p:cNvPr id="31" name="Google Shape;31;p63"/>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32" name="Google Shape;32;p63"/>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33" name="Google Shape;33;p63"/>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34" name="Google Shape;34;p63"/>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35" name="Google Shape;35;p63"/>
          <p:cNvSpPr txBox="1"/>
          <p:nvPr>
            <p:ph idx="1" type="body"/>
          </p:nvPr>
        </p:nvSpPr>
        <p:spPr>
          <a:xfrm>
            <a:off x="2400303" y="1602675"/>
            <a:ext cx="3071400" cy="3002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6" name="Google Shape;36;p63"/>
          <p:cNvSpPr txBox="1"/>
          <p:nvPr>
            <p:ph idx="2" type="body"/>
          </p:nvPr>
        </p:nvSpPr>
        <p:spPr>
          <a:xfrm>
            <a:off x="5650572" y="1602675"/>
            <a:ext cx="3071400" cy="3002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7" name="Google Shape;37;p63"/>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38" name="Shape 38"/>
        <p:cNvGrpSpPr/>
        <p:nvPr/>
      </p:nvGrpSpPr>
      <p:grpSpPr>
        <a:xfrm>
          <a:off x="0" y="0"/>
          <a:ext cx="0" cy="0"/>
          <a:chOff x="0" y="0"/>
          <a:chExt cx="0" cy="0"/>
        </a:xfrm>
      </p:grpSpPr>
      <p:cxnSp>
        <p:nvCxnSpPr>
          <p:cNvPr id="39" name="Google Shape;39;p67"/>
          <p:cNvCxnSpPr/>
          <p:nvPr/>
        </p:nvCxnSpPr>
        <p:spPr>
          <a:xfrm>
            <a:off x="425200" y="415650"/>
            <a:ext cx="8296800" cy="0"/>
          </a:xfrm>
          <a:prstGeom prst="straightConnector1">
            <a:avLst/>
          </a:prstGeom>
          <a:noFill/>
          <a:ln cap="flat" cmpd="sng" w="38100">
            <a:solidFill>
              <a:schemeClr val="lt1"/>
            </a:solidFill>
            <a:prstDash val="solid"/>
            <a:round/>
            <a:headEnd len="sm" w="sm" type="none"/>
            <a:tailEnd len="sm" w="sm" type="none"/>
          </a:ln>
        </p:spPr>
      </p:cxnSp>
      <p:cxnSp>
        <p:nvCxnSpPr>
          <p:cNvPr id="40" name="Google Shape;40;p67"/>
          <p:cNvCxnSpPr/>
          <p:nvPr/>
        </p:nvCxnSpPr>
        <p:spPr>
          <a:xfrm>
            <a:off x="425200" y="4740000"/>
            <a:ext cx="8296800" cy="0"/>
          </a:xfrm>
          <a:prstGeom prst="straightConnector1">
            <a:avLst/>
          </a:prstGeom>
          <a:noFill/>
          <a:ln cap="flat" cmpd="sng" w="19050">
            <a:solidFill>
              <a:schemeClr val="lt1"/>
            </a:solidFill>
            <a:prstDash val="solid"/>
            <a:round/>
            <a:headEnd len="sm" w="sm" type="none"/>
            <a:tailEnd len="sm" w="sm" type="none"/>
          </a:ln>
        </p:spPr>
      </p:cxnSp>
      <p:sp>
        <p:nvSpPr>
          <p:cNvPr id="41" name="Google Shape;41;p67"/>
          <p:cNvSpPr txBox="1"/>
          <p:nvPr>
            <p:ph type="title"/>
          </p:nvPr>
        </p:nvSpPr>
        <p:spPr>
          <a:xfrm>
            <a:off x="406425" y="1806825"/>
            <a:ext cx="8296800" cy="1542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lt1"/>
              </a:buClr>
              <a:buSzPts val="4800"/>
              <a:buNone/>
              <a:defRPr sz="4800">
                <a:solidFill>
                  <a:schemeClr val="lt1"/>
                </a:solidFill>
              </a:defRPr>
            </a:lvl1pPr>
            <a:lvl2pPr lvl="1" algn="ctr">
              <a:lnSpc>
                <a:spcPct val="100000"/>
              </a:lnSpc>
              <a:spcBef>
                <a:spcPts val="0"/>
              </a:spcBef>
              <a:spcAft>
                <a:spcPts val="0"/>
              </a:spcAft>
              <a:buClr>
                <a:schemeClr val="lt1"/>
              </a:buClr>
              <a:buSzPts val="4800"/>
              <a:buNone/>
              <a:defRPr sz="4800">
                <a:solidFill>
                  <a:schemeClr val="lt1"/>
                </a:solidFill>
              </a:defRPr>
            </a:lvl2pPr>
            <a:lvl3pPr lvl="2" algn="ctr">
              <a:lnSpc>
                <a:spcPct val="100000"/>
              </a:lnSpc>
              <a:spcBef>
                <a:spcPts val="0"/>
              </a:spcBef>
              <a:spcAft>
                <a:spcPts val="0"/>
              </a:spcAft>
              <a:buClr>
                <a:schemeClr val="lt1"/>
              </a:buClr>
              <a:buSzPts val="4800"/>
              <a:buNone/>
              <a:defRPr sz="4800">
                <a:solidFill>
                  <a:schemeClr val="lt1"/>
                </a:solidFill>
              </a:defRPr>
            </a:lvl3pPr>
            <a:lvl4pPr lvl="3" algn="ctr">
              <a:lnSpc>
                <a:spcPct val="100000"/>
              </a:lnSpc>
              <a:spcBef>
                <a:spcPts val="0"/>
              </a:spcBef>
              <a:spcAft>
                <a:spcPts val="0"/>
              </a:spcAft>
              <a:buClr>
                <a:schemeClr val="lt1"/>
              </a:buClr>
              <a:buSzPts val="4800"/>
              <a:buNone/>
              <a:defRPr sz="4800">
                <a:solidFill>
                  <a:schemeClr val="lt1"/>
                </a:solidFill>
              </a:defRPr>
            </a:lvl4pPr>
            <a:lvl5pPr lvl="4" algn="ctr">
              <a:lnSpc>
                <a:spcPct val="100000"/>
              </a:lnSpc>
              <a:spcBef>
                <a:spcPts val="0"/>
              </a:spcBef>
              <a:spcAft>
                <a:spcPts val="0"/>
              </a:spcAft>
              <a:buClr>
                <a:schemeClr val="lt1"/>
              </a:buClr>
              <a:buSzPts val="4800"/>
              <a:buNone/>
              <a:defRPr sz="4800">
                <a:solidFill>
                  <a:schemeClr val="lt1"/>
                </a:solidFill>
              </a:defRPr>
            </a:lvl5pPr>
            <a:lvl6pPr lvl="5" algn="ctr">
              <a:lnSpc>
                <a:spcPct val="100000"/>
              </a:lnSpc>
              <a:spcBef>
                <a:spcPts val="0"/>
              </a:spcBef>
              <a:spcAft>
                <a:spcPts val="0"/>
              </a:spcAft>
              <a:buClr>
                <a:schemeClr val="lt1"/>
              </a:buClr>
              <a:buSzPts val="4800"/>
              <a:buNone/>
              <a:defRPr sz="4800">
                <a:solidFill>
                  <a:schemeClr val="lt1"/>
                </a:solidFill>
              </a:defRPr>
            </a:lvl6pPr>
            <a:lvl7pPr lvl="6" algn="ctr">
              <a:lnSpc>
                <a:spcPct val="100000"/>
              </a:lnSpc>
              <a:spcBef>
                <a:spcPts val="0"/>
              </a:spcBef>
              <a:spcAft>
                <a:spcPts val="0"/>
              </a:spcAft>
              <a:buClr>
                <a:schemeClr val="lt1"/>
              </a:buClr>
              <a:buSzPts val="4800"/>
              <a:buNone/>
              <a:defRPr sz="4800">
                <a:solidFill>
                  <a:schemeClr val="lt1"/>
                </a:solidFill>
              </a:defRPr>
            </a:lvl7pPr>
            <a:lvl8pPr lvl="7" algn="ctr">
              <a:lnSpc>
                <a:spcPct val="100000"/>
              </a:lnSpc>
              <a:spcBef>
                <a:spcPts val="0"/>
              </a:spcBef>
              <a:spcAft>
                <a:spcPts val="0"/>
              </a:spcAft>
              <a:buClr>
                <a:schemeClr val="lt1"/>
              </a:buClr>
              <a:buSzPts val="4800"/>
              <a:buNone/>
              <a:defRPr sz="4800">
                <a:solidFill>
                  <a:schemeClr val="lt1"/>
                </a:solidFill>
              </a:defRPr>
            </a:lvl8pPr>
            <a:lvl9pPr lvl="8" algn="ctr">
              <a:lnSpc>
                <a:spcPct val="100000"/>
              </a:lnSpc>
              <a:spcBef>
                <a:spcPts val="0"/>
              </a:spcBef>
              <a:spcAft>
                <a:spcPts val="0"/>
              </a:spcAft>
              <a:buClr>
                <a:schemeClr val="lt1"/>
              </a:buClr>
              <a:buSzPts val="4800"/>
              <a:buNone/>
              <a:defRPr sz="4800">
                <a:solidFill>
                  <a:schemeClr val="lt1"/>
                </a:solidFill>
              </a:defRPr>
            </a:lvl9pPr>
          </a:lstStyle>
          <a:p/>
        </p:txBody>
      </p:sp>
      <p:sp>
        <p:nvSpPr>
          <p:cNvPr id="42" name="Google Shape;42;p67"/>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3" name="Shape 43"/>
        <p:cNvGrpSpPr/>
        <p:nvPr/>
      </p:nvGrpSpPr>
      <p:grpSpPr>
        <a:xfrm>
          <a:off x="0" y="0"/>
          <a:ext cx="0" cy="0"/>
          <a:chOff x="0" y="0"/>
          <a:chExt cx="0" cy="0"/>
        </a:xfrm>
      </p:grpSpPr>
      <p:sp>
        <p:nvSpPr>
          <p:cNvPr id="44" name="Google Shape;44;p68"/>
          <p:cNvSpPr txBox="1"/>
          <p:nvPr>
            <p:ph type="title"/>
          </p:nvPr>
        </p:nvSpPr>
        <p:spPr>
          <a:xfrm>
            <a:off x="303300" y="411575"/>
            <a:ext cx="8520600" cy="639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45" name="Google Shape;45;p68"/>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6" name="Shape 46"/>
        <p:cNvGrpSpPr/>
        <p:nvPr/>
      </p:nvGrpSpPr>
      <p:grpSpPr>
        <a:xfrm>
          <a:off x="0" y="0"/>
          <a:ext cx="0" cy="0"/>
          <a:chOff x="0" y="0"/>
          <a:chExt cx="0" cy="0"/>
        </a:xfrm>
      </p:grpSpPr>
      <p:cxnSp>
        <p:nvCxnSpPr>
          <p:cNvPr id="47" name="Google Shape;47;p69"/>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48" name="Google Shape;48;p69"/>
          <p:cNvSpPr txBox="1"/>
          <p:nvPr>
            <p:ph type="title"/>
          </p:nvPr>
        </p:nvSpPr>
        <p:spPr>
          <a:xfrm>
            <a:off x="319500" y="936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49" name="Google Shape;49;p69"/>
          <p:cNvSpPr txBox="1"/>
          <p:nvPr>
            <p:ph idx="1" type="body"/>
          </p:nvPr>
        </p:nvSpPr>
        <p:spPr>
          <a:xfrm>
            <a:off x="319500" y="1846804"/>
            <a:ext cx="2808000" cy="28062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50" name="Google Shape;50;p69"/>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51" name="Shape 51"/>
        <p:cNvGrpSpPr/>
        <p:nvPr/>
      </p:nvGrpSpPr>
      <p:grpSpPr>
        <a:xfrm>
          <a:off x="0" y="0"/>
          <a:ext cx="0" cy="0"/>
          <a:chOff x="0" y="0"/>
          <a:chExt cx="0" cy="0"/>
        </a:xfrm>
      </p:grpSpPr>
      <p:cxnSp>
        <p:nvCxnSpPr>
          <p:cNvPr id="52" name="Google Shape;52;p70"/>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53" name="Google Shape;53;p70"/>
          <p:cNvSpPr txBox="1"/>
          <p:nvPr>
            <p:ph type="title"/>
          </p:nvPr>
        </p:nvSpPr>
        <p:spPr>
          <a:xfrm>
            <a:off x="283103" y="712141"/>
            <a:ext cx="6244200" cy="3835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p:txBody>
      </p:sp>
      <p:sp>
        <p:nvSpPr>
          <p:cNvPr id="54" name="Google Shape;54;p70"/>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5" name="Shape 55"/>
        <p:cNvGrpSpPr/>
        <p:nvPr/>
      </p:nvGrpSpPr>
      <p:grpSpPr>
        <a:xfrm>
          <a:off x="0" y="0"/>
          <a:ext cx="0" cy="0"/>
          <a:chOff x="0" y="0"/>
          <a:chExt cx="0" cy="0"/>
        </a:xfrm>
      </p:grpSpPr>
      <p:cxnSp>
        <p:nvCxnSpPr>
          <p:cNvPr id="56" name="Google Shape;56;p71"/>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57" name="Google Shape;57;p71"/>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58" name="Google Shape;58;p71"/>
          <p:cNvSpPr txBox="1"/>
          <p:nvPr>
            <p:ph idx="1" type="body"/>
          </p:nvPr>
        </p:nvSpPr>
        <p:spPr>
          <a:xfrm>
            <a:off x="328017" y="4226025"/>
            <a:ext cx="8388600" cy="3936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59" name="Google Shape;59;p7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chemeClr val="lt1"/>
        </a:solidFill>
      </p:bgPr>
    </p:bg>
    <p:spTree>
      <p:nvGrpSpPr>
        <p:cNvPr id="5" name="Shape 5"/>
        <p:cNvGrpSpPr/>
        <p:nvPr/>
      </p:nvGrpSpPr>
      <p:grpSpPr>
        <a:xfrm>
          <a:off x="0" y="0"/>
          <a:ext cx="0" cy="0"/>
          <a:chOff x="0" y="0"/>
          <a:chExt cx="0" cy="0"/>
        </a:xfrm>
      </p:grpSpPr>
      <p:sp>
        <p:nvSpPr>
          <p:cNvPr id="6" name="Google Shape;6;p59"/>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1pPr>
            <a:lvl2pPr lvl="1"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2pPr>
            <a:lvl3pPr lvl="2"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3pPr>
            <a:lvl4pPr lvl="3"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4pPr>
            <a:lvl5pPr lvl="4"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5pPr>
            <a:lvl6pPr lvl="5"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6pPr>
            <a:lvl7pPr lvl="6"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7pPr>
            <a:lvl8pPr lvl="7"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8pPr>
            <a:lvl9pPr lvl="8"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9pPr>
          </a:lstStyle>
          <a:p/>
        </p:txBody>
      </p:sp>
      <p:sp>
        <p:nvSpPr>
          <p:cNvPr id="7" name="Google Shape;7;p59"/>
          <p:cNvSpPr txBox="1"/>
          <p:nvPr>
            <p:ph idx="1" type="body"/>
          </p:nvPr>
        </p:nvSpPr>
        <p:spPr>
          <a:xfrm>
            <a:off x="2410112" y="1595776"/>
            <a:ext cx="6321600" cy="3002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Lato"/>
              <a:buChar char="●"/>
              <a:defRPr b="0" i="0" sz="1800" u="none" cap="none" strike="noStrike">
                <a:solidFill>
                  <a:schemeClr val="dk2"/>
                </a:solidFill>
                <a:latin typeface="Lato"/>
                <a:ea typeface="Lato"/>
                <a:cs typeface="Lato"/>
                <a:sym typeface="Lato"/>
              </a:defRPr>
            </a:lvl1pPr>
            <a:lvl2pPr indent="-317500" lvl="1" marL="9144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2pPr>
            <a:lvl3pPr indent="-317500" lvl="2" marL="13716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3pPr>
            <a:lvl4pPr indent="-317500" lvl="3" marL="18288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4pPr>
            <a:lvl5pPr indent="-317500" lvl="4" marL="22860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5pPr>
            <a:lvl6pPr indent="-317500" lvl="5" marL="27432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6pPr>
            <a:lvl7pPr indent="-317500" lvl="6" marL="32004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7pPr>
            <a:lvl8pPr indent="-317500" lvl="7" marL="36576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8pPr>
            <a:lvl9pPr indent="-317500" lvl="8" marL="4114800" marR="0" rtl="0" algn="l">
              <a:lnSpc>
                <a:spcPct val="115000"/>
              </a:lnSpc>
              <a:spcBef>
                <a:spcPts val="1600"/>
              </a:spcBef>
              <a:spcAft>
                <a:spcPts val="1600"/>
              </a:spcAft>
              <a:buClr>
                <a:schemeClr val="dk2"/>
              </a:buClr>
              <a:buSzPts val="1400"/>
              <a:buFont typeface="Lato"/>
              <a:buChar char="■"/>
              <a:defRPr b="0" i="0" sz="1400" u="none" cap="none" strike="noStrike">
                <a:solidFill>
                  <a:schemeClr val="dk2"/>
                </a:solidFill>
                <a:latin typeface="Lato"/>
                <a:ea typeface="Lato"/>
                <a:cs typeface="Lato"/>
                <a:sym typeface="Lato"/>
              </a:defRPr>
            </a:lvl9pPr>
          </a:lstStyle>
          <a:p/>
        </p:txBody>
      </p:sp>
      <p:sp>
        <p:nvSpPr>
          <p:cNvPr id="8" name="Google Shape;8;p59"/>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s-E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chemeClr val="lt1"/>
        </a:solidFill>
      </p:bgPr>
    </p:bg>
    <p:spTree>
      <p:nvGrpSpPr>
        <p:cNvPr id="68" name="Shape 68"/>
        <p:cNvGrpSpPr/>
        <p:nvPr/>
      </p:nvGrpSpPr>
      <p:grpSpPr>
        <a:xfrm>
          <a:off x="0" y="0"/>
          <a:ext cx="0" cy="0"/>
          <a:chOff x="0" y="0"/>
          <a:chExt cx="0" cy="0"/>
        </a:xfrm>
      </p:grpSpPr>
      <p:sp>
        <p:nvSpPr>
          <p:cNvPr id="69" name="Google Shape;69;p64"/>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1pPr>
            <a:lvl2pPr lvl="1"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2pPr>
            <a:lvl3pPr lvl="2"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3pPr>
            <a:lvl4pPr lvl="3"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4pPr>
            <a:lvl5pPr lvl="4"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5pPr>
            <a:lvl6pPr lvl="5"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6pPr>
            <a:lvl7pPr lvl="6"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7pPr>
            <a:lvl8pPr lvl="7"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8pPr>
            <a:lvl9pPr lvl="8"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9pPr>
          </a:lstStyle>
          <a:p/>
        </p:txBody>
      </p:sp>
      <p:sp>
        <p:nvSpPr>
          <p:cNvPr id="70" name="Google Shape;70;p64"/>
          <p:cNvSpPr txBox="1"/>
          <p:nvPr>
            <p:ph idx="1" type="body"/>
          </p:nvPr>
        </p:nvSpPr>
        <p:spPr>
          <a:xfrm>
            <a:off x="2410112" y="1595776"/>
            <a:ext cx="6321600" cy="3002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Lato"/>
              <a:buChar char="●"/>
              <a:defRPr b="0" i="0" sz="1800" u="none" cap="none" strike="noStrike">
                <a:solidFill>
                  <a:schemeClr val="dk2"/>
                </a:solidFill>
                <a:latin typeface="Lato"/>
                <a:ea typeface="Lato"/>
                <a:cs typeface="Lato"/>
                <a:sym typeface="Lato"/>
              </a:defRPr>
            </a:lvl1pPr>
            <a:lvl2pPr indent="-317500" lvl="1" marL="9144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2pPr>
            <a:lvl3pPr indent="-317500" lvl="2" marL="13716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3pPr>
            <a:lvl4pPr indent="-317500" lvl="3" marL="18288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4pPr>
            <a:lvl5pPr indent="-317500" lvl="4" marL="22860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5pPr>
            <a:lvl6pPr indent="-317500" lvl="5" marL="27432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6pPr>
            <a:lvl7pPr indent="-317500" lvl="6" marL="32004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7pPr>
            <a:lvl8pPr indent="-317500" lvl="7" marL="36576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8pPr>
            <a:lvl9pPr indent="-317500" lvl="8" marL="4114800" marR="0" rtl="0" algn="l">
              <a:lnSpc>
                <a:spcPct val="115000"/>
              </a:lnSpc>
              <a:spcBef>
                <a:spcPts val="1600"/>
              </a:spcBef>
              <a:spcAft>
                <a:spcPts val="1600"/>
              </a:spcAft>
              <a:buClr>
                <a:schemeClr val="dk2"/>
              </a:buClr>
              <a:buSzPts val="1400"/>
              <a:buFont typeface="Lato"/>
              <a:buChar char="■"/>
              <a:defRPr b="0" i="0" sz="1400" u="none" cap="none" strike="noStrike">
                <a:solidFill>
                  <a:schemeClr val="dk2"/>
                </a:solidFill>
                <a:latin typeface="Lato"/>
                <a:ea typeface="Lato"/>
                <a:cs typeface="Lato"/>
                <a:sym typeface="Lato"/>
              </a:defRPr>
            </a:lvl9pPr>
          </a:lstStyle>
          <a:p/>
        </p:txBody>
      </p:sp>
      <p:sp>
        <p:nvSpPr>
          <p:cNvPr id="71" name="Google Shape;71;p64"/>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s-E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5.jp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5.jpg"/><Relationship Id="rId5"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5.jpg"/><Relationship Id="rId5"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5.jpg"/><Relationship Id="rId5"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5.jpg"/><Relationship Id="rId5"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5.jp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5.jpg"/><Relationship Id="rId6"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17.png"/><Relationship Id="rId4" Type="http://schemas.openxmlformats.org/officeDocument/2006/relationships/image" Target="../media/image8.png"/><Relationship Id="rId5" Type="http://schemas.openxmlformats.org/officeDocument/2006/relationships/image" Target="../media/image5.jpg"/><Relationship Id="rId6"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5.jp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34.png"/><Relationship Id="rId4" Type="http://schemas.openxmlformats.org/officeDocument/2006/relationships/image" Target="../media/image5.jpg"/><Relationship Id="rId5"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26.png"/><Relationship Id="rId4" Type="http://schemas.openxmlformats.org/officeDocument/2006/relationships/image" Target="../media/image5.jpg"/><Relationship Id="rId5"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25.png"/><Relationship Id="rId4" Type="http://schemas.openxmlformats.org/officeDocument/2006/relationships/image" Target="../media/image13.png"/><Relationship Id="rId9"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27.png"/><Relationship Id="rId7" Type="http://schemas.openxmlformats.org/officeDocument/2006/relationships/image" Target="../media/image15.png"/><Relationship Id="rId8" Type="http://schemas.openxmlformats.org/officeDocument/2006/relationships/image" Target="../media/image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10.png"/><Relationship Id="rId4" Type="http://schemas.openxmlformats.org/officeDocument/2006/relationships/image" Target="../media/image5.jpg"/><Relationship Id="rId5"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21.png"/><Relationship Id="rId4" Type="http://schemas.openxmlformats.org/officeDocument/2006/relationships/image" Target="../media/image5.jpg"/><Relationship Id="rId5"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22.png"/><Relationship Id="rId4" Type="http://schemas.openxmlformats.org/officeDocument/2006/relationships/image" Target="../media/image5.jpg"/><Relationship Id="rId5"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18.png"/><Relationship Id="rId4" Type="http://schemas.openxmlformats.org/officeDocument/2006/relationships/image" Target="../media/image5.jpg"/><Relationship Id="rId5"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32.png"/><Relationship Id="rId4" Type="http://schemas.openxmlformats.org/officeDocument/2006/relationships/image" Target="../media/image5.jpg"/><Relationship Id="rId5"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20.png"/><Relationship Id="rId4" Type="http://schemas.openxmlformats.org/officeDocument/2006/relationships/image" Target="../media/image5.jpg"/><Relationship Id="rId5"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30.png"/><Relationship Id="rId4" Type="http://schemas.openxmlformats.org/officeDocument/2006/relationships/image" Target="../media/image5.jpg"/><Relationship Id="rId5"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23.png"/><Relationship Id="rId4" Type="http://schemas.openxmlformats.org/officeDocument/2006/relationships/image" Target="../media/image5.jpg"/><Relationship Id="rId5"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23.png"/><Relationship Id="rId4" Type="http://schemas.openxmlformats.org/officeDocument/2006/relationships/image" Target="../media/image5.jpg"/><Relationship Id="rId5"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png"/><Relationship Id="rId4" Type="http://schemas.openxmlformats.org/officeDocument/2006/relationships/image" Target="../media/image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24.jpg"/><Relationship Id="rId4" Type="http://schemas.openxmlformats.org/officeDocument/2006/relationships/image" Target="../media/image5.jpg"/><Relationship Id="rId5" Type="http://schemas.openxmlformats.org/officeDocument/2006/relationships/image" Target="../media/image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png"/><Relationship Id="rId4" Type="http://schemas.openxmlformats.org/officeDocument/2006/relationships/image" Target="../media/image29.png"/><Relationship Id="rId5" Type="http://schemas.openxmlformats.org/officeDocument/2006/relationships/image" Target="../media/image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png"/><Relationship Id="rId4" Type="http://schemas.openxmlformats.org/officeDocument/2006/relationships/image" Target="../media/image29.png"/><Relationship Id="rId5" Type="http://schemas.openxmlformats.org/officeDocument/2006/relationships/image" Target="../media/image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40.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5.jpg"/><Relationship Id="rId7" Type="http://schemas.openxmlformats.org/officeDocument/2006/relationships/image" Target="../media/image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png"/><Relationship Id="rId4" Type="http://schemas.openxmlformats.org/officeDocument/2006/relationships/image" Target="../media/image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33.jpg"/><Relationship Id="rId4" Type="http://schemas.openxmlformats.org/officeDocument/2006/relationships/image" Target="../media/image5.jpg"/><Relationship Id="rId5" Type="http://schemas.openxmlformats.org/officeDocument/2006/relationships/image" Target="../media/image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36.jpg"/><Relationship Id="rId4" Type="http://schemas.openxmlformats.org/officeDocument/2006/relationships/image" Target="../media/image5.jpg"/><Relationship Id="rId5" Type="http://schemas.openxmlformats.org/officeDocument/2006/relationships/image" Target="../media/image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5.jp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35.png"/><Relationship Id="rId4" Type="http://schemas.openxmlformats.org/officeDocument/2006/relationships/image" Target="../media/image5.jpg"/><Relationship Id="rId5"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39.jpg"/><Relationship Id="rId4" Type="http://schemas.openxmlformats.org/officeDocument/2006/relationships/image" Target="../media/image5.jpg"/><Relationship Id="rId5" Type="http://schemas.openxmlformats.org/officeDocument/2006/relationships/image" Target="../media/image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44.jpg"/><Relationship Id="rId4" Type="http://schemas.openxmlformats.org/officeDocument/2006/relationships/image" Target="../media/image5.jpg"/><Relationship Id="rId5" Type="http://schemas.openxmlformats.org/officeDocument/2006/relationships/image" Target="../media/image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42.png"/><Relationship Id="rId4" Type="http://schemas.openxmlformats.org/officeDocument/2006/relationships/image" Target="../media/image5.jpg"/><Relationship Id="rId5" Type="http://schemas.openxmlformats.org/officeDocument/2006/relationships/image" Target="../media/image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41.jpg"/><Relationship Id="rId4" Type="http://schemas.openxmlformats.org/officeDocument/2006/relationships/image" Target="../media/image5.jpg"/><Relationship Id="rId5" Type="http://schemas.openxmlformats.org/officeDocument/2006/relationships/image" Target="../media/image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46.png"/><Relationship Id="rId4" Type="http://schemas.openxmlformats.org/officeDocument/2006/relationships/image" Target="../media/image2.png"/><Relationship Id="rId5" Type="http://schemas.openxmlformats.org/officeDocument/2006/relationships/image" Target="../media/image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45.jpg"/><Relationship Id="rId4" Type="http://schemas.openxmlformats.org/officeDocument/2006/relationships/image" Target="../media/image2.png"/><Relationship Id="rId5" Type="http://schemas.openxmlformats.org/officeDocument/2006/relationships/image" Target="../media/image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2.png"/><Relationship Id="rId4" Type="http://schemas.openxmlformats.org/officeDocument/2006/relationships/image" Target="../media/image5.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43.jpg"/><Relationship Id="rId4" Type="http://schemas.openxmlformats.org/officeDocument/2006/relationships/image" Target="../media/image2.png"/><Relationship Id="rId5" Type="http://schemas.openxmlformats.org/officeDocument/2006/relationships/image" Target="../media/image5.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49.png"/><Relationship Id="rId4" Type="http://schemas.openxmlformats.org/officeDocument/2006/relationships/image" Target="../media/image2.png"/><Relationship Id="rId5"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2.png"/><Relationship Id="rId4" Type="http://schemas.openxmlformats.org/officeDocument/2006/relationships/image" Target="../media/image5.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2.png"/><Relationship Id="rId4" Type="http://schemas.openxmlformats.org/officeDocument/2006/relationships/image" Target="../media/image47.png"/><Relationship Id="rId5" Type="http://schemas.openxmlformats.org/officeDocument/2006/relationships/image" Target="../media/image5.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2.png"/><Relationship Id="rId4" Type="http://schemas.openxmlformats.org/officeDocument/2006/relationships/image" Target="../media/image47.png"/><Relationship Id="rId5" Type="http://schemas.openxmlformats.org/officeDocument/2006/relationships/image" Target="../media/image5.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2.png"/><Relationship Id="rId4" Type="http://schemas.openxmlformats.org/officeDocument/2006/relationships/image" Target="../media/image50.png"/><Relationship Id="rId5" Type="http://schemas.openxmlformats.org/officeDocument/2006/relationships/image" Target="../media/image5.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2.png"/><Relationship Id="rId4" Type="http://schemas.openxmlformats.org/officeDocument/2006/relationships/hyperlink" Target="https://www.cubesoftware.com/" TargetMode="External"/><Relationship Id="rId5" Type="http://schemas.openxmlformats.org/officeDocument/2006/relationships/hyperlink" Target="https://help.anaplan.com/fed5bb63-0592-4402-b290-e708f500f14f-Anaplan-User-Experience" TargetMode="External"/><Relationship Id="rId6" Type="http://schemas.openxmlformats.org/officeDocument/2006/relationships/image" Target="../media/image51.png"/><Relationship Id="rId7" Type="http://schemas.openxmlformats.org/officeDocument/2006/relationships/image" Target="../media/image5.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2.png"/><Relationship Id="rId4" Type="http://schemas.openxmlformats.org/officeDocument/2006/relationships/hyperlink" Target="https://www.venasolutions.com/" TargetMode="External"/><Relationship Id="rId5" Type="http://schemas.openxmlformats.org/officeDocument/2006/relationships/hyperlink" Target="https://planful.com/" TargetMode="External"/><Relationship Id="rId6" Type="http://schemas.openxmlformats.org/officeDocument/2006/relationships/image" Target="../media/image51.png"/><Relationship Id="rId7" Type="http://schemas.openxmlformats.org/officeDocument/2006/relationships/image" Target="../media/image5.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2.png"/><Relationship Id="rId4" Type="http://schemas.openxmlformats.org/officeDocument/2006/relationships/hyperlink" Target="https://www.workday.com/en-us/products/adaptive-planning/overview.html" TargetMode="External"/><Relationship Id="rId5" Type="http://schemas.openxmlformats.org/officeDocument/2006/relationships/image" Target="../media/image51.png"/><Relationship Id="rId6" Type="http://schemas.openxmlformats.org/officeDocument/2006/relationships/image" Target="../media/image5.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7.xml"/><Relationship Id="rId3" Type="http://schemas.openxmlformats.org/officeDocument/2006/relationships/image" Target="../media/image5.jpg"/><Relationship Id="rId4" Type="http://schemas.openxmlformats.org/officeDocument/2006/relationships/image" Target="../media/image2.png"/><Relationship Id="rId5" Type="http://schemas.openxmlformats.org/officeDocument/2006/relationships/image" Target="../media/image5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8.xml"/><Relationship Id="rId3" Type="http://schemas.openxmlformats.org/officeDocument/2006/relationships/image" Target="../media/image52.jpg"/><Relationship Id="rId4" Type="http://schemas.openxmlformats.org/officeDocument/2006/relationships/image" Target="../media/image5.jpg"/><Relationship Id="rId5" Type="http://schemas.openxmlformats.org/officeDocument/2006/relationships/image" Target="../media/image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9.xml"/><Relationship Id="rId3" Type="http://schemas.openxmlformats.org/officeDocument/2006/relationships/image" Target="../media/image2.png"/><Relationship Id="rId4" Type="http://schemas.openxmlformats.org/officeDocument/2006/relationships/hyperlink" Target="https://www.beyond-capital.eu/" TargetMode="External"/><Relationship Id="rId5" Type="http://schemas.openxmlformats.org/officeDocument/2006/relationships/image" Target="../media/image56.jpg"/><Relationship Id="rId6" Type="http://schemas.openxmlformats.org/officeDocument/2006/relationships/image" Target="../media/image5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5.jp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5.jp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jp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5.jpg"/><Relationship Id="rId6"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4" name="Shape 134"/>
        <p:cNvGrpSpPr/>
        <p:nvPr/>
      </p:nvGrpSpPr>
      <p:grpSpPr>
        <a:xfrm>
          <a:off x="0" y="0"/>
          <a:ext cx="0" cy="0"/>
          <a:chOff x="0" y="0"/>
          <a:chExt cx="0" cy="0"/>
        </a:xfrm>
      </p:grpSpPr>
      <p:sp>
        <p:nvSpPr>
          <p:cNvPr id="135" name="Google Shape;135;p1"/>
          <p:cNvSpPr txBox="1"/>
          <p:nvPr>
            <p:ph type="ctrTitle"/>
          </p:nvPr>
        </p:nvSpPr>
        <p:spPr>
          <a:xfrm>
            <a:off x="2371725" y="630225"/>
            <a:ext cx="6331500" cy="2813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4800"/>
              <a:buNone/>
            </a:pPr>
            <a:r>
              <a:rPr b="0" i="0" lang="es-ES" sz="3000" u="none" strike="noStrike">
                <a:solidFill>
                  <a:srgbClr val="000000"/>
                </a:solidFill>
                <a:latin typeface="Raleway"/>
                <a:ea typeface="Raleway"/>
                <a:cs typeface="Raleway"/>
                <a:sym typeface="Raleway"/>
              </a:rPr>
              <a:t>Módulo</a:t>
            </a:r>
            <a:r>
              <a:rPr b="0" lang="es-ES" sz="3000">
                <a:solidFill>
                  <a:schemeClr val="dk2"/>
                </a:solidFill>
              </a:rPr>
              <a:t> 2 - </a:t>
            </a:r>
            <a:r>
              <a:rPr i="0" lang="es-ES" sz="3000" u="none" strike="noStrike">
                <a:solidFill>
                  <a:srgbClr val="000000"/>
                </a:solidFill>
                <a:latin typeface="Raleway"/>
                <a:ea typeface="Raleway"/>
                <a:cs typeface="Raleway"/>
                <a:sym typeface="Raleway"/>
              </a:rPr>
              <a:t>Creación del plan estratégico y creación de una función financiera para empresas en fase inicial: análisis de necesidades, planificación financiera y gestión. </a:t>
            </a:r>
            <a:br>
              <a:rPr lang="es-ES" sz="3000">
                <a:latin typeface="Raleway"/>
                <a:ea typeface="Raleway"/>
                <a:cs typeface="Raleway"/>
                <a:sym typeface="Raleway"/>
              </a:rPr>
            </a:br>
            <a:br>
              <a:rPr lang="es-ES" sz="3000">
                <a:latin typeface="Raleway"/>
                <a:ea typeface="Raleway"/>
                <a:cs typeface="Raleway"/>
                <a:sym typeface="Raleway"/>
              </a:rPr>
            </a:br>
            <a:endParaRPr sz="3000">
              <a:latin typeface="Raleway"/>
              <a:ea typeface="Raleway"/>
              <a:cs typeface="Raleway"/>
              <a:sym typeface="Raleway"/>
            </a:endParaRPr>
          </a:p>
        </p:txBody>
      </p:sp>
      <p:sp>
        <p:nvSpPr>
          <p:cNvPr id="136" name="Google Shape;136;p1"/>
          <p:cNvSpPr txBox="1"/>
          <p:nvPr>
            <p:ph idx="1" type="subTitle"/>
          </p:nvPr>
        </p:nvSpPr>
        <p:spPr>
          <a:xfrm>
            <a:off x="2468217" y="3750575"/>
            <a:ext cx="6331500" cy="1241700"/>
          </a:xfrm>
          <a:prstGeom prst="rect">
            <a:avLst/>
          </a:prstGeom>
          <a:solidFill>
            <a:schemeClr val="dk1"/>
          </a:solid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1800"/>
              <a:buNone/>
            </a:pPr>
            <a:r>
              <a:rPr lang="es-ES"/>
              <a:t>GEINNOVA &amp; EXEO LAB </a:t>
            </a:r>
            <a:endParaRPr/>
          </a:p>
        </p:txBody>
      </p:sp>
      <p:pic>
        <p:nvPicPr>
          <p:cNvPr id="137" name="Google Shape;137;p1"/>
          <p:cNvPicPr preferRelativeResize="0"/>
          <p:nvPr/>
        </p:nvPicPr>
        <p:blipFill rotWithShape="1">
          <a:blip r:embed="rId3">
            <a:alphaModFix/>
          </a:blip>
          <a:srcRect b="0" l="0" r="0" t="0"/>
          <a:stretch/>
        </p:blipFill>
        <p:spPr>
          <a:xfrm>
            <a:off x="126650" y="757075"/>
            <a:ext cx="1792650" cy="1696175"/>
          </a:xfrm>
          <a:prstGeom prst="rect">
            <a:avLst/>
          </a:prstGeom>
          <a:noFill/>
          <a:ln>
            <a:noFill/>
          </a:ln>
        </p:spPr>
      </p:pic>
      <p:pic>
        <p:nvPicPr>
          <p:cNvPr id="138" name="Google Shape;138;p1"/>
          <p:cNvPicPr preferRelativeResize="0"/>
          <p:nvPr/>
        </p:nvPicPr>
        <p:blipFill rotWithShape="1">
          <a:blip r:embed="rId4">
            <a:alphaModFix/>
          </a:blip>
          <a:srcRect b="0" l="0" r="0" t="0"/>
          <a:stretch/>
        </p:blipFill>
        <p:spPr>
          <a:xfrm>
            <a:off x="174475" y="4474950"/>
            <a:ext cx="2056050" cy="426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10"/>
          <p:cNvSpPr txBox="1"/>
          <p:nvPr>
            <p:ph type="title"/>
          </p:nvPr>
        </p:nvSpPr>
        <p:spPr>
          <a:xfrm>
            <a:off x="272400" y="1912650"/>
            <a:ext cx="4045200" cy="1318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1000"/>
              </a:spcAft>
              <a:buClr>
                <a:schemeClr val="dk2"/>
              </a:buClr>
              <a:buSzPts val="1100"/>
              <a:buFont typeface="Arial"/>
              <a:buNone/>
            </a:pPr>
            <a:r>
              <a:rPr lang="es-ES" sz="2400">
                <a:solidFill>
                  <a:schemeClr val="dk2"/>
                </a:solidFill>
                <a:latin typeface="Arial"/>
                <a:ea typeface="Arial"/>
                <a:cs typeface="Arial"/>
                <a:sym typeface="Arial"/>
              </a:rPr>
              <a:t>Metodología de trabajo de la gestión por objetivos</a:t>
            </a:r>
            <a:endParaRPr b="0" sz="2400">
              <a:solidFill>
                <a:schemeClr val="dk2"/>
              </a:solidFill>
              <a:latin typeface="Arial"/>
              <a:ea typeface="Arial"/>
              <a:cs typeface="Arial"/>
              <a:sym typeface="Arial"/>
            </a:endParaRPr>
          </a:p>
        </p:txBody>
      </p:sp>
      <p:sp>
        <p:nvSpPr>
          <p:cNvPr id="213" name="Google Shape;213;p10"/>
          <p:cNvSpPr txBox="1"/>
          <p:nvPr>
            <p:ph idx="2" type="body"/>
          </p:nvPr>
        </p:nvSpPr>
        <p:spPr>
          <a:xfrm>
            <a:off x="4737875" y="826975"/>
            <a:ext cx="4244100" cy="3941400"/>
          </a:xfrm>
          <a:prstGeom prst="rect">
            <a:avLst/>
          </a:prstGeom>
          <a:noFill/>
          <a:ln>
            <a:noFill/>
          </a:ln>
        </p:spPr>
        <p:txBody>
          <a:bodyPr anchorCtr="0" anchor="ctr" bIns="91425" lIns="91425" spcFirstLastPara="1" rIns="91425" wrap="square" tIns="91425">
            <a:noAutofit/>
          </a:bodyPr>
          <a:lstStyle/>
          <a:p>
            <a:pPr indent="0" lvl="0" marL="0" rtl="0" algn="just">
              <a:lnSpc>
                <a:spcPct val="100000"/>
              </a:lnSpc>
              <a:spcBef>
                <a:spcPts val="0"/>
              </a:spcBef>
              <a:spcAft>
                <a:spcPts val="0"/>
              </a:spcAft>
              <a:buSzPts val="1800"/>
              <a:buNone/>
            </a:pPr>
            <a:r>
              <a:rPr b="1" lang="es-ES" sz="1700">
                <a:solidFill>
                  <a:schemeClr val="dk2"/>
                </a:solidFill>
              </a:rPr>
              <a:t>La planificación </a:t>
            </a:r>
            <a:r>
              <a:rPr lang="es-ES" sz="1700">
                <a:solidFill>
                  <a:schemeClr val="dk2"/>
                </a:solidFill>
              </a:rPr>
              <a:t>es la función de la gestión que consiste en fijar objetivos y determinar el curso de acción para alcanzarlos. </a:t>
            </a:r>
            <a:endParaRPr/>
          </a:p>
          <a:p>
            <a:pPr indent="0" lvl="0" marL="0" rtl="0" algn="just">
              <a:lnSpc>
                <a:spcPct val="100000"/>
              </a:lnSpc>
              <a:spcBef>
                <a:spcPts val="0"/>
              </a:spcBef>
              <a:spcAft>
                <a:spcPts val="0"/>
              </a:spcAft>
              <a:buSzPts val="1800"/>
              <a:buNone/>
            </a:pPr>
            <a:r>
              <a:t/>
            </a:r>
            <a:endParaRPr sz="1700">
              <a:solidFill>
                <a:schemeClr val="dk2"/>
              </a:solidFill>
            </a:endParaRPr>
          </a:p>
          <a:p>
            <a:pPr indent="0" lvl="0" marL="0" rtl="0" algn="just">
              <a:lnSpc>
                <a:spcPct val="100000"/>
              </a:lnSpc>
              <a:spcBef>
                <a:spcPts val="0"/>
              </a:spcBef>
              <a:spcAft>
                <a:spcPts val="0"/>
              </a:spcAft>
              <a:buSzPts val="1800"/>
              <a:buNone/>
            </a:pPr>
            <a:r>
              <a:rPr lang="es-ES" sz="1700">
                <a:solidFill>
                  <a:schemeClr val="dk2"/>
                </a:solidFill>
              </a:rPr>
              <a:t>La planificación exige que los directivos sean conscientes de las condiciones ambientales a las que se enfrenta su organización y prevean las condiciones futuras. </a:t>
            </a:r>
            <a:endParaRPr/>
          </a:p>
        </p:txBody>
      </p:sp>
      <p:pic>
        <p:nvPicPr>
          <p:cNvPr id="214" name="Google Shape;214;p10"/>
          <p:cNvPicPr preferRelativeResize="0"/>
          <p:nvPr/>
        </p:nvPicPr>
        <p:blipFill rotWithShape="1">
          <a:blip r:embed="rId3">
            <a:alphaModFix/>
          </a:blip>
          <a:srcRect b="0" l="0" r="0" t="0"/>
          <a:stretch/>
        </p:blipFill>
        <p:spPr>
          <a:xfrm>
            <a:off x="265500" y="4577350"/>
            <a:ext cx="1484200" cy="307805"/>
          </a:xfrm>
          <a:prstGeom prst="rect">
            <a:avLst/>
          </a:prstGeom>
          <a:noFill/>
          <a:ln>
            <a:noFill/>
          </a:ln>
        </p:spPr>
      </p:pic>
      <p:pic>
        <p:nvPicPr>
          <p:cNvPr id="215" name="Google Shape;215;p10"/>
          <p:cNvPicPr preferRelativeResize="0"/>
          <p:nvPr/>
        </p:nvPicPr>
        <p:blipFill rotWithShape="1">
          <a:blip r:embed="rId4">
            <a:alphaModFix/>
          </a:blip>
          <a:srcRect b="0" l="0" r="0" t="0"/>
          <a:stretch/>
        </p:blipFill>
        <p:spPr>
          <a:xfrm>
            <a:off x="265500" y="244925"/>
            <a:ext cx="1393177" cy="1318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11"/>
          <p:cNvSpPr txBox="1"/>
          <p:nvPr>
            <p:ph idx="1" type="body"/>
          </p:nvPr>
        </p:nvSpPr>
        <p:spPr>
          <a:xfrm>
            <a:off x="2755917" y="162218"/>
            <a:ext cx="6318600" cy="3557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t/>
            </a:r>
            <a:endParaRPr b="1" sz="1700">
              <a:solidFill>
                <a:schemeClr val="dk1"/>
              </a:solidFill>
              <a:latin typeface="Arial"/>
              <a:ea typeface="Arial"/>
              <a:cs typeface="Arial"/>
              <a:sym typeface="Arial"/>
            </a:endParaRPr>
          </a:p>
          <a:p>
            <a:pPr indent="0" lvl="0" marL="0" rtl="0" algn="l">
              <a:lnSpc>
                <a:spcPct val="115000"/>
              </a:lnSpc>
              <a:spcBef>
                <a:spcPts val="0"/>
              </a:spcBef>
              <a:spcAft>
                <a:spcPts val="0"/>
              </a:spcAft>
              <a:buSzPts val="1400"/>
              <a:buNone/>
            </a:pPr>
            <a:r>
              <a:rPr b="1" lang="es-ES" sz="1700">
                <a:solidFill>
                  <a:schemeClr val="dk1"/>
                </a:solidFill>
                <a:latin typeface="Lato"/>
                <a:ea typeface="Lato"/>
                <a:cs typeface="Lato"/>
                <a:sym typeface="Lato"/>
              </a:rPr>
              <a:t>Existen distintos tipos de planes y planificación:</a:t>
            </a:r>
            <a:endParaRPr/>
          </a:p>
          <a:p>
            <a:pPr indent="-285750" lvl="0" marL="285750" rtl="0" algn="l">
              <a:lnSpc>
                <a:spcPct val="115000"/>
              </a:lnSpc>
              <a:spcBef>
                <a:spcPts val="0"/>
              </a:spcBef>
              <a:spcAft>
                <a:spcPts val="0"/>
              </a:spcAft>
              <a:buSzPts val="1400"/>
              <a:buFont typeface="Arial"/>
              <a:buChar char="•"/>
            </a:pPr>
            <a:r>
              <a:rPr lang="es-ES" sz="1700">
                <a:solidFill>
                  <a:srgbClr val="F46524"/>
                </a:solidFill>
                <a:latin typeface="Lato"/>
                <a:ea typeface="Lato"/>
                <a:cs typeface="Lato"/>
                <a:sym typeface="Lato"/>
              </a:rPr>
              <a:t>La planificación estratégica </a:t>
            </a:r>
            <a:r>
              <a:rPr lang="es-ES" sz="1700">
                <a:solidFill>
                  <a:schemeClr val="dk2"/>
                </a:solidFill>
                <a:latin typeface="Lato"/>
                <a:ea typeface="Lato"/>
                <a:cs typeface="Lato"/>
                <a:sym typeface="Lato"/>
              </a:rPr>
              <a:t>implica analizar las oportunidades y amenazas competitivas, así como los puntos fuertes y débiles de la organización. Tiene un marco temporal largo;</a:t>
            </a:r>
            <a:endParaRPr/>
          </a:p>
          <a:p>
            <a:pPr indent="-196850" lvl="0" marL="285750" rtl="0" algn="l">
              <a:lnSpc>
                <a:spcPct val="115000"/>
              </a:lnSpc>
              <a:spcBef>
                <a:spcPts val="0"/>
              </a:spcBef>
              <a:spcAft>
                <a:spcPts val="0"/>
              </a:spcAft>
              <a:buSzPts val="1400"/>
              <a:buFont typeface="Arial"/>
              <a:buNone/>
            </a:pPr>
            <a:r>
              <a:t/>
            </a:r>
            <a:endParaRPr sz="1700">
              <a:solidFill>
                <a:schemeClr val="dk2"/>
              </a:solidFill>
              <a:latin typeface="Lato"/>
              <a:ea typeface="Lato"/>
              <a:cs typeface="Lato"/>
              <a:sym typeface="Lato"/>
            </a:endParaRPr>
          </a:p>
          <a:p>
            <a:pPr indent="-285750" lvl="0" marL="285750" rtl="0" algn="l">
              <a:lnSpc>
                <a:spcPct val="115000"/>
              </a:lnSpc>
              <a:spcBef>
                <a:spcPts val="0"/>
              </a:spcBef>
              <a:spcAft>
                <a:spcPts val="0"/>
              </a:spcAft>
              <a:buSzPts val="1400"/>
              <a:buFont typeface="Arial"/>
              <a:buChar char="•"/>
            </a:pPr>
            <a:r>
              <a:rPr lang="es-ES" sz="1700">
                <a:solidFill>
                  <a:srgbClr val="F46524"/>
                </a:solidFill>
                <a:latin typeface="Lato"/>
                <a:ea typeface="Lato"/>
                <a:cs typeface="Lato"/>
                <a:sym typeface="Lato"/>
              </a:rPr>
              <a:t>La planificación táctica </a:t>
            </a:r>
            <a:r>
              <a:rPr lang="es-ES" sz="1700">
                <a:solidFill>
                  <a:schemeClr val="dk2"/>
                </a:solidFill>
                <a:latin typeface="Lato"/>
                <a:ea typeface="Lato"/>
                <a:cs typeface="Lato"/>
                <a:sym typeface="Lato"/>
              </a:rPr>
              <a:t>es una planificación de alcance intermedio (de uno a tres años) destinada a desarrollar medios relativamente concretos y específicos para aplicar el plan estratégico;</a:t>
            </a:r>
            <a:endParaRPr/>
          </a:p>
          <a:p>
            <a:pPr indent="-196850" lvl="0" marL="285750" rtl="0" algn="l">
              <a:lnSpc>
                <a:spcPct val="115000"/>
              </a:lnSpc>
              <a:spcBef>
                <a:spcPts val="0"/>
              </a:spcBef>
              <a:spcAft>
                <a:spcPts val="0"/>
              </a:spcAft>
              <a:buSzPts val="1400"/>
              <a:buFont typeface="Arial"/>
              <a:buNone/>
            </a:pPr>
            <a:r>
              <a:t/>
            </a:r>
            <a:endParaRPr sz="1700">
              <a:solidFill>
                <a:schemeClr val="dk2"/>
              </a:solidFill>
              <a:latin typeface="Lato"/>
              <a:ea typeface="Lato"/>
              <a:cs typeface="Lato"/>
              <a:sym typeface="Lato"/>
            </a:endParaRPr>
          </a:p>
          <a:p>
            <a:pPr indent="-285750" lvl="0" marL="285750" rtl="0" algn="l">
              <a:lnSpc>
                <a:spcPct val="115000"/>
              </a:lnSpc>
              <a:spcBef>
                <a:spcPts val="0"/>
              </a:spcBef>
              <a:spcAft>
                <a:spcPts val="0"/>
              </a:spcAft>
              <a:buSzPts val="1400"/>
              <a:buFont typeface="Arial"/>
              <a:buChar char="•"/>
            </a:pPr>
            <a:r>
              <a:rPr lang="es-ES" sz="1700">
                <a:solidFill>
                  <a:srgbClr val="F46524"/>
                </a:solidFill>
                <a:latin typeface="Lato"/>
                <a:ea typeface="Lato"/>
                <a:cs typeface="Lato"/>
                <a:sym typeface="Lato"/>
              </a:rPr>
              <a:t>La planificación operativa </a:t>
            </a:r>
            <a:r>
              <a:rPr lang="es-ES" sz="1700">
                <a:solidFill>
                  <a:schemeClr val="dk2"/>
                </a:solidFill>
                <a:latin typeface="Lato"/>
                <a:ea typeface="Lato"/>
                <a:cs typeface="Lato"/>
                <a:sym typeface="Lato"/>
              </a:rPr>
              <a:t>es una planificación a corto plazo (menos de un año) diseñada para desarrollar medidas específicas que respalden los planes estratégico y táctico.</a:t>
            </a:r>
            <a:endParaRPr/>
          </a:p>
        </p:txBody>
      </p:sp>
      <p:pic>
        <p:nvPicPr>
          <p:cNvPr id="221" name="Google Shape;221;p11"/>
          <p:cNvPicPr preferRelativeResize="0"/>
          <p:nvPr/>
        </p:nvPicPr>
        <p:blipFill rotWithShape="1">
          <a:blip r:embed="rId3">
            <a:alphaModFix/>
          </a:blip>
          <a:srcRect b="0" l="0" r="0" t="0"/>
          <a:stretch/>
        </p:blipFill>
        <p:spPr>
          <a:xfrm>
            <a:off x="351475" y="1563675"/>
            <a:ext cx="2095450" cy="2016162"/>
          </a:xfrm>
          <a:prstGeom prst="rect">
            <a:avLst/>
          </a:prstGeom>
          <a:noFill/>
          <a:ln>
            <a:noFill/>
          </a:ln>
        </p:spPr>
      </p:pic>
      <p:pic>
        <p:nvPicPr>
          <p:cNvPr id="222" name="Google Shape;222;p11"/>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pic>
        <p:nvPicPr>
          <p:cNvPr id="223" name="Google Shape;223;p11"/>
          <p:cNvPicPr preferRelativeResize="0"/>
          <p:nvPr/>
        </p:nvPicPr>
        <p:blipFill rotWithShape="1">
          <a:blip r:embed="rId5">
            <a:alphaModFix/>
          </a:blip>
          <a:srcRect b="0" l="0" r="0" t="0"/>
          <a:stretch/>
        </p:blipFill>
        <p:spPr>
          <a:xfrm>
            <a:off x="0" y="447300"/>
            <a:ext cx="1097150" cy="1038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12"/>
          <p:cNvSpPr txBox="1"/>
          <p:nvPr>
            <p:ph type="title"/>
          </p:nvPr>
        </p:nvSpPr>
        <p:spPr>
          <a:xfrm>
            <a:off x="381650" y="1106350"/>
            <a:ext cx="4045200" cy="1318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1000"/>
              </a:spcAft>
              <a:buClr>
                <a:schemeClr val="dk2"/>
              </a:buClr>
              <a:buSzPts val="1100"/>
              <a:buFont typeface="Arial"/>
              <a:buNone/>
            </a:pPr>
            <a:r>
              <a:rPr lang="es-ES" sz="2400">
                <a:solidFill>
                  <a:schemeClr val="dk2"/>
                </a:solidFill>
                <a:latin typeface="Arial"/>
                <a:ea typeface="Arial"/>
                <a:cs typeface="Arial"/>
                <a:sym typeface="Arial"/>
              </a:rPr>
              <a:t>Gestión del tiempo</a:t>
            </a:r>
            <a:endParaRPr sz="2400">
              <a:solidFill>
                <a:srgbClr val="12129F"/>
              </a:solidFill>
              <a:latin typeface="Arial"/>
              <a:ea typeface="Arial"/>
              <a:cs typeface="Arial"/>
              <a:sym typeface="Arial"/>
            </a:endParaRPr>
          </a:p>
        </p:txBody>
      </p:sp>
      <p:sp>
        <p:nvSpPr>
          <p:cNvPr id="229" name="Google Shape;229;p12"/>
          <p:cNvSpPr txBox="1"/>
          <p:nvPr>
            <p:ph idx="2" type="body"/>
          </p:nvPr>
        </p:nvSpPr>
        <p:spPr>
          <a:xfrm>
            <a:off x="4737875" y="826975"/>
            <a:ext cx="4244100" cy="39414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800"/>
              <a:buNone/>
            </a:pPr>
            <a:r>
              <a:rPr lang="es-ES" sz="1400" u="sng">
                <a:solidFill>
                  <a:srgbClr val="09142A"/>
                </a:solidFill>
              </a:rPr>
              <a:t>Aproximadamente el 20 por ciento de tus esfuerzos producen el 80 por ciento de los resultados</a:t>
            </a:r>
            <a:endParaRPr/>
          </a:p>
          <a:p>
            <a:pPr indent="0" lvl="0" marL="0" rtl="0" algn="just">
              <a:lnSpc>
                <a:spcPct val="100000"/>
              </a:lnSpc>
              <a:spcBef>
                <a:spcPts val="0"/>
              </a:spcBef>
              <a:spcAft>
                <a:spcPts val="0"/>
              </a:spcAft>
              <a:buSzPts val="1800"/>
              <a:buNone/>
            </a:pPr>
            <a:r>
              <a:t/>
            </a:r>
            <a:endParaRPr sz="1400">
              <a:solidFill>
                <a:srgbClr val="09142A"/>
              </a:solidFill>
            </a:endParaRPr>
          </a:p>
          <a:p>
            <a:pPr indent="0" lvl="0" marL="0" rtl="0" algn="just">
              <a:lnSpc>
                <a:spcPct val="100000"/>
              </a:lnSpc>
              <a:spcBef>
                <a:spcPts val="0"/>
              </a:spcBef>
              <a:spcAft>
                <a:spcPts val="0"/>
              </a:spcAft>
              <a:buSzPts val="1800"/>
              <a:buNone/>
            </a:pPr>
            <a:r>
              <a:rPr lang="es-ES" sz="1400">
                <a:solidFill>
                  <a:srgbClr val="09142A"/>
                </a:solidFill>
              </a:rPr>
              <a:t>Aprender a reconocer ese 20% y centrarse en él es la clave para aprovechar el tiempo de la forma más eficaz.</a:t>
            </a:r>
            <a:endParaRPr/>
          </a:p>
          <a:p>
            <a:pPr indent="0" lvl="0" marL="0" rtl="0" algn="just">
              <a:lnSpc>
                <a:spcPct val="100000"/>
              </a:lnSpc>
              <a:spcBef>
                <a:spcPts val="0"/>
              </a:spcBef>
              <a:spcAft>
                <a:spcPts val="0"/>
              </a:spcAft>
              <a:buSzPts val="1800"/>
              <a:buNone/>
            </a:pPr>
            <a:r>
              <a:t/>
            </a:r>
            <a:endParaRPr sz="1400">
              <a:solidFill>
                <a:srgbClr val="09142A"/>
              </a:solidFill>
            </a:endParaRPr>
          </a:p>
          <a:p>
            <a:pPr indent="0" lvl="0" marL="0" rtl="0" algn="just">
              <a:lnSpc>
                <a:spcPct val="100000"/>
              </a:lnSpc>
              <a:spcBef>
                <a:spcPts val="0"/>
              </a:spcBef>
              <a:spcAft>
                <a:spcPts val="0"/>
              </a:spcAft>
              <a:buSzPts val="1800"/>
              <a:buNone/>
            </a:pPr>
            <a:r>
              <a:rPr lang="es-ES" sz="1400">
                <a:solidFill>
                  <a:srgbClr val="09142A"/>
                </a:solidFill>
              </a:rPr>
              <a:t>- Cómete esa rana primero: empieza por la tarea que parezca más compleja y difícil;</a:t>
            </a:r>
            <a:endParaRPr/>
          </a:p>
          <a:p>
            <a:pPr indent="0" lvl="0" marL="0" rtl="0" algn="just">
              <a:lnSpc>
                <a:spcPct val="100000"/>
              </a:lnSpc>
              <a:spcBef>
                <a:spcPts val="0"/>
              </a:spcBef>
              <a:spcAft>
                <a:spcPts val="0"/>
              </a:spcAft>
              <a:buSzPts val="1800"/>
              <a:buNone/>
            </a:pPr>
            <a:r>
              <a:rPr lang="es-ES" sz="1400">
                <a:solidFill>
                  <a:srgbClr val="09142A"/>
                </a:solidFill>
              </a:rPr>
              <a:t>- Mantén la vista en el objetivo principal: establece un gran objetivo y trabaja en él todo el tiempo;</a:t>
            </a:r>
            <a:endParaRPr/>
          </a:p>
          <a:p>
            <a:pPr indent="0" lvl="0" marL="0" rtl="0" algn="just">
              <a:lnSpc>
                <a:spcPct val="100000"/>
              </a:lnSpc>
              <a:spcBef>
                <a:spcPts val="0"/>
              </a:spcBef>
              <a:spcAft>
                <a:spcPts val="0"/>
              </a:spcAft>
              <a:buSzPts val="1800"/>
              <a:buNone/>
            </a:pPr>
            <a:r>
              <a:rPr lang="es-ES" sz="1400">
                <a:solidFill>
                  <a:srgbClr val="09142A"/>
                </a:solidFill>
              </a:rPr>
              <a:t>- Identifica lo que más te distrae: identifica lo que más te distrae para mantenerlo alejado.</a:t>
            </a:r>
            <a:endParaRPr/>
          </a:p>
        </p:txBody>
      </p:sp>
      <p:sp>
        <p:nvSpPr>
          <p:cNvPr id="230" name="Google Shape;230;p12"/>
          <p:cNvSpPr txBox="1"/>
          <p:nvPr/>
        </p:nvSpPr>
        <p:spPr>
          <a:xfrm>
            <a:off x="5359925" y="679625"/>
            <a:ext cx="30000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s-ES" sz="1800" u="none" cap="none" strike="noStrike">
                <a:solidFill>
                  <a:srgbClr val="351C75"/>
                </a:solidFill>
                <a:latin typeface="Lato"/>
                <a:ea typeface="Lato"/>
                <a:cs typeface="Lato"/>
                <a:sym typeface="Lato"/>
              </a:rPr>
              <a:t>La regla 80/20 ​​</a:t>
            </a:r>
            <a:endParaRPr b="1" i="0" sz="1800" u="none" cap="none" strike="noStrike">
              <a:solidFill>
                <a:srgbClr val="351C75"/>
              </a:solidFill>
              <a:latin typeface="Lato"/>
              <a:ea typeface="Lato"/>
              <a:cs typeface="Lato"/>
              <a:sym typeface="Lato"/>
            </a:endParaRPr>
          </a:p>
        </p:txBody>
      </p:sp>
      <p:pic>
        <p:nvPicPr>
          <p:cNvPr id="231" name="Google Shape;231;p12"/>
          <p:cNvPicPr preferRelativeResize="0"/>
          <p:nvPr/>
        </p:nvPicPr>
        <p:blipFill rotWithShape="1">
          <a:blip r:embed="rId3">
            <a:alphaModFix/>
          </a:blip>
          <a:srcRect b="0" l="0" r="0" t="0"/>
          <a:stretch/>
        </p:blipFill>
        <p:spPr>
          <a:xfrm>
            <a:off x="895963" y="2017425"/>
            <a:ext cx="2816724" cy="2279875"/>
          </a:xfrm>
          <a:prstGeom prst="rect">
            <a:avLst/>
          </a:prstGeom>
          <a:noFill/>
          <a:ln>
            <a:noFill/>
          </a:ln>
        </p:spPr>
      </p:pic>
      <p:pic>
        <p:nvPicPr>
          <p:cNvPr id="232" name="Google Shape;232;p12"/>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pic>
        <p:nvPicPr>
          <p:cNvPr id="233" name="Google Shape;233;p12"/>
          <p:cNvPicPr preferRelativeResize="0"/>
          <p:nvPr/>
        </p:nvPicPr>
        <p:blipFill rotWithShape="1">
          <a:blip r:embed="rId5">
            <a:alphaModFix/>
          </a:blip>
          <a:srcRect b="0" l="0" r="0" t="0"/>
          <a:stretch/>
        </p:blipFill>
        <p:spPr>
          <a:xfrm>
            <a:off x="0" y="447300"/>
            <a:ext cx="1097150" cy="1038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13"/>
          <p:cNvSpPr txBox="1"/>
          <p:nvPr>
            <p:ph idx="1" type="body"/>
          </p:nvPr>
        </p:nvSpPr>
        <p:spPr>
          <a:xfrm>
            <a:off x="2260226" y="0"/>
            <a:ext cx="6318600" cy="405485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t/>
            </a:r>
            <a:endParaRPr b="1" sz="1700">
              <a:solidFill>
                <a:schemeClr val="dk1"/>
              </a:solidFill>
              <a:latin typeface="Arial"/>
              <a:ea typeface="Arial"/>
              <a:cs typeface="Arial"/>
              <a:sym typeface="Arial"/>
            </a:endParaRPr>
          </a:p>
          <a:p>
            <a:pPr indent="0" lvl="0" marL="0" rtl="0" algn="ctr">
              <a:lnSpc>
                <a:spcPct val="100000"/>
              </a:lnSpc>
              <a:spcBef>
                <a:spcPts val="0"/>
              </a:spcBef>
              <a:spcAft>
                <a:spcPts val="0"/>
              </a:spcAft>
              <a:buSzPts val="1400"/>
              <a:buNone/>
            </a:pPr>
            <a:r>
              <a:rPr b="1" lang="es-ES" sz="1600"/>
              <a:t>Herramientas de gestión</a:t>
            </a:r>
            <a:endParaRPr/>
          </a:p>
          <a:p>
            <a:pPr indent="0" lvl="0" marL="0" rtl="0" algn="ctr">
              <a:lnSpc>
                <a:spcPct val="100000"/>
              </a:lnSpc>
              <a:spcBef>
                <a:spcPts val="0"/>
              </a:spcBef>
              <a:spcAft>
                <a:spcPts val="0"/>
              </a:spcAft>
              <a:buSzPts val="1400"/>
              <a:buNone/>
            </a:pPr>
            <a:r>
              <a:t/>
            </a:r>
            <a:endParaRPr/>
          </a:p>
          <a:p>
            <a:pPr indent="0" lvl="0" marL="0" rtl="0" algn="ctr">
              <a:lnSpc>
                <a:spcPct val="100000"/>
              </a:lnSpc>
              <a:spcBef>
                <a:spcPts val="0"/>
              </a:spcBef>
              <a:spcAft>
                <a:spcPts val="0"/>
              </a:spcAft>
              <a:buSzPts val="1400"/>
              <a:buNone/>
            </a:pPr>
            <a:r>
              <a:rPr lang="es-ES"/>
              <a:t>-  </a:t>
            </a:r>
            <a:r>
              <a:rPr b="1" lang="es-ES" u="sng">
                <a:solidFill>
                  <a:srgbClr val="F46524"/>
                </a:solidFill>
              </a:rPr>
              <a:t>SimpleMind</a:t>
            </a:r>
            <a:r>
              <a:rPr lang="es-ES"/>
              <a:t> permite a los usuarios crear mapas mentales para establecer fácilmente conexiones entre ideas;</a:t>
            </a:r>
            <a:endParaRPr/>
          </a:p>
          <a:p>
            <a:pPr indent="0" lvl="0" marL="0" rtl="0" algn="ctr">
              <a:lnSpc>
                <a:spcPct val="100000"/>
              </a:lnSpc>
              <a:spcBef>
                <a:spcPts val="0"/>
              </a:spcBef>
              <a:spcAft>
                <a:spcPts val="0"/>
              </a:spcAft>
              <a:buSzPts val="1400"/>
              <a:buNone/>
            </a:pPr>
            <a:r>
              <a:t/>
            </a:r>
            <a:endParaRPr/>
          </a:p>
          <a:p>
            <a:pPr indent="0" lvl="0" marL="0" rtl="0" algn="ctr">
              <a:lnSpc>
                <a:spcPct val="100000"/>
              </a:lnSpc>
              <a:spcBef>
                <a:spcPts val="0"/>
              </a:spcBef>
              <a:spcAft>
                <a:spcPts val="0"/>
              </a:spcAft>
              <a:buSzPts val="1400"/>
              <a:buNone/>
            </a:pPr>
            <a:r>
              <a:rPr b="1" lang="es-ES" u="sng">
                <a:solidFill>
                  <a:srgbClr val="F46524"/>
                </a:solidFill>
              </a:rPr>
              <a:t>- Evernote </a:t>
            </a:r>
            <a:r>
              <a:rPr lang="es-ES"/>
              <a:t>permite a los usuarios organizar toda su información archivando notas;</a:t>
            </a:r>
            <a:endParaRPr/>
          </a:p>
          <a:p>
            <a:pPr indent="0" lvl="0" marL="0" rtl="0" algn="ctr">
              <a:lnSpc>
                <a:spcPct val="100000"/>
              </a:lnSpc>
              <a:spcBef>
                <a:spcPts val="0"/>
              </a:spcBef>
              <a:spcAft>
                <a:spcPts val="0"/>
              </a:spcAft>
              <a:buSzPts val="1400"/>
              <a:buNone/>
            </a:pPr>
            <a:r>
              <a:t/>
            </a:r>
            <a:endParaRPr/>
          </a:p>
          <a:p>
            <a:pPr indent="0" lvl="0" marL="0" rtl="0" algn="ctr">
              <a:lnSpc>
                <a:spcPct val="100000"/>
              </a:lnSpc>
              <a:spcBef>
                <a:spcPts val="0"/>
              </a:spcBef>
              <a:spcAft>
                <a:spcPts val="0"/>
              </a:spcAft>
              <a:buSzPts val="1400"/>
              <a:buNone/>
            </a:pPr>
            <a:r>
              <a:rPr lang="es-ES"/>
              <a:t>- </a:t>
            </a:r>
            <a:r>
              <a:rPr b="1" lang="es-ES" u="sng">
                <a:solidFill>
                  <a:srgbClr val="F46524"/>
                </a:solidFill>
              </a:rPr>
              <a:t>Stratpad</a:t>
            </a:r>
            <a:r>
              <a:rPr lang="es-ES"/>
              <a:t> permite a los usuarios crear un plan de negocio y proyecciones financieras explicadas paso a paso;</a:t>
            </a:r>
            <a:endParaRPr/>
          </a:p>
          <a:p>
            <a:pPr indent="0" lvl="0" marL="0" rtl="0" algn="ctr">
              <a:lnSpc>
                <a:spcPct val="100000"/>
              </a:lnSpc>
              <a:spcBef>
                <a:spcPts val="0"/>
              </a:spcBef>
              <a:spcAft>
                <a:spcPts val="0"/>
              </a:spcAft>
              <a:buSzPts val="1400"/>
              <a:buNone/>
            </a:pPr>
            <a:r>
              <a:t/>
            </a:r>
            <a:endParaRPr/>
          </a:p>
          <a:p>
            <a:pPr indent="0" lvl="0" marL="0" rtl="0" algn="ctr">
              <a:lnSpc>
                <a:spcPct val="100000"/>
              </a:lnSpc>
              <a:spcBef>
                <a:spcPts val="0"/>
              </a:spcBef>
              <a:spcAft>
                <a:spcPts val="0"/>
              </a:spcAft>
              <a:buSzPts val="1400"/>
              <a:buNone/>
            </a:pPr>
            <a:r>
              <a:rPr lang="es-ES"/>
              <a:t>- </a:t>
            </a:r>
            <a:r>
              <a:rPr b="1" lang="es-ES" u="sng">
                <a:solidFill>
                  <a:srgbClr val="F46524"/>
                </a:solidFill>
              </a:rPr>
              <a:t>Anfix</a:t>
            </a:r>
            <a:r>
              <a:rPr lang="es-ES"/>
              <a:t> permite a los usuarios llevar la contabilidad y la facturación de su negocio;</a:t>
            </a:r>
            <a:endParaRPr/>
          </a:p>
          <a:p>
            <a:pPr indent="0" lvl="0" marL="0" rtl="0" algn="ctr">
              <a:lnSpc>
                <a:spcPct val="100000"/>
              </a:lnSpc>
              <a:spcBef>
                <a:spcPts val="0"/>
              </a:spcBef>
              <a:spcAft>
                <a:spcPts val="0"/>
              </a:spcAft>
              <a:buSzPts val="1400"/>
              <a:buNone/>
            </a:pPr>
            <a:r>
              <a:t/>
            </a:r>
            <a:endParaRPr/>
          </a:p>
          <a:p>
            <a:pPr indent="0" lvl="0" marL="0" rtl="0" algn="ctr">
              <a:lnSpc>
                <a:spcPct val="100000"/>
              </a:lnSpc>
              <a:spcBef>
                <a:spcPts val="0"/>
              </a:spcBef>
              <a:spcAft>
                <a:spcPts val="0"/>
              </a:spcAft>
              <a:buSzPts val="1400"/>
              <a:buNone/>
            </a:pPr>
            <a:r>
              <a:rPr lang="es-ES"/>
              <a:t>- </a:t>
            </a:r>
            <a:r>
              <a:rPr b="1" lang="es-ES" u="sng">
                <a:solidFill>
                  <a:srgbClr val="F46524"/>
                </a:solidFill>
              </a:rPr>
              <a:t>Skype</a:t>
            </a:r>
            <a:r>
              <a:rPr lang="es-ES"/>
              <a:t> permite la comunicación instantánea;</a:t>
            </a:r>
            <a:endParaRPr/>
          </a:p>
          <a:p>
            <a:pPr indent="0" lvl="0" marL="0" rtl="0" algn="ctr">
              <a:lnSpc>
                <a:spcPct val="100000"/>
              </a:lnSpc>
              <a:spcBef>
                <a:spcPts val="0"/>
              </a:spcBef>
              <a:spcAft>
                <a:spcPts val="0"/>
              </a:spcAft>
              <a:buSzPts val="1400"/>
              <a:buNone/>
            </a:pPr>
            <a:r>
              <a:t/>
            </a:r>
            <a:endParaRPr/>
          </a:p>
          <a:p>
            <a:pPr indent="0" lvl="0" marL="0" rtl="0" algn="ctr">
              <a:lnSpc>
                <a:spcPct val="100000"/>
              </a:lnSpc>
              <a:spcBef>
                <a:spcPts val="0"/>
              </a:spcBef>
              <a:spcAft>
                <a:spcPts val="0"/>
              </a:spcAft>
              <a:buSzPts val="1400"/>
              <a:buNone/>
            </a:pPr>
            <a:r>
              <a:rPr lang="es-ES"/>
              <a:t>-</a:t>
            </a:r>
            <a:r>
              <a:rPr b="1" lang="es-ES" u="sng">
                <a:solidFill>
                  <a:srgbClr val="F46524"/>
                </a:solidFill>
              </a:rPr>
              <a:t> LinkedIn </a:t>
            </a:r>
            <a:r>
              <a:rPr lang="es-ES"/>
              <a:t>es la red profesional más extendida del mundo;</a:t>
            </a:r>
            <a:endParaRPr/>
          </a:p>
          <a:p>
            <a:pPr indent="0" lvl="0" marL="0" rtl="0" algn="ctr">
              <a:lnSpc>
                <a:spcPct val="100000"/>
              </a:lnSpc>
              <a:spcBef>
                <a:spcPts val="0"/>
              </a:spcBef>
              <a:spcAft>
                <a:spcPts val="0"/>
              </a:spcAft>
              <a:buSzPts val="1400"/>
              <a:buNone/>
            </a:pPr>
            <a:r>
              <a:t/>
            </a:r>
            <a:endParaRPr/>
          </a:p>
          <a:p>
            <a:pPr indent="0" lvl="0" marL="0" rtl="0" algn="ctr">
              <a:lnSpc>
                <a:spcPct val="100000"/>
              </a:lnSpc>
              <a:spcBef>
                <a:spcPts val="0"/>
              </a:spcBef>
              <a:spcAft>
                <a:spcPts val="0"/>
              </a:spcAft>
              <a:buSzPts val="1400"/>
              <a:buNone/>
            </a:pPr>
            <a:r>
              <a:rPr lang="es-ES"/>
              <a:t>- </a:t>
            </a:r>
            <a:r>
              <a:rPr b="1" lang="es-ES" u="sng">
                <a:solidFill>
                  <a:srgbClr val="F46524"/>
                </a:solidFill>
              </a:rPr>
              <a:t>Google Analytics</a:t>
            </a:r>
            <a:r>
              <a:rPr lang="es-ES"/>
              <a:t> permite conocer y analizar el tráfico de su sitio web y las tendencias de la red</a:t>
            </a:r>
            <a:endParaRPr/>
          </a:p>
        </p:txBody>
      </p:sp>
      <p:pic>
        <p:nvPicPr>
          <p:cNvPr id="239" name="Google Shape;239;p13"/>
          <p:cNvPicPr preferRelativeResize="0"/>
          <p:nvPr/>
        </p:nvPicPr>
        <p:blipFill rotWithShape="1">
          <a:blip r:embed="rId3">
            <a:alphaModFix/>
          </a:blip>
          <a:srcRect b="0" l="0" r="0" t="0"/>
          <a:stretch/>
        </p:blipFill>
        <p:spPr>
          <a:xfrm>
            <a:off x="304800" y="1733837"/>
            <a:ext cx="1955426" cy="1980335"/>
          </a:xfrm>
          <a:prstGeom prst="rect">
            <a:avLst/>
          </a:prstGeom>
          <a:noFill/>
          <a:ln>
            <a:noFill/>
          </a:ln>
        </p:spPr>
      </p:pic>
      <p:pic>
        <p:nvPicPr>
          <p:cNvPr id="240" name="Google Shape;240;p13"/>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pic>
        <p:nvPicPr>
          <p:cNvPr id="241" name="Google Shape;241;p13"/>
          <p:cNvPicPr preferRelativeResize="0"/>
          <p:nvPr/>
        </p:nvPicPr>
        <p:blipFill rotWithShape="1">
          <a:blip r:embed="rId5">
            <a:alphaModFix/>
          </a:blip>
          <a:srcRect b="0" l="0" r="0" t="0"/>
          <a:stretch/>
        </p:blipFill>
        <p:spPr>
          <a:xfrm>
            <a:off x="0" y="447300"/>
            <a:ext cx="1097150" cy="10381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id="246" name="Google Shape;246;p14"/>
          <p:cNvPicPr preferRelativeResize="0"/>
          <p:nvPr/>
        </p:nvPicPr>
        <p:blipFill rotWithShape="1">
          <a:blip r:embed="rId3">
            <a:alphaModFix/>
          </a:blip>
          <a:srcRect b="0" l="0" r="0" t="0"/>
          <a:stretch/>
        </p:blipFill>
        <p:spPr>
          <a:xfrm>
            <a:off x="1100434" y="1386650"/>
            <a:ext cx="2381800" cy="1586874"/>
          </a:xfrm>
          <a:prstGeom prst="rect">
            <a:avLst/>
          </a:prstGeom>
          <a:noFill/>
          <a:ln>
            <a:noFill/>
          </a:ln>
        </p:spPr>
      </p:pic>
      <p:sp>
        <p:nvSpPr>
          <p:cNvPr id="247" name="Google Shape;247;p14"/>
          <p:cNvSpPr txBox="1"/>
          <p:nvPr>
            <p:ph type="title"/>
          </p:nvPr>
        </p:nvSpPr>
        <p:spPr>
          <a:xfrm>
            <a:off x="268734" y="2558796"/>
            <a:ext cx="4045200" cy="2776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0"/>
              </a:spcAft>
              <a:buClr>
                <a:schemeClr val="dk2"/>
              </a:buClr>
              <a:buSzPts val="1100"/>
              <a:buFont typeface="Arial"/>
              <a:buNone/>
            </a:pPr>
            <a:r>
              <a:rPr lang="es-ES" sz="2000">
                <a:solidFill>
                  <a:schemeClr val="dk2"/>
                </a:solidFill>
                <a:latin typeface="Arial"/>
                <a:ea typeface="Arial"/>
                <a:cs typeface="Arial"/>
                <a:sym typeface="Arial"/>
              </a:rPr>
              <a:t>1.2 Planificación de la agenda teniendo en cuenta las prioridades y las necesidades internas</a:t>
            </a:r>
            <a:endParaRPr b="0" sz="3000">
              <a:solidFill>
                <a:srgbClr val="122D4A"/>
              </a:solidFill>
              <a:latin typeface="Arial"/>
              <a:ea typeface="Arial"/>
              <a:cs typeface="Arial"/>
              <a:sym typeface="Arial"/>
            </a:endParaRPr>
          </a:p>
        </p:txBody>
      </p:sp>
      <p:sp>
        <p:nvSpPr>
          <p:cNvPr id="248" name="Google Shape;248;p14"/>
          <p:cNvSpPr txBox="1"/>
          <p:nvPr>
            <p:ph idx="2" type="body"/>
          </p:nvPr>
        </p:nvSpPr>
        <p:spPr>
          <a:xfrm>
            <a:off x="4830077" y="710550"/>
            <a:ext cx="4045200" cy="3326100"/>
          </a:xfrm>
          <a:prstGeom prst="rect">
            <a:avLst/>
          </a:prstGeom>
          <a:noFill/>
          <a:ln>
            <a:noFill/>
          </a:ln>
        </p:spPr>
        <p:txBody>
          <a:bodyPr anchorCtr="0" anchor="ctr" bIns="91425" lIns="91425" spcFirstLastPara="1" rIns="91425" wrap="square" tIns="91425">
            <a:noAutofit/>
          </a:bodyPr>
          <a:lstStyle/>
          <a:p>
            <a:pPr indent="0" lvl="0" marL="0" rtl="0" algn="just">
              <a:lnSpc>
                <a:spcPct val="100000"/>
              </a:lnSpc>
              <a:spcBef>
                <a:spcPts val="0"/>
              </a:spcBef>
              <a:spcAft>
                <a:spcPts val="0"/>
              </a:spcAft>
              <a:buSzPts val="1800"/>
              <a:buNone/>
            </a:pPr>
            <a:r>
              <a:rPr b="1" lang="es-ES" sz="1300">
                <a:solidFill>
                  <a:schemeClr val="dk2"/>
                </a:solidFill>
              </a:rPr>
              <a:t>A la hora de planificar la agenda es muy importante tener en cuenta todo lo que requiere atención, todas tus tareas y necesidades internas</a:t>
            </a:r>
            <a:endParaRPr/>
          </a:p>
          <a:p>
            <a:pPr indent="0" lvl="0" marL="0" rtl="0" algn="just">
              <a:lnSpc>
                <a:spcPct val="100000"/>
              </a:lnSpc>
              <a:spcBef>
                <a:spcPts val="0"/>
              </a:spcBef>
              <a:spcAft>
                <a:spcPts val="0"/>
              </a:spcAft>
              <a:buSzPts val="1800"/>
              <a:buNone/>
            </a:pPr>
            <a:r>
              <a:t/>
            </a:r>
            <a:endParaRPr b="1" sz="1300">
              <a:solidFill>
                <a:schemeClr val="dk2"/>
              </a:solidFill>
            </a:endParaRPr>
          </a:p>
          <a:p>
            <a:pPr indent="0" lvl="0" marL="0" rtl="0" algn="just">
              <a:lnSpc>
                <a:spcPct val="100000"/>
              </a:lnSpc>
              <a:spcBef>
                <a:spcPts val="0"/>
              </a:spcBef>
              <a:spcAft>
                <a:spcPts val="0"/>
              </a:spcAft>
              <a:buSzPts val="1800"/>
              <a:buNone/>
            </a:pPr>
            <a:r>
              <a:rPr lang="es-ES" sz="1300">
                <a:solidFill>
                  <a:schemeClr val="dk2"/>
                </a:solidFill>
              </a:rPr>
              <a:t>Puede dividir las tareas en tres niveles de prioridad diferentes:</a:t>
            </a:r>
            <a:endParaRPr/>
          </a:p>
          <a:p>
            <a:pPr indent="0" lvl="0" marL="0" rtl="0" algn="just">
              <a:lnSpc>
                <a:spcPct val="100000"/>
              </a:lnSpc>
              <a:spcBef>
                <a:spcPts val="0"/>
              </a:spcBef>
              <a:spcAft>
                <a:spcPts val="0"/>
              </a:spcAft>
              <a:buSzPts val="1800"/>
              <a:buNone/>
            </a:pPr>
            <a:r>
              <a:t/>
            </a:r>
            <a:endParaRPr sz="1300">
              <a:solidFill>
                <a:schemeClr val="dk2"/>
              </a:solidFill>
            </a:endParaRPr>
          </a:p>
          <a:p>
            <a:pPr indent="0" lvl="0" marL="0" rtl="0" algn="just">
              <a:lnSpc>
                <a:spcPct val="100000"/>
              </a:lnSpc>
              <a:spcBef>
                <a:spcPts val="0"/>
              </a:spcBef>
              <a:spcAft>
                <a:spcPts val="0"/>
              </a:spcAft>
              <a:buSzPts val="1800"/>
              <a:buNone/>
            </a:pPr>
            <a:r>
              <a:rPr lang="es-ES" sz="1300">
                <a:solidFill>
                  <a:schemeClr val="dk2"/>
                </a:solidFill>
              </a:rPr>
              <a:t>- </a:t>
            </a:r>
            <a:r>
              <a:rPr b="1" lang="es-ES" sz="1300">
                <a:solidFill>
                  <a:schemeClr val="dk2"/>
                </a:solidFill>
              </a:rPr>
              <a:t>Las prioridades críticas </a:t>
            </a:r>
            <a:r>
              <a:rPr lang="es-ES" sz="1300">
                <a:solidFill>
                  <a:schemeClr val="dk2"/>
                </a:solidFill>
              </a:rPr>
              <a:t>son sensibles al tiempo y de alto valor. Entre ellas se incluyen las tareas relacionadas con crisis o con plazos estrictos de los clientes. Las tareas de alto valor que no son sensibles al tiempo deben considerarse prioridades altas;</a:t>
            </a:r>
            <a:endParaRPr/>
          </a:p>
          <a:p>
            <a:pPr indent="0" lvl="0" marL="0" rtl="0" algn="just">
              <a:lnSpc>
                <a:spcPct val="100000"/>
              </a:lnSpc>
              <a:spcBef>
                <a:spcPts val="0"/>
              </a:spcBef>
              <a:spcAft>
                <a:spcPts val="0"/>
              </a:spcAft>
              <a:buSzPts val="1800"/>
              <a:buNone/>
            </a:pPr>
            <a:r>
              <a:t/>
            </a:r>
            <a:endParaRPr sz="1300">
              <a:solidFill>
                <a:schemeClr val="dk2"/>
              </a:solidFill>
            </a:endParaRPr>
          </a:p>
          <a:p>
            <a:pPr indent="0" lvl="0" marL="0" rtl="0" algn="just">
              <a:lnSpc>
                <a:spcPct val="100000"/>
              </a:lnSpc>
              <a:spcBef>
                <a:spcPts val="0"/>
              </a:spcBef>
              <a:spcAft>
                <a:spcPts val="0"/>
              </a:spcAft>
              <a:buSzPts val="1800"/>
              <a:buNone/>
            </a:pPr>
            <a:r>
              <a:rPr lang="es-ES" sz="1300">
                <a:solidFill>
                  <a:schemeClr val="dk2"/>
                </a:solidFill>
              </a:rPr>
              <a:t>-</a:t>
            </a:r>
            <a:r>
              <a:rPr b="1" lang="es-ES" sz="1300">
                <a:solidFill>
                  <a:schemeClr val="dk2"/>
                </a:solidFill>
              </a:rPr>
              <a:t> Las prioridades medias </a:t>
            </a:r>
            <a:r>
              <a:rPr lang="es-ES" sz="1300">
                <a:solidFill>
                  <a:schemeClr val="dk2"/>
                </a:solidFill>
              </a:rPr>
              <a:t>pueden ser sensibles al tiempo pero no de alto valor. Las reuniones, las comunicaciones por correo electrónico y la organización de proyectos pueden entrar en esta categoría;</a:t>
            </a:r>
            <a:endParaRPr/>
          </a:p>
          <a:p>
            <a:pPr indent="0" lvl="0" marL="0" rtl="0" algn="just">
              <a:lnSpc>
                <a:spcPct val="100000"/>
              </a:lnSpc>
              <a:spcBef>
                <a:spcPts val="0"/>
              </a:spcBef>
              <a:spcAft>
                <a:spcPts val="0"/>
              </a:spcAft>
              <a:buSzPts val="1800"/>
              <a:buNone/>
            </a:pPr>
            <a:r>
              <a:t/>
            </a:r>
            <a:endParaRPr sz="1300">
              <a:solidFill>
                <a:schemeClr val="dk2"/>
              </a:solidFill>
            </a:endParaRPr>
          </a:p>
          <a:p>
            <a:pPr indent="0" lvl="0" marL="0" rtl="0" algn="just">
              <a:lnSpc>
                <a:spcPct val="100000"/>
              </a:lnSpc>
              <a:spcBef>
                <a:spcPts val="0"/>
              </a:spcBef>
              <a:spcAft>
                <a:spcPts val="0"/>
              </a:spcAft>
              <a:buSzPts val="1800"/>
              <a:buNone/>
            </a:pPr>
            <a:r>
              <a:rPr lang="es-ES" sz="1300">
                <a:solidFill>
                  <a:schemeClr val="dk2"/>
                </a:solidFill>
              </a:rPr>
              <a:t>- </a:t>
            </a:r>
            <a:r>
              <a:rPr b="1" lang="es-ES" sz="1300">
                <a:solidFill>
                  <a:schemeClr val="dk2"/>
                </a:solidFill>
              </a:rPr>
              <a:t>Las tareas de prioridad baja </a:t>
            </a:r>
            <a:r>
              <a:rPr lang="es-ES" sz="1300">
                <a:solidFill>
                  <a:schemeClr val="dk2"/>
                </a:solidFill>
              </a:rPr>
              <a:t>son las que no son sensibles al tiempo y no tienen un valor elevado.</a:t>
            </a:r>
            <a:endParaRPr/>
          </a:p>
          <a:p>
            <a:pPr indent="0" lvl="0" marL="457200" rtl="0" algn="l">
              <a:lnSpc>
                <a:spcPct val="100000"/>
              </a:lnSpc>
              <a:spcBef>
                <a:spcPts val="0"/>
              </a:spcBef>
              <a:spcAft>
                <a:spcPts val="0"/>
              </a:spcAft>
              <a:buSzPts val="1800"/>
              <a:buNone/>
            </a:pPr>
            <a:r>
              <a:t/>
            </a:r>
            <a:endParaRPr sz="1300">
              <a:solidFill>
                <a:schemeClr val="dk2"/>
              </a:solidFill>
            </a:endParaRPr>
          </a:p>
        </p:txBody>
      </p:sp>
      <p:pic>
        <p:nvPicPr>
          <p:cNvPr id="249" name="Google Shape;249;p14"/>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pic>
        <p:nvPicPr>
          <p:cNvPr id="250" name="Google Shape;250;p14"/>
          <p:cNvPicPr preferRelativeResize="0"/>
          <p:nvPr/>
        </p:nvPicPr>
        <p:blipFill rotWithShape="1">
          <a:blip r:embed="rId5">
            <a:alphaModFix/>
          </a:blip>
          <a:srcRect b="0" l="0" r="0" t="0"/>
          <a:stretch/>
        </p:blipFill>
        <p:spPr>
          <a:xfrm>
            <a:off x="265500" y="244925"/>
            <a:ext cx="1393177" cy="1318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15"/>
          <p:cNvSpPr txBox="1"/>
          <p:nvPr>
            <p:ph type="title"/>
          </p:nvPr>
        </p:nvSpPr>
        <p:spPr>
          <a:xfrm>
            <a:off x="259400" y="1379700"/>
            <a:ext cx="4045200" cy="2776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0"/>
              </a:spcAft>
              <a:buClr>
                <a:schemeClr val="dk2"/>
              </a:buClr>
              <a:buSzPts val="1100"/>
              <a:buFont typeface="Arial"/>
              <a:buNone/>
            </a:pPr>
            <a:r>
              <a:rPr lang="es-ES" sz="2200">
                <a:solidFill>
                  <a:schemeClr val="dk2"/>
                </a:solidFill>
                <a:latin typeface="Arial"/>
                <a:ea typeface="Arial"/>
                <a:cs typeface="Arial"/>
                <a:sym typeface="Arial"/>
              </a:rPr>
              <a:t>1.3 Articular la misión de la empresa social</a:t>
            </a:r>
            <a:endParaRPr b="0" sz="3000">
              <a:solidFill>
                <a:srgbClr val="122D4A"/>
              </a:solidFill>
              <a:latin typeface="Arial"/>
              <a:ea typeface="Arial"/>
              <a:cs typeface="Arial"/>
              <a:sym typeface="Arial"/>
            </a:endParaRPr>
          </a:p>
        </p:txBody>
      </p:sp>
      <p:sp>
        <p:nvSpPr>
          <p:cNvPr id="256" name="Google Shape;256;p15"/>
          <p:cNvSpPr txBox="1"/>
          <p:nvPr>
            <p:ph idx="2" type="body"/>
          </p:nvPr>
        </p:nvSpPr>
        <p:spPr>
          <a:xfrm>
            <a:off x="4925500" y="908700"/>
            <a:ext cx="4045200" cy="3326100"/>
          </a:xfrm>
          <a:prstGeom prst="rect">
            <a:avLst/>
          </a:prstGeom>
          <a:noFill/>
          <a:ln>
            <a:noFill/>
          </a:ln>
        </p:spPr>
        <p:txBody>
          <a:bodyPr anchorCtr="0" anchor="ctr" bIns="91425" lIns="91425" spcFirstLastPara="1" rIns="91425" wrap="square" tIns="91425">
            <a:noAutofit/>
          </a:bodyPr>
          <a:lstStyle/>
          <a:p>
            <a:pPr indent="0" lvl="0" marL="0" rtl="0" algn="just">
              <a:lnSpc>
                <a:spcPct val="100000"/>
              </a:lnSpc>
              <a:spcBef>
                <a:spcPts val="0"/>
              </a:spcBef>
              <a:spcAft>
                <a:spcPts val="0"/>
              </a:spcAft>
              <a:buSzPts val="1800"/>
              <a:buNone/>
            </a:pPr>
            <a:r>
              <a:t/>
            </a:r>
            <a:endParaRPr sz="1400">
              <a:solidFill>
                <a:schemeClr val="dk2"/>
              </a:solidFill>
            </a:endParaRPr>
          </a:p>
          <a:p>
            <a:pPr indent="0" lvl="0" marL="0" rtl="0" algn="just">
              <a:lnSpc>
                <a:spcPct val="100000"/>
              </a:lnSpc>
              <a:spcBef>
                <a:spcPts val="0"/>
              </a:spcBef>
              <a:spcAft>
                <a:spcPts val="0"/>
              </a:spcAft>
              <a:buSzPts val="1800"/>
              <a:buNone/>
            </a:pPr>
            <a:r>
              <a:t/>
            </a:r>
            <a:endParaRPr sz="1400">
              <a:solidFill>
                <a:schemeClr val="dk2"/>
              </a:solidFill>
            </a:endParaRPr>
          </a:p>
          <a:p>
            <a:pPr indent="0" lvl="0" marL="0" rtl="0" algn="just">
              <a:lnSpc>
                <a:spcPct val="100000"/>
              </a:lnSpc>
              <a:spcBef>
                <a:spcPts val="0"/>
              </a:spcBef>
              <a:spcAft>
                <a:spcPts val="0"/>
              </a:spcAft>
              <a:buSzPts val="1800"/>
              <a:buNone/>
            </a:pPr>
            <a:r>
              <a:rPr lang="es-ES" sz="1400">
                <a:solidFill>
                  <a:schemeClr val="dk2"/>
                </a:solidFill>
              </a:rPr>
              <a:t>Su empresa social debe tener una marca y unas instrucciones claramente definidas </a:t>
            </a:r>
            <a:r>
              <a:rPr b="1" lang="es-ES" sz="1400">
                <a:solidFill>
                  <a:schemeClr val="dk2"/>
                </a:solidFill>
              </a:rPr>
              <a:t>que comuniquen</a:t>
            </a:r>
            <a:r>
              <a:rPr lang="es-ES" sz="1400">
                <a:solidFill>
                  <a:schemeClr val="dk2"/>
                </a:solidFill>
              </a:rPr>
              <a:t> </a:t>
            </a:r>
            <a:r>
              <a:rPr b="1" lang="es-ES" sz="1400">
                <a:solidFill>
                  <a:schemeClr val="dk2"/>
                </a:solidFill>
              </a:rPr>
              <a:t>lo que hace</a:t>
            </a:r>
            <a:r>
              <a:rPr lang="es-ES" sz="1400">
                <a:solidFill>
                  <a:schemeClr val="dk2"/>
                </a:solidFill>
              </a:rPr>
              <a:t>, </a:t>
            </a:r>
            <a:r>
              <a:rPr b="1" lang="es-ES" sz="1400">
                <a:solidFill>
                  <a:schemeClr val="dk2"/>
                </a:solidFill>
              </a:rPr>
              <a:t>cómo</a:t>
            </a:r>
            <a:r>
              <a:rPr lang="es-ES" sz="1400">
                <a:solidFill>
                  <a:schemeClr val="dk2"/>
                </a:solidFill>
              </a:rPr>
              <a:t> lo hace y </a:t>
            </a:r>
            <a:r>
              <a:rPr b="1" lang="es-ES" sz="1400">
                <a:solidFill>
                  <a:schemeClr val="dk2"/>
                </a:solidFill>
              </a:rPr>
              <a:t>por qué </a:t>
            </a:r>
            <a:r>
              <a:rPr lang="es-ES" sz="1400">
                <a:solidFill>
                  <a:schemeClr val="dk2"/>
                </a:solidFill>
              </a:rPr>
              <a:t>lo hace.</a:t>
            </a:r>
            <a:endParaRPr/>
          </a:p>
          <a:p>
            <a:pPr indent="0" lvl="0" marL="0" rtl="0" algn="just">
              <a:lnSpc>
                <a:spcPct val="100000"/>
              </a:lnSpc>
              <a:spcBef>
                <a:spcPts val="0"/>
              </a:spcBef>
              <a:spcAft>
                <a:spcPts val="0"/>
              </a:spcAft>
              <a:buSzPts val="1800"/>
              <a:buNone/>
            </a:pPr>
            <a:r>
              <a:t/>
            </a:r>
            <a:endParaRPr sz="1400">
              <a:solidFill>
                <a:schemeClr val="dk2"/>
              </a:solidFill>
            </a:endParaRPr>
          </a:p>
          <a:p>
            <a:pPr indent="0" lvl="0" marL="0" rtl="0" algn="just">
              <a:lnSpc>
                <a:spcPct val="100000"/>
              </a:lnSpc>
              <a:spcBef>
                <a:spcPts val="0"/>
              </a:spcBef>
              <a:spcAft>
                <a:spcPts val="0"/>
              </a:spcAft>
              <a:buSzPts val="1800"/>
              <a:buNone/>
            </a:pPr>
            <a:r>
              <a:rPr lang="es-ES" sz="1400">
                <a:solidFill>
                  <a:schemeClr val="dk2"/>
                </a:solidFill>
              </a:rPr>
              <a:t>Una empresa social se distingue de una empresa convencional porque se crea para abordar un problema o promover una causa como intención principal.</a:t>
            </a:r>
            <a:endParaRPr/>
          </a:p>
          <a:p>
            <a:pPr indent="0" lvl="0" marL="0" rtl="0" algn="just">
              <a:lnSpc>
                <a:spcPct val="100000"/>
              </a:lnSpc>
              <a:spcBef>
                <a:spcPts val="0"/>
              </a:spcBef>
              <a:spcAft>
                <a:spcPts val="0"/>
              </a:spcAft>
              <a:buSzPts val="1800"/>
              <a:buNone/>
            </a:pPr>
            <a:r>
              <a:t/>
            </a:r>
            <a:endParaRPr sz="1400">
              <a:solidFill>
                <a:schemeClr val="dk2"/>
              </a:solidFill>
            </a:endParaRPr>
          </a:p>
          <a:p>
            <a:pPr indent="0" lvl="0" marL="0" rtl="0" algn="just">
              <a:lnSpc>
                <a:spcPct val="100000"/>
              </a:lnSpc>
              <a:spcBef>
                <a:spcPts val="0"/>
              </a:spcBef>
              <a:spcAft>
                <a:spcPts val="0"/>
              </a:spcAft>
              <a:buSzPts val="1800"/>
              <a:buNone/>
            </a:pPr>
            <a:r>
              <a:rPr b="1" lang="es-ES" sz="1400">
                <a:solidFill>
                  <a:schemeClr val="dk2"/>
                </a:solidFill>
              </a:rPr>
              <a:t>Abordar un problema o un reto se convierte en la "misión social" de la organización. </a:t>
            </a:r>
            <a:endParaRPr/>
          </a:p>
          <a:p>
            <a:pPr indent="0" lvl="0" marL="0" rtl="0" algn="just">
              <a:lnSpc>
                <a:spcPct val="100000"/>
              </a:lnSpc>
              <a:spcBef>
                <a:spcPts val="0"/>
              </a:spcBef>
              <a:spcAft>
                <a:spcPts val="0"/>
              </a:spcAft>
              <a:buSzPts val="1800"/>
              <a:buNone/>
            </a:pPr>
            <a:r>
              <a:t/>
            </a:r>
            <a:endParaRPr sz="1200">
              <a:solidFill>
                <a:schemeClr val="dk2"/>
              </a:solidFill>
              <a:latin typeface="Calibri"/>
              <a:ea typeface="Calibri"/>
              <a:cs typeface="Calibri"/>
              <a:sym typeface="Calibri"/>
            </a:endParaRPr>
          </a:p>
          <a:p>
            <a:pPr indent="0" lvl="0" marL="0" rtl="0" algn="just">
              <a:lnSpc>
                <a:spcPct val="100000"/>
              </a:lnSpc>
              <a:spcBef>
                <a:spcPts val="0"/>
              </a:spcBef>
              <a:spcAft>
                <a:spcPts val="0"/>
              </a:spcAft>
              <a:buSzPts val="1800"/>
              <a:buNone/>
            </a:pPr>
            <a:r>
              <a:t/>
            </a:r>
            <a:endParaRPr sz="1200">
              <a:solidFill>
                <a:schemeClr val="dk2"/>
              </a:solidFill>
              <a:latin typeface="Calibri"/>
              <a:ea typeface="Calibri"/>
              <a:cs typeface="Calibri"/>
              <a:sym typeface="Calibri"/>
            </a:endParaRPr>
          </a:p>
          <a:p>
            <a:pPr indent="0" lvl="0" marL="0" rtl="0" algn="l">
              <a:lnSpc>
                <a:spcPct val="100000"/>
              </a:lnSpc>
              <a:spcBef>
                <a:spcPts val="0"/>
              </a:spcBef>
              <a:spcAft>
                <a:spcPts val="0"/>
              </a:spcAft>
              <a:buSzPts val="1800"/>
              <a:buNone/>
            </a:pPr>
            <a:r>
              <a:t/>
            </a:r>
            <a:endParaRPr sz="1600">
              <a:solidFill>
                <a:schemeClr val="dk2"/>
              </a:solidFill>
            </a:endParaRPr>
          </a:p>
        </p:txBody>
      </p:sp>
      <p:pic>
        <p:nvPicPr>
          <p:cNvPr id="257" name="Google Shape;257;p15"/>
          <p:cNvPicPr preferRelativeResize="0"/>
          <p:nvPr/>
        </p:nvPicPr>
        <p:blipFill rotWithShape="1">
          <a:blip r:embed="rId3">
            <a:alphaModFix/>
          </a:blip>
          <a:srcRect b="0" l="0" r="0" t="0"/>
          <a:stretch/>
        </p:blipFill>
        <p:spPr>
          <a:xfrm>
            <a:off x="265500" y="4577350"/>
            <a:ext cx="1484200" cy="307805"/>
          </a:xfrm>
          <a:prstGeom prst="rect">
            <a:avLst/>
          </a:prstGeom>
          <a:noFill/>
          <a:ln>
            <a:noFill/>
          </a:ln>
        </p:spPr>
      </p:pic>
      <p:pic>
        <p:nvPicPr>
          <p:cNvPr id="258" name="Google Shape;258;p15"/>
          <p:cNvPicPr preferRelativeResize="0"/>
          <p:nvPr/>
        </p:nvPicPr>
        <p:blipFill rotWithShape="1">
          <a:blip r:embed="rId4">
            <a:alphaModFix/>
          </a:blip>
          <a:srcRect b="0" l="0" r="0" t="0"/>
          <a:stretch/>
        </p:blipFill>
        <p:spPr>
          <a:xfrm>
            <a:off x="265500" y="244925"/>
            <a:ext cx="1393177" cy="1318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16"/>
          <p:cNvSpPr txBox="1"/>
          <p:nvPr>
            <p:ph idx="1" type="body"/>
          </p:nvPr>
        </p:nvSpPr>
        <p:spPr>
          <a:xfrm>
            <a:off x="2652300" y="618450"/>
            <a:ext cx="5851800" cy="338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t/>
            </a:r>
            <a:endParaRPr b="1" sz="1700">
              <a:solidFill>
                <a:schemeClr val="dk1"/>
              </a:solidFill>
              <a:latin typeface="Arial"/>
              <a:ea typeface="Arial"/>
              <a:cs typeface="Arial"/>
              <a:sym typeface="Arial"/>
            </a:endParaRPr>
          </a:p>
          <a:p>
            <a:pPr indent="0" lvl="0" marL="0" rtl="0" algn="ctr">
              <a:lnSpc>
                <a:spcPct val="100000"/>
              </a:lnSpc>
              <a:spcBef>
                <a:spcPts val="0"/>
              </a:spcBef>
              <a:spcAft>
                <a:spcPts val="0"/>
              </a:spcAft>
              <a:buSzPts val="1400"/>
              <a:buNone/>
            </a:pPr>
            <a:r>
              <a:rPr b="1" lang="es-ES" sz="1700">
                <a:solidFill>
                  <a:schemeClr val="dk1"/>
                </a:solidFill>
              </a:rPr>
              <a:t>La declaración de objetivos</a:t>
            </a:r>
            <a:endParaRPr/>
          </a:p>
          <a:p>
            <a:pPr indent="0" lvl="0" marL="0" rtl="0" algn="ctr">
              <a:lnSpc>
                <a:spcPct val="100000"/>
              </a:lnSpc>
              <a:spcBef>
                <a:spcPts val="0"/>
              </a:spcBef>
              <a:spcAft>
                <a:spcPts val="0"/>
              </a:spcAft>
              <a:buSzPts val="1400"/>
              <a:buNone/>
            </a:pPr>
            <a:r>
              <a:t/>
            </a:r>
            <a:endParaRPr b="1">
              <a:solidFill>
                <a:schemeClr val="dk1"/>
              </a:solidFill>
            </a:endParaRPr>
          </a:p>
          <a:p>
            <a:pPr indent="0" lvl="0" marL="0" rtl="0" algn="ctr">
              <a:lnSpc>
                <a:spcPct val="100000"/>
              </a:lnSpc>
              <a:spcBef>
                <a:spcPts val="0"/>
              </a:spcBef>
              <a:spcAft>
                <a:spcPts val="0"/>
              </a:spcAft>
              <a:buSzPts val="1400"/>
              <a:buNone/>
            </a:pPr>
            <a:r>
              <a:rPr b="1" lang="es-ES" sz="1200">
                <a:highlight>
                  <a:srgbClr val="FFFFFF"/>
                </a:highlight>
              </a:rPr>
              <a:t>La declaración de objetivos es la idea básica y directa de </a:t>
            </a:r>
            <a:r>
              <a:rPr b="1" lang="es-ES" sz="1200">
                <a:solidFill>
                  <a:srgbClr val="F46524"/>
                </a:solidFill>
                <a:highlight>
                  <a:srgbClr val="FFFFFF"/>
                </a:highlight>
              </a:rPr>
              <a:t>por qué y qué vas a conseguir.</a:t>
            </a:r>
            <a:endParaRPr/>
          </a:p>
          <a:p>
            <a:pPr indent="0" lvl="0" marL="0" rtl="0" algn="ctr">
              <a:lnSpc>
                <a:spcPct val="100000"/>
              </a:lnSpc>
              <a:spcBef>
                <a:spcPts val="0"/>
              </a:spcBef>
              <a:spcAft>
                <a:spcPts val="0"/>
              </a:spcAft>
              <a:buSzPts val="1400"/>
              <a:buNone/>
            </a:pPr>
            <a:r>
              <a:t/>
            </a:r>
            <a:endParaRPr b="1" sz="1200"/>
          </a:p>
          <a:p>
            <a:pPr indent="-304800" lvl="0" marL="457200" rtl="0" algn="just">
              <a:lnSpc>
                <a:spcPct val="100000"/>
              </a:lnSpc>
              <a:spcBef>
                <a:spcPts val="0"/>
              </a:spcBef>
              <a:spcAft>
                <a:spcPts val="0"/>
              </a:spcAft>
              <a:buSzPts val="1200"/>
              <a:buFont typeface="Calibri"/>
              <a:buChar char="-"/>
            </a:pPr>
            <a:r>
              <a:rPr lang="es-ES" sz="1200"/>
              <a:t>Las empresas sociales a menudo se reducen a la pregunta "¿Por qué?": el núcleo de su empresa social, los valores que quiere perseguir. Una visión realmente llega al "Por qué" de su organización. </a:t>
            </a:r>
            <a:endParaRPr/>
          </a:p>
          <a:p>
            <a:pPr indent="-228600" lvl="0" marL="457200" rtl="0" algn="just">
              <a:lnSpc>
                <a:spcPct val="100000"/>
              </a:lnSpc>
              <a:spcBef>
                <a:spcPts val="0"/>
              </a:spcBef>
              <a:spcAft>
                <a:spcPts val="0"/>
              </a:spcAft>
              <a:buSzPts val="1200"/>
              <a:buFont typeface="Calibri"/>
              <a:buNone/>
            </a:pPr>
            <a:r>
              <a:t/>
            </a:r>
            <a:endParaRPr sz="1200"/>
          </a:p>
          <a:p>
            <a:pPr indent="-304800" lvl="0" marL="457200" rtl="0" algn="just">
              <a:lnSpc>
                <a:spcPct val="100000"/>
              </a:lnSpc>
              <a:spcBef>
                <a:spcPts val="0"/>
              </a:spcBef>
              <a:spcAft>
                <a:spcPts val="0"/>
              </a:spcAft>
              <a:buSzPts val="1200"/>
              <a:buFont typeface="Calibri"/>
              <a:buChar char="-"/>
            </a:pPr>
            <a:r>
              <a:rPr lang="es-ES" sz="1200"/>
              <a:t>El "Qué", es aquello para lo que has designado esta empresa, responde a la pregunta '' ¿qué harás para marcar la diferencia? El "qué" establece cuál es el objetivo de la organización.</a:t>
            </a:r>
            <a:endParaRPr/>
          </a:p>
          <a:p>
            <a:pPr indent="-228600" lvl="0" marL="457200" rtl="0" algn="just">
              <a:lnSpc>
                <a:spcPct val="100000"/>
              </a:lnSpc>
              <a:spcBef>
                <a:spcPts val="0"/>
              </a:spcBef>
              <a:spcAft>
                <a:spcPts val="0"/>
              </a:spcAft>
              <a:buSzPts val="1200"/>
              <a:buFont typeface="Calibri"/>
              <a:buNone/>
            </a:pPr>
            <a:r>
              <a:t/>
            </a:r>
            <a:endParaRPr sz="1200"/>
          </a:p>
          <a:p>
            <a:pPr indent="-304800" lvl="0" marL="457200" rtl="0" algn="just">
              <a:lnSpc>
                <a:spcPct val="100000"/>
              </a:lnSpc>
              <a:spcBef>
                <a:spcPts val="0"/>
              </a:spcBef>
              <a:spcAft>
                <a:spcPts val="0"/>
              </a:spcAft>
              <a:buSzPts val="1200"/>
              <a:buFont typeface="Calibri"/>
              <a:buChar char="-"/>
            </a:pPr>
            <a:r>
              <a:rPr lang="es-ES" sz="1200"/>
              <a:t>La forma de establecer la declaración de misión consiste en filtrar los objetivos en una sola frase que englobe toda la visión. La declaración de misión debe ser breve, específica y mensurable. </a:t>
            </a:r>
            <a:endParaRPr/>
          </a:p>
          <a:p>
            <a:pPr indent="0" lvl="0" marL="0" rtl="0" algn="just">
              <a:lnSpc>
                <a:spcPct val="100000"/>
              </a:lnSpc>
              <a:spcBef>
                <a:spcPts val="0"/>
              </a:spcBef>
              <a:spcAft>
                <a:spcPts val="0"/>
              </a:spcAft>
              <a:buSzPts val="1400"/>
              <a:buNone/>
            </a:pPr>
            <a:r>
              <a:t/>
            </a:r>
            <a:endParaRPr b="1" i="1" sz="1200">
              <a:highlight>
                <a:srgbClr val="FFFFFF"/>
              </a:highlight>
            </a:endParaRPr>
          </a:p>
          <a:p>
            <a:pPr indent="0" lvl="0" marL="0" rtl="0" algn="ctr">
              <a:lnSpc>
                <a:spcPct val="100000"/>
              </a:lnSpc>
              <a:spcBef>
                <a:spcPts val="0"/>
              </a:spcBef>
              <a:spcAft>
                <a:spcPts val="0"/>
              </a:spcAft>
              <a:buSzPts val="1400"/>
              <a:buNone/>
            </a:pPr>
            <a:r>
              <a:rPr b="1" i="1" lang="es-ES" sz="1200">
                <a:highlight>
                  <a:srgbClr val="FFFFFF"/>
                </a:highlight>
              </a:rPr>
              <a:t>En las empresas sociales, también puede describirse como su "misión social".</a:t>
            </a:r>
            <a:endParaRPr/>
          </a:p>
        </p:txBody>
      </p:sp>
      <p:pic>
        <p:nvPicPr>
          <p:cNvPr id="264" name="Google Shape;264;p16"/>
          <p:cNvPicPr preferRelativeResize="0"/>
          <p:nvPr/>
        </p:nvPicPr>
        <p:blipFill rotWithShape="1">
          <a:blip r:embed="rId3">
            <a:alphaModFix/>
          </a:blip>
          <a:srcRect b="0" l="0" r="0" t="0"/>
          <a:stretch/>
        </p:blipFill>
        <p:spPr>
          <a:xfrm>
            <a:off x="811500" y="2680325"/>
            <a:ext cx="1062350" cy="1084025"/>
          </a:xfrm>
          <a:prstGeom prst="rect">
            <a:avLst/>
          </a:prstGeom>
          <a:noFill/>
          <a:ln>
            <a:noFill/>
          </a:ln>
        </p:spPr>
      </p:pic>
      <p:pic>
        <p:nvPicPr>
          <p:cNvPr id="265" name="Google Shape;265;p16"/>
          <p:cNvPicPr preferRelativeResize="0"/>
          <p:nvPr/>
        </p:nvPicPr>
        <p:blipFill rotWithShape="1">
          <a:blip r:embed="rId4">
            <a:alphaModFix/>
          </a:blip>
          <a:srcRect b="0" l="0" r="0" t="0"/>
          <a:stretch/>
        </p:blipFill>
        <p:spPr>
          <a:xfrm>
            <a:off x="817088" y="1540850"/>
            <a:ext cx="1051175" cy="1084020"/>
          </a:xfrm>
          <a:prstGeom prst="rect">
            <a:avLst/>
          </a:prstGeom>
          <a:noFill/>
          <a:ln>
            <a:noFill/>
          </a:ln>
        </p:spPr>
      </p:pic>
      <p:pic>
        <p:nvPicPr>
          <p:cNvPr id="266" name="Google Shape;266;p16"/>
          <p:cNvPicPr preferRelativeResize="0"/>
          <p:nvPr/>
        </p:nvPicPr>
        <p:blipFill rotWithShape="1">
          <a:blip r:embed="rId5">
            <a:alphaModFix/>
          </a:blip>
          <a:srcRect b="0" l="0" r="0" t="0"/>
          <a:stretch/>
        </p:blipFill>
        <p:spPr>
          <a:xfrm>
            <a:off x="265500" y="4577350"/>
            <a:ext cx="1484200" cy="307805"/>
          </a:xfrm>
          <a:prstGeom prst="rect">
            <a:avLst/>
          </a:prstGeom>
          <a:noFill/>
          <a:ln>
            <a:noFill/>
          </a:ln>
        </p:spPr>
      </p:pic>
      <p:pic>
        <p:nvPicPr>
          <p:cNvPr id="267" name="Google Shape;267;p16"/>
          <p:cNvPicPr preferRelativeResize="0"/>
          <p:nvPr/>
        </p:nvPicPr>
        <p:blipFill rotWithShape="1">
          <a:blip r:embed="rId6">
            <a:alphaModFix/>
          </a:blip>
          <a:srcRect b="0" l="0" r="0" t="0"/>
          <a:stretch/>
        </p:blipFill>
        <p:spPr>
          <a:xfrm>
            <a:off x="0" y="447300"/>
            <a:ext cx="1097150" cy="10381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17"/>
          <p:cNvSpPr txBox="1"/>
          <p:nvPr>
            <p:ph type="title"/>
          </p:nvPr>
        </p:nvSpPr>
        <p:spPr>
          <a:xfrm>
            <a:off x="164000" y="804176"/>
            <a:ext cx="4045200" cy="2776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0"/>
              </a:spcAft>
              <a:buClr>
                <a:schemeClr val="dk2"/>
              </a:buClr>
              <a:buSzPts val="1100"/>
              <a:buFont typeface="Arial"/>
              <a:buNone/>
            </a:pPr>
            <a:r>
              <a:rPr lang="es-ES" sz="1900">
                <a:solidFill>
                  <a:schemeClr val="dk2"/>
                </a:solidFill>
                <a:latin typeface="Arial"/>
                <a:ea typeface="Arial"/>
                <a:cs typeface="Arial"/>
                <a:sym typeface="Arial"/>
              </a:rPr>
              <a:t>1.4 </a:t>
            </a:r>
            <a:r>
              <a:rPr lang="es-ES" sz="1900">
                <a:solidFill>
                  <a:schemeClr val="dk2"/>
                </a:solidFill>
                <a:highlight>
                  <a:schemeClr val="lt1"/>
                </a:highlight>
                <a:latin typeface="Arial"/>
                <a:ea typeface="Arial"/>
                <a:cs typeface="Arial"/>
                <a:sym typeface="Arial"/>
              </a:rPr>
              <a:t>Esbozar las acciones específicas para alcanzar metas y objetivos</a:t>
            </a:r>
            <a:endParaRPr b="0" sz="3000">
              <a:solidFill>
                <a:srgbClr val="122D4A"/>
              </a:solidFill>
              <a:latin typeface="Arial"/>
              <a:ea typeface="Arial"/>
              <a:cs typeface="Arial"/>
              <a:sym typeface="Arial"/>
            </a:endParaRPr>
          </a:p>
        </p:txBody>
      </p:sp>
      <p:sp>
        <p:nvSpPr>
          <p:cNvPr id="273" name="Google Shape;273;p17"/>
          <p:cNvSpPr txBox="1"/>
          <p:nvPr>
            <p:ph idx="2" type="body"/>
          </p:nvPr>
        </p:nvSpPr>
        <p:spPr>
          <a:xfrm>
            <a:off x="4934800" y="1020725"/>
            <a:ext cx="4045200" cy="3326100"/>
          </a:xfrm>
          <a:prstGeom prst="rect">
            <a:avLst/>
          </a:prstGeom>
          <a:noFill/>
          <a:ln>
            <a:noFill/>
          </a:ln>
        </p:spPr>
        <p:txBody>
          <a:bodyPr anchorCtr="0" anchor="ctr" bIns="91425" lIns="91425" spcFirstLastPara="1" rIns="91425" wrap="square" tIns="91425">
            <a:noAutofit/>
          </a:bodyPr>
          <a:lstStyle/>
          <a:p>
            <a:pPr indent="-228600" lvl="0" marL="342900" rtl="0" algn="just">
              <a:lnSpc>
                <a:spcPct val="100000"/>
              </a:lnSpc>
              <a:spcBef>
                <a:spcPts val="0"/>
              </a:spcBef>
              <a:spcAft>
                <a:spcPts val="0"/>
              </a:spcAft>
              <a:buSzPts val="1800"/>
              <a:buFont typeface="Arial"/>
              <a:buNone/>
            </a:pPr>
            <a:r>
              <a:t/>
            </a:r>
            <a:endParaRPr sz="1400">
              <a:solidFill>
                <a:schemeClr val="dk2"/>
              </a:solidFill>
            </a:endParaRPr>
          </a:p>
          <a:p>
            <a:pPr indent="-228600" lvl="0" marL="342900" rtl="0" algn="just">
              <a:lnSpc>
                <a:spcPct val="100000"/>
              </a:lnSpc>
              <a:spcBef>
                <a:spcPts val="0"/>
              </a:spcBef>
              <a:spcAft>
                <a:spcPts val="0"/>
              </a:spcAft>
              <a:buSzPts val="1800"/>
              <a:buFont typeface="Arial"/>
              <a:buNone/>
            </a:pPr>
            <a:r>
              <a:t/>
            </a:r>
            <a:endParaRPr sz="1400">
              <a:solidFill>
                <a:schemeClr val="dk2"/>
              </a:solidFill>
            </a:endParaRPr>
          </a:p>
          <a:p>
            <a:pPr indent="-304800" lvl="0" marL="457200" rtl="0" algn="just">
              <a:lnSpc>
                <a:spcPct val="100000"/>
              </a:lnSpc>
              <a:spcBef>
                <a:spcPts val="0"/>
              </a:spcBef>
              <a:spcAft>
                <a:spcPts val="0"/>
              </a:spcAft>
              <a:buClr>
                <a:schemeClr val="dk2"/>
              </a:buClr>
              <a:buSzPts val="1200"/>
              <a:buFont typeface="Calibri"/>
              <a:buAutoNum type="arabicPeriod"/>
            </a:pPr>
            <a:r>
              <a:rPr lang="es-ES" sz="1200">
                <a:solidFill>
                  <a:schemeClr val="dk2"/>
                </a:solidFill>
                <a:latin typeface="Calibri"/>
                <a:ea typeface="Calibri"/>
                <a:cs typeface="Calibri"/>
                <a:sym typeface="Calibri"/>
              </a:rPr>
              <a:t>Una vez que haya decidido la declaración de misión de su causa, el siguiente paso será determinar el cómo. Esto le informará de cómo planea llevar a cabo el cambio que cree necesario.</a:t>
            </a:r>
            <a:endParaRPr/>
          </a:p>
          <a:p>
            <a:pPr indent="-228600" lvl="0" marL="457200" rtl="0" algn="just">
              <a:lnSpc>
                <a:spcPct val="100000"/>
              </a:lnSpc>
              <a:spcBef>
                <a:spcPts val="0"/>
              </a:spcBef>
              <a:spcAft>
                <a:spcPts val="0"/>
              </a:spcAft>
              <a:buClr>
                <a:schemeClr val="dk2"/>
              </a:buClr>
              <a:buSzPts val="1200"/>
              <a:buFont typeface="Calibri"/>
              <a:buNone/>
            </a:pPr>
            <a:r>
              <a:t/>
            </a:r>
            <a:endParaRPr sz="1200">
              <a:solidFill>
                <a:schemeClr val="dk2"/>
              </a:solidFill>
              <a:latin typeface="Calibri"/>
              <a:ea typeface="Calibri"/>
              <a:cs typeface="Calibri"/>
              <a:sym typeface="Calibri"/>
            </a:endParaRPr>
          </a:p>
          <a:p>
            <a:pPr indent="-304800" lvl="0" marL="457200" rtl="0" algn="just">
              <a:lnSpc>
                <a:spcPct val="100000"/>
              </a:lnSpc>
              <a:spcBef>
                <a:spcPts val="0"/>
              </a:spcBef>
              <a:spcAft>
                <a:spcPts val="0"/>
              </a:spcAft>
              <a:buClr>
                <a:schemeClr val="dk2"/>
              </a:buClr>
              <a:buSzPts val="1200"/>
              <a:buFont typeface="Calibri"/>
              <a:buAutoNum type="arabicPeriod"/>
            </a:pPr>
            <a:r>
              <a:rPr lang="es-ES" sz="1200">
                <a:solidFill>
                  <a:schemeClr val="dk2"/>
                </a:solidFill>
                <a:latin typeface="Calibri"/>
                <a:ea typeface="Calibri"/>
                <a:cs typeface="Calibri"/>
                <a:sym typeface="Calibri"/>
              </a:rPr>
              <a:t>A continuación, es hora de examinar quién lo hará.</a:t>
            </a:r>
            <a:endParaRPr/>
          </a:p>
          <a:p>
            <a:pPr indent="-228600" lvl="0" marL="457200" rtl="0" algn="just">
              <a:lnSpc>
                <a:spcPct val="100000"/>
              </a:lnSpc>
              <a:spcBef>
                <a:spcPts val="0"/>
              </a:spcBef>
              <a:spcAft>
                <a:spcPts val="0"/>
              </a:spcAft>
              <a:buClr>
                <a:schemeClr val="dk2"/>
              </a:buClr>
              <a:buSzPts val="1200"/>
              <a:buFont typeface="Calibri"/>
              <a:buNone/>
            </a:pPr>
            <a:r>
              <a:t/>
            </a:r>
            <a:endParaRPr sz="1200">
              <a:solidFill>
                <a:schemeClr val="dk2"/>
              </a:solidFill>
              <a:latin typeface="Calibri"/>
              <a:ea typeface="Calibri"/>
              <a:cs typeface="Calibri"/>
              <a:sym typeface="Calibri"/>
            </a:endParaRPr>
          </a:p>
          <a:p>
            <a:pPr indent="-304800" lvl="0" marL="457200" rtl="0" algn="just">
              <a:lnSpc>
                <a:spcPct val="100000"/>
              </a:lnSpc>
              <a:spcBef>
                <a:spcPts val="0"/>
              </a:spcBef>
              <a:spcAft>
                <a:spcPts val="0"/>
              </a:spcAft>
              <a:buClr>
                <a:schemeClr val="dk2"/>
              </a:buClr>
              <a:buSzPts val="1200"/>
              <a:buFont typeface="Calibri"/>
              <a:buAutoNum type="arabicPeriod"/>
            </a:pPr>
            <a:r>
              <a:rPr lang="es-ES" sz="1200">
                <a:solidFill>
                  <a:schemeClr val="dk2"/>
                </a:solidFill>
                <a:latin typeface="Calibri"/>
                <a:ea typeface="Calibri"/>
                <a:cs typeface="Calibri"/>
                <a:sym typeface="Calibri"/>
              </a:rPr>
              <a:t>Una vez que hayas delegado la responsabilidad de la tarea en alguien, asegúrate de detallar la rendición de cuentas. De este modo, dejará claro cuáles son los objetivos y los parámetros.</a:t>
            </a:r>
            <a:endParaRPr/>
          </a:p>
          <a:p>
            <a:pPr indent="-228600" lvl="0" marL="457200" rtl="0" algn="just">
              <a:lnSpc>
                <a:spcPct val="100000"/>
              </a:lnSpc>
              <a:spcBef>
                <a:spcPts val="0"/>
              </a:spcBef>
              <a:spcAft>
                <a:spcPts val="0"/>
              </a:spcAft>
              <a:buClr>
                <a:schemeClr val="dk2"/>
              </a:buClr>
              <a:buSzPts val="1200"/>
              <a:buFont typeface="Calibri"/>
              <a:buNone/>
            </a:pPr>
            <a:r>
              <a:t/>
            </a:r>
            <a:endParaRPr sz="1200">
              <a:solidFill>
                <a:schemeClr val="dk2"/>
              </a:solidFill>
              <a:latin typeface="Calibri"/>
              <a:ea typeface="Calibri"/>
              <a:cs typeface="Calibri"/>
              <a:sym typeface="Calibri"/>
            </a:endParaRPr>
          </a:p>
          <a:p>
            <a:pPr indent="-304800" lvl="0" marL="457200" rtl="0" algn="just">
              <a:lnSpc>
                <a:spcPct val="100000"/>
              </a:lnSpc>
              <a:spcBef>
                <a:spcPts val="0"/>
              </a:spcBef>
              <a:spcAft>
                <a:spcPts val="0"/>
              </a:spcAft>
              <a:buClr>
                <a:schemeClr val="dk2"/>
              </a:buClr>
              <a:buSzPts val="1200"/>
              <a:buFont typeface="Calibri"/>
              <a:buAutoNum type="arabicPeriod"/>
            </a:pPr>
            <a:r>
              <a:rPr lang="es-ES" sz="1200">
                <a:solidFill>
                  <a:schemeClr val="dk2"/>
                </a:solidFill>
                <a:latin typeface="Calibri"/>
                <a:ea typeface="Calibri"/>
                <a:cs typeface="Calibri"/>
                <a:sym typeface="Calibri"/>
              </a:rPr>
              <a:t>Una vez que haya elaborado la rendición de cuentas, querrá incluir suficientes detalles para garantizar la plena comprensión de cuál es el alcance, el límite y el propósito de la tarea.</a:t>
            </a:r>
            <a:endParaRPr/>
          </a:p>
          <a:p>
            <a:pPr indent="-228600" lvl="0" marL="457200" rtl="0" algn="just">
              <a:lnSpc>
                <a:spcPct val="100000"/>
              </a:lnSpc>
              <a:spcBef>
                <a:spcPts val="0"/>
              </a:spcBef>
              <a:spcAft>
                <a:spcPts val="0"/>
              </a:spcAft>
              <a:buClr>
                <a:schemeClr val="dk2"/>
              </a:buClr>
              <a:buSzPts val="1200"/>
              <a:buFont typeface="Calibri"/>
              <a:buNone/>
            </a:pPr>
            <a:r>
              <a:t/>
            </a:r>
            <a:endParaRPr sz="1200">
              <a:solidFill>
                <a:schemeClr val="dk2"/>
              </a:solidFill>
              <a:latin typeface="Calibri"/>
              <a:ea typeface="Calibri"/>
              <a:cs typeface="Calibri"/>
              <a:sym typeface="Calibri"/>
            </a:endParaRPr>
          </a:p>
          <a:p>
            <a:pPr indent="-304800" lvl="0" marL="457200" rtl="0" algn="just">
              <a:lnSpc>
                <a:spcPct val="100000"/>
              </a:lnSpc>
              <a:spcBef>
                <a:spcPts val="0"/>
              </a:spcBef>
              <a:spcAft>
                <a:spcPts val="0"/>
              </a:spcAft>
              <a:buClr>
                <a:schemeClr val="dk2"/>
              </a:buClr>
              <a:buSzPts val="1200"/>
              <a:buFont typeface="Calibri"/>
              <a:buAutoNum type="arabicPeriod"/>
            </a:pPr>
            <a:r>
              <a:rPr lang="es-ES" sz="1200">
                <a:solidFill>
                  <a:schemeClr val="dk2"/>
                </a:solidFill>
                <a:latin typeface="Calibri"/>
                <a:ea typeface="Calibri"/>
                <a:cs typeface="Calibri"/>
                <a:sym typeface="Calibri"/>
              </a:rPr>
              <a:t>Estarás listo para distribuir el esquema de la acción a las personas designadas con total confianza.</a:t>
            </a:r>
            <a:endParaRPr/>
          </a:p>
          <a:p>
            <a:pPr indent="-228600" lvl="0" marL="342900" rtl="0" algn="just">
              <a:lnSpc>
                <a:spcPct val="100000"/>
              </a:lnSpc>
              <a:spcBef>
                <a:spcPts val="0"/>
              </a:spcBef>
              <a:spcAft>
                <a:spcPts val="0"/>
              </a:spcAft>
              <a:buSzPts val="1800"/>
              <a:buFont typeface="Arial"/>
              <a:buNone/>
            </a:pPr>
            <a:r>
              <a:t/>
            </a:r>
            <a:endParaRPr sz="1400">
              <a:solidFill>
                <a:schemeClr val="dk2"/>
              </a:solidFill>
            </a:endParaRPr>
          </a:p>
          <a:p>
            <a:pPr indent="-114300" lvl="0" marL="228600" rtl="0" algn="just">
              <a:lnSpc>
                <a:spcPct val="100000"/>
              </a:lnSpc>
              <a:spcBef>
                <a:spcPts val="0"/>
              </a:spcBef>
              <a:spcAft>
                <a:spcPts val="0"/>
              </a:spcAft>
              <a:buSzPts val="1800"/>
              <a:buFont typeface="Arial"/>
              <a:buNone/>
            </a:pPr>
            <a:r>
              <a:t/>
            </a:r>
            <a:endParaRPr sz="1200">
              <a:solidFill>
                <a:schemeClr val="dk2"/>
              </a:solidFill>
              <a:latin typeface="Calibri"/>
              <a:ea typeface="Calibri"/>
              <a:cs typeface="Calibri"/>
              <a:sym typeface="Calibri"/>
            </a:endParaRPr>
          </a:p>
          <a:p>
            <a:pPr indent="-114300" lvl="0" marL="228600" rtl="0" algn="just">
              <a:lnSpc>
                <a:spcPct val="100000"/>
              </a:lnSpc>
              <a:spcBef>
                <a:spcPts val="0"/>
              </a:spcBef>
              <a:spcAft>
                <a:spcPts val="0"/>
              </a:spcAft>
              <a:buSzPts val="1800"/>
              <a:buFont typeface="Arial"/>
              <a:buNone/>
            </a:pPr>
            <a:r>
              <a:t/>
            </a:r>
            <a:endParaRPr sz="1200">
              <a:solidFill>
                <a:schemeClr val="dk2"/>
              </a:solidFill>
              <a:latin typeface="Calibri"/>
              <a:ea typeface="Calibri"/>
              <a:cs typeface="Calibri"/>
              <a:sym typeface="Calibri"/>
            </a:endParaRPr>
          </a:p>
          <a:p>
            <a:pPr indent="-228600" lvl="0" marL="342900" rtl="0" algn="l">
              <a:lnSpc>
                <a:spcPct val="100000"/>
              </a:lnSpc>
              <a:spcBef>
                <a:spcPts val="0"/>
              </a:spcBef>
              <a:spcAft>
                <a:spcPts val="0"/>
              </a:spcAft>
              <a:buSzPts val="1800"/>
              <a:buFont typeface="Arial"/>
              <a:buNone/>
            </a:pPr>
            <a:r>
              <a:t/>
            </a:r>
            <a:endParaRPr sz="1600">
              <a:solidFill>
                <a:schemeClr val="dk2"/>
              </a:solidFill>
            </a:endParaRPr>
          </a:p>
        </p:txBody>
      </p:sp>
      <p:pic>
        <p:nvPicPr>
          <p:cNvPr id="274" name="Google Shape;274;p17"/>
          <p:cNvPicPr preferRelativeResize="0"/>
          <p:nvPr/>
        </p:nvPicPr>
        <p:blipFill rotWithShape="1">
          <a:blip r:embed="rId3">
            <a:alphaModFix/>
          </a:blip>
          <a:srcRect b="0" l="0" r="0" t="0"/>
          <a:stretch/>
        </p:blipFill>
        <p:spPr>
          <a:xfrm>
            <a:off x="1268475" y="2746200"/>
            <a:ext cx="775950" cy="783825"/>
          </a:xfrm>
          <a:prstGeom prst="rect">
            <a:avLst/>
          </a:prstGeom>
          <a:noFill/>
          <a:ln>
            <a:noFill/>
          </a:ln>
        </p:spPr>
      </p:pic>
      <p:pic>
        <p:nvPicPr>
          <p:cNvPr id="275" name="Google Shape;275;p17"/>
          <p:cNvPicPr preferRelativeResize="0"/>
          <p:nvPr/>
        </p:nvPicPr>
        <p:blipFill rotWithShape="1">
          <a:blip r:embed="rId4">
            <a:alphaModFix/>
          </a:blip>
          <a:srcRect b="0" l="0" r="0" t="0"/>
          <a:stretch/>
        </p:blipFill>
        <p:spPr>
          <a:xfrm>
            <a:off x="2444150" y="2743650"/>
            <a:ext cx="775951" cy="788926"/>
          </a:xfrm>
          <a:prstGeom prst="rect">
            <a:avLst/>
          </a:prstGeom>
          <a:noFill/>
          <a:ln>
            <a:noFill/>
          </a:ln>
        </p:spPr>
      </p:pic>
      <p:pic>
        <p:nvPicPr>
          <p:cNvPr id="276" name="Google Shape;276;p17"/>
          <p:cNvPicPr preferRelativeResize="0"/>
          <p:nvPr/>
        </p:nvPicPr>
        <p:blipFill rotWithShape="1">
          <a:blip r:embed="rId5">
            <a:alphaModFix/>
          </a:blip>
          <a:srcRect b="0" l="0" r="0" t="0"/>
          <a:stretch/>
        </p:blipFill>
        <p:spPr>
          <a:xfrm>
            <a:off x="265500" y="4577350"/>
            <a:ext cx="1484200" cy="307805"/>
          </a:xfrm>
          <a:prstGeom prst="rect">
            <a:avLst/>
          </a:prstGeom>
          <a:noFill/>
          <a:ln>
            <a:noFill/>
          </a:ln>
        </p:spPr>
      </p:pic>
      <p:pic>
        <p:nvPicPr>
          <p:cNvPr id="277" name="Google Shape;277;p17"/>
          <p:cNvPicPr preferRelativeResize="0"/>
          <p:nvPr/>
        </p:nvPicPr>
        <p:blipFill rotWithShape="1">
          <a:blip r:embed="rId6">
            <a:alphaModFix/>
          </a:blip>
          <a:srcRect b="0" l="0" r="0" t="0"/>
          <a:stretch/>
        </p:blipFill>
        <p:spPr>
          <a:xfrm>
            <a:off x="265500" y="244925"/>
            <a:ext cx="1393177" cy="1318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18"/>
          <p:cNvSpPr txBox="1"/>
          <p:nvPr>
            <p:ph type="title"/>
          </p:nvPr>
        </p:nvSpPr>
        <p:spPr>
          <a:xfrm>
            <a:off x="268025" y="1315050"/>
            <a:ext cx="4045200" cy="2513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SzPts val="1100"/>
              <a:buNone/>
            </a:pPr>
            <a:r>
              <a:rPr lang="es-ES" sz="2100">
                <a:solidFill>
                  <a:schemeClr val="dk2"/>
                </a:solidFill>
                <a:latin typeface="Arial"/>
                <a:ea typeface="Arial"/>
                <a:cs typeface="Arial"/>
                <a:sym typeface="Arial"/>
              </a:rPr>
              <a:t>1.5 Establecer objetivos para planificar, medir y mejorar el rendimiento</a:t>
            </a:r>
            <a:endParaRPr b="0" sz="3300">
              <a:solidFill>
                <a:schemeClr val="dk2"/>
              </a:solidFill>
              <a:latin typeface="Arial"/>
              <a:ea typeface="Arial"/>
              <a:cs typeface="Arial"/>
              <a:sym typeface="Arial"/>
            </a:endParaRPr>
          </a:p>
        </p:txBody>
      </p:sp>
      <p:sp>
        <p:nvSpPr>
          <p:cNvPr id="283" name="Google Shape;283;p18"/>
          <p:cNvSpPr txBox="1"/>
          <p:nvPr>
            <p:ph idx="2" type="body"/>
          </p:nvPr>
        </p:nvSpPr>
        <p:spPr>
          <a:xfrm>
            <a:off x="4737350" y="439500"/>
            <a:ext cx="4293300" cy="4264500"/>
          </a:xfrm>
          <a:prstGeom prst="rect">
            <a:avLst/>
          </a:prstGeom>
          <a:noFill/>
          <a:ln>
            <a:noFill/>
          </a:ln>
        </p:spPr>
        <p:txBody>
          <a:bodyPr anchorCtr="0" anchor="ctr" bIns="91425" lIns="91425" spcFirstLastPara="1" rIns="91425" wrap="square" tIns="91425">
            <a:noAutofit/>
          </a:bodyPr>
          <a:lstStyle/>
          <a:p>
            <a:pPr indent="0" lvl="0" marL="0" rtl="0" algn="just">
              <a:lnSpc>
                <a:spcPct val="100000"/>
              </a:lnSpc>
              <a:spcBef>
                <a:spcPts val="0"/>
              </a:spcBef>
              <a:spcAft>
                <a:spcPts val="0"/>
              </a:spcAft>
              <a:buSzPts val="1800"/>
              <a:buNone/>
            </a:pPr>
            <a:r>
              <a:rPr lang="es-ES" sz="1200">
                <a:solidFill>
                  <a:schemeClr val="dk2"/>
                </a:solidFill>
              </a:rPr>
              <a:t>Establecer objetivos para planificar, medir y mejorar el rendimiento es increíblemente importante para comprender en qué aspectos su organización está teniendo éxito, progresando, retrocediendo y fracasando. </a:t>
            </a:r>
            <a:endParaRPr/>
          </a:p>
          <a:p>
            <a:pPr indent="0" lvl="0" marL="0" rtl="0" algn="just">
              <a:lnSpc>
                <a:spcPct val="115000"/>
              </a:lnSpc>
              <a:spcBef>
                <a:spcPts val="1200"/>
              </a:spcBef>
              <a:spcAft>
                <a:spcPts val="0"/>
              </a:spcAft>
              <a:buClr>
                <a:schemeClr val="dk2"/>
              </a:buClr>
              <a:buSzPts val="1100"/>
              <a:buFont typeface="Arial"/>
              <a:buNone/>
            </a:pPr>
            <a:r>
              <a:rPr i="1" lang="es-ES" sz="1200">
                <a:solidFill>
                  <a:schemeClr val="dk2"/>
                </a:solidFill>
              </a:rPr>
              <a:t>Tiene que identificar las áreas clave que impulsan el rendimiento de su empresa y encontrar la forma de medirlas.</a:t>
            </a:r>
            <a:endParaRPr/>
          </a:p>
          <a:p>
            <a:pPr indent="0" lvl="0" marL="0" rtl="0" algn="l">
              <a:lnSpc>
                <a:spcPct val="115000"/>
              </a:lnSpc>
              <a:spcBef>
                <a:spcPts val="1200"/>
              </a:spcBef>
              <a:spcAft>
                <a:spcPts val="0"/>
              </a:spcAft>
              <a:buClr>
                <a:schemeClr val="dk2"/>
              </a:buClr>
              <a:buSzPts val="1100"/>
              <a:buFont typeface="Arial"/>
              <a:buNone/>
            </a:pPr>
            <a:r>
              <a:t/>
            </a:r>
            <a:endParaRPr sz="1200">
              <a:solidFill>
                <a:schemeClr val="dk2"/>
              </a:solidFill>
            </a:endParaRPr>
          </a:p>
          <a:p>
            <a:pPr indent="0" lvl="0" marL="0" rtl="0" algn="ctr">
              <a:lnSpc>
                <a:spcPct val="100000"/>
              </a:lnSpc>
              <a:spcBef>
                <a:spcPts val="1200"/>
              </a:spcBef>
              <a:spcAft>
                <a:spcPts val="0"/>
              </a:spcAft>
              <a:buClr>
                <a:schemeClr val="dk2"/>
              </a:buClr>
              <a:buSzPts val="1100"/>
              <a:buFont typeface="Arial"/>
              <a:buNone/>
            </a:pPr>
            <a:r>
              <a:rPr b="1" lang="es-ES" sz="1400">
                <a:solidFill>
                  <a:schemeClr val="dk2"/>
                </a:solidFill>
              </a:rPr>
              <a:t>Este tipo de unidad de medida se denomina </a:t>
            </a:r>
            <a:endParaRPr/>
          </a:p>
          <a:p>
            <a:pPr indent="0" lvl="0" marL="0" rtl="0" algn="ctr">
              <a:lnSpc>
                <a:spcPct val="100000"/>
              </a:lnSpc>
              <a:spcBef>
                <a:spcPts val="1200"/>
              </a:spcBef>
              <a:spcAft>
                <a:spcPts val="0"/>
              </a:spcAft>
              <a:buClr>
                <a:schemeClr val="dk2"/>
              </a:buClr>
              <a:buSzPts val="1100"/>
              <a:buFont typeface="Arial"/>
              <a:buNone/>
            </a:pPr>
            <a:r>
              <a:rPr b="1" lang="es-ES" sz="1400" u="sng">
                <a:solidFill>
                  <a:schemeClr val="dk2"/>
                </a:solidFill>
              </a:rPr>
              <a:t>indicador clave de rendimiento (KPI)</a:t>
            </a:r>
            <a:endParaRPr/>
          </a:p>
          <a:p>
            <a:pPr indent="0" lvl="0" marL="0" rtl="0" algn="ctr">
              <a:lnSpc>
                <a:spcPct val="100000"/>
              </a:lnSpc>
              <a:spcBef>
                <a:spcPts val="1100"/>
              </a:spcBef>
              <a:spcAft>
                <a:spcPts val="0"/>
              </a:spcAft>
              <a:buClr>
                <a:schemeClr val="dk2"/>
              </a:buClr>
              <a:buSzPts val="1100"/>
              <a:buFont typeface="Arial"/>
              <a:buNone/>
            </a:pPr>
            <a:r>
              <a:t/>
            </a:r>
            <a:endParaRPr sz="1200">
              <a:solidFill>
                <a:schemeClr val="dk2"/>
              </a:solidFill>
            </a:endParaRPr>
          </a:p>
          <a:p>
            <a:pPr indent="0" lvl="0" marL="0" rtl="0" algn="just">
              <a:lnSpc>
                <a:spcPct val="100000"/>
              </a:lnSpc>
              <a:spcBef>
                <a:spcPts val="1100"/>
              </a:spcBef>
              <a:spcAft>
                <a:spcPts val="0"/>
              </a:spcAft>
              <a:buClr>
                <a:schemeClr val="dk2"/>
              </a:buClr>
              <a:buSzPts val="1100"/>
              <a:buFont typeface="Arial"/>
              <a:buNone/>
            </a:pPr>
            <a:r>
              <a:rPr lang="es-ES" sz="1200">
                <a:solidFill>
                  <a:schemeClr val="dk2"/>
                </a:solidFill>
              </a:rPr>
              <a:t>Los dos atributos clave de un KPI son:</a:t>
            </a:r>
            <a:endParaRPr/>
          </a:p>
          <a:p>
            <a:pPr indent="-228600" lvl="0" marL="228600" rtl="0" algn="just">
              <a:lnSpc>
                <a:spcPct val="100000"/>
              </a:lnSpc>
              <a:spcBef>
                <a:spcPts val="1100"/>
              </a:spcBef>
              <a:spcAft>
                <a:spcPts val="0"/>
              </a:spcAft>
              <a:buClr>
                <a:schemeClr val="dk2"/>
              </a:buClr>
              <a:buSzPts val="1100"/>
              <a:buFont typeface="Arial"/>
              <a:buAutoNum type="arabicPeriod"/>
            </a:pPr>
            <a:r>
              <a:rPr lang="es-ES" sz="1200">
                <a:solidFill>
                  <a:schemeClr val="dk2"/>
                </a:solidFill>
              </a:rPr>
              <a:t>Cuantificabilidad (es decir, debe poder reducirse a una cifra).</a:t>
            </a:r>
            <a:endParaRPr/>
          </a:p>
          <a:p>
            <a:pPr indent="-228600" lvl="0" marL="228600" rtl="0" algn="just">
              <a:lnSpc>
                <a:spcPct val="100000"/>
              </a:lnSpc>
              <a:spcBef>
                <a:spcPts val="1100"/>
              </a:spcBef>
              <a:spcAft>
                <a:spcPts val="0"/>
              </a:spcAft>
              <a:buClr>
                <a:schemeClr val="dk2"/>
              </a:buClr>
              <a:buSzPts val="1100"/>
              <a:buFont typeface="Arial"/>
              <a:buAutoNum type="arabicPeriod"/>
            </a:pPr>
            <a:r>
              <a:rPr lang="es-ES" sz="1200">
                <a:solidFill>
                  <a:schemeClr val="dk2"/>
                </a:solidFill>
              </a:rPr>
              <a:t>Capta directamente un factor clave de la empresa.</a:t>
            </a:r>
            <a:endParaRPr/>
          </a:p>
          <a:p>
            <a:pPr indent="0" lvl="0" marL="0" rtl="0" algn="ctr">
              <a:lnSpc>
                <a:spcPct val="100000"/>
              </a:lnSpc>
              <a:spcBef>
                <a:spcPts val="1100"/>
              </a:spcBef>
              <a:spcAft>
                <a:spcPts val="1100"/>
              </a:spcAft>
              <a:buClr>
                <a:schemeClr val="dk2"/>
              </a:buClr>
              <a:buSzPts val="1100"/>
              <a:buFont typeface="Arial"/>
              <a:buNone/>
            </a:pPr>
            <a:r>
              <a:t/>
            </a:r>
            <a:endParaRPr sz="1200">
              <a:solidFill>
                <a:schemeClr val="dk2"/>
              </a:solidFill>
              <a:latin typeface="Calibri"/>
              <a:ea typeface="Calibri"/>
              <a:cs typeface="Calibri"/>
              <a:sym typeface="Calibri"/>
            </a:endParaRPr>
          </a:p>
        </p:txBody>
      </p:sp>
      <p:pic>
        <p:nvPicPr>
          <p:cNvPr id="284" name="Google Shape;284;p18"/>
          <p:cNvPicPr preferRelativeResize="0"/>
          <p:nvPr/>
        </p:nvPicPr>
        <p:blipFill rotWithShape="1">
          <a:blip r:embed="rId3">
            <a:alphaModFix/>
          </a:blip>
          <a:srcRect b="0" l="0" r="0" t="0"/>
          <a:stretch/>
        </p:blipFill>
        <p:spPr>
          <a:xfrm>
            <a:off x="265500" y="4577350"/>
            <a:ext cx="1484200" cy="307805"/>
          </a:xfrm>
          <a:prstGeom prst="rect">
            <a:avLst/>
          </a:prstGeom>
          <a:noFill/>
          <a:ln>
            <a:noFill/>
          </a:ln>
        </p:spPr>
      </p:pic>
      <p:pic>
        <p:nvPicPr>
          <p:cNvPr id="285" name="Google Shape;285;p18"/>
          <p:cNvPicPr preferRelativeResize="0"/>
          <p:nvPr/>
        </p:nvPicPr>
        <p:blipFill rotWithShape="1">
          <a:blip r:embed="rId4">
            <a:alphaModFix/>
          </a:blip>
          <a:srcRect b="0" l="0" r="0" t="0"/>
          <a:stretch/>
        </p:blipFill>
        <p:spPr>
          <a:xfrm>
            <a:off x="265500" y="244925"/>
            <a:ext cx="1393177" cy="1318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19"/>
          <p:cNvSpPr txBox="1"/>
          <p:nvPr>
            <p:ph idx="1" type="body"/>
          </p:nvPr>
        </p:nvSpPr>
        <p:spPr>
          <a:xfrm>
            <a:off x="2642975" y="383950"/>
            <a:ext cx="5851800" cy="338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t/>
            </a:r>
            <a:endParaRPr b="1" sz="1700">
              <a:solidFill>
                <a:schemeClr val="dk1"/>
              </a:solidFill>
              <a:latin typeface="Arial"/>
              <a:ea typeface="Arial"/>
              <a:cs typeface="Arial"/>
              <a:sym typeface="Arial"/>
            </a:endParaRPr>
          </a:p>
          <a:p>
            <a:pPr indent="0" lvl="0" marL="0" rtl="0" algn="ctr">
              <a:lnSpc>
                <a:spcPct val="100000"/>
              </a:lnSpc>
              <a:spcBef>
                <a:spcPts val="0"/>
              </a:spcBef>
              <a:spcAft>
                <a:spcPts val="0"/>
              </a:spcAft>
              <a:buSzPts val="1400"/>
              <a:buNone/>
            </a:pPr>
            <a:r>
              <a:rPr b="1" lang="es-ES" sz="2200">
                <a:solidFill>
                  <a:schemeClr val="dk1"/>
                </a:solidFill>
              </a:rPr>
              <a:t>KPIs</a:t>
            </a:r>
            <a:endParaRPr b="1" sz="2200">
              <a:solidFill>
                <a:schemeClr val="dk1"/>
              </a:solidFill>
            </a:endParaRPr>
          </a:p>
          <a:p>
            <a:pPr indent="0" lvl="0" marL="0" rtl="0" algn="ctr">
              <a:lnSpc>
                <a:spcPct val="100000"/>
              </a:lnSpc>
              <a:spcBef>
                <a:spcPts val="0"/>
              </a:spcBef>
              <a:spcAft>
                <a:spcPts val="0"/>
              </a:spcAft>
              <a:buSzPts val="1400"/>
              <a:buNone/>
            </a:pPr>
            <a:r>
              <a:t/>
            </a:r>
            <a:endParaRPr b="1">
              <a:solidFill>
                <a:schemeClr val="dk1"/>
              </a:solidFill>
            </a:endParaRPr>
          </a:p>
          <a:p>
            <a:pPr indent="0" lvl="0" marL="0" rtl="0" algn="ctr">
              <a:lnSpc>
                <a:spcPct val="100000"/>
              </a:lnSpc>
              <a:spcBef>
                <a:spcPts val="0"/>
              </a:spcBef>
              <a:spcAft>
                <a:spcPts val="0"/>
              </a:spcAft>
              <a:buSzPts val="1400"/>
              <a:buNone/>
            </a:pPr>
            <a:r>
              <a:rPr b="1" lang="es-ES" sz="1200">
                <a:highlight>
                  <a:srgbClr val="FFFFFF"/>
                </a:highlight>
              </a:rPr>
              <a:t>Los KPI son el núcleo de cualquier sistema de medición del rendimiento y fijación de objetivos.</a:t>
            </a:r>
            <a:endParaRPr/>
          </a:p>
          <a:p>
            <a:pPr indent="0" lvl="0" marL="0" rtl="0" algn="ctr">
              <a:lnSpc>
                <a:spcPct val="100000"/>
              </a:lnSpc>
              <a:spcBef>
                <a:spcPts val="1100"/>
              </a:spcBef>
              <a:spcAft>
                <a:spcPts val="0"/>
              </a:spcAft>
              <a:buSzPts val="1400"/>
              <a:buNone/>
            </a:pPr>
            <a:r>
              <a:t/>
            </a:r>
            <a:endParaRPr b="1" sz="1200"/>
          </a:p>
          <a:p>
            <a:pPr indent="0" lvl="0" marL="0" rtl="0" algn="just">
              <a:lnSpc>
                <a:spcPct val="100000"/>
              </a:lnSpc>
              <a:spcBef>
                <a:spcPts val="0"/>
              </a:spcBef>
              <a:spcAft>
                <a:spcPts val="0"/>
              </a:spcAft>
              <a:buSzPts val="1400"/>
              <a:buNone/>
            </a:pPr>
            <a:r>
              <a:rPr lang="es-ES" sz="1200">
                <a:highlight>
                  <a:srgbClr val="FFFFFF"/>
                </a:highlight>
              </a:rPr>
              <a:t>Hay una serie de criterios clave que deben cumplir sus KPI:</a:t>
            </a:r>
            <a:endParaRPr/>
          </a:p>
          <a:p>
            <a:pPr indent="0" lvl="0" marL="0" rtl="0" algn="just">
              <a:lnSpc>
                <a:spcPct val="100000"/>
              </a:lnSpc>
              <a:spcBef>
                <a:spcPts val="0"/>
              </a:spcBef>
              <a:spcAft>
                <a:spcPts val="0"/>
              </a:spcAft>
              <a:buSzPts val="1400"/>
              <a:buNone/>
            </a:pPr>
            <a:r>
              <a:t/>
            </a:r>
            <a:endParaRPr sz="1200">
              <a:highlight>
                <a:srgbClr val="FFFFFF"/>
              </a:highlight>
            </a:endParaRPr>
          </a:p>
          <a:p>
            <a:pPr indent="-228600" lvl="0" marL="228600" rtl="0" algn="just">
              <a:lnSpc>
                <a:spcPct val="100000"/>
              </a:lnSpc>
              <a:spcBef>
                <a:spcPts val="0"/>
              </a:spcBef>
              <a:spcAft>
                <a:spcPts val="0"/>
              </a:spcAft>
              <a:buSzPts val="1400"/>
              <a:buFont typeface="Arial"/>
              <a:buAutoNum type="arabicPeriod"/>
            </a:pPr>
            <a:r>
              <a:rPr lang="es-ES" sz="1200">
                <a:highlight>
                  <a:srgbClr val="FFFFFF"/>
                </a:highlight>
              </a:rPr>
              <a:t>deben estar vinculados lo más estrechamente posible a los objetivos de alto nivel de su empresa;</a:t>
            </a:r>
            <a:endParaRPr/>
          </a:p>
          <a:p>
            <a:pPr indent="-228600" lvl="0" marL="228600" rtl="0" algn="just">
              <a:lnSpc>
                <a:spcPct val="100000"/>
              </a:lnSpc>
              <a:spcBef>
                <a:spcPts val="0"/>
              </a:spcBef>
              <a:spcAft>
                <a:spcPts val="0"/>
              </a:spcAft>
              <a:buSzPts val="1400"/>
              <a:buFont typeface="Arial"/>
              <a:buAutoNum type="arabicPeriod"/>
            </a:pPr>
            <a:r>
              <a:rPr lang="es-ES" sz="1200">
                <a:highlight>
                  <a:srgbClr val="FFFFFF"/>
                </a:highlight>
              </a:rPr>
              <a:t>deben ser cuantificables</a:t>
            </a:r>
            <a:endParaRPr/>
          </a:p>
          <a:p>
            <a:pPr indent="-228600" lvl="0" marL="228600" rtl="0" algn="just">
              <a:lnSpc>
                <a:spcPct val="100000"/>
              </a:lnSpc>
              <a:spcBef>
                <a:spcPts val="0"/>
              </a:spcBef>
              <a:spcAft>
                <a:spcPts val="0"/>
              </a:spcAft>
              <a:buSzPts val="1400"/>
              <a:buFont typeface="Arial"/>
              <a:buAutoNum type="arabicPeriod"/>
            </a:pPr>
            <a:r>
              <a:rPr lang="es-ES" sz="1200">
                <a:highlight>
                  <a:srgbClr val="FFFFFF"/>
                </a:highlight>
              </a:rPr>
              <a:t>deben estar relacionados con aspectos de la empresa sobre los que tenga control.</a:t>
            </a:r>
            <a:endParaRPr/>
          </a:p>
          <a:p>
            <a:pPr indent="0" lvl="0" marL="0" rtl="0" algn="just">
              <a:lnSpc>
                <a:spcPct val="100000"/>
              </a:lnSpc>
              <a:spcBef>
                <a:spcPts val="0"/>
              </a:spcBef>
              <a:spcAft>
                <a:spcPts val="0"/>
              </a:spcAft>
              <a:buSzPts val="1400"/>
              <a:buNone/>
            </a:pPr>
            <a:r>
              <a:t/>
            </a:r>
            <a:endParaRPr sz="1200">
              <a:highlight>
                <a:srgbClr val="FFFFFF"/>
              </a:highlight>
            </a:endParaRPr>
          </a:p>
          <a:p>
            <a:pPr indent="0" lvl="0" marL="0" rtl="0" algn="just">
              <a:lnSpc>
                <a:spcPct val="100000"/>
              </a:lnSpc>
              <a:spcBef>
                <a:spcPts val="0"/>
              </a:spcBef>
              <a:spcAft>
                <a:spcPts val="0"/>
              </a:spcAft>
              <a:buSzPts val="1400"/>
              <a:buNone/>
            </a:pPr>
            <a:r>
              <a:rPr lang="es-ES" sz="1200">
                <a:highlight>
                  <a:srgbClr val="FFFFFF"/>
                </a:highlight>
              </a:rPr>
              <a:t>Además, hay dos formas principales de impulsar futuras mejoras utilizando los KPI para</a:t>
            </a:r>
            <a:endParaRPr/>
          </a:p>
          <a:p>
            <a:pPr indent="0" lvl="0" marL="0" rtl="0" algn="just">
              <a:lnSpc>
                <a:spcPct val="100000"/>
              </a:lnSpc>
              <a:spcBef>
                <a:spcPts val="0"/>
              </a:spcBef>
              <a:spcAft>
                <a:spcPts val="0"/>
              </a:spcAft>
              <a:buSzPts val="1400"/>
              <a:buNone/>
            </a:pPr>
            <a:r>
              <a:rPr lang="es-ES" sz="1200">
                <a:highlight>
                  <a:srgbClr val="FFFFFF"/>
                </a:highlight>
              </a:rPr>
              <a:t>- detectar posibles problemas u oportunidades;</a:t>
            </a:r>
            <a:endParaRPr/>
          </a:p>
          <a:p>
            <a:pPr indent="0" lvl="0" marL="0" rtl="0" algn="just">
              <a:lnSpc>
                <a:spcPct val="100000"/>
              </a:lnSpc>
              <a:spcBef>
                <a:spcPts val="0"/>
              </a:spcBef>
              <a:spcAft>
                <a:spcPts val="0"/>
              </a:spcAft>
              <a:buSzPts val="1400"/>
              <a:buNone/>
            </a:pPr>
            <a:r>
              <a:rPr lang="es-ES" sz="1200">
                <a:highlight>
                  <a:srgbClr val="FFFFFF"/>
                </a:highlight>
              </a:rPr>
              <a:t>- establecer objetivos para departamentos y empleados.</a:t>
            </a:r>
            <a:endParaRPr/>
          </a:p>
          <a:p>
            <a:pPr indent="0" lvl="0" marL="0" rtl="0" algn="just">
              <a:lnSpc>
                <a:spcPct val="100000"/>
              </a:lnSpc>
              <a:spcBef>
                <a:spcPts val="1100"/>
              </a:spcBef>
              <a:spcAft>
                <a:spcPts val="0"/>
              </a:spcAft>
              <a:buSzPts val="1400"/>
              <a:buNone/>
            </a:pPr>
            <a:r>
              <a:t/>
            </a:r>
            <a:endParaRPr sz="1200"/>
          </a:p>
          <a:p>
            <a:pPr indent="0" lvl="0" marL="0" rtl="0" algn="just">
              <a:lnSpc>
                <a:spcPct val="100000"/>
              </a:lnSpc>
              <a:spcBef>
                <a:spcPts val="0"/>
              </a:spcBef>
              <a:spcAft>
                <a:spcPts val="0"/>
              </a:spcAft>
              <a:buSzPts val="1400"/>
              <a:buNone/>
            </a:pPr>
            <a:r>
              <a:t/>
            </a:r>
            <a:endParaRPr b="1" i="1" sz="1200">
              <a:highlight>
                <a:srgbClr val="FFFFFF"/>
              </a:highlight>
            </a:endParaRPr>
          </a:p>
          <a:p>
            <a:pPr indent="0" lvl="0" marL="0" rtl="0" algn="ctr">
              <a:lnSpc>
                <a:spcPct val="100000"/>
              </a:lnSpc>
              <a:spcBef>
                <a:spcPts val="0"/>
              </a:spcBef>
              <a:spcAft>
                <a:spcPts val="0"/>
              </a:spcAft>
              <a:buSzPts val="1400"/>
              <a:buNone/>
            </a:pPr>
            <a:r>
              <a:t/>
            </a:r>
            <a:endParaRPr sz="1200"/>
          </a:p>
        </p:txBody>
      </p:sp>
      <p:pic>
        <p:nvPicPr>
          <p:cNvPr id="291" name="Google Shape;291;p19"/>
          <p:cNvPicPr preferRelativeResize="0"/>
          <p:nvPr/>
        </p:nvPicPr>
        <p:blipFill rotWithShape="1">
          <a:blip r:embed="rId3">
            <a:alphaModFix/>
          </a:blip>
          <a:srcRect b="0" l="0" r="0" t="0"/>
          <a:stretch/>
        </p:blipFill>
        <p:spPr>
          <a:xfrm>
            <a:off x="171050" y="1424150"/>
            <a:ext cx="2338175" cy="2295193"/>
          </a:xfrm>
          <a:prstGeom prst="rect">
            <a:avLst/>
          </a:prstGeom>
          <a:noFill/>
          <a:ln>
            <a:noFill/>
          </a:ln>
        </p:spPr>
      </p:pic>
      <p:pic>
        <p:nvPicPr>
          <p:cNvPr id="292" name="Google Shape;292;p19"/>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pic>
        <p:nvPicPr>
          <p:cNvPr id="293" name="Google Shape;293;p19"/>
          <p:cNvPicPr preferRelativeResize="0"/>
          <p:nvPr/>
        </p:nvPicPr>
        <p:blipFill rotWithShape="1">
          <a:blip r:embed="rId5">
            <a:alphaModFix/>
          </a:blip>
          <a:srcRect b="0" l="0" r="0" t="0"/>
          <a:stretch/>
        </p:blipFill>
        <p:spPr>
          <a:xfrm>
            <a:off x="0" y="447300"/>
            <a:ext cx="1097150" cy="10381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
          <p:cNvSpPr txBox="1"/>
          <p:nvPr>
            <p:ph type="title"/>
          </p:nvPr>
        </p:nvSpPr>
        <p:spPr>
          <a:xfrm>
            <a:off x="265500" y="1912650"/>
            <a:ext cx="4045200" cy="1318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s-ES"/>
              <a:t>Unidades de trabajo</a:t>
            </a:r>
            <a:endParaRPr/>
          </a:p>
        </p:txBody>
      </p:sp>
      <p:sp>
        <p:nvSpPr>
          <p:cNvPr id="144" name="Google Shape;144;p2"/>
          <p:cNvSpPr txBox="1"/>
          <p:nvPr>
            <p:ph idx="2" type="body"/>
          </p:nvPr>
        </p:nvSpPr>
        <p:spPr>
          <a:xfrm>
            <a:off x="4957550" y="907500"/>
            <a:ext cx="3837000" cy="3328500"/>
          </a:xfrm>
          <a:prstGeom prst="rect">
            <a:avLst/>
          </a:prstGeom>
          <a:noFill/>
          <a:ln>
            <a:noFill/>
          </a:ln>
        </p:spPr>
        <p:txBody>
          <a:bodyPr anchorCtr="0" anchor="ctr" bIns="91425" lIns="91425" spcFirstLastPara="1" rIns="91425" wrap="square" tIns="91425">
            <a:noAutofit/>
          </a:bodyPr>
          <a:lstStyle/>
          <a:p>
            <a:pPr indent="0" lvl="0" marL="457200" rtl="0" algn="l">
              <a:lnSpc>
                <a:spcPct val="100000"/>
              </a:lnSpc>
              <a:spcBef>
                <a:spcPts val="0"/>
              </a:spcBef>
              <a:spcAft>
                <a:spcPts val="0"/>
              </a:spcAft>
              <a:buSzPts val="1800"/>
              <a:buNone/>
            </a:pPr>
            <a:r>
              <a:t/>
            </a:r>
            <a:endParaRPr b="1">
              <a:solidFill>
                <a:schemeClr val="dk2"/>
              </a:solidFill>
            </a:endParaRPr>
          </a:p>
          <a:p>
            <a:pPr indent="0" lvl="0" marL="457200" rtl="0" algn="l">
              <a:lnSpc>
                <a:spcPct val="100000"/>
              </a:lnSpc>
              <a:spcBef>
                <a:spcPts val="0"/>
              </a:spcBef>
              <a:spcAft>
                <a:spcPts val="0"/>
              </a:spcAft>
              <a:buSzPts val="1800"/>
              <a:buNone/>
            </a:pPr>
            <a:r>
              <a:t/>
            </a:r>
            <a:endParaRPr b="1">
              <a:solidFill>
                <a:schemeClr val="dk2"/>
              </a:solidFill>
            </a:endParaRPr>
          </a:p>
          <a:p>
            <a:pPr indent="0" lvl="0" marL="457200" rtl="0" algn="l">
              <a:lnSpc>
                <a:spcPct val="100000"/>
              </a:lnSpc>
              <a:spcBef>
                <a:spcPts val="0"/>
              </a:spcBef>
              <a:spcAft>
                <a:spcPts val="0"/>
              </a:spcAft>
              <a:buSzPts val="1800"/>
              <a:buNone/>
            </a:pPr>
            <a:r>
              <a:t/>
            </a:r>
            <a:endParaRPr b="1">
              <a:solidFill>
                <a:schemeClr val="dk2"/>
              </a:solidFill>
            </a:endParaRPr>
          </a:p>
          <a:p>
            <a:pPr indent="0" lvl="0" marL="457200" rtl="0" algn="l">
              <a:lnSpc>
                <a:spcPct val="100000"/>
              </a:lnSpc>
              <a:spcBef>
                <a:spcPts val="0"/>
              </a:spcBef>
              <a:spcAft>
                <a:spcPts val="0"/>
              </a:spcAft>
              <a:buSzPts val="1800"/>
              <a:buNone/>
            </a:pPr>
            <a:r>
              <a:t/>
            </a:r>
            <a:endParaRPr b="1">
              <a:solidFill>
                <a:schemeClr val="dk2"/>
              </a:solidFill>
            </a:endParaRPr>
          </a:p>
          <a:p>
            <a:pPr indent="-342900" lvl="0" marL="457200" rtl="0" algn="just">
              <a:lnSpc>
                <a:spcPct val="100000"/>
              </a:lnSpc>
              <a:spcBef>
                <a:spcPts val="0"/>
              </a:spcBef>
              <a:spcAft>
                <a:spcPts val="0"/>
              </a:spcAft>
              <a:buClr>
                <a:schemeClr val="dk2"/>
              </a:buClr>
              <a:buSzPts val="1800"/>
              <a:buAutoNum type="arabicPeriod"/>
            </a:pPr>
            <a:r>
              <a:rPr b="1" lang="es-ES">
                <a:solidFill>
                  <a:schemeClr val="dk2"/>
                </a:solidFill>
              </a:rPr>
              <a:t>Cartografía de los procesos económicos y financieros de la empresa social</a:t>
            </a:r>
            <a:endParaRPr/>
          </a:p>
          <a:p>
            <a:pPr indent="-228600" lvl="0" marL="457200" rtl="0" algn="just">
              <a:lnSpc>
                <a:spcPct val="100000"/>
              </a:lnSpc>
              <a:spcBef>
                <a:spcPts val="0"/>
              </a:spcBef>
              <a:spcAft>
                <a:spcPts val="0"/>
              </a:spcAft>
              <a:buClr>
                <a:schemeClr val="dk2"/>
              </a:buClr>
              <a:buSzPts val="1800"/>
              <a:buNone/>
            </a:pPr>
            <a:r>
              <a:t/>
            </a:r>
            <a:endParaRPr b="1">
              <a:solidFill>
                <a:schemeClr val="dk2"/>
              </a:solidFill>
            </a:endParaRPr>
          </a:p>
          <a:p>
            <a:pPr indent="-228600" lvl="0" marL="457200" rtl="0" algn="just">
              <a:lnSpc>
                <a:spcPct val="100000"/>
              </a:lnSpc>
              <a:spcBef>
                <a:spcPts val="0"/>
              </a:spcBef>
              <a:spcAft>
                <a:spcPts val="0"/>
              </a:spcAft>
              <a:buClr>
                <a:schemeClr val="dk2"/>
              </a:buClr>
              <a:buSzPts val="1800"/>
              <a:buNone/>
            </a:pPr>
            <a:r>
              <a:t/>
            </a:r>
            <a:endParaRPr b="1">
              <a:solidFill>
                <a:schemeClr val="dk2"/>
              </a:solidFill>
            </a:endParaRPr>
          </a:p>
          <a:p>
            <a:pPr indent="-342900" lvl="0" marL="457200" rtl="0" algn="just">
              <a:lnSpc>
                <a:spcPct val="100000"/>
              </a:lnSpc>
              <a:spcBef>
                <a:spcPts val="0"/>
              </a:spcBef>
              <a:spcAft>
                <a:spcPts val="0"/>
              </a:spcAft>
              <a:buClr>
                <a:schemeClr val="dk2"/>
              </a:buClr>
              <a:buSzPts val="1800"/>
              <a:buAutoNum type="arabicPeriod"/>
            </a:pPr>
            <a:r>
              <a:rPr b="1" lang="es-ES">
                <a:solidFill>
                  <a:schemeClr val="dk2"/>
                </a:solidFill>
              </a:rPr>
              <a:t>Planificación y gestión financiera de la empresa social e innovación y digitalización de los procesos financieros</a:t>
            </a:r>
            <a:endParaRPr/>
          </a:p>
          <a:p>
            <a:pPr indent="0" lvl="0" marL="457200" rtl="0" algn="ctr">
              <a:lnSpc>
                <a:spcPct val="100000"/>
              </a:lnSpc>
              <a:spcBef>
                <a:spcPts val="0"/>
              </a:spcBef>
              <a:spcAft>
                <a:spcPts val="0"/>
              </a:spcAft>
              <a:buSzPts val="1800"/>
              <a:buNone/>
            </a:pPr>
            <a:r>
              <a:t/>
            </a:r>
            <a:endParaRPr b="1">
              <a:solidFill>
                <a:schemeClr val="dk2"/>
              </a:solidFill>
            </a:endParaRPr>
          </a:p>
          <a:p>
            <a:pPr indent="0" lvl="0" marL="0" rtl="0" algn="l">
              <a:lnSpc>
                <a:spcPct val="115000"/>
              </a:lnSpc>
              <a:spcBef>
                <a:spcPts val="0"/>
              </a:spcBef>
              <a:spcAft>
                <a:spcPts val="0"/>
              </a:spcAft>
              <a:buSzPts val="1800"/>
              <a:buNone/>
            </a:pPr>
            <a:r>
              <a:t/>
            </a:r>
            <a:endParaRPr b="1"/>
          </a:p>
          <a:p>
            <a:pPr indent="0" lvl="0" marL="0" rtl="0" algn="l">
              <a:lnSpc>
                <a:spcPct val="115000"/>
              </a:lnSpc>
              <a:spcBef>
                <a:spcPts val="0"/>
              </a:spcBef>
              <a:spcAft>
                <a:spcPts val="0"/>
              </a:spcAft>
              <a:buSzPts val="1800"/>
              <a:buNone/>
            </a:pPr>
            <a:r>
              <a:t/>
            </a:r>
            <a:endParaRPr b="1"/>
          </a:p>
          <a:p>
            <a:pPr indent="0" lvl="0" marL="0" rtl="0" algn="l">
              <a:lnSpc>
                <a:spcPct val="115000"/>
              </a:lnSpc>
              <a:spcBef>
                <a:spcPts val="0"/>
              </a:spcBef>
              <a:spcAft>
                <a:spcPts val="1600"/>
              </a:spcAft>
              <a:buSzPts val="1800"/>
              <a:buNone/>
            </a:pPr>
            <a:r>
              <a:t/>
            </a:r>
            <a:endParaRPr sz="1500"/>
          </a:p>
        </p:txBody>
      </p:sp>
      <p:pic>
        <p:nvPicPr>
          <p:cNvPr id="145" name="Google Shape;145;p2"/>
          <p:cNvPicPr preferRelativeResize="0"/>
          <p:nvPr/>
        </p:nvPicPr>
        <p:blipFill rotWithShape="1">
          <a:blip r:embed="rId3">
            <a:alphaModFix/>
          </a:blip>
          <a:srcRect b="0" l="0" r="0" t="0"/>
          <a:stretch/>
        </p:blipFill>
        <p:spPr>
          <a:xfrm>
            <a:off x="265500" y="244925"/>
            <a:ext cx="1393177" cy="1318200"/>
          </a:xfrm>
          <a:prstGeom prst="rect">
            <a:avLst/>
          </a:prstGeom>
          <a:noFill/>
          <a:ln>
            <a:noFill/>
          </a:ln>
        </p:spPr>
      </p:pic>
      <p:pic>
        <p:nvPicPr>
          <p:cNvPr id="146" name="Google Shape;146;p2"/>
          <p:cNvPicPr preferRelativeResize="0"/>
          <p:nvPr/>
        </p:nvPicPr>
        <p:blipFill rotWithShape="1">
          <a:blip r:embed="rId4">
            <a:alphaModFix/>
          </a:blip>
          <a:srcRect b="0" l="0" r="0" t="0"/>
          <a:stretch/>
        </p:blipFill>
        <p:spPr>
          <a:xfrm>
            <a:off x="174475" y="4474950"/>
            <a:ext cx="2056050" cy="4264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20"/>
          <p:cNvSpPr txBox="1"/>
          <p:nvPr>
            <p:ph type="title"/>
          </p:nvPr>
        </p:nvSpPr>
        <p:spPr>
          <a:xfrm>
            <a:off x="265500" y="1375050"/>
            <a:ext cx="4550700" cy="1196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SzPts val="1100"/>
              <a:buNone/>
            </a:pPr>
            <a:r>
              <a:rPr lang="es-ES" sz="2200">
                <a:solidFill>
                  <a:srgbClr val="122D4A"/>
                </a:solidFill>
                <a:latin typeface="Arial"/>
                <a:ea typeface="Arial"/>
                <a:cs typeface="Arial"/>
                <a:sym typeface="Arial"/>
              </a:rPr>
              <a:t>1.6 Ecosistemas de apoyo a las empresas sociales</a:t>
            </a:r>
            <a:endParaRPr b="0" sz="2200">
              <a:solidFill>
                <a:srgbClr val="122D4A"/>
              </a:solidFill>
              <a:latin typeface="Arial"/>
              <a:ea typeface="Arial"/>
              <a:cs typeface="Arial"/>
              <a:sym typeface="Arial"/>
            </a:endParaRPr>
          </a:p>
        </p:txBody>
      </p:sp>
      <p:sp>
        <p:nvSpPr>
          <p:cNvPr id="299" name="Google Shape;299;p20"/>
          <p:cNvSpPr txBox="1"/>
          <p:nvPr>
            <p:ph idx="2" type="body"/>
          </p:nvPr>
        </p:nvSpPr>
        <p:spPr>
          <a:xfrm>
            <a:off x="4724575" y="553500"/>
            <a:ext cx="4293300" cy="3884100"/>
          </a:xfrm>
          <a:prstGeom prst="rect">
            <a:avLst/>
          </a:prstGeom>
          <a:noFill/>
          <a:ln>
            <a:noFill/>
          </a:ln>
        </p:spPr>
        <p:txBody>
          <a:bodyPr anchorCtr="0" anchor="ctr" bIns="91425" lIns="91425" spcFirstLastPara="1" rIns="91425" wrap="square" tIns="91425">
            <a:noAutofit/>
          </a:bodyPr>
          <a:lstStyle/>
          <a:p>
            <a:pPr indent="0" lvl="0" marL="0" rtl="0" algn="just">
              <a:lnSpc>
                <a:spcPct val="115000"/>
              </a:lnSpc>
              <a:spcBef>
                <a:spcPts val="0"/>
              </a:spcBef>
              <a:spcAft>
                <a:spcPts val="0"/>
              </a:spcAft>
              <a:buSzPts val="1800"/>
              <a:buNone/>
            </a:pPr>
            <a:r>
              <a:rPr lang="es-ES" sz="1400">
                <a:solidFill>
                  <a:schemeClr val="dk2"/>
                </a:solidFill>
              </a:rPr>
              <a:t>El objetivo del emprendedor social </a:t>
            </a:r>
            <a:r>
              <a:rPr b="1" lang="es-ES" sz="1400">
                <a:solidFill>
                  <a:schemeClr val="dk2"/>
                </a:solidFill>
              </a:rPr>
              <a:t>es crear valor para la sociedad.</a:t>
            </a:r>
            <a:endParaRPr/>
          </a:p>
          <a:p>
            <a:pPr indent="0" lvl="0" marL="0" rtl="0" algn="just">
              <a:lnSpc>
                <a:spcPct val="115000"/>
              </a:lnSpc>
              <a:spcBef>
                <a:spcPts val="0"/>
              </a:spcBef>
              <a:spcAft>
                <a:spcPts val="0"/>
              </a:spcAft>
              <a:buSzPts val="1800"/>
              <a:buNone/>
            </a:pPr>
            <a:r>
              <a:t/>
            </a:r>
            <a:endParaRPr sz="1400">
              <a:solidFill>
                <a:schemeClr val="dk2"/>
              </a:solidFill>
            </a:endParaRPr>
          </a:p>
          <a:p>
            <a:pPr indent="0" lvl="0" marL="0" rtl="0" algn="just">
              <a:lnSpc>
                <a:spcPct val="115000"/>
              </a:lnSpc>
              <a:spcBef>
                <a:spcPts val="0"/>
              </a:spcBef>
              <a:spcAft>
                <a:spcPts val="0"/>
              </a:spcAft>
              <a:buSzPts val="1800"/>
              <a:buNone/>
            </a:pPr>
            <a:r>
              <a:rPr lang="es-ES" sz="1400">
                <a:solidFill>
                  <a:schemeClr val="dk2"/>
                </a:solidFill>
              </a:rPr>
              <a:t>Las organizaciones de apoyo social se caracterizan por su voluntad de crear modelos económicamente sostenibles que buscan aumentar su impacto.</a:t>
            </a:r>
            <a:endParaRPr/>
          </a:p>
          <a:p>
            <a:pPr indent="0" lvl="0" marL="0" rtl="0" algn="just">
              <a:lnSpc>
                <a:spcPct val="115000"/>
              </a:lnSpc>
              <a:spcBef>
                <a:spcPts val="0"/>
              </a:spcBef>
              <a:spcAft>
                <a:spcPts val="0"/>
              </a:spcAft>
              <a:buSzPts val="1800"/>
              <a:buNone/>
            </a:pPr>
            <a:r>
              <a:t/>
            </a:r>
            <a:endParaRPr sz="1400">
              <a:solidFill>
                <a:schemeClr val="dk2"/>
              </a:solidFill>
            </a:endParaRPr>
          </a:p>
          <a:p>
            <a:pPr indent="0" lvl="0" marL="0" rtl="0" algn="just">
              <a:lnSpc>
                <a:spcPct val="115000"/>
              </a:lnSpc>
              <a:spcBef>
                <a:spcPts val="0"/>
              </a:spcBef>
              <a:spcAft>
                <a:spcPts val="0"/>
              </a:spcAft>
              <a:buSzPts val="1800"/>
              <a:buNone/>
            </a:pPr>
            <a:r>
              <a:rPr lang="es-ES" sz="1400">
                <a:solidFill>
                  <a:schemeClr val="dk2"/>
                </a:solidFill>
              </a:rPr>
              <a:t>Identificar los ecosistemas de apoyo es aún más crucial para las empresas sociales con el fin de lograr la </a:t>
            </a:r>
            <a:r>
              <a:rPr b="1" lang="es-ES" sz="1400">
                <a:solidFill>
                  <a:schemeClr val="dk2"/>
                </a:solidFill>
              </a:rPr>
              <a:t>sostenibilidad</a:t>
            </a:r>
            <a:r>
              <a:rPr lang="es-ES" sz="1400">
                <a:solidFill>
                  <a:schemeClr val="dk2"/>
                </a:solidFill>
              </a:rPr>
              <a:t> a medio y largo plazo</a:t>
            </a:r>
            <a:endParaRPr/>
          </a:p>
        </p:txBody>
      </p:sp>
      <p:pic>
        <p:nvPicPr>
          <p:cNvPr id="300" name="Google Shape;300;p20"/>
          <p:cNvPicPr preferRelativeResize="0"/>
          <p:nvPr/>
        </p:nvPicPr>
        <p:blipFill rotWithShape="1">
          <a:blip r:embed="rId3">
            <a:alphaModFix/>
          </a:blip>
          <a:srcRect b="0" l="0" r="0" t="0"/>
          <a:stretch/>
        </p:blipFill>
        <p:spPr>
          <a:xfrm>
            <a:off x="981775" y="2273350"/>
            <a:ext cx="2429175" cy="2429175"/>
          </a:xfrm>
          <a:prstGeom prst="rect">
            <a:avLst/>
          </a:prstGeom>
          <a:noFill/>
          <a:ln>
            <a:noFill/>
          </a:ln>
        </p:spPr>
      </p:pic>
      <p:pic>
        <p:nvPicPr>
          <p:cNvPr id="301" name="Google Shape;301;p20"/>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pic>
        <p:nvPicPr>
          <p:cNvPr id="302" name="Google Shape;302;p20"/>
          <p:cNvPicPr preferRelativeResize="0"/>
          <p:nvPr/>
        </p:nvPicPr>
        <p:blipFill rotWithShape="1">
          <a:blip r:embed="rId5">
            <a:alphaModFix/>
          </a:blip>
          <a:srcRect b="0" l="0" r="0" t="0"/>
          <a:stretch/>
        </p:blipFill>
        <p:spPr>
          <a:xfrm>
            <a:off x="265500" y="244925"/>
            <a:ext cx="1393177" cy="13182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21"/>
          <p:cNvSpPr txBox="1"/>
          <p:nvPr>
            <p:ph type="title"/>
          </p:nvPr>
        </p:nvSpPr>
        <p:spPr>
          <a:xfrm>
            <a:off x="1306050" y="527750"/>
            <a:ext cx="6227100" cy="891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s-ES" sz="2000">
                <a:solidFill>
                  <a:schemeClr val="dk1"/>
                </a:solidFill>
                <a:latin typeface="Arial"/>
                <a:ea typeface="Arial"/>
                <a:cs typeface="Arial"/>
                <a:sym typeface="Arial"/>
              </a:rPr>
              <a:t>Formas habituales de comunicación</a:t>
            </a:r>
            <a:br>
              <a:rPr lang="es-ES" sz="2000">
                <a:solidFill>
                  <a:schemeClr val="dk1"/>
                </a:solidFill>
                <a:latin typeface="Arial"/>
                <a:ea typeface="Arial"/>
                <a:cs typeface="Arial"/>
                <a:sym typeface="Arial"/>
              </a:rPr>
            </a:br>
            <a:r>
              <a:rPr lang="es-ES" sz="2000">
                <a:solidFill>
                  <a:schemeClr val="dk1"/>
                </a:solidFill>
                <a:latin typeface="Arial"/>
                <a:ea typeface="Arial"/>
                <a:cs typeface="Arial"/>
                <a:sym typeface="Arial"/>
              </a:rPr>
              <a:t>con las partes interesadas</a:t>
            </a:r>
            <a:endParaRPr sz="2000">
              <a:solidFill>
                <a:schemeClr val="dk1"/>
              </a:solidFill>
              <a:latin typeface="Arial"/>
              <a:ea typeface="Arial"/>
              <a:cs typeface="Arial"/>
              <a:sym typeface="Arial"/>
            </a:endParaRPr>
          </a:p>
        </p:txBody>
      </p:sp>
      <p:sp>
        <p:nvSpPr>
          <p:cNvPr id="308" name="Google Shape;308;p21"/>
          <p:cNvSpPr txBox="1"/>
          <p:nvPr>
            <p:ph idx="1" type="body"/>
          </p:nvPr>
        </p:nvSpPr>
        <p:spPr>
          <a:xfrm>
            <a:off x="274200" y="1419350"/>
            <a:ext cx="2671800" cy="4617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Char char="●"/>
            </a:pPr>
            <a:r>
              <a:rPr b="1" lang="es-ES"/>
              <a:t>Reuniones periódicas</a:t>
            </a:r>
            <a:endParaRPr/>
          </a:p>
        </p:txBody>
      </p:sp>
      <p:sp>
        <p:nvSpPr>
          <p:cNvPr id="309" name="Google Shape;309;p21"/>
          <p:cNvSpPr txBox="1"/>
          <p:nvPr/>
        </p:nvSpPr>
        <p:spPr>
          <a:xfrm>
            <a:off x="1306050" y="3124613"/>
            <a:ext cx="2746500" cy="615523"/>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Lato"/>
              <a:buChar char="●"/>
            </a:pPr>
            <a:r>
              <a:rPr b="1" i="0" lang="es-ES" sz="1400" u="none" cap="none" strike="noStrike">
                <a:solidFill>
                  <a:srgbClr val="000000"/>
                </a:solidFill>
                <a:latin typeface="Lato"/>
                <a:ea typeface="Lato"/>
                <a:cs typeface="Lato"/>
                <a:sym typeface="Lato"/>
              </a:rPr>
              <a:t>Actos de recaudación de fondos</a:t>
            </a:r>
            <a:endParaRPr/>
          </a:p>
        </p:txBody>
      </p:sp>
      <p:pic>
        <p:nvPicPr>
          <p:cNvPr id="310" name="Google Shape;310;p21"/>
          <p:cNvPicPr preferRelativeResize="0"/>
          <p:nvPr/>
        </p:nvPicPr>
        <p:blipFill rotWithShape="1">
          <a:blip r:embed="rId3">
            <a:alphaModFix/>
          </a:blip>
          <a:srcRect b="0" l="0" r="0" t="0"/>
          <a:stretch/>
        </p:blipFill>
        <p:spPr>
          <a:xfrm>
            <a:off x="858121" y="1879221"/>
            <a:ext cx="985075" cy="985075"/>
          </a:xfrm>
          <a:prstGeom prst="rect">
            <a:avLst/>
          </a:prstGeom>
          <a:noFill/>
          <a:ln>
            <a:noFill/>
          </a:ln>
        </p:spPr>
      </p:pic>
      <p:pic>
        <p:nvPicPr>
          <p:cNvPr id="311" name="Google Shape;311;p21"/>
          <p:cNvPicPr preferRelativeResize="0"/>
          <p:nvPr/>
        </p:nvPicPr>
        <p:blipFill rotWithShape="1">
          <a:blip r:embed="rId4">
            <a:alphaModFix/>
          </a:blip>
          <a:srcRect b="0" l="0" r="0" t="0"/>
          <a:stretch/>
        </p:blipFill>
        <p:spPr>
          <a:xfrm>
            <a:off x="2069550" y="3591050"/>
            <a:ext cx="957975" cy="957975"/>
          </a:xfrm>
          <a:prstGeom prst="rect">
            <a:avLst/>
          </a:prstGeom>
          <a:noFill/>
          <a:ln>
            <a:noFill/>
          </a:ln>
        </p:spPr>
      </p:pic>
      <p:sp>
        <p:nvSpPr>
          <p:cNvPr id="312" name="Google Shape;312;p21"/>
          <p:cNvSpPr txBox="1"/>
          <p:nvPr/>
        </p:nvSpPr>
        <p:spPr>
          <a:xfrm>
            <a:off x="5839013" y="1450088"/>
            <a:ext cx="3263100" cy="4002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Lato"/>
              <a:buChar char="●"/>
            </a:pPr>
            <a:r>
              <a:rPr b="1" i="0" lang="es-ES" sz="1400" u="none" cap="none" strike="noStrike">
                <a:solidFill>
                  <a:srgbClr val="000000"/>
                </a:solidFill>
                <a:latin typeface="Lato"/>
                <a:ea typeface="Lato"/>
                <a:cs typeface="Lato"/>
                <a:sym typeface="Lato"/>
              </a:rPr>
              <a:t>Sitios web y redes sociales</a:t>
            </a:r>
            <a:endParaRPr/>
          </a:p>
        </p:txBody>
      </p:sp>
      <p:sp>
        <p:nvSpPr>
          <p:cNvPr id="313" name="Google Shape;313;p21"/>
          <p:cNvSpPr txBox="1"/>
          <p:nvPr/>
        </p:nvSpPr>
        <p:spPr>
          <a:xfrm>
            <a:off x="4207837" y="3043520"/>
            <a:ext cx="3530700" cy="830966"/>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Lato"/>
              <a:buChar char="●"/>
            </a:pPr>
            <a:r>
              <a:rPr b="1" i="0" lang="es-ES" sz="1400" u="none" cap="none" strike="noStrike">
                <a:solidFill>
                  <a:srgbClr val="000000"/>
                </a:solidFill>
                <a:latin typeface="Lato"/>
                <a:ea typeface="Lato"/>
                <a:cs typeface="Lato"/>
                <a:sym typeface="Lato"/>
              </a:rPr>
              <a:t>Participación en equipos de proyectos de colaboración y grupos de trabajo</a:t>
            </a:r>
            <a:endParaRPr/>
          </a:p>
        </p:txBody>
      </p:sp>
      <p:sp>
        <p:nvSpPr>
          <p:cNvPr id="314" name="Google Shape;314;p21"/>
          <p:cNvSpPr txBox="1"/>
          <p:nvPr/>
        </p:nvSpPr>
        <p:spPr>
          <a:xfrm>
            <a:off x="3304988" y="1412236"/>
            <a:ext cx="2364148" cy="615523"/>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Lato"/>
              <a:buChar char="●"/>
            </a:pPr>
            <a:r>
              <a:rPr b="1" i="0" lang="es-ES" sz="1400" u="none" cap="none" strike="noStrike">
                <a:solidFill>
                  <a:srgbClr val="000000"/>
                </a:solidFill>
                <a:latin typeface="Lato"/>
                <a:ea typeface="Lato"/>
                <a:cs typeface="Lato"/>
                <a:sym typeface="Lato"/>
              </a:rPr>
              <a:t>Comunicados de prensa</a:t>
            </a:r>
            <a:endParaRPr/>
          </a:p>
        </p:txBody>
      </p:sp>
      <p:pic>
        <p:nvPicPr>
          <p:cNvPr id="315" name="Google Shape;315;p21"/>
          <p:cNvPicPr preferRelativeResize="0"/>
          <p:nvPr/>
        </p:nvPicPr>
        <p:blipFill rotWithShape="1">
          <a:blip r:embed="rId5">
            <a:alphaModFix/>
          </a:blip>
          <a:srcRect b="0" l="0" r="0" t="0"/>
          <a:stretch/>
        </p:blipFill>
        <p:spPr>
          <a:xfrm>
            <a:off x="5354163" y="3695000"/>
            <a:ext cx="957975" cy="957975"/>
          </a:xfrm>
          <a:prstGeom prst="rect">
            <a:avLst/>
          </a:prstGeom>
          <a:noFill/>
          <a:ln>
            <a:noFill/>
          </a:ln>
        </p:spPr>
      </p:pic>
      <p:pic>
        <p:nvPicPr>
          <p:cNvPr id="316" name="Google Shape;316;p21"/>
          <p:cNvPicPr preferRelativeResize="0"/>
          <p:nvPr/>
        </p:nvPicPr>
        <p:blipFill rotWithShape="1">
          <a:blip r:embed="rId6">
            <a:alphaModFix/>
          </a:blip>
          <a:srcRect b="0" l="0" r="0" t="0"/>
          <a:stretch/>
        </p:blipFill>
        <p:spPr>
          <a:xfrm>
            <a:off x="3940613" y="1892775"/>
            <a:ext cx="957975" cy="957975"/>
          </a:xfrm>
          <a:prstGeom prst="rect">
            <a:avLst/>
          </a:prstGeom>
          <a:noFill/>
          <a:ln>
            <a:noFill/>
          </a:ln>
        </p:spPr>
      </p:pic>
      <p:pic>
        <p:nvPicPr>
          <p:cNvPr id="317" name="Google Shape;317;p21"/>
          <p:cNvPicPr preferRelativeResize="0"/>
          <p:nvPr/>
        </p:nvPicPr>
        <p:blipFill rotWithShape="1">
          <a:blip r:embed="rId7">
            <a:alphaModFix/>
          </a:blip>
          <a:srcRect b="0" l="0" r="0" t="0"/>
          <a:stretch/>
        </p:blipFill>
        <p:spPr>
          <a:xfrm>
            <a:off x="6846913" y="1925975"/>
            <a:ext cx="891624" cy="891600"/>
          </a:xfrm>
          <a:prstGeom prst="rect">
            <a:avLst/>
          </a:prstGeom>
          <a:noFill/>
          <a:ln>
            <a:noFill/>
          </a:ln>
        </p:spPr>
      </p:pic>
      <p:pic>
        <p:nvPicPr>
          <p:cNvPr id="318" name="Google Shape;318;p21"/>
          <p:cNvPicPr preferRelativeResize="0"/>
          <p:nvPr/>
        </p:nvPicPr>
        <p:blipFill rotWithShape="1">
          <a:blip r:embed="rId8">
            <a:alphaModFix/>
          </a:blip>
          <a:srcRect b="0" l="0" r="0" t="0"/>
          <a:stretch/>
        </p:blipFill>
        <p:spPr>
          <a:xfrm>
            <a:off x="265500" y="4577350"/>
            <a:ext cx="1484200" cy="307805"/>
          </a:xfrm>
          <a:prstGeom prst="rect">
            <a:avLst/>
          </a:prstGeom>
          <a:noFill/>
          <a:ln>
            <a:noFill/>
          </a:ln>
        </p:spPr>
      </p:pic>
      <p:pic>
        <p:nvPicPr>
          <p:cNvPr id="319" name="Google Shape;319;p21"/>
          <p:cNvPicPr preferRelativeResize="0"/>
          <p:nvPr/>
        </p:nvPicPr>
        <p:blipFill rotWithShape="1">
          <a:blip r:embed="rId9">
            <a:alphaModFix/>
          </a:blip>
          <a:srcRect b="0" l="0" r="0" t="0"/>
          <a:stretch/>
        </p:blipFill>
        <p:spPr>
          <a:xfrm>
            <a:off x="0" y="447300"/>
            <a:ext cx="1097150" cy="10381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22"/>
          <p:cNvSpPr txBox="1"/>
          <p:nvPr>
            <p:ph type="title"/>
          </p:nvPr>
        </p:nvSpPr>
        <p:spPr>
          <a:xfrm>
            <a:off x="-129612" y="1563125"/>
            <a:ext cx="4572000" cy="522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2"/>
              </a:buClr>
              <a:buSzPts val="1100"/>
              <a:buFont typeface="Arial"/>
              <a:buNone/>
            </a:pPr>
            <a:r>
              <a:rPr lang="es-ES" sz="2400">
                <a:solidFill>
                  <a:srgbClr val="122D4A"/>
                </a:solidFill>
                <a:latin typeface="Arial"/>
                <a:ea typeface="Arial"/>
                <a:cs typeface="Arial"/>
                <a:sym typeface="Arial"/>
              </a:rPr>
              <a:t>1.7 Business plan</a:t>
            </a:r>
            <a:endParaRPr sz="2400">
              <a:solidFill>
                <a:srgbClr val="122D4A"/>
              </a:solidFill>
              <a:latin typeface="Arial"/>
              <a:ea typeface="Arial"/>
              <a:cs typeface="Arial"/>
              <a:sym typeface="Arial"/>
            </a:endParaRPr>
          </a:p>
        </p:txBody>
      </p:sp>
      <p:sp>
        <p:nvSpPr>
          <p:cNvPr id="325" name="Google Shape;325;p22"/>
          <p:cNvSpPr txBox="1"/>
          <p:nvPr>
            <p:ph idx="2" type="body"/>
          </p:nvPr>
        </p:nvSpPr>
        <p:spPr>
          <a:xfrm>
            <a:off x="4818675" y="828450"/>
            <a:ext cx="4084500" cy="3486600"/>
          </a:xfrm>
          <a:prstGeom prst="rect">
            <a:avLst/>
          </a:prstGeom>
          <a:noFill/>
          <a:ln>
            <a:noFill/>
          </a:ln>
        </p:spPr>
        <p:txBody>
          <a:bodyPr anchorCtr="0" anchor="ctr" bIns="91425" lIns="91425" spcFirstLastPara="1" rIns="91425" wrap="square" tIns="91425">
            <a:noAutofit/>
          </a:bodyPr>
          <a:lstStyle/>
          <a:p>
            <a:pPr indent="0" lvl="0" marL="0" rtl="0" algn="just">
              <a:lnSpc>
                <a:spcPct val="115000"/>
              </a:lnSpc>
              <a:spcBef>
                <a:spcPts val="1200"/>
              </a:spcBef>
              <a:spcAft>
                <a:spcPts val="0"/>
              </a:spcAft>
              <a:buSzPts val="1800"/>
              <a:buNone/>
            </a:pPr>
            <a:r>
              <a:rPr lang="es-ES" sz="1400">
                <a:solidFill>
                  <a:schemeClr val="dk2"/>
                </a:solidFill>
              </a:rPr>
              <a:t>El plan de empresa debe esbozar su estrategia empresarial y sus objetivos clave, incluyendo:</a:t>
            </a:r>
            <a:endParaRPr/>
          </a:p>
          <a:p>
            <a:pPr indent="-285750" lvl="0" marL="285750" rtl="0" algn="just">
              <a:lnSpc>
                <a:spcPct val="115000"/>
              </a:lnSpc>
              <a:spcBef>
                <a:spcPts val="1200"/>
              </a:spcBef>
              <a:spcAft>
                <a:spcPts val="0"/>
              </a:spcAft>
              <a:buClr>
                <a:schemeClr val="dk2"/>
              </a:buClr>
              <a:buSzPts val="1330"/>
              <a:buChar char="●"/>
            </a:pPr>
            <a:r>
              <a:rPr lang="es-ES" sz="1400">
                <a:solidFill>
                  <a:schemeClr val="dk2"/>
                </a:solidFill>
              </a:rPr>
              <a:t>proyecciones financieras</a:t>
            </a:r>
            <a:endParaRPr/>
          </a:p>
          <a:p>
            <a:pPr indent="-285750" lvl="0" marL="285750" rtl="0" algn="just">
              <a:lnSpc>
                <a:spcPct val="115000"/>
              </a:lnSpc>
              <a:spcBef>
                <a:spcPts val="1200"/>
              </a:spcBef>
              <a:spcAft>
                <a:spcPts val="0"/>
              </a:spcAft>
              <a:buClr>
                <a:schemeClr val="dk2"/>
              </a:buClr>
              <a:buSzPts val="1330"/>
              <a:buChar char="●"/>
            </a:pPr>
            <a:r>
              <a:rPr lang="es-ES" sz="1400">
                <a:solidFill>
                  <a:schemeClr val="dk2"/>
                </a:solidFill>
              </a:rPr>
              <a:t>marketing,</a:t>
            </a:r>
            <a:endParaRPr/>
          </a:p>
          <a:p>
            <a:pPr indent="-285750" lvl="0" marL="285750" rtl="0" algn="just">
              <a:lnSpc>
                <a:spcPct val="115000"/>
              </a:lnSpc>
              <a:spcBef>
                <a:spcPts val="1200"/>
              </a:spcBef>
              <a:spcAft>
                <a:spcPts val="0"/>
              </a:spcAft>
              <a:buClr>
                <a:schemeClr val="dk2"/>
              </a:buClr>
              <a:buSzPts val="1330"/>
              <a:buChar char="●"/>
            </a:pPr>
            <a:r>
              <a:rPr lang="es-ES" sz="1400">
                <a:solidFill>
                  <a:schemeClr val="dk2"/>
                </a:solidFill>
              </a:rPr>
              <a:t>planes operativos.</a:t>
            </a:r>
            <a:endParaRPr/>
          </a:p>
          <a:p>
            <a:pPr indent="0" lvl="0" marL="0" rtl="0" algn="just">
              <a:lnSpc>
                <a:spcPct val="115000"/>
              </a:lnSpc>
              <a:spcBef>
                <a:spcPts val="1200"/>
              </a:spcBef>
              <a:spcAft>
                <a:spcPts val="0"/>
              </a:spcAft>
              <a:buSzPts val="1800"/>
              <a:buNone/>
            </a:pPr>
            <a:br>
              <a:rPr b="1" lang="es-ES" sz="1600">
                <a:solidFill>
                  <a:schemeClr val="dk2"/>
                </a:solidFill>
                <a:latin typeface="Arial"/>
                <a:ea typeface="Arial"/>
                <a:cs typeface="Arial"/>
                <a:sym typeface="Arial"/>
              </a:rPr>
            </a:br>
            <a:r>
              <a:rPr b="1" lang="es-ES" sz="1600">
                <a:solidFill>
                  <a:schemeClr val="dk2"/>
                </a:solidFill>
                <a:latin typeface="Arial"/>
                <a:ea typeface="Arial"/>
                <a:cs typeface="Arial"/>
                <a:sym typeface="Arial"/>
              </a:rPr>
              <a:t>Tener claros los objetivos a largo plazo ayuda a dar pasos hacia ellos en el día a día de la empresa.</a:t>
            </a:r>
            <a:endParaRPr b="1" sz="1600">
              <a:solidFill>
                <a:schemeClr val="dk2"/>
              </a:solidFill>
              <a:latin typeface="Arial"/>
              <a:ea typeface="Arial"/>
              <a:cs typeface="Arial"/>
              <a:sym typeface="Arial"/>
            </a:endParaRPr>
          </a:p>
        </p:txBody>
      </p:sp>
      <p:sp>
        <p:nvSpPr>
          <p:cNvPr id="326" name="Google Shape;326;p22"/>
          <p:cNvSpPr txBox="1"/>
          <p:nvPr/>
        </p:nvSpPr>
        <p:spPr>
          <a:xfrm>
            <a:off x="324150" y="2035800"/>
            <a:ext cx="38010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s-ES" sz="1400" u="none" cap="none" strike="noStrike">
                <a:solidFill>
                  <a:srgbClr val="000000"/>
                </a:solidFill>
                <a:latin typeface="Lato"/>
                <a:ea typeface="Lato"/>
                <a:cs typeface="Lato"/>
                <a:sym typeface="Lato"/>
              </a:rPr>
              <a:t>Un documento que ofrece una descripción y una visión general de la empresa</a:t>
            </a:r>
            <a:endParaRPr/>
          </a:p>
        </p:txBody>
      </p:sp>
      <p:pic>
        <p:nvPicPr>
          <p:cNvPr id="327" name="Google Shape;327;p22"/>
          <p:cNvPicPr preferRelativeResize="0"/>
          <p:nvPr/>
        </p:nvPicPr>
        <p:blipFill rotWithShape="1">
          <a:blip r:embed="rId3">
            <a:alphaModFix/>
          </a:blip>
          <a:srcRect b="0" l="0" r="0" t="0"/>
          <a:stretch/>
        </p:blipFill>
        <p:spPr>
          <a:xfrm>
            <a:off x="1323688" y="2571750"/>
            <a:ext cx="1801925" cy="1801925"/>
          </a:xfrm>
          <a:prstGeom prst="rect">
            <a:avLst/>
          </a:prstGeom>
          <a:noFill/>
          <a:ln>
            <a:noFill/>
          </a:ln>
        </p:spPr>
      </p:pic>
      <p:pic>
        <p:nvPicPr>
          <p:cNvPr id="328" name="Google Shape;328;p22"/>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pic>
        <p:nvPicPr>
          <p:cNvPr id="329" name="Google Shape;329;p22"/>
          <p:cNvPicPr preferRelativeResize="0"/>
          <p:nvPr/>
        </p:nvPicPr>
        <p:blipFill rotWithShape="1">
          <a:blip r:embed="rId5">
            <a:alphaModFix/>
          </a:blip>
          <a:srcRect b="0" l="0" r="0" t="0"/>
          <a:stretch/>
        </p:blipFill>
        <p:spPr>
          <a:xfrm>
            <a:off x="265500" y="244925"/>
            <a:ext cx="1393177" cy="13182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id="334" name="Google Shape;334;p23"/>
          <p:cNvPicPr preferRelativeResize="0"/>
          <p:nvPr/>
        </p:nvPicPr>
        <p:blipFill rotWithShape="1">
          <a:blip r:embed="rId3">
            <a:alphaModFix amt="58999"/>
          </a:blip>
          <a:srcRect b="0" l="0" r="0" t="0"/>
          <a:stretch/>
        </p:blipFill>
        <p:spPr>
          <a:xfrm>
            <a:off x="6025900" y="1558525"/>
            <a:ext cx="3118099" cy="2231136"/>
          </a:xfrm>
          <a:prstGeom prst="rect">
            <a:avLst/>
          </a:prstGeom>
          <a:noFill/>
          <a:ln>
            <a:noFill/>
          </a:ln>
        </p:spPr>
      </p:pic>
      <p:sp>
        <p:nvSpPr>
          <p:cNvPr id="335" name="Google Shape;335;p23"/>
          <p:cNvSpPr txBox="1"/>
          <p:nvPr>
            <p:ph idx="2" type="body"/>
          </p:nvPr>
        </p:nvSpPr>
        <p:spPr>
          <a:xfrm>
            <a:off x="915975" y="634350"/>
            <a:ext cx="5861400" cy="4159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1400"/>
              <a:buNone/>
            </a:pPr>
            <a:r>
              <a:rPr b="1" lang="es-ES" sz="1800">
                <a:solidFill>
                  <a:schemeClr val="dk1"/>
                </a:solidFill>
              </a:rPr>
              <a:t>El plan de empresa también debe:</a:t>
            </a:r>
            <a:endParaRPr b="1" sz="1800">
              <a:solidFill>
                <a:schemeClr val="dk1"/>
              </a:solidFill>
            </a:endParaRPr>
          </a:p>
          <a:p>
            <a:pPr indent="-317500" lvl="0" marL="457200" rtl="0" algn="just">
              <a:lnSpc>
                <a:spcPct val="115000"/>
              </a:lnSpc>
              <a:spcBef>
                <a:spcPts val="1000"/>
              </a:spcBef>
              <a:spcAft>
                <a:spcPts val="0"/>
              </a:spcAft>
              <a:buSzPts val="1400"/>
              <a:buChar char="●"/>
            </a:pPr>
            <a:r>
              <a:rPr lang="es-ES"/>
              <a:t>servir de referencia para el rendimiento de su empresa,</a:t>
            </a:r>
            <a:endParaRPr/>
          </a:p>
          <a:p>
            <a:pPr indent="-317500" lvl="0" marL="457200" rtl="0" algn="just">
              <a:lnSpc>
                <a:spcPct val="115000"/>
              </a:lnSpc>
              <a:spcBef>
                <a:spcPts val="1000"/>
              </a:spcBef>
              <a:spcAft>
                <a:spcPts val="0"/>
              </a:spcAft>
              <a:buSzPts val="1400"/>
              <a:buChar char="●"/>
            </a:pPr>
            <a:r>
              <a:rPr lang="es-ES"/>
              <a:t>establecer cómo espera que funcione su empresa en los próximos años y cómo superará los posibles obstáculos,</a:t>
            </a:r>
            <a:endParaRPr/>
          </a:p>
          <a:p>
            <a:pPr indent="-317500" lvl="0" marL="457200" rtl="0" algn="just">
              <a:lnSpc>
                <a:spcPct val="115000"/>
              </a:lnSpc>
              <a:spcBef>
                <a:spcPts val="1000"/>
              </a:spcBef>
              <a:spcAft>
                <a:spcPts val="0"/>
              </a:spcAft>
              <a:buSzPts val="1400"/>
              <a:buChar char="●"/>
            </a:pPr>
            <a:r>
              <a:rPr lang="es-ES"/>
              <a:t>ser una herramienta útil para:</a:t>
            </a:r>
            <a:endParaRPr/>
          </a:p>
          <a:p>
            <a:pPr indent="0" lvl="0" marL="139700" rtl="0" algn="just">
              <a:lnSpc>
                <a:spcPct val="100000"/>
              </a:lnSpc>
              <a:spcBef>
                <a:spcPts val="1000"/>
              </a:spcBef>
              <a:spcAft>
                <a:spcPts val="0"/>
              </a:spcAft>
              <a:buSzPts val="1400"/>
              <a:buNone/>
            </a:pPr>
            <a:r>
              <a:rPr lang="es-ES"/>
              <a:t>- centrar y desarrollar ideas</a:t>
            </a:r>
            <a:endParaRPr/>
          </a:p>
          <a:p>
            <a:pPr indent="0" lvl="0" marL="139700" rtl="0" algn="just">
              <a:lnSpc>
                <a:spcPct val="100000"/>
              </a:lnSpc>
              <a:spcBef>
                <a:spcPts val="1000"/>
              </a:spcBef>
              <a:spcAft>
                <a:spcPts val="0"/>
              </a:spcAft>
              <a:buSzPts val="1400"/>
              <a:buNone/>
            </a:pPr>
            <a:r>
              <a:rPr lang="es-ES"/>
              <a:t>- identificar a los profesionales de su empresa</a:t>
            </a:r>
            <a:endParaRPr/>
          </a:p>
          <a:p>
            <a:pPr indent="0" lvl="0" marL="139700" rtl="0" algn="just">
              <a:lnSpc>
                <a:spcPct val="100000"/>
              </a:lnSpc>
              <a:spcBef>
                <a:spcPts val="1000"/>
              </a:spcBef>
              <a:spcAft>
                <a:spcPts val="0"/>
              </a:spcAft>
              <a:buSzPts val="1400"/>
              <a:buNone/>
            </a:pPr>
            <a:r>
              <a:rPr lang="es-ES"/>
              <a:t>- analizar opciones y oportunidades</a:t>
            </a:r>
            <a:endParaRPr/>
          </a:p>
          <a:p>
            <a:pPr indent="-317500" lvl="0" marL="457200" rtl="0" algn="just">
              <a:lnSpc>
                <a:spcPct val="115000"/>
              </a:lnSpc>
              <a:spcBef>
                <a:spcPts val="1000"/>
              </a:spcBef>
              <a:spcAft>
                <a:spcPts val="0"/>
              </a:spcAft>
              <a:buSzPts val="1400"/>
              <a:buChar char="●"/>
            </a:pPr>
            <a:r>
              <a:rPr lang="es-ES"/>
              <a:t>ayudar a convencer a bancos y posibles inversores para que apoyen y financien tu empresa,</a:t>
            </a:r>
            <a:endParaRPr/>
          </a:p>
          <a:p>
            <a:pPr indent="-317500" lvl="0" marL="457200" rtl="0" algn="just">
              <a:lnSpc>
                <a:spcPct val="115000"/>
              </a:lnSpc>
              <a:spcBef>
                <a:spcPts val="1000"/>
              </a:spcBef>
              <a:spcAft>
                <a:spcPts val="0"/>
              </a:spcAft>
              <a:buSzPts val="1400"/>
              <a:buChar char="●"/>
            </a:pPr>
            <a:r>
              <a:rPr lang="es-ES"/>
              <a:t>ayudar a atraer más talentos y recursos.</a:t>
            </a:r>
            <a:endParaRPr/>
          </a:p>
        </p:txBody>
      </p:sp>
      <p:pic>
        <p:nvPicPr>
          <p:cNvPr id="336" name="Google Shape;336;p23"/>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pic>
        <p:nvPicPr>
          <p:cNvPr id="337" name="Google Shape;337;p23"/>
          <p:cNvPicPr preferRelativeResize="0"/>
          <p:nvPr/>
        </p:nvPicPr>
        <p:blipFill rotWithShape="1">
          <a:blip r:embed="rId5">
            <a:alphaModFix/>
          </a:blip>
          <a:srcRect b="0" l="0" r="0" t="0"/>
          <a:stretch/>
        </p:blipFill>
        <p:spPr>
          <a:xfrm>
            <a:off x="0" y="447300"/>
            <a:ext cx="1097150" cy="10381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pic>
        <p:nvPicPr>
          <p:cNvPr id="342" name="Google Shape;342;p24"/>
          <p:cNvPicPr preferRelativeResize="0"/>
          <p:nvPr/>
        </p:nvPicPr>
        <p:blipFill rotWithShape="1">
          <a:blip r:embed="rId3">
            <a:alphaModFix/>
          </a:blip>
          <a:srcRect b="0" l="0" r="0" t="0"/>
          <a:stretch/>
        </p:blipFill>
        <p:spPr>
          <a:xfrm>
            <a:off x="550863" y="2843675"/>
            <a:ext cx="3470774" cy="2156949"/>
          </a:xfrm>
          <a:prstGeom prst="rect">
            <a:avLst/>
          </a:prstGeom>
          <a:noFill/>
          <a:ln>
            <a:noFill/>
          </a:ln>
        </p:spPr>
      </p:pic>
      <p:sp>
        <p:nvSpPr>
          <p:cNvPr id="343" name="Google Shape;343;p24"/>
          <p:cNvSpPr txBox="1"/>
          <p:nvPr>
            <p:ph type="title"/>
          </p:nvPr>
        </p:nvSpPr>
        <p:spPr>
          <a:xfrm>
            <a:off x="886401" y="734238"/>
            <a:ext cx="3272700" cy="989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Clr>
                <a:schemeClr val="dk2"/>
              </a:buClr>
              <a:buSzPts val="1100"/>
              <a:buFont typeface="Arial"/>
              <a:buNone/>
            </a:pPr>
            <a:r>
              <a:rPr lang="es-ES" sz="2000">
                <a:solidFill>
                  <a:srgbClr val="122D4A"/>
                </a:solidFill>
                <a:latin typeface="Arial"/>
                <a:ea typeface="Arial"/>
                <a:cs typeface="Arial"/>
                <a:sym typeface="Arial"/>
              </a:rPr>
              <a:t>Secciones clave de un </a:t>
            </a:r>
            <a:r>
              <a:rPr lang="es-ES" sz="2100">
                <a:solidFill>
                  <a:srgbClr val="122D4A"/>
                </a:solidFill>
                <a:latin typeface="Arial"/>
                <a:ea typeface="Arial"/>
                <a:cs typeface="Arial"/>
                <a:sym typeface="Arial"/>
              </a:rPr>
              <a:t>business</a:t>
            </a:r>
            <a:r>
              <a:rPr lang="es-ES" sz="2000">
                <a:solidFill>
                  <a:srgbClr val="122D4A"/>
                </a:solidFill>
                <a:latin typeface="Arial"/>
                <a:ea typeface="Arial"/>
                <a:cs typeface="Arial"/>
                <a:sym typeface="Arial"/>
              </a:rPr>
              <a:t> plan</a:t>
            </a:r>
            <a:endParaRPr sz="1900">
              <a:solidFill>
                <a:srgbClr val="122D4A"/>
              </a:solidFill>
              <a:latin typeface="Arial"/>
              <a:ea typeface="Arial"/>
              <a:cs typeface="Arial"/>
              <a:sym typeface="Arial"/>
            </a:endParaRPr>
          </a:p>
        </p:txBody>
      </p:sp>
      <p:sp>
        <p:nvSpPr>
          <p:cNvPr id="344" name="Google Shape;344;p24"/>
          <p:cNvSpPr txBox="1"/>
          <p:nvPr>
            <p:ph idx="2" type="body"/>
          </p:nvPr>
        </p:nvSpPr>
        <p:spPr>
          <a:xfrm>
            <a:off x="4984900" y="622625"/>
            <a:ext cx="3663300" cy="3468900"/>
          </a:xfrm>
          <a:prstGeom prst="rect">
            <a:avLst/>
          </a:prstGeom>
          <a:noFill/>
          <a:ln>
            <a:noFill/>
          </a:ln>
        </p:spPr>
        <p:txBody>
          <a:bodyPr anchorCtr="0" anchor="ctr" bIns="91425" lIns="91425" spcFirstLastPara="1" rIns="91425" wrap="square" tIns="91425">
            <a:noAutofit/>
          </a:bodyPr>
          <a:lstStyle/>
          <a:p>
            <a:pPr indent="0" lvl="0" marL="0" rtl="0" algn="ctr">
              <a:lnSpc>
                <a:spcPct val="120000"/>
              </a:lnSpc>
              <a:spcBef>
                <a:spcPts val="0"/>
              </a:spcBef>
              <a:spcAft>
                <a:spcPts val="0"/>
              </a:spcAft>
              <a:buSzPts val="1800"/>
              <a:buNone/>
            </a:pPr>
            <a:r>
              <a:rPr b="1" lang="es-ES" sz="1500">
                <a:solidFill>
                  <a:schemeClr val="dk2"/>
                </a:solidFill>
              </a:rPr>
              <a:t>¿Qué debe incluir su plan de empresa?</a:t>
            </a:r>
            <a:endParaRPr/>
          </a:p>
          <a:p>
            <a:pPr indent="-298450" lvl="0" marL="457200" rtl="0" algn="l">
              <a:lnSpc>
                <a:spcPct val="115000"/>
              </a:lnSpc>
              <a:spcBef>
                <a:spcPts val="1500"/>
              </a:spcBef>
              <a:spcAft>
                <a:spcPts val="0"/>
              </a:spcAft>
              <a:buClr>
                <a:schemeClr val="dk2"/>
              </a:buClr>
              <a:buSzPts val="1100"/>
              <a:buAutoNum type="arabicPeriod"/>
            </a:pPr>
            <a:r>
              <a:rPr lang="es-ES" sz="1100">
                <a:solidFill>
                  <a:schemeClr val="dk2"/>
                </a:solidFill>
              </a:rPr>
              <a:t>Resumen ejecutivo</a:t>
            </a:r>
            <a:endParaRPr/>
          </a:p>
          <a:p>
            <a:pPr indent="-298450" lvl="0" marL="457200" rtl="0" algn="l">
              <a:lnSpc>
                <a:spcPct val="115000"/>
              </a:lnSpc>
              <a:spcBef>
                <a:spcPts val="1500"/>
              </a:spcBef>
              <a:spcAft>
                <a:spcPts val="0"/>
              </a:spcAft>
              <a:buClr>
                <a:schemeClr val="dk2"/>
              </a:buClr>
              <a:buSzPts val="1100"/>
              <a:buAutoNum type="arabicPeriod"/>
            </a:pPr>
            <a:r>
              <a:rPr lang="es-ES" sz="1100">
                <a:solidFill>
                  <a:schemeClr val="dk2"/>
                </a:solidFill>
              </a:rPr>
              <a:t>Descripción de la empresa</a:t>
            </a:r>
            <a:endParaRPr/>
          </a:p>
          <a:p>
            <a:pPr indent="-298450" lvl="0" marL="457200" rtl="0" algn="l">
              <a:lnSpc>
                <a:spcPct val="115000"/>
              </a:lnSpc>
              <a:spcBef>
                <a:spcPts val="1500"/>
              </a:spcBef>
              <a:spcAft>
                <a:spcPts val="0"/>
              </a:spcAft>
              <a:buClr>
                <a:schemeClr val="dk2"/>
              </a:buClr>
              <a:buSzPts val="1100"/>
              <a:buAutoNum type="arabicPeriod"/>
            </a:pPr>
            <a:r>
              <a:rPr lang="es-ES" sz="1100">
                <a:solidFill>
                  <a:schemeClr val="dk2"/>
                </a:solidFill>
              </a:rPr>
              <a:t>La oportunidad de negocio</a:t>
            </a:r>
            <a:endParaRPr/>
          </a:p>
          <a:p>
            <a:pPr indent="-298450" lvl="0" marL="457200" rtl="0" algn="l">
              <a:lnSpc>
                <a:spcPct val="115000"/>
              </a:lnSpc>
              <a:spcBef>
                <a:spcPts val="1500"/>
              </a:spcBef>
              <a:spcAft>
                <a:spcPts val="0"/>
              </a:spcAft>
              <a:buClr>
                <a:schemeClr val="dk2"/>
              </a:buClr>
              <a:buSzPts val="1100"/>
              <a:buAutoNum type="arabicPeriod"/>
            </a:pPr>
            <a:r>
              <a:rPr lang="es-ES" sz="1100">
                <a:solidFill>
                  <a:schemeClr val="dk2"/>
                </a:solidFill>
              </a:rPr>
              <a:t>Objetivo de mercado</a:t>
            </a:r>
            <a:endParaRPr/>
          </a:p>
          <a:p>
            <a:pPr indent="-298450" lvl="0" marL="457200" rtl="0" algn="l">
              <a:lnSpc>
                <a:spcPct val="115000"/>
              </a:lnSpc>
              <a:spcBef>
                <a:spcPts val="1500"/>
              </a:spcBef>
              <a:spcAft>
                <a:spcPts val="0"/>
              </a:spcAft>
              <a:buClr>
                <a:schemeClr val="dk2"/>
              </a:buClr>
              <a:buSzPts val="1100"/>
              <a:buAutoNum type="arabicPeriod"/>
            </a:pPr>
            <a:r>
              <a:rPr lang="es-ES" sz="1100">
                <a:solidFill>
                  <a:schemeClr val="dk2"/>
                </a:solidFill>
              </a:rPr>
              <a:t>Detalles de las estrategias de mercado</a:t>
            </a:r>
            <a:endParaRPr/>
          </a:p>
          <a:p>
            <a:pPr indent="-298450" lvl="0" marL="457200" rtl="0" algn="l">
              <a:lnSpc>
                <a:spcPct val="115000"/>
              </a:lnSpc>
              <a:spcBef>
                <a:spcPts val="1500"/>
              </a:spcBef>
              <a:spcAft>
                <a:spcPts val="0"/>
              </a:spcAft>
              <a:buClr>
                <a:schemeClr val="dk2"/>
              </a:buClr>
              <a:buSzPts val="1100"/>
              <a:buAutoNum type="arabicPeriod"/>
            </a:pPr>
            <a:r>
              <a:rPr lang="es-ES" sz="1100">
                <a:solidFill>
                  <a:schemeClr val="dk2"/>
                </a:solidFill>
              </a:rPr>
              <a:t>Análisis de la competencia</a:t>
            </a:r>
            <a:endParaRPr/>
          </a:p>
          <a:p>
            <a:pPr indent="-298450" lvl="0" marL="457200" rtl="0" algn="l">
              <a:lnSpc>
                <a:spcPct val="115000"/>
              </a:lnSpc>
              <a:spcBef>
                <a:spcPts val="1500"/>
              </a:spcBef>
              <a:spcAft>
                <a:spcPts val="0"/>
              </a:spcAft>
              <a:buClr>
                <a:schemeClr val="dk2"/>
              </a:buClr>
              <a:buSzPts val="1100"/>
              <a:buAutoNum type="arabicPeriod"/>
            </a:pPr>
            <a:r>
              <a:rPr lang="es-ES" sz="1100">
                <a:solidFill>
                  <a:schemeClr val="dk2"/>
                </a:solidFill>
              </a:rPr>
              <a:t>Un plan de diseño y desarrollo de sus productos y servicios</a:t>
            </a:r>
            <a:endParaRPr/>
          </a:p>
          <a:p>
            <a:pPr indent="-298450" lvl="0" marL="457200" rtl="0" algn="l">
              <a:lnSpc>
                <a:spcPct val="115000"/>
              </a:lnSpc>
              <a:spcBef>
                <a:spcPts val="1500"/>
              </a:spcBef>
              <a:spcAft>
                <a:spcPts val="0"/>
              </a:spcAft>
              <a:buClr>
                <a:schemeClr val="dk2"/>
              </a:buClr>
              <a:buSzPts val="1100"/>
              <a:buAutoNum type="arabicPeriod"/>
            </a:pPr>
            <a:r>
              <a:rPr lang="es-ES" sz="1100">
                <a:solidFill>
                  <a:schemeClr val="dk2"/>
                </a:solidFill>
              </a:rPr>
              <a:t>Información sobre sus operaciones y plan de gestión</a:t>
            </a:r>
            <a:endParaRPr/>
          </a:p>
          <a:p>
            <a:pPr indent="-298450" lvl="0" marL="457200" rtl="0" algn="l">
              <a:lnSpc>
                <a:spcPct val="115000"/>
              </a:lnSpc>
              <a:spcBef>
                <a:spcPts val="1500"/>
              </a:spcBef>
              <a:spcAft>
                <a:spcPts val="0"/>
              </a:spcAft>
              <a:buClr>
                <a:schemeClr val="dk2"/>
              </a:buClr>
              <a:buSzPts val="1100"/>
              <a:buAutoNum type="arabicPeriod"/>
            </a:pPr>
            <a:r>
              <a:rPr lang="es-ES" sz="1100">
                <a:solidFill>
                  <a:schemeClr val="dk2"/>
                </a:solidFill>
              </a:rPr>
              <a:t>Información, planificación y factores financieros</a:t>
            </a:r>
            <a:endParaRPr/>
          </a:p>
        </p:txBody>
      </p:sp>
      <p:sp>
        <p:nvSpPr>
          <p:cNvPr id="345" name="Google Shape;345;p24"/>
          <p:cNvSpPr txBox="1"/>
          <p:nvPr/>
        </p:nvSpPr>
        <p:spPr>
          <a:xfrm>
            <a:off x="997937" y="1617384"/>
            <a:ext cx="3023700" cy="169787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2"/>
              </a:buClr>
              <a:buSzPts val="1100"/>
              <a:buFont typeface="Arial"/>
              <a:buNone/>
            </a:pPr>
            <a:r>
              <a:rPr b="0" i="0" lang="es-ES" sz="1200" u="none" cap="none" strike="noStrike">
                <a:solidFill>
                  <a:schemeClr val="dk1"/>
                </a:solidFill>
                <a:latin typeface="Lato"/>
                <a:ea typeface="Lato"/>
                <a:cs typeface="Lato"/>
                <a:sym typeface="Lato"/>
              </a:rPr>
              <a:t>Un plan de negocio debe revisarse y actualizarse periódicamente.</a:t>
            </a:r>
            <a:endParaRPr/>
          </a:p>
          <a:p>
            <a:pPr indent="0" lvl="0" marL="0" marR="0" rtl="0" algn="ctr">
              <a:lnSpc>
                <a:spcPct val="100000"/>
              </a:lnSpc>
              <a:spcBef>
                <a:spcPts val="0"/>
              </a:spcBef>
              <a:spcAft>
                <a:spcPts val="0"/>
              </a:spcAft>
              <a:buClr>
                <a:schemeClr val="dk2"/>
              </a:buClr>
              <a:buSzPts val="1100"/>
              <a:buFont typeface="Arial"/>
              <a:buNone/>
            </a:pPr>
            <a:r>
              <a:t/>
            </a:r>
            <a:endParaRPr b="0" i="0" sz="1200" u="none" cap="none" strike="noStrike">
              <a:solidFill>
                <a:schemeClr val="dk1"/>
              </a:solidFill>
              <a:latin typeface="Lato"/>
              <a:ea typeface="Lato"/>
              <a:cs typeface="Lato"/>
              <a:sym typeface="Lato"/>
            </a:endParaRPr>
          </a:p>
          <a:p>
            <a:pPr indent="0" lvl="0" marL="0" marR="0" rtl="0" algn="ctr">
              <a:lnSpc>
                <a:spcPct val="100000"/>
              </a:lnSpc>
              <a:spcBef>
                <a:spcPts val="0"/>
              </a:spcBef>
              <a:spcAft>
                <a:spcPts val="0"/>
              </a:spcAft>
              <a:buClr>
                <a:schemeClr val="dk2"/>
              </a:buClr>
              <a:buSzPts val="1100"/>
              <a:buFont typeface="Arial"/>
              <a:buNone/>
            </a:pPr>
            <a:r>
              <a:rPr b="0" i="0" lang="es-ES" sz="1200" u="none" cap="none" strike="noStrike">
                <a:solidFill>
                  <a:schemeClr val="dk1"/>
                </a:solidFill>
                <a:latin typeface="Lato"/>
                <a:ea typeface="Lato"/>
                <a:cs typeface="Lato"/>
                <a:sym typeface="Lato"/>
              </a:rPr>
              <a:t>Esto lo convierte en una herramienta muy útil para </a:t>
            </a:r>
            <a:r>
              <a:rPr b="1" i="0" lang="es-ES" sz="1200" u="none" cap="none" strike="noStrike">
                <a:solidFill>
                  <a:schemeClr val="dk1"/>
                </a:solidFill>
                <a:latin typeface="Lato"/>
                <a:ea typeface="Lato"/>
                <a:cs typeface="Lato"/>
                <a:sym typeface="Lato"/>
              </a:rPr>
              <a:t>medir el éxito o ayudarle a tomar una nueva dirección empresarial</a:t>
            </a:r>
            <a:r>
              <a:rPr b="0" i="0" lang="es-ES" sz="1200" u="none" cap="none" strike="noStrike">
                <a:solidFill>
                  <a:schemeClr val="dk1"/>
                </a:solidFill>
                <a:latin typeface="Lato"/>
                <a:ea typeface="Lato"/>
                <a:cs typeface="Lato"/>
                <a:sym typeface="Lato"/>
              </a:rPr>
              <a:t>.</a:t>
            </a:r>
            <a:endParaRPr/>
          </a:p>
          <a:p>
            <a:pPr indent="0" lvl="0" marL="0" marR="0" rtl="0" algn="l">
              <a:lnSpc>
                <a:spcPct val="100000"/>
              </a:lnSpc>
              <a:spcBef>
                <a:spcPts val="100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346" name="Google Shape;346;p24"/>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pic>
        <p:nvPicPr>
          <p:cNvPr id="347" name="Google Shape;347;p24"/>
          <p:cNvPicPr preferRelativeResize="0"/>
          <p:nvPr/>
        </p:nvPicPr>
        <p:blipFill rotWithShape="1">
          <a:blip r:embed="rId5">
            <a:alphaModFix/>
          </a:blip>
          <a:srcRect b="0" l="0" r="0" t="0"/>
          <a:stretch/>
        </p:blipFill>
        <p:spPr>
          <a:xfrm>
            <a:off x="0" y="447300"/>
            <a:ext cx="1097150" cy="10381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25"/>
          <p:cNvSpPr txBox="1"/>
          <p:nvPr>
            <p:ph type="title"/>
          </p:nvPr>
        </p:nvSpPr>
        <p:spPr>
          <a:xfrm>
            <a:off x="50" y="1410450"/>
            <a:ext cx="4572000" cy="1237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2"/>
              </a:buClr>
              <a:buSzPts val="1100"/>
              <a:buFont typeface="Arial"/>
              <a:buNone/>
            </a:pPr>
            <a:r>
              <a:rPr lang="es-ES" sz="1600">
                <a:solidFill>
                  <a:srgbClr val="122D4A"/>
                </a:solidFill>
                <a:latin typeface="Arial"/>
                <a:ea typeface="Arial"/>
                <a:cs typeface="Arial"/>
                <a:sym typeface="Arial"/>
              </a:rPr>
              <a:t>2.1 Características y gestión de los</a:t>
            </a:r>
            <a:br>
              <a:rPr lang="es-ES" sz="1600">
                <a:solidFill>
                  <a:srgbClr val="122D4A"/>
                </a:solidFill>
                <a:latin typeface="Arial"/>
                <a:ea typeface="Arial"/>
                <a:cs typeface="Arial"/>
                <a:sym typeface="Arial"/>
              </a:rPr>
            </a:br>
            <a:r>
              <a:rPr lang="es-ES" sz="1600">
                <a:solidFill>
                  <a:srgbClr val="122D4A"/>
                </a:solidFill>
                <a:latin typeface="Arial"/>
                <a:ea typeface="Arial"/>
                <a:cs typeface="Arial"/>
                <a:sym typeface="Arial"/>
              </a:rPr>
              <a:t>objetivos financieros</a:t>
            </a:r>
            <a:endParaRPr sz="1600">
              <a:solidFill>
                <a:srgbClr val="122D4A"/>
              </a:solidFill>
              <a:latin typeface="Arial"/>
              <a:ea typeface="Arial"/>
              <a:cs typeface="Arial"/>
              <a:sym typeface="Arial"/>
            </a:endParaRPr>
          </a:p>
        </p:txBody>
      </p:sp>
      <p:sp>
        <p:nvSpPr>
          <p:cNvPr id="353" name="Google Shape;353;p25"/>
          <p:cNvSpPr txBox="1"/>
          <p:nvPr>
            <p:ph idx="2" type="body"/>
          </p:nvPr>
        </p:nvSpPr>
        <p:spPr>
          <a:xfrm>
            <a:off x="4851550" y="853440"/>
            <a:ext cx="4133954" cy="324381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800"/>
              <a:buNone/>
            </a:pPr>
            <a:r>
              <a:rPr lang="es-ES" sz="1400">
                <a:solidFill>
                  <a:schemeClr val="dk2"/>
                </a:solidFill>
              </a:rPr>
              <a:t>Analizando más en profundidad el último apartado del plan de empresa que trata sobre la información financiera, es importante destacar que </a:t>
            </a:r>
            <a:endParaRPr/>
          </a:p>
          <a:p>
            <a:pPr indent="0" lvl="0" marL="0" rtl="0" algn="ctr">
              <a:lnSpc>
                <a:spcPct val="100000"/>
              </a:lnSpc>
              <a:spcBef>
                <a:spcPts val="0"/>
              </a:spcBef>
              <a:spcAft>
                <a:spcPts val="0"/>
              </a:spcAft>
              <a:buSzPts val="1800"/>
              <a:buNone/>
            </a:pPr>
            <a:r>
              <a:t/>
            </a:r>
            <a:endParaRPr sz="1400">
              <a:solidFill>
                <a:schemeClr val="dk2"/>
              </a:solidFill>
            </a:endParaRPr>
          </a:p>
          <a:p>
            <a:pPr indent="0" lvl="0" marL="0" rtl="0" algn="just">
              <a:lnSpc>
                <a:spcPct val="100000"/>
              </a:lnSpc>
              <a:spcBef>
                <a:spcPts val="0"/>
              </a:spcBef>
              <a:spcAft>
                <a:spcPts val="0"/>
              </a:spcAft>
              <a:buSzPts val="1800"/>
              <a:buNone/>
            </a:pPr>
            <a:r>
              <a:rPr b="1" lang="es-ES" sz="1400">
                <a:solidFill>
                  <a:schemeClr val="dk2"/>
                </a:solidFill>
              </a:rPr>
              <a:t>los principales objetivos de la gestión de los objetivos financieros son gestionar las finanzas de la organización de conformidad con los requisitos legales, crear disciplina financiera y mejorar la salud financiera de la organización.</a:t>
            </a:r>
            <a:br>
              <a:rPr b="1" lang="es-ES" sz="1400">
                <a:solidFill>
                  <a:schemeClr val="dk2"/>
                </a:solidFill>
              </a:rPr>
            </a:br>
            <a:endParaRPr b="1" sz="1400">
              <a:solidFill>
                <a:schemeClr val="dk2"/>
              </a:solidFill>
            </a:endParaRPr>
          </a:p>
          <a:p>
            <a:pPr indent="0" lvl="0" marL="0" rtl="0" algn="ctr">
              <a:lnSpc>
                <a:spcPct val="100000"/>
              </a:lnSpc>
              <a:spcBef>
                <a:spcPts val="0"/>
              </a:spcBef>
              <a:spcAft>
                <a:spcPts val="0"/>
              </a:spcAft>
              <a:buClr>
                <a:schemeClr val="dk2"/>
              </a:buClr>
              <a:buSzPts val="1100"/>
              <a:buFont typeface="Arial"/>
              <a:buNone/>
            </a:pPr>
            <a:br>
              <a:rPr lang="es-ES" sz="1400">
                <a:solidFill>
                  <a:schemeClr val="dk2"/>
                </a:solidFill>
              </a:rPr>
            </a:br>
            <a:r>
              <a:rPr lang="es-ES" sz="1400">
                <a:solidFill>
                  <a:schemeClr val="dk2"/>
                </a:solidFill>
              </a:rPr>
              <a:t>Estos objetivos ayudan a los gestores financieros a determinar cuánto invertir, cuánto ahorrar y garantizar el éxito de la empresa.</a:t>
            </a:r>
            <a:endParaRPr sz="1400"/>
          </a:p>
        </p:txBody>
      </p:sp>
      <p:pic>
        <p:nvPicPr>
          <p:cNvPr id="354" name="Google Shape;354;p25"/>
          <p:cNvPicPr preferRelativeResize="0"/>
          <p:nvPr/>
        </p:nvPicPr>
        <p:blipFill rotWithShape="1">
          <a:blip r:embed="rId3">
            <a:alphaModFix/>
          </a:blip>
          <a:srcRect b="0" l="0" r="0" t="0"/>
          <a:stretch/>
        </p:blipFill>
        <p:spPr>
          <a:xfrm>
            <a:off x="994525" y="2302075"/>
            <a:ext cx="2583075" cy="2583075"/>
          </a:xfrm>
          <a:prstGeom prst="rect">
            <a:avLst/>
          </a:prstGeom>
          <a:noFill/>
          <a:ln>
            <a:noFill/>
          </a:ln>
        </p:spPr>
      </p:pic>
      <p:sp>
        <p:nvSpPr>
          <p:cNvPr id="355" name="Google Shape;355;p25"/>
          <p:cNvSpPr txBox="1"/>
          <p:nvPr/>
        </p:nvSpPr>
        <p:spPr>
          <a:xfrm>
            <a:off x="569025" y="608825"/>
            <a:ext cx="4572000" cy="985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s-ES" sz="2700" u="none" cap="none" strike="noStrike">
                <a:solidFill>
                  <a:schemeClr val="dk1"/>
                </a:solidFill>
                <a:latin typeface="Raleway"/>
                <a:ea typeface="Raleway"/>
                <a:cs typeface="Raleway"/>
                <a:sym typeface="Raleway"/>
              </a:rPr>
              <a:t>2</a:t>
            </a:r>
            <a:r>
              <a:rPr b="1" i="0" lang="es-ES" sz="2500" u="none" cap="none" strike="noStrike">
                <a:solidFill>
                  <a:schemeClr val="dk1"/>
                </a:solidFill>
                <a:latin typeface="Raleway"/>
                <a:ea typeface="Raleway"/>
                <a:cs typeface="Raleway"/>
                <a:sym typeface="Raleway"/>
              </a:rPr>
              <a:t>. ECONÓMICO </a:t>
            </a:r>
            <a:endParaRPr/>
          </a:p>
          <a:p>
            <a:pPr indent="0" lvl="0" marL="0" marR="0" rtl="0" algn="ctr">
              <a:lnSpc>
                <a:spcPct val="100000"/>
              </a:lnSpc>
              <a:spcBef>
                <a:spcPts val="0"/>
              </a:spcBef>
              <a:spcAft>
                <a:spcPts val="0"/>
              </a:spcAft>
              <a:buClr>
                <a:srgbClr val="000000"/>
              </a:buClr>
              <a:buSzPts val="2500"/>
              <a:buFont typeface="Arial"/>
              <a:buNone/>
            </a:pPr>
            <a:r>
              <a:rPr b="1" i="0" lang="es-ES" sz="2500" u="none" cap="none" strike="noStrike">
                <a:solidFill>
                  <a:schemeClr val="dk1"/>
                </a:solidFill>
                <a:latin typeface="Raleway"/>
                <a:ea typeface="Raleway"/>
                <a:cs typeface="Raleway"/>
                <a:sym typeface="Raleway"/>
              </a:rPr>
              <a:t>BALANCE</a:t>
            </a:r>
            <a:endParaRPr/>
          </a:p>
        </p:txBody>
      </p:sp>
      <p:pic>
        <p:nvPicPr>
          <p:cNvPr id="356" name="Google Shape;356;p25"/>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pic>
        <p:nvPicPr>
          <p:cNvPr id="357" name="Google Shape;357;p25"/>
          <p:cNvPicPr preferRelativeResize="0"/>
          <p:nvPr/>
        </p:nvPicPr>
        <p:blipFill rotWithShape="1">
          <a:blip r:embed="rId5">
            <a:alphaModFix/>
          </a:blip>
          <a:srcRect b="0" l="0" r="0" t="0"/>
          <a:stretch/>
        </p:blipFill>
        <p:spPr>
          <a:xfrm>
            <a:off x="265500" y="244925"/>
            <a:ext cx="1393177" cy="13182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26"/>
          <p:cNvSpPr txBox="1"/>
          <p:nvPr>
            <p:ph idx="1" type="body"/>
          </p:nvPr>
        </p:nvSpPr>
        <p:spPr>
          <a:xfrm>
            <a:off x="2593750" y="973625"/>
            <a:ext cx="6227700" cy="35262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1000"/>
              </a:spcBef>
              <a:spcAft>
                <a:spcPts val="0"/>
              </a:spcAft>
              <a:buClr>
                <a:schemeClr val="dk2"/>
              </a:buClr>
              <a:buSzPts val="1100"/>
              <a:buFont typeface="Arial"/>
              <a:buNone/>
            </a:pPr>
            <a:r>
              <a:rPr lang="es-ES" sz="1600"/>
              <a:t>El </a:t>
            </a:r>
            <a:r>
              <a:rPr b="1" lang="es-ES" sz="1600">
                <a:solidFill>
                  <a:srgbClr val="F46524"/>
                </a:solidFill>
              </a:rPr>
              <a:t>equipo financiero </a:t>
            </a:r>
            <a:r>
              <a:rPr lang="es-ES" sz="1600"/>
              <a:t>desempeña un </a:t>
            </a:r>
            <a:r>
              <a:rPr b="1" lang="es-ES" sz="1600"/>
              <a:t>papel fundamental </a:t>
            </a:r>
            <a:r>
              <a:rPr lang="es-ES" sz="1600"/>
              <a:t>en cualquier organización..</a:t>
            </a:r>
            <a:br>
              <a:rPr lang="es-ES" sz="1600"/>
            </a:br>
            <a:br>
              <a:rPr lang="es-ES" sz="1600"/>
            </a:br>
            <a:r>
              <a:rPr lang="es-ES" sz="1600"/>
              <a:t>Es responsable de:</a:t>
            </a:r>
            <a:endParaRPr/>
          </a:p>
          <a:p>
            <a:pPr indent="0" lvl="0" marL="0" rtl="0" algn="just">
              <a:lnSpc>
                <a:spcPct val="100000"/>
              </a:lnSpc>
              <a:spcBef>
                <a:spcPts val="1000"/>
              </a:spcBef>
              <a:spcAft>
                <a:spcPts val="0"/>
              </a:spcAft>
              <a:buClr>
                <a:schemeClr val="dk2"/>
              </a:buClr>
              <a:buSzPts val="1100"/>
              <a:buFont typeface="Arial"/>
              <a:buNone/>
            </a:pPr>
            <a:r>
              <a:rPr lang="es-ES" sz="1600"/>
              <a:t>- tomar decisiones importantes mediante el </a:t>
            </a:r>
            <a:r>
              <a:rPr b="1" lang="es-ES" sz="1600"/>
              <a:t>análisis de pérdidas </a:t>
            </a:r>
            <a:r>
              <a:rPr lang="es-ES" sz="1600"/>
              <a:t>y ganancias, la previsión financiera y el análisis de ratios;</a:t>
            </a:r>
            <a:endParaRPr/>
          </a:p>
          <a:p>
            <a:pPr indent="0" lvl="0" marL="0" rtl="0" algn="just">
              <a:lnSpc>
                <a:spcPct val="100000"/>
              </a:lnSpc>
              <a:spcBef>
                <a:spcPts val="1000"/>
              </a:spcBef>
              <a:spcAft>
                <a:spcPts val="0"/>
              </a:spcAft>
              <a:buClr>
                <a:schemeClr val="dk2"/>
              </a:buClr>
              <a:buSzPts val="1100"/>
              <a:buFont typeface="Arial"/>
              <a:buNone/>
            </a:pPr>
            <a:r>
              <a:rPr lang="es-ES" sz="1600"/>
              <a:t>- utilizar los recursos disponibles y asegurarse de </a:t>
            </a:r>
            <a:r>
              <a:rPr b="1" lang="es-ES" sz="1600"/>
              <a:t>que satisfacen las necesidades</a:t>
            </a:r>
            <a:r>
              <a:rPr lang="es-ES" sz="1600"/>
              <a:t> de la organización;</a:t>
            </a:r>
            <a:endParaRPr/>
          </a:p>
          <a:p>
            <a:pPr indent="0" lvl="0" marL="0" rtl="0" algn="just">
              <a:lnSpc>
                <a:spcPct val="100000"/>
              </a:lnSpc>
              <a:spcBef>
                <a:spcPts val="1000"/>
              </a:spcBef>
              <a:spcAft>
                <a:spcPts val="0"/>
              </a:spcAft>
              <a:buClr>
                <a:schemeClr val="dk2"/>
              </a:buClr>
              <a:buSzPts val="1100"/>
              <a:buFont typeface="Arial"/>
              <a:buNone/>
            </a:pPr>
            <a:r>
              <a:rPr lang="es-ES" sz="1600"/>
              <a:t>- garantizar que la organización tome decisiones teniendo en cuenta </a:t>
            </a:r>
            <a:r>
              <a:rPr b="1" lang="es-ES" sz="1600"/>
              <a:t>los fondos disponibles y los riesgos potenciales </a:t>
            </a:r>
            <a:r>
              <a:rPr lang="es-ES" sz="1600"/>
              <a:t>en el futuro.</a:t>
            </a:r>
            <a:endParaRPr/>
          </a:p>
        </p:txBody>
      </p:sp>
      <p:pic>
        <p:nvPicPr>
          <p:cNvPr id="363" name="Google Shape;363;p26"/>
          <p:cNvPicPr preferRelativeResize="0"/>
          <p:nvPr/>
        </p:nvPicPr>
        <p:blipFill rotWithShape="1">
          <a:blip r:embed="rId3">
            <a:alphaModFix/>
          </a:blip>
          <a:srcRect b="0" l="0" r="0" t="0"/>
          <a:stretch/>
        </p:blipFill>
        <p:spPr>
          <a:xfrm>
            <a:off x="236425" y="2026925"/>
            <a:ext cx="2288951" cy="1699861"/>
          </a:xfrm>
          <a:prstGeom prst="rect">
            <a:avLst/>
          </a:prstGeom>
          <a:noFill/>
          <a:ln>
            <a:noFill/>
          </a:ln>
        </p:spPr>
      </p:pic>
      <p:pic>
        <p:nvPicPr>
          <p:cNvPr id="364" name="Google Shape;364;p26"/>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pic>
        <p:nvPicPr>
          <p:cNvPr id="365" name="Google Shape;365;p26"/>
          <p:cNvPicPr preferRelativeResize="0"/>
          <p:nvPr/>
        </p:nvPicPr>
        <p:blipFill rotWithShape="1">
          <a:blip r:embed="rId5">
            <a:alphaModFix/>
          </a:blip>
          <a:srcRect b="0" l="0" r="0" t="0"/>
          <a:stretch/>
        </p:blipFill>
        <p:spPr>
          <a:xfrm>
            <a:off x="0" y="447300"/>
            <a:ext cx="1097150" cy="10381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27"/>
          <p:cNvSpPr txBox="1"/>
          <p:nvPr>
            <p:ph idx="1" type="subTitle"/>
          </p:nvPr>
        </p:nvSpPr>
        <p:spPr>
          <a:xfrm>
            <a:off x="0" y="1563125"/>
            <a:ext cx="4572000" cy="1345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100"/>
              <a:buNone/>
            </a:pPr>
            <a:r>
              <a:rPr b="1" lang="es-ES" sz="2200">
                <a:latin typeface="Arial"/>
                <a:ea typeface="Arial"/>
                <a:cs typeface="Arial"/>
                <a:sym typeface="Arial"/>
              </a:rPr>
              <a:t>2.2 Planificar los recursos, costes e ingresos necesarios</a:t>
            </a:r>
            <a:endParaRPr b="1" sz="2200">
              <a:latin typeface="Arial"/>
              <a:ea typeface="Arial"/>
              <a:cs typeface="Arial"/>
              <a:sym typeface="Arial"/>
            </a:endParaRPr>
          </a:p>
        </p:txBody>
      </p:sp>
      <p:sp>
        <p:nvSpPr>
          <p:cNvPr id="371" name="Google Shape;371;p27"/>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Autofit/>
          </a:bodyPr>
          <a:lstStyle/>
          <a:p>
            <a:pPr indent="0" lvl="0" marL="0" rtl="0" algn="just">
              <a:lnSpc>
                <a:spcPct val="100000"/>
              </a:lnSpc>
              <a:spcBef>
                <a:spcPts val="0"/>
              </a:spcBef>
              <a:spcAft>
                <a:spcPts val="0"/>
              </a:spcAft>
              <a:buSzPts val="1800"/>
              <a:buNone/>
            </a:pPr>
            <a:r>
              <a:rPr lang="es-ES" sz="1600">
                <a:solidFill>
                  <a:schemeClr val="dk2"/>
                </a:solidFill>
              </a:rPr>
              <a:t>El término "recursos" incluye todo lo que pueda afectar a su capacidad para seguir en activo:</a:t>
            </a:r>
            <a:endParaRPr/>
          </a:p>
          <a:p>
            <a:pPr indent="-330200" lvl="0" marL="457200" rtl="0" algn="just">
              <a:lnSpc>
                <a:spcPct val="100000"/>
              </a:lnSpc>
              <a:spcBef>
                <a:spcPts val="1200"/>
              </a:spcBef>
              <a:spcAft>
                <a:spcPts val="0"/>
              </a:spcAft>
              <a:buClr>
                <a:schemeClr val="dk2"/>
              </a:buClr>
              <a:buSzPts val="1600"/>
              <a:buChar char="●"/>
            </a:pPr>
            <a:r>
              <a:rPr lang="es-ES" sz="1600">
                <a:solidFill>
                  <a:schemeClr val="dk2"/>
                </a:solidFill>
              </a:rPr>
              <a:t>equipos para fabricar productos o realizar el trabajo,</a:t>
            </a:r>
            <a:endParaRPr/>
          </a:p>
          <a:p>
            <a:pPr indent="-330200" lvl="0" marL="457200" rtl="0" algn="just">
              <a:lnSpc>
                <a:spcPct val="100000"/>
              </a:lnSpc>
              <a:spcBef>
                <a:spcPts val="1200"/>
              </a:spcBef>
              <a:spcAft>
                <a:spcPts val="0"/>
              </a:spcAft>
              <a:buClr>
                <a:schemeClr val="dk2"/>
              </a:buClr>
              <a:buSzPts val="1600"/>
              <a:buChar char="●"/>
            </a:pPr>
            <a:r>
              <a:rPr lang="es-ES" sz="1600">
                <a:solidFill>
                  <a:schemeClr val="dk2"/>
                </a:solidFill>
              </a:rPr>
              <a:t>maquinaria,</a:t>
            </a:r>
            <a:endParaRPr/>
          </a:p>
          <a:p>
            <a:pPr indent="-330200" lvl="0" marL="457200" rtl="0" algn="just">
              <a:lnSpc>
                <a:spcPct val="100000"/>
              </a:lnSpc>
              <a:spcBef>
                <a:spcPts val="1200"/>
              </a:spcBef>
              <a:spcAft>
                <a:spcPts val="0"/>
              </a:spcAft>
              <a:buClr>
                <a:schemeClr val="dk2"/>
              </a:buClr>
              <a:buSzPts val="1600"/>
              <a:buChar char="●"/>
            </a:pPr>
            <a:r>
              <a:rPr lang="es-ES" sz="1600">
                <a:solidFill>
                  <a:schemeClr val="dk2"/>
                </a:solidFill>
              </a:rPr>
              <a:t>materias primas,</a:t>
            </a:r>
            <a:endParaRPr/>
          </a:p>
          <a:p>
            <a:pPr indent="-330200" lvl="0" marL="457200" rtl="0" algn="just">
              <a:lnSpc>
                <a:spcPct val="100000"/>
              </a:lnSpc>
              <a:spcBef>
                <a:spcPts val="1200"/>
              </a:spcBef>
              <a:spcAft>
                <a:spcPts val="0"/>
              </a:spcAft>
              <a:buClr>
                <a:schemeClr val="dk2"/>
              </a:buClr>
              <a:buSzPts val="1600"/>
              <a:buChar char="●"/>
            </a:pPr>
            <a:r>
              <a:rPr lang="es-ES" sz="1600">
                <a:solidFill>
                  <a:schemeClr val="dk2"/>
                </a:solidFill>
              </a:rPr>
              <a:t>vehículos,</a:t>
            </a:r>
            <a:endParaRPr/>
          </a:p>
          <a:p>
            <a:pPr indent="-330200" lvl="0" marL="457200" rtl="0" algn="just">
              <a:lnSpc>
                <a:spcPct val="100000"/>
              </a:lnSpc>
              <a:spcBef>
                <a:spcPts val="1200"/>
              </a:spcBef>
              <a:spcAft>
                <a:spcPts val="0"/>
              </a:spcAft>
              <a:buClr>
                <a:schemeClr val="dk2"/>
              </a:buClr>
              <a:buSzPts val="1600"/>
              <a:buChar char="●"/>
            </a:pPr>
            <a:r>
              <a:rPr lang="es-ES" sz="1600">
                <a:solidFill>
                  <a:schemeClr val="dk2"/>
                </a:solidFill>
              </a:rPr>
              <a:t>personal...</a:t>
            </a:r>
            <a:endParaRPr/>
          </a:p>
        </p:txBody>
      </p:sp>
      <p:pic>
        <p:nvPicPr>
          <p:cNvPr id="372" name="Google Shape;372;p27"/>
          <p:cNvPicPr preferRelativeResize="0"/>
          <p:nvPr/>
        </p:nvPicPr>
        <p:blipFill rotWithShape="1">
          <a:blip r:embed="rId3">
            <a:alphaModFix/>
          </a:blip>
          <a:srcRect b="0" l="0" r="0" t="0"/>
          <a:stretch/>
        </p:blipFill>
        <p:spPr>
          <a:xfrm>
            <a:off x="766275" y="1845721"/>
            <a:ext cx="3039429" cy="3039429"/>
          </a:xfrm>
          <a:prstGeom prst="rect">
            <a:avLst/>
          </a:prstGeom>
          <a:noFill/>
          <a:ln>
            <a:noFill/>
          </a:ln>
        </p:spPr>
      </p:pic>
      <p:pic>
        <p:nvPicPr>
          <p:cNvPr id="373" name="Google Shape;373;p27"/>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pic>
        <p:nvPicPr>
          <p:cNvPr id="374" name="Google Shape;374;p27"/>
          <p:cNvPicPr preferRelativeResize="0"/>
          <p:nvPr/>
        </p:nvPicPr>
        <p:blipFill rotWithShape="1">
          <a:blip r:embed="rId5">
            <a:alphaModFix/>
          </a:blip>
          <a:srcRect b="0" l="0" r="0" t="0"/>
          <a:stretch/>
        </p:blipFill>
        <p:spPr>
          <a:xfrm>
            <a:off x="265500" y="244925"/>
            <a:ext cx="1393177" cy="13182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pic>
        <p:nvPicPr>
          <p:cNvPr id="379" name="Google Shape;379;p28"/>
          <p:cNvPicPr preferRelativeResize="0"/>
          <p:nvPr/>
        </p:nvPicPr>
        <p:blipFill rotWithShape="1">
          <a:blip r:embed="rId3">
            <a:alphaModFix/>
          </a:blip>
          <a:srcRect b="0" l="0" r="0" t="0"/>
          <a:stretch/>
        </p:blipFill>
        <p:spPr>
          <a:xfrm>
            <a:off x="5439550" y="2673875"/>
            <a:ext cx="3250449" cy="1843550"/>
          </a:xfrm>
          <a:prstGeom prst="rect">
            <a:avLst/>
          </a:prstGeom>
          <a:noFill/>
          <a:ln>
            <a:noFill/>
          </a:ln>
        </p:spPr>
      </p:pic>
      <p:sp>
        <p:nvSpPr>
          <p:cNvPr id="380" name="Google Shape;380;p28"/>
          <p:cNvSpPr txBox="1"/>
          <p:nvPr>
            <p:ph type="title"/>
          </p:nvPr>
        </p:nvSpPr>
        <p:spPr>
          <a:xfrm>
            <a:off x="3257000" y="679625"/>
            <a:ext cx="2847600" cy="635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s-ES" sz="2100">
                <a:solidFill>
                  <a:schemeClr val="dk1"/>
                </a:solidFill>
              </a:rPr>
              <a:t>Plan de recursos</a:t>
            </a:r>
            <a:endParaRPr sz="2100">
              <a:solidFill>
                <a:schemeClr val="dk1"/>
              </a:solidFill>
            </a:endParaRPr>
          </a:p>
        </p:txBody>
      </p:sp>
      <p:sp>
        <p:nvSpPr>
          <p:cNvPr id="381" name="Google Shape;381;p28"/>
          <p:cNvSpPr txBox="1"/>
          <p:nvPr>
            <p:ph idx="1" type="body"/>
          </p:nvPr>
        </p:nvSpPr>
        <p:spPr>
          <a:xfrm>
            <a:off x="671600" y="1315025"/>
            <a:ext cx="8018400" cy="30024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1200"/>
              </a:spcBef>
              <a:spcAft>
                <a:spcPts val="0"/>
              </a:spcAft>
              <a:buSzPts val="1400"/>
              <a:buNone/>
            </a:pPr>
            <a:r>
              <a:rPr lang="es-ES" sz="1600">
                <a:latin typeface="Arial"/>
                <a:ea typeface="Arial"/>
                <a:cs typeface="Arial"/>
                <a:sym typeface="Arial"/>
              </a:rPr>
              <a:t>Un </a:t>
            </a:r>
            <a:r>
              <a:rPr b="1" lang="es-ES" sz="1600">
                <a:solidFill>
                  <a:srgbClr val="F46524"/>
                </a:solidFill>
                <a:latin typeface="Arial"/>
                <a:ea typeface="Arial"/>
                <a:cs typeface="Arial"/>
                <a:sym typeface="Arial"/>
              </a:rPr>
              <a:t>plan de recursos </a:t>
            </a:r>
            <a:r>
              <a:rPr lang="es-ES" sz="1600">
                <a:latin typeface="Arial"/>
                <a:ea typeface="Arial"/>
                <a:cs typeface="Arial"/>
                <a:sym typeface="Arial"/>
              </a:rPr>
              <a:t>identifica, organiza y enumera los recursos necesarios para completar un proyecto. Actúa como un plano que ayuda a garantizar que los proyectos y el trabajo se ejecutan a tiempo y dentro del presupuesto.</a:t>
            </a:r>
            <a:endParaRPr/>
          </a:p>
          <a:p>
            <a:pPr indent="0" lvl="0" marL="0" rtl="0" algn="just">
              <a:lnSpc>
                <a:spcPct val="100000"/>
              </a:lnSpc>
              <a:spcBef>
                <a:spcPts val="1200"/>
              </a:spcBef>
              <a:spcAft>
                <a:spcPts val="1200"/>
              </a:spcAft>
              <a:buClr>
                <a:schemeClr val="dk2"/>
              </a:buClr>
              <a:buSzPts val="1100"/>
              <a:buFont typeface="Arial"/>
              <a:buNone/>
            </a:pPr>
            <a:r>
              <a:t/>
            </a:r>
            <a:endParaRPr sz="1600">
              <a:latin typeface="Arial"/>
              <a:ea typeface="Arial"/>
              <a:cs typeface="Arial"/>
              <a:sym typeface="Arial"/>
            </a:endParaRPr>
          </a:p>
        </p:txBody>
      </p:sp>
      <p:sp>
        <p:nvSpPr>
          <p:cNvPr id="382" name="Google Shape;382;p28"/>
          <p:cNvSpPr txBox="1"/>
          <p:nvPr>
            <p:ph type="title"/>
          </p:nvPr>
        </p:nvSpPr>
        <p:spPr>
          <a:xfrm>
            <a:off x="671600" y="2617875"/>
            <a:ext cx="4584000" cy="6354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1200"/>
              </a:spcBef>
              <a:spcAft>
                <a:spcPts val="0"/>
              </a:spcAft>
              <a:buClr>
                <a:schemeClr val="dk2"/>
              </a:buClr>
              <a:buSzPts val="1100"/>
              <a:buFont typeface="Arial"/>
              <a:buNone/>
            </a:pPr>
            <a:r>
              <a:rPr lang="es-ES" sz="1600">
                <a:solidFill>
                  <a:srgbClr val="F46524"/>
                </a:solidFill>
                <a:latin typeface="Arial"/>
                <a:ea typeface="Arial"/>
                <a:cs typeface="Arial"/>
                <a:sym typeface="Arial"/>
              </a:rPr>
              <a:t>La planificación de recursos </a:t>
            </a:r>
            <a:r>
              <a:rPr b="0" lang="es-ES" sz="1600">
                <a:solidFill>
                  <a:schemeClr val="dk2"/>
                </a:solidFill>
                <a:latin typeface="Arial"/>
                <a:ea typeface="Arial"/>
                <a:cs typeface="Arial"/>
                <a:sym typeface="Arial"/>
              </a:rPr>
              <a:t>es un planteamiento estratégico para garantizar que los recursos se utilizan de la forma más eficaz, con el fin de obtener un mayor control sobre los gastos y la tesorería. </a:t>
            </a:r>
            <a:br>
              <a:rPr lang="es-ES" sz="1600">
                <a:solidFill>
                  <a:srgbClr val="F46524"/>
                </a:solidFill>
                <a:latin typeface="Arial"/>
                <a:ea typeface="Arial"/>
                <a:cs typeface="Arial"/>
                <a:sym typeface="Arial"/>
              </a:rPr>
            </a:br>
            <a:endParaRPr sz="2100">
              <a:solidFill>
                <a:schemeClr val="dk1"/>
              </a:solidFill>
            </a:endParaRPr>
          </a:p>
        </p:txBody>
      </p:sp>
      <p:pic>
        <p:nvPicPr>
          <p:cNvPr id="383" name="Google Shape;383;p28"/>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pic>
        <p:nvPicPr>
          <p:cNvPr id="384" name="Google Shape;384;p28"/>
          <p:cNvPicPr preferRelativeResize="0"/>
          <p:nvPr/>
        </p:nvPicPr>
        <p:blipFill rotWithShape="1">
          <a:blip r:embed="rId5">
            <a:alphaModFix/>
          </a:blip>
          <a:srcRect b="0" l="0" r="0" t="0"/>
          <a:stretch/>
        </p:blipFill>
        <p:spPr>
          <a:xfrm>
            <a:off x="0" y="447300"/>
            <a:ext cx="1097150" cy="10381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pic>
        <p:nvPicPr>
          <p:cNvPr id="389" name="Google Shape;389;p29"/>
          <p:cNvPicPr preferRelativeResize="0"/>
          <p:nvPr/>
        </p:nvPicPr>
        <p:blipFill rotWithShape="1">
          <a:blip r:embed="rId3">
            <a:alphaModFix amt="54000"/>
          </a:blip>
          <a:srcRect b="0" l="0" r="0" t="0"/>
          <a:stretch/>
        </p:blipFill>
        <p:spPr>
          <a:xfrm>
            <a:off x="-66825" y="1110700"/>
            <a:ext cx="5178201" cy="3377326"/>
          </a:xfrm>
          <a:prstGeom prst="rect">
            <a:avLst/>
          </a:prstGeom>
          <a:noFill/>
          <a:ln>
            <a:noFill/>
          </a:ln>
        </p:spPr>
      </p:pic>
      <p:sp>
        <p:nvSpPr>
          <p:cNvPr id="390" name="Google Shape;390;p29"/>
          <p:cNvSpPr txBox="1"/>
          <p:nvPr>
            <p:ph type="title"/>
          </p:nvPr>
        </p:nvSpPr>
        <p:spPr>
          <a:xfrm>
            <a:off x="2145792" y="781325"/>
            <a:ext cx="6576058" cy="635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s-ES" sz="2200">
                <a:solidFill>
                  <a:schemeClr val="dk1"/>
                </a:solidFill>
              </a:rPr>
              <a:t>La planificación de recursos ayuda a garantizar:</a:t>
            </a:r>
            <a:endParaRPr sz="2200">
              <a:solidFill>
                <a:schemeClr val="dk1"/>
              </a:solidFill>
            </a:endParaRPr>
          </a:p>
        </p:txBody>
      </p:sp>
      <p:sp>
        <p:nvSpPr>
          <p:cNvPr id="391" name="Google Shape;391;p29"/>
          <p:cNvSpPr txBox="1"/>
          <p:nvPr>
            <p:ph idx="1" type="body"/>
          </p:nvPr>
        </p:nvSpPr>
        <p:spPr>
          <a:xfrm>
            <a:off x="2400250" y="1632225"/>
            <a:ext cx="6321600" cy="2334300"/>
          </a:xfrm>
          <a:prstGeom prst="rect">
            <a:avLst/>
          </a:prstGeom>
          <a:noFill/>
          <a:ln>
            <a:noFill/>
          </a:ln>
        </p:spPr>
        <p:txBody>
          <a:bodyPr anchorCtr="0" anchor="t" bIns="91425" lIns="91425" spcFirstLastPara="1" rIns="91425" wrap="square" tIns="91425">
            <a:noAutofit/>
          </a:bodyPr>
          <a:lstStyle/>
          <a:p>
            <a:pPr indent="-330200" lvl="0" marL="457200" rtl="0" algn="just">
              <a:lnSpc>
                <a:spcPct val="115000"/>
              </a:lnSpc>
              <a:spcBef>
                <a:spcPts val="0"/>
              </a:spcBef>
              <a:spcAft>
                <a:spcPts val="0"/>
              </a:spcAft>
              <a:buSzPts val="1600"/>
              <a:buChar char="●"/>
            </a:pPr>
            <a:r>
              <a:rPr lang="es-ES" sz="1600" u="sng"/>
              <a:t>Máxima utilización de los recursos</a:t>
            </a:r>
            <a:r>
              <a:rPr lang="es-ES" sz="1600"/>
              <a:t>: enfoque estratégico para maximizar la utilización de los recursos;</a:t>
            </a:r>
            <a:endParaRPr/>
          </a:p>
          <a:p>
            <a:pPr indent="-228600" lvl="0" marL="457200" rtl="0" algn="just">
              <a:lnSpc>
                <a:spcPct val="115000"/>
              </a:lnSpc>
              <a:spcBef>
                <a:spcPts val="0"/>
              </a:spcBef>
              <a:spcAft>
                <a:spcPts val="0"/>
              </a:spcAft>
              <a:buSzPts val="1600"/>
              <a:buNone/>
            </a:pPr>
            <a:r>
              <a:t/>
            </a:r>
            <a:endParaRPr sz="1600"/>
          </a:p>
          <a:p>
            <a:pPr indent="-330200" lvl="0" marL="457200" rtl="0" algn="just">
              <a:lnSpc>
                <a:spcPct val="115000"/>
              </a:lnSpc>
              <a:spcBef>
                <a:spcPts val="0"/>
              </a:spcBef>
              <a:spcAft>
                <a:spcPts val="0"/>
              </a:spcAft>
              <a:buSzPts val="1600"/>
              <a:buChar char="●"/>
            </a:pPr>
            <a:r>
              <a:rPr lang="es-ES" sz="1600" u="sng"/>
              <a:t>Cumplimiento de los plazos</a:t>
            </a:r>
            <a:r>
              <a:rPr lang="es-ES" sz="1600"/>
              <a:t>: la entrega de los proyectos en los plazos previstos contribuye a la satisfacción y fidelización de los clientes;</a:t>
            </a:r>
            <a:endParaRPr/>
          </a:p>
          <a:p>
            <a:pPr indent="-228600" lvl="0" marL="457200" rtl="0" algn="just">
              <a:lnSpc>
                <a:spcPct val="115000"/>
              </a:lnSpc>
              <a:spcBef>
                <a:spcPts val="0"/>
              </a:spcBef>
              <a:spcAft>
                <a:spcPts val="0"/>
              </a:spcAft>
              <a:buSzPts val="1600"/>
              <a:buNone/>
            </a:pPr>
            <a:r>
              <a:t/>
            </a:r>
            <a:endParaRPr sz="1600" u="sng"/>
          </a:p>
          <a:p>
            <a:pPr indent="-330200" lvl="0" marL="457200" rtl="0" algn="just">
              <a:lnSpc>
                <a:spcPct val="115000"/>
              </a:lnSpc>
              <a:spcBef>
                <a:spcPts val="0"/>
              </a:spcBef>
              <a:spcAft>
                <a:spcPts val="0"/>
              </a:spcAft>
              <a:buSzPts val="1600"/>
              <a:buChar char="●"/>
            </a:pPr>
            <a:r>
              <a:rPr lang="es-ES" sz="1600" u="sng"/>
              <a:t>Cumplimiento del presupuesto</a:t>
            </a:r>
            <a:r>
              <a:rPr lang="es-ES" sz="1600"/>
              <a:t>: los gastos excesivos pueden provocar la cancelación de proyectos, la pérdida de ingresos y la reducción de la rentabilidad.</a:t>
            </a:r>
            <a:endParaRPr/>
          </a:p>
        </p:txBody>
      </p:sp>
      <p:pic>
        <p:nvPicPr>
          <p:cNvPr id="392" name="Google Shape;392;p29"/>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pic>
        <p:nvPicPr>
          <p:cNvPr id="393" name="Google Shape;393;p29"/>
          <p:cNvPicPr preferRelativeResize="0"/>
          <p:nvPr/>
        </p:nvPicPr>
        <p:blipFill rotWithShape="1">
          <a:blip r:embed="rId5">
            <a:alphaModFix/>
          </a:blip>
          <a:srcRect b="0" l="0" r="0" t="0"/>
          <a:stretch/>
        </p:blipFill>
        <p:spPr>
          <a:xfrm>
            <a:off x="0" y="447300"/>
            <a:ext cx="1097150" cy="1038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3"/>
          <p:cNvSpPr txBox="1"/>
          <p:nvPr>
            <p:ph type="title"/>
          </p:nvPr>
        </p:nvSpPr>
        <p:spPr>
          <a:xfrm>
            <a:off x="1411200" y="851675"/>
            <a:ext cx="6321600" cy="635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s-ES" sz="2000"/>
              <a:t>Metodología y resultados del aprendizaje</a:t>
            </a:r>
            <a:endParaRPr sz="2000"/>
          </a:p>
        </p:txBody>
      </p:sp>
      <p:graphicFrame>
        <p:nvGraphicFramePr>
          <p:cNvPr id="152" name="Google Shape;152;p3"/>
          <p:cNvGraphicFramePr/>
          <p:nvPr/>
        </p:nvGraphicFramePr>
        <p:xfrm>
          <a:off x="952500" y="2123925"/>
          <a:ext cx="3000000" cy="3000000"/>
        </p:xfrm>
        <a:graphic>
          <a:graphicData uri="http://schemas.openxmlformats.org/drawingml/2006/table">
            <a:tbl>
              <a:tblPr>
                <a:noFill/>
                <a:tableStyleId>{EB8ED6CA-C6A4-45B9-9783-4BF77955A4CC}</a:tableStyleId>
              </a:tblPr>
              <a:tblGrid>
                <a:gridCol w="3497050"/>
                <a:gridCol w="3741950"/>
              </a:tblGrid>
              <a:tr h="447825">
                <a:tc>
                  <a:txBody>
                    <a:bodyPr/>
                    <a:lstStyle/>
                    <a:p>
                      <a:pPr indent="0" lvl="0" marL="0" marR="0" rtl="0" algn="l">
                        <a:lnSpc>
                          <a:spcPct val="115000"/>
                        </a:lnSpc>
                        <a:spcBef>
                          <a:spcPts val="0"/>
                        </a:spcBef>
                        <a:spcAft>
                          <a:spcPts val="0"/>
                        </a:spcAft>
                        <a:buClr>
                          <a:schemeClr val="dk2"/>
                        </a:buClr>
                        <a:buSzPts val="1100"/>
                        <a:buFont typeface="Arial"/>
                        <a:buNone/>
                      </a:pPr>
                      <a:r>
                        <a:rPr b="1" lang="es-ES" sz="2100" u="none" cap="none" strike="noStrike">
                          <a:solidFill>
                            <a:schemeClr val="dk1"/>
                          </a:solidFill>
                          <a:latin typeface="Lato"/>
                          <a:ea typeface="Lato"/>
                          <a:cs typeface="Lato"/>
                          <a:sym typeface="Lato"/>
                        </a:rPr>
                        <a:t>Objetivo:</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chemeClr val="dk2"/>
                        </a:buClr>
                        <a:buSzPts val="1100"/>
                        <a:buFont typeface="Arial"/>
                        <a:buNone/>
                      </a:pPr>
                      <a:r>
                        <a:rPr b="1" lang="es-ES" sz="2100" u="none" cap="none" strike="noStrike">
                          <a:solidFill>
                            <a:schemeClr val="dk1"/>
                          </a:solidFill>
                          <a:latin typeface="Lato"/>
                          <a:ea typeface="Lato"/>
                          <a:cs typeface="Lato"/>
                          <a:sym typeface="Lato"/>
                        </a:rPr>
                        <a:t>Criterios de rendimiento:</a:t>
                      </a:r>
                      <a:endParaRPr sz="1400" u="none" cap="none" strike="noStrike"/>
                    </a:p>
                  </a:txBody>
                  <a:tcPr marT="91425" marB="91425" marR="91425" marL="91425"/>
                </a:tc>
              </a:tr>
              <a:tr h="962700">
                <a:tc>
                  <a:txBody>
                    <a:bodyPr/>
                    <a:lstStyle/>
                    <a:p>
                      <a:pPr indent="0" lvl="0" marL="0" marR="0" rtl="0" algn="l">
                        <a:lnSpc>
                          <a:spcPct val="100000"/>
                        </a:lnSpc>
                        <a:spcBef>
                          <a:spcPts val="0"/>
                        </a:spcBef>
                        <a:spcAft>
                          <a:spcPts val="0"/>
                        </a:spcAft>
                        <a:buClr>
                          <a:srgbClr val="000000"/>
                        </a:buClr>
                        <a:buSzPts val="1400"/>
                        <a:buFont typeface="Arial"/>
                        <a:buNone/>
                      </a:pPr>
                      <a:r>
                        <a:rPr lang="es-ES" sz="1400" u="none" cap="none" strike="noStrike">
                          <a:latin typeface="Lato"/>
                          <a:ea typeface="Lato"/>
                          <a:cs typeface="Lato"/>
                          <a:sym typeface="Lato"/>
                        </a:rPr>
                        <a:t>Proporcionar a los emprendedores sociales las habilidades necesarias para crear un plan de negocio y gestionar los procesos financieros también a través de herramientas innovadoras y digitales.</a:t>
                      </a:r>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s-ES" sz="1400" u="none" cap="none" strike="noStrike"/>
                        <a:t>La capacidad de comprender el concepto de planificación de una estrategia y los recursos financieros a asignar en función de los objetivos previamente fijados mediante un modelo de gestión innovador.</a:t>
                      </a:r>
                      <a:endParaRPr/>
                    </a:p>
                  </a:txBody>
                  <a:tcPr marT="91425" marB="91425" marR="91425" marL="91425"/>
                </a:tc>
              </a:tr>
            </a:tbl>
          </a:graphicData>
        </a:graphic>
      </p:graphicFrame>
      <p:pic>
        <p:nvPicPr>
          <p:cNvPr id="153" name="Google Shape;153;p3"/>
          <p:cNvPicPr preferRelativeResize="0"/>
          <p:nvPr/>
        </p:nvPicPr>
        <p:blipFill rotWithShape="1">
          <a:blip r:embed="rId3">
            <a:alphaModFix/>
          </a:blip>
          <a:srcRect b="0" l="0" r="0" t="0"/>
          <a:stretch/>
        </p:blipFill>
        <p:spPr>
          <a:xfrm>
            <a:off x="265500" y="244925"/>
            <a:ext cx="1393177" cy="1318200"/>
          </a:xfrm>
          <a:prstGeom prst="rect">
            <a:avLst/>
          </a:prstGeom>
          <a:noFill/>
          <a:ln>
            <a:noFill/>
          </a:ln>
        </p:spPr>
      </p:pic>
      <p:pic>
        <p:nvPicPr>
          <p:cNvPr id="154" name="Google Shape;154;p3"/>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pic>
        <p:nvPicPr>
          <p:cNvPr id="398" name="Google Shape;398;p30"/>
          <p:cNvPicPr preferRelativeResize="0"/>
          <p:nvPr/>
        </p:nvPicPr>
        <p:blipFill rotWithShape="1">
          <a:blip r:embed="rId3">
            <a:alphaModFix amt="54000"/>
          </a:blip>
          <a:srcRect b="0" l="0" r="0" t="0"/>
          <a:stretch/>
        </p:blipFill>
        <p:spPr>
          <a:xfrm>
            <a:off x="-66825" y="1110700"/>
            <a:ext cx="5178201" cy="3377326"/>
          </a:xfrm>
          <a:prstGeom prst="rect">
            <a:avLst/>
          </a:prstGeom>
          <a:noFill/>
          <a:ln>
            <a:noFill/>
          </a:ln>
        </p:spPr>
      </p:pic>
      <p:sp>
        <p:nvSpPr>
          <p:cNvPr id="399" name="Google Shape;399;p30"/>
          <p:cNvSpPr txBox="1"/>
          <p:nvPr>
            <p:ph idx="1" type="body"/>
          </p:nvPr>
        </p:nvSpPr>
        <p:spPr>
          <a:xfrm>
            <a:off x="2400250" y="1638850"/>
            <a:ext cx="6321600" cy="2948700"/>
          </a:xfrm>
          <a:prstGeom prst="rect">
            <a:avLst/>
          </a:prstGeom>
          <a:noFill/>
          <a:ln>
            <a:noFill/>
          </a:ln>
        </p:spPr>
        <p:txBody>
          <a:bodyPr anchorCtr="0" anchor="t" bIns="91425" lIns="91425" spcFirstLastPara="1" rIns="91425" wrap="square" tIns="91425">
            <a:noAutofit/>
          </a:bodyPr>
          <a:lstStyle/>
          <a:p>
            <a:pPr indent="-330200" lvl="0" marL="457200" rtl="0" algn="just">
              <a:lnSpc>
                <a:spcPct val="115000"/>
              </a:lnSpc>
              <a:spcBef>
                <a:spcPts val="0"/>
              </a:spcBef>
              <a:spcAft>
                <a:spcPts val="0"/>
              </a:spcAft>
              <a:buSzPts val="1600"/>
              <a:buChar char="●"/>
            </a:pPr>
            <a:r>
              <a:rPr lang="es-ES" sz="1600" u="sng"/>
              <a:t>Calendario previsible del proyecto</a:t>
            </a:r>
            <a:r>
              <a:rPr lang="es-ES" sz="1600"/>
              <a:t>: los recursos disponibles están estrictamente relacionados con el tiempo necesario para realizar las tareas;</a:t>
            </a:r>
            <a:endParaRPr/>
          </a:p>
          <a:p>
            <a:pPr indent="-228600" lvl="0" marL="457200" rtl="0" algn="just">
              <a:lnSpc>
                <a:spcPct val="115000"/>
              </a:lnSpc>
              <a:spcBef>
                <a:spcPts val="0"/>
              </a:spcBef>
              <a:spcAft>
                <a:spcPts val="0"/>
              </a:spcAft>
              <a:buSzPts val="1600"/>
              <a:buNone/>
            </a:pPr>
            <a:r>
              <a:t/>
            </a:r>
            <a:endParaRPr sz="1600"/>
          </a:p>
          <a:p>
            <a:pPr indent="-330200" lvl="0" marL="457200" rtl="0" algn="just">
              <a:lnSpc>
                <a:spcPct val="115000"/>
              </a:lnSpc>
              <a:spcBef>
                <a:spcPts val="0"/>
              </a:spcBef>
              <a:spcAft>
                <a:spcPts val="0"/>
              </a:spcAft>
              <a:buSzPts val="1600"/>
              <a:buChar char="●"/>
            </a:pPr>
            <a:r>
              <a:rPr lang="es-ES" sz="1600" u="sng"/>
              <a:t>Flujo de tareas mejorado</a:t>
            </a:r>
            <a:r>
              <a:rPr lang="es-ES" sz="1600"/>
              <a:t>: las personas adecuadas trabajan en las tareas adecuadas en el momento adecuado;</a:t>
            </a:r>
            <a:endParaRPr/>
          </a:p>
          <a:p>
            <a:pPr indent="-228600" lvl="0" marL="457200" rtl="0" algn="just">
              <a:lnSpc>
                <a:spcPct val="115000"/>
              </a:lnSpc>
              <a:spcBef>
                <a:spcPts val="0"/>
              </a:spcBef>
              <a:spcAft>
                <a:spcPts val="0"/>
              </a:spcAft>
              <a:buSzPts val="1600"/>
              <a:buNone/>
            </a:pPr>
            <a:r>
              <a:t/>
            </a:r>
            <a:endParaRPr sz="1600"/>
          </a:p>
          <a:p>
            <a:pPr indent="-330200" lvl="0" marL="457200" rtl="0" algn="just">
              <a:lnSpc>
                <a:spcPct val="115000"/>
              </a:lnSpc>
              <a:spcBef>
                <a:spcPts val="0"/>
              </a:spcBef>
              <a:spcAft>
                <a:spcPts val="0"/>
              </a:spcAft>
              <a:buSzPts val="1600"/>
              <a:buChar char="●"/>
            </a:pPr>
            <a:r>
              <a:rPr lang="es-ES" sz="1600" u="sng"/>
              <a:t>Estimaciones más precisas</a:t>
            </a:r>
            <a:r>
              <a:rPr lang="es-ES" sz="1600"/>
              <a:t>: esto también puede ayudar a los ejecutivos a calcular cuándo empezarán los proyectos a repercutir en los ingresos, los costes y la rentabilidad.</a:t>
            </a:r>
            <a:endParaRPr/>
          </a:p>
        </p:txBody>
      </p:sp>
      <p:sp>
        <p:nvSpPr>
          <p:cNvPr id="400" name="Google Shape;400;p30"/>
          <p:cNvSpPr txBox="1"/>
          <p:nvPr>
            <p:ph type="title"/>
          </p:nvPr>
        </p:nvSpPr>
        <p:spPr>
          <a:xfrm>
            <a:off x="1749700" y="781325"/>
            <a:ext cx="6972150" cy="635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s-ES" sz="2200">
                <a:solidFill>
                  <a:schemeClr val="dk1"/>
                </a:solidFill>
              </a:rPr>
              <a:t>La planificación de recursos ayuda a garantizar:</a:t>
            </a:r>
            <a:endParaRPr sz="2200">
              <a:solidFill>
                <a:schemeClr val="dk1"/>
              </a:solidFill>
            </a:endParaRPr>
          </a:p>
        </p:txBody>
      </p:sp>
      <p:pic>
        <p:nvPicPr>
          <p:cNvPr id="401" name="Google Shape;401;p30"/>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pic>
        <p:nvPicPr>
          <p:cNvPr id="402" name="Google Shape;402;p30"/>
          <p:cNvPicPr preferRelativeResize="0"/>
          <p:nvPr/>
        </p:nvPicPr>
        <p:blipFill rotWithShape="1">
          <a:blip r:embed="rId5">
            <a:alphaModFix/>
          </a:blip>
          <a:srcRect b="0" l="0" r="0" t="0"/>
          <a:stretch/>
        </p:blipFill>
        <p:spPr>
          <a:xfrm>
            <a:off x="0" y="447300"/>
            <a:ext cx="1097150" cy="10381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31"/>
          <p:cNvSpPr txBox="1"/>
          <p:nvPr>
            <p:ph type="title"/>
          </p:nvPr>
        </p:nvSpPr>
        <p:spPr>
          <a:xfrm>
            <a:off x="265500" y="2219950"/>
            <a:ext cx="3721284" cy="1318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600"/>
              <a:buNone/>
            </a:pPr>
            <a:r>
              <a:rPr lang="es-ES" sz="2300"/>
              <a:t>3. INTRODUCCIÓN A LA </a:t>
            </a:r>
            <a:br>
              <a:rPr lang="es-ES" sz="2300"/>
            </a:br>
            <a:r>
              <a:rPr lang="es-ES" sz="2300"/>
              <a:t>GESTIÓN FINANCIERA</a:t>
            </a:r>
            <a:endParaRPr/>
          </a:p>
        </p:txBody>
      </p:sp>
      <p:sp>
        <p:nvSpPr>
          <p:cNvPr id="408" name="Google Shape;408;p31"/>
          <p:cNvSpPr txBox="1"/>
          <p:nvPr>
            <p:ph idx="2" type="body"/>
          </p:nvPr>
        </p:nvSpPr>
        <p:spPr>
          <a:xfrm>
            <a:off x="4957550" y="907500"/>
            <a:ext cx="3837000" cy="3328500"/>
          </a:xfrm>
          <a:prstGeom prst="rect">
            <a:avLst/>
          </a:prstGeom>
          <a:noFill/>
          <a:ln>
            <a:noFill/>
          </a:ln>
        </p:spPr>
        <p:txBody>
          <a:bodyPr anchorCtr="0" anchor="ctr" bIns="91425" lIns="91425" spcFirstLastPara="1" rIns="91425" wrap="square" tIns="91425">
            <a:noAutofit/>
          </a:bodyPr>
          <a:lstStyle/>
          <a:p>
            <a:pPr indent="0" lvl="0" marL="457200" rtl="0" algn="l">
              <a:lnSpc>
                <a:spcPct val="100000"/>
              </a:lnSpc>
              <a:spcBef>
                <a:spcPts val="0"/>
              </a:spcBef>
              <a:spcAft>
                <a:spcPts val="0"/>
              </a:spcAft>
              <a:buSzPts val="1800"/>
              <a:buNone/>
            </a:pPr>
            <a:r>
              <a:t/>
            </a:r>
            <a:endParaRPr b="1">
              <a:solidFill>
                <a:schemeClr val="dk2"/>
              </a:solidFill>
            </a:endParaRPr>
          </a:p>
          <a:p>
            <a:pPr indent="0" lvl="0" marL="457200" rtl="0" algn="l">
              <a:lnSpc>
                <a:spcPct val="100000"/>
              </a:lnSpc>
              <a:spcBef>
                <a:spcPts val="0"/>
              </a:spcBef>
              <a:spcAft>
                <a:spcPts val="0"/>
              </a:spcAft>
              <a:buSzPts val="1800"/>
              <a:buNone/>
            </a:pPr>
            <a:r>
              <a:t/>
            </a:r>
            <a:endParaRPr b="1">
              <a:solidFill>
                <a:schemeClr val="dk2"/>
              </a:solidFill>
            </a:endParaRPr>
          </a:p>
          <a:p>
            <a:pPr indent="0" lvl="0" marL="457200" rtl="0" algn="l">
              <a:lnSpc>
                <a:spcPct val="100000"/>
              </a:lnSpc>
              <a:spcBef>
                <a:spcPts val="0"/>
              </a:spcBef>
              <a:spcAft>
                <a:spcPts val="0"/>
              </a:spcAft>
              <a:buSzPts val="1800"/>
              <a:buNone/>
            </a:pPr>
            <a:r>
              <a:t/>
            </a:r>
            <a:endParaRPr b="1">
              <a:solidFill>
                <a:schemeClr val="dk2"/>
              </a:solidFill>
            </a:endParaRPr>
          </a:p>
          <a:p>
            <a:pPr indent="0" lvl="0" marL="0" rtl="0" algn="l">
              <a:lnSpc>
                <a:spcPct val="100000"/>
              </a:lnSpc>
              <a:spcBef>
                <a:spcPts val="0"/>
              </a:spcBef>
              <a:spcAft>
                <a:spcPts val="0"/>
              </a:spcAft>
              <a:buSzPts val="1800"/>
              <a:buNone/>
            </a:pPr>
            <a:r>
              <a:t/>
            </a:r>
            <a:endParaRPr b="1">
              <a:solidFill>
                <a:schemeClr val="dk2"/>
              </a:solidFill>
            </a:endParaRPr>
          </a:p>
          <a:p>
            <a:pPr indent="0" lvl="0" marL="457200" rtl="0" algn="l">
              <a:lnSpc>
                <a:spcPct val="100000"/>
              </a:lnSpc>
              <a:spcBef>
                <a:spcPts val="0"/>
              </a:spcBef>
              <a:spcAft>
                <a:spcPts val="0"/>
              </a:spcAft>
              <a:buSzPts val="1800"/>
              <a:buNone/>
            </a:pPr>
            <a:r>
              <a:t/>
            </a:r>
            <a:endParaRPr b="1">
              <a:solidFill>
                <a:schemeClr val="dk2"/>
              </a:solidFill>
            </a:endParaRPr>
          </a:p>
          <a:p>
            <a:pPr indent="0" lvl="0" marL="0" rtl="0" algn="l">
              <a:lnSpc>
                <a:spcPct val="100000"/>
              </a:lnSpc>
              <a:spcBef>
                <a:spcPts val="0"/>
              </a:spcBef>
              <a:spcAft>
                <a:spcPts val="0"/>
              </a:spcAft>
              <a:buSzPts val="1800"/>
              <a:buNone/>
            </a:pPr>
            <a:r>
              <a:rPr b="1" lang="es-ES">
                <a:solidFill>
                  <a:schemeClr val="dk2"/>
                </a:solidFill>
              </a:rPr>
              <a:t>3.1 ¿Qué es la gestión financiera?</a:t>
            </a:r>
            <a:endParaRPr/>
          </a:p>
          <a:p>
            <a:pPr indent="0" lvl="0" marL="0" rtl="0" algn="l">
              <a:lnSpc>
                <a:spcPct val="100000"/>
              </a:lnSpc>
              <a:spcBef>
                <a:spcPts val="0"/>
              </a:spcBef>
              <a:spcAft>
                <a:spcPts val="0"/>
              </a:spcAft>
              <a:buSzPts val="1800"/>
              <a:buNone/>
            </a:pPr>
            <a:r>
              <a:t/>
            </a:r>
            <a:endParaRPr b="1">
              <a:solidFill>
                <a:schemeClr val="dk2"/>
              </a:solidFill>
            </a:endParaRPr>
          </a:p>
          <a:p>
            <a:pPr indent="0" lvl="0" marL="0" rtl="0" algn="l">
              <a:lnSpc>
                <a:spcPct val="100000"/>
              </a:lnSpc>
              <a:spcBef>
                <a:spcPts val="0"/>
              </a:spcBef>
              <a:spcAft>
                <a:spcPts val="0"/>
              </a:spcAft>
              <a:buSzPts val="1800"/>
              <a:buNone/>
            </a:pPr>
            <a:r>
              <a:rPr b="1" lang="es-ES">
                <a:solidFill>
                  <a:schemeClr val="dk2"/>
                </a:solidFill>
              </a:rPr>
              <a:t>3.2 Objetivo de la gestión financiera</a:t>
            </a:r>
            <a:endParaRPr/>
          </a:p>
          <a:p>
            <a:pPr indent="0" lvl="0" marL="0" rtl="0" algn="l">
              <a:lnSpc>
                <a:spcPct val="100000"/>
              </a:lnSpc>
              <a:spcBef>
                <a:spcPts val="0"/>
              </a:spcBef>
              <a:spcAft>
                <a:spcPts val="0"/>
              </a:spcAft>
              <a:buSzPts val="1800"/>
              <a:buNone/>
            </a:pPr>
            <a:r>
              <a:t/>
            </a:r>
            <a:endParaRPr b="1">
              <a:solidFill>
                <a:schemeClr val="dk2"/>
              </a:solidFill>
            </a:endParaRPr>
          </a:p>
          <a:p>
            <a:pPr indent="0" lvl="0" marL="0" rtl="0" algn="l">
              <a:lnSpc>
                <a:spcPct val="100000"/>
              </a:lnSpc>
              <a:spcBef>
                <a:spcPts val="0"/>
              </a:spcBef>
              <a:spcAft>
                <a:spcPts val="0"/>
              </a:spcAft>
              <a:buSzPts val="1800"/>
              <a:buNone/>
            </a:pPr>
            <a:r>
              <a:rPr b="1" lang="es-ES">
                <a:solidFill>
                  <a:schemeClr val="dk2"/>
                </a:solidFill>
              </a:rPr>
              <a:t>3.3 Elementos de la gestión financiera</a:t>
            </a:r>
            <a:endParaRPr/>
          </a:p>
          <a:p>
            <a:pPr indent="0" lvl="0" marL="0" rtl="0" algn="l">
              <a:lnSpc>
                <a:spcPct val="100000"/>
              </a:lnSpc>
              <a:spcBef>
                <a:spcPts val="0"/>
              </a:spcBef>
              <a:spcAft>
                <a:spcPts val="0"/>
              </a:spcAft>
              <a:buSzPts val="1800"/>
              <a:buNone/>
            </a:pPr>
            <a:r>
              <a:t/>
            </a:r>
            <a:endParaRPr b="1">
              <a:solidFill>
                <a:schemeClr val="dk2"/>
              </a:solidFill>
            </a:endParaRPr>
          </a:p>
          <a:p>
            <a:pPr indent="0" lvl="0" marL="457200" rtl="0" algn="ctr">
              <a:lnSpc>
                <a:spcPct val="100000"/>
              </a:lnSpc>
              <a:spcBef>
                <a:spcPts val="0"/>
              </a:spcBef>
              <a:spcAft>
                <a:spcPts val="0"/>
              </a:spcAft>
              <a:buSzPts val="1800"/>
              <a:buNone/>
            </a:pPr>
            <a:r>
              <a:t/>
            </a:r>
            <a:endParaRPr b="1">
              <a:solidFill>
                <a:schemeClr val="dk2"/>
              </a:solidFill>
            </a:endParaRPr>
          </a:p>
          <a:p>
            <a:pPr indent="0" lvl="0" marL="0" rtl="0" algn="l">
              <a:lnSpc>
                <a:spcPct val="115000"/>
              </a:lnSpc>
              <a:spcBef>
                <a:spcPts val="0"/>
              </a:spcBef>
              <a:spcAft>
                <a:spcPts val="0"/>
              </a:spcAft>
              <a:buSzPts val="1800"/>
              <a:buNone/>
            </a:pPr>
            <a:r>
              <a:t/>
            </a:r>
            <a:endParaRPr b="1"/>
          </a:p>
          <a:p>
            <a:pPr indent="0" lvl="0" marL="0" rtl="0" algn="l">
              <a:lnSpc>
                <a:spcPct val="115000"/>
              </a:lnSpc>
              <a:spcBef>
                <a:spcPts val="0"/>
              </a:spcBef>
              <a:spcAft>
                <a:spcPts val="0"/>
              </a:spcAft>
              <a:buSzPts val="1800"/>
              <a:buNone/>
            </a:pPr>
            <a:r>
              <a:t/>
            </a:r>
            <a:endParaRPr b="1"/>
          </a:p>
          <a:p>
            <a:pPr indent="0" lvl="0" marL="0" rtl="0" algn="l">
              <a:lnSpc>
                <a:spcPct val="115000"/>
              </a:lnSpc>
              <a:spcBef>
                <a:spcPts val="0"/>
              </a:spcBef>
              <a:spcAft>
                <a:spcPts val="1600"/>
              </a:spcAft>
              <a:buSzPts val="1800"/>
              <a:buNone/>
            </a:pPr>
            <a:r>
              <a:t/>
            </a:r>
            <a:endParaRPr sz="1500"/>
          </a:p>
        </p:txBody>
      </p:sp>
      <p:pic>
        <p:nvPicPr>
          <p:cNvPr id="409" name="Google Shape;409;p31"/>
          <p:cNvPicPr preferRelativeResize="0"/>
          <p:nvPr/>
        </p:nvPicPr>
        <p:blipFill rotWithShape="1">
          <a:blip r:embed="rId3">
            <a:alphaModFix/>
          </a:blip>
          <a:srcRect b="0" l="0" r="0" t="0"/>
          <a:stretch/>
        </p:blipFill>
        <p:spPr>
          <a:xfrm>
            <a:off x="265500" y="244925"/>
            <a:ext cx="1393177" cy="1318200"/>
          </a:xfrm>
          <a:prstGeom prst="rect">
            <a:avLst/>
          </a:prstGeom>
          <a:noFill/>
          <a:ln>
            <a:noFill/>
          </a:ln>
        </p:spPr>
      </p:pic>
      <p:pic>
        <p:nvPicPr>
          <p:cNvPr id="410" name="Google Shape;410;p31"/>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32"/>
          <p:cNvSpPr txBox="1"/>
          <p:nvPr>
            <p:ph idx="1" type="body"/>
          </p:nvPr>
        </p:nvSpPr>
        <p:spPr>
          <a:xfrm>
            <a:off x="1296375" y="662225"/>
            <a:ext cx="3853800" cy="1759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b="1" lang="es-ES" sz="1800">
                <a:solidFill>
                  <a:schemeClr val="dk1"/>
                </a:solidFill>
              </a:rPr>
              <a:t>¿Qué es la </a:t>
            </a:r>
            <a:r>
              <a:rPr b="1" lang="es-ES" sz="1800" u="sng">
                <a:solidFill>
                  <a:schemeClr val="dk1"/>
                </a:solidFill>
              </a:rPr>
              <a:t>gestión financiera</a:t>
            </a:r>
            <a:r>
              <a:rPr b="1" lang="es-ES" sz="1800">
                <a:solidFill>
                  <a:schemeClr val="dk1"/>
                </a:solidFill>
              </a:rPr>
              <a:t>?</a:t>
            </a:r>
            <a:endParaRPr/>
          </a:p>
          <a:p>
            <a:pPr indent="0" lvl="0" marL="0" rtl="0" algn="l">
              <a:lnSpc>
                <a:spcPct val="100000"/>
              </a:lnSpc>
              <a:spcBef>
                <a:spcPts val="0"/>
              </a:spcBef>
              <a:spcAft>
                <a:spcPts val="0"/>
              </a:spcAft>
              <a:buSzPts val="1400"/>
              <a:buNone/>
            </a:pPr>
            <a:r>
              <a:t/>
            </a:r>
            <a:endParaRPr b="1" sz="1300">
              <a:solidFill>
                <a:schemeClr val="dk1"/>
              </a:solidFill>
            </a:endParaRPr>
          </a:p>
          <a:p>
            <a:pPr indent="0" lvl="0" marL="0" rtl="0" algn="just">
              <a:lnSpc>
                <a:spcPct val="115000"/>
              </a:lnSpc>
              <a:spcBef>
                <a:spcPts val="1200"/>
              </a:spcBef>
              <a:spcAft>
                <a:spcPts val="0"/>
              </a:spcAft>
              <a:buSzPts val="1400"/>
              <a:buNone/>
            </a:pPr>
            <a:r>
              <a:rPr i="1" lang="es-ES">
                <a:highlight>
                  <a:srgbClr val="FFFFFF"/>
                </a:highlight>
              </a:rPr>
              <a:t>"La gestión financiera es la actividad relacionada con la planificación, la obtención, el control y la administración de los fondos utilizados en la empresa". </a:t>
            </a:r>
            <a:endParaRPr/>
          </a:p>
          <a:p>
            <a:pPr indent="0" lvl="0" marL="0" rtl="0" algn="just">
              <a:lnSpc>
                <a:spcPct val="115000"/>
              </a:lnSpc>
              <a:spcBef>
                <a:spcPts val="1200"/>
              </a:spcBef>
              <a:spcAft>
                <a:spcPts val="0"/>
              </a:spcAft>
              <a:buSzPts val="1400"/>
              <a:buNone/>
            </a:pPr>
            <a:r>
              <a:rPr lang="es-ES" sz="1000">
                <a:highlight>
                  <a:srgbClr val="FFFFFF"/>
                </a:highlight>
              </a:rPr>
              <a:t>Guthman and Dougal</a:t>
            </a:r>
            <a:endParaRPr sz="1100">
              <a:highlight>
                <a:srgbClr val="FFFFFF"/>
              </a:highlight>
            </a:endParaRPr>
          </a:p>
          <a:p>
            <a:pPr indent="0" lvl="0" marL="0" rtl="0" algn="just">
              <a:lnSpc>
                <a:spcPct val="115000"/>
              </a:lnSpc>
              <a:spcBef>
                <a:spcPts val="1200"/>
              </a:spcBef>
              <a:spcAft>
                <a:spcPts val="0"/>
              </a:spcAft>
              <a:buSzPts val="1400"/>
              <a:buNone/>
            </a:pPr>
            <a:r>
              <a:t/>
            </a:r>
            <a:endParaRPr sz="1300">
              <a:highlight>
                <a:srgbClr val="FFFFFF"/>
              </a:highlight>
            </a:endParaRPr>
          </a:p>
          <a:p>
            <a:pPr indent="0" lvl="0" marL="0" rtl="0" algn="just">
              <a:lnSpc>
                <a:spcPct val="115000"/>
              </a:lnSpc>
              <a:spcBef>
                <a:spcPts val="1200"/>
              </a:spcBef>
              <a:spcAft>
                <a:spcPts val="0"/>
              </a:spcAft>
              <a:buSzPts val="1400"/>
              <a:buNone/>
            </a:pPr>
            <a:r>
              <a:t/>
            </a:r>
            <a:endParaRPr sz="1300">
              <a:highlight>
                <a:srgbClr val="FFFFFF"/>
              </a:highlight>
            </a:endParaRPr>
          </a:p>
          <a:p>
            <a:pPr indent="0" lvl="0" marL="0" rtl="0" algn="just">
              <a:lnSpc>
                <a:spcPct val="115000"/>
              </a:lnSpc>
              <a:spcBef>
                <a:spcPts val="1200"/>
              </a:spcBef>
              <a:spcAft>
                <a:spcPts val="1200"/>
              </a:spcAft>
              <a:buSzPts val="1400"/>
              <a:buNone/>
            </a:pPr>
            <a:r>
              <a:t/>
            </a:r>
            <a:endParaRPr sz="1300"/>
          </a:p>
        </p:txBody>
      </p:sp>
      <p:pic>
        <p:nvPicPr>
          <p:cNvPr id="416" name="Google Shape;416;p32"/>
          <p:cNvPicPr preferRelativeResize="0"/>
          <p:nvPr/>
        </p:nvPicPr>
        <p:blipFill rotWithShape="1">
          <a:blip r:embed="rId3">
            <a:alphaModFix/>
          </a:blip>
          <a:srcRect b="0" l="0" r="0" t="0"/>
          <a:stretch/>
        </p:blipFill>
        <p:spPr>
          <a:xfrm>
            <a:off x="2149476" y="2422025"/>
            <a:ext cx="2294750" cy="2294750"/>
          </a:xfrm>
          <a:prstGeom prst="rect">
            <a:avLst/>
          </a:prstGeom>
          <a:noFill/>
          <a:ln>
            <a:noFill/>
          </a:ln>
        </p:spPr>
      </p:pic>
      <p:sp>
        <p:nvSpPr>
          <p:cNvPr id="417" name="Google Shape;417;p32"/>
          <p:cNvSpPr txBox="1"/>
          <p:nvPr/>
        </p:nvSpPr>
        <p:spPr>
          <a:xfrm>
            <a:off x="4813925" y="3006875"/>
            <a:ext cx="3853800" cy="1483453"/>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1200"/>
              </a:spcBef>
              <a:spcAft>
                <a:spcPts val="1200"/>
              </a:spcAft>
              <a:buClr>
                <a:srgbClr val="000000"/>
              </a:buClr>
              <a:buSzPts val="1400"/>
              <a:buFont typeface="Arial"/>
              <a:buNone/>
            </a:pPr>
            <a:r>
              <a:rPr b="1" i="0" lang="es-ES" sz="1400" u="none" cap="none" strike="noStrike">
                <a:solidFill>
                  <a:schemeClr val="dk1"/>
                </a:solidFill>
                <a:highlight>
                  <a:srgbClr val="FFFFFF"/>
                </a:highlight>
                <a:latin typeface="Lato"/>
                <a:ea typeface="Lato"/>
                <a:cs typeface="Lato"/>
                <a:sym typeface="Lato"/>
              </a:rPr>
              <a:t>GF</a:t>
            </a:r>
            <a:r>
              <a:rPr b="0" i="0" lang="es-ES" sz="1400" u="none" cap="none" strike="noStrike">
                <a:solidFill>
                  <a:schemeClr val="dk2"/>
                </a:solidFill>
                <a:highlight>
                  <a:srgbClr val="FFFFFF"/>
                </a:highlight>
                <a:latin typeface="Lato"/>
                <a:ea typeface="Lato"/>
                <a:cs typeface="Lato"/>
                <a:sym typeface="Lato"/>
              </a:rPr>
              <a:t> es la subunidad de gestión que se centra en la generación de información financiera que pueda utilizarse para </a:t>
            </a:r>
            <a:r>
              <a:rPr b="1" i="0" lang="es-ES" sz="1400" u="none" cap="none" strike="noStrike">
                <a:solidFill>
                  <a:schemeClr val="dk2"/>
                </a:solidFill>
                <a:highlight>
                  <a:srgbClr val="FFFFFF"/>
                </a:highlight>
                <a:latin typeface="Lato"/>
                <a:ea typeface="Lato"/>
                <a:cs typeface="Lato"/>
                <a:sym typeface="Lato"/>
              </a:rPr>
              <a:t>mejorar la toma de decisiones.</a:t>
            </a:r>
            <a:endParaRPr/>
          </a:p>
        </p:txBody>
      </p:sp>
      <p:pic>
        <p:nvPicPr>
          <p:cNvPr id="418" name="Google Shape;418;p32"/>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pic>
        <p:nvPicPr>
          <p:cNvPr id="419" name="Google Shape;419;p32"/>
          <p:cNvPicPr preferRelativeResize="0"/>
          <p:nvPr/>
        </p:nvPicPr>
        <p:blipFill rotWithShape="1">
          <a:blip r:embed="rId5">
            <a:alphaModFix/>
          </a:blip>
          <a:srcRect b="0" l="0" r="0" t="0"/>
          <a:stretch/>
        </p:blipFill>
        <p:spPr>
          <a:xfrm>
            <a:off x="0" y="447300"/>
            <a:ext cx="1097150" cy="10381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33"/>
          <p:cNvSpPr txBox="1"/>
          <p:nvPr>
            <p:ph type="title"/>
          </p:nvPr>
        </p:nvSpPr>
        <p:spPr>
          <a:xfrm>
            <a:off x="265500" y="2090325"/>
            <a:ext cx="3319500" cy="1318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600"/>
              <a:buNone/>
            </a:pPr>
            <a:r>
              <a:rPr lang="es-ES" sz="2300"/>
              <a:t>OBJETIVO DE </a:t>
            </a:r>
            <a:br>
              <a:rPr lang="es-ES" sz="2300"/>
            </a:br>
            <a:r>
              <a:rPr lang="es-ES" sz="2300"/>
              <a:t>GESTIÓN FINANCIERA</a:t>
            </a:r>
            <a:endParaRPr/>
          </a:p>
        </p:txBody>
      </p:sp>
      <p:pic>
        <p:nvPicPr>
          <p:cNvPr id="425" name="Google Shape;425;p33"/>
          <p:cNvPicPr preferRelativeResize="0"/>
          <p:nvPr/>
        </p:nvPicPr>
        <p:blipFill rotWithShape="1">
          <a:blip r:embed="rId3">
            <a:alphaModFix/>
          </a:blip>
          <a:srcRect b="0" l="0" r="0" t="0"/>
          <a:stretch/>
        </p:blipFill>
        <p:spPr>
          <a:xfrm>
            <a:off x="265500" y="244925"/>
            <a:ext cx="1393177" cy="1318200"/>
          </a:xfrm>
          <a:prstGeom prst="rect">
            <a:avLst/>
          </a:prstGeom>
          <a:noFill/>
          <a:ln>
            <a:noFill/>
          </a:ln>
        </p:spPr>
      </p:pic>
      <p:pic>
        <p:nvPicPr>
          <p:cNvPr id="426" name="Google Shape;426;p33"/>
          <p:cNvPicPr preferRelativeResize="0"/>
          <p:nvPr/>
        </p:nvPicPr>
        <p:blipFill rotWithShape="1">
          <a:blip r:embed="rId4">
            <a:alphaModFix amt="80000"/>
          </a:blip>
          <a:srcRect b="0" l="0" r="0" t="0"/>
          <a:stretch/>
        </p:blipFill>
        <p:spPr>
          <a:xfrm>
            <a:off x="2075825" y="3137475"/>
            <a:ext cx="2054925" cy="1939326"/>
          </a:xfrm>
          <a:prstGeom prst="rect">
            <a:avLst/>
          </a:prstGeom>
          <a:noFill/>
          <a:ln>
            <a:noFill/>
          </a:ln>
        </p:spPr>
      </p:pic>
      <p:sp>
        <p:nvSpPr>
          <p:cNvPr id="427" name="Google Shape;427;p33"/>
          <p:cNvSpPr txBox="1"/>
          <p:nvPr/>
        </p:nvSpPr>
        <p:spPr>
          <a:xfrm>
            <a:off x="5075200" y="584350"/>
            <a:ext cx="3000000" cy="1846629"/>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0"/>
              </a:spcBef>
              <a:spcAft>
                <a:spcPts val="0"/>
              </a:spcAft>
              <a:buClr>
                <a:schemeClr val="accent1"/>
              </a:buClr>
              <a:buSzPts val="1800"/>
              <a:buFont typeface="Lato"/>
              <a:buChar char="❖"/>
            </a:pPr>
            <a:r>
              <a:rPr b="1" i="0" lang="es-ES" sz="1800" u="sng" cap="none" strike="noStrike">
                <a:solidFill>
                  <a:schemeClr val="accent1"/>
                </a:solidFill>
                <a:latin typeface="Lato"/>
                <a:ea typeface="Lato"/>
                <a:cs typeface="Lato"/>
                <a:sym typeface="Lato"/>
              </a:rPr>
              <a:t>Alta eficacia</a:t>
            </a:r>
            <a:endParaRPr/>
          </a:p>
          <a:p>
            <a:pPr indent="0" lvl="0" marL="457200" marR="0" rtl="0" algn="l">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Lato"/>
                <a:ea typeface="Lato"/>
                <a:cs typeface="Lato"/>
                <a:sym typeface="Lato"/>
              </a:rPr>
              <a:t>GF intenta aumentar la eficacia de todos los departamentos de la empresa</a:t>
            </a: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Lato"/>
              <a:ea typeface="Lato"/>
              <a:cs typeface="Lato"/>
              <a:sym typeface="Lato"/>
            </a:endParaRPr>
          </a:p>
        </p:txBody>
      </p:sp>
      <p:sp>
        <p:nvSpPr>
          <p:cNvPr id="428" name="Google Shape;428;p33"/>
          <p:cNvSpPr txBox="1"/>
          <p:nvPr/>
        </p:nvSpPr>
        <p:spPr>
          <a:xfrm>
            <a:off x="5075200" y="2749425"/>
            <a:ext cx="3000000" cy="1846629"/>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0"/>
              </a:spcBef>
              <a:spcAft>
                <a:spcPts val="0"/>
              </a:spcAft>
              <a:buClr>
                <a:schemeClr val="accent1"/>
              </a:buClr>
              <a:buSzPts val="1800"/>
              <a:buFont typeface="Lato"/>
              <a:buChar char="❖"/>
            </a:pPr>
            <a:r>
              <a:rPr b="1" i="0" lang="es-ES" sz="1800" u="sng" cap="none" strike="noStrike">
                <a:solidFill>
                  <a:schemeClr val="accent1"/>
                </a:solidFill>
                <a:latin typeface="Lato"/>
                <a:ea typeface="Lato"/>
                <a:cs typeface="Lato"/>
                <a:sym typeface="Lato"/>
              </a:rPr>
              <a:t>Reducir riesgos</a:t>
            </a:r>
            <a:endParaRPr/>
          </a:p>
          <a:p>
            <a:pPr indent="0" lvl="0" marL="457200" marR="0" rtl="0" algn="l">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Lato"/>
                <a:ea typeface="Lato"/>
                <a:cs typeface="Lato"/>
                <a:sym typeface="Lato"/>
              </a:rPr>
              <a:t>Los gestores financieros deben evitar las situaciones de alto riesgo y asumir riesgos calculados</a:t>
            </a:r>
            <a:endParaRPr/>
          </a:p>
        </p:txBody>
      </p:sp>
      <p:pic>
        <p:nvPicPr>
          <p:cNvPr id="429" name="Google Shape;429;p33"/>
          <p:cNvPicPr preferRelativeResize="0"/>
          <p:nvPr/>
        </p:nvPicPr>
        <p:blipFill rotWithShape="1">
          <a:blip r:embed="rId5">
            <a:alphaModFix/>
          </a:blip>
          <a:srcRect b="0" l="0" r="0" t="0"/>
          <a:stretch/>
        </p:blipFill>
        <p:spPr>
          <a:xfrm>
            <a:off x="265500" y="4577350"/>
            <a:ext cx="1484200" cy="30780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34"/>
          <p:cNvSpPr txBox="1"/>
          <p:nvPr>
            <p:ph type="title"/>
          </p:nvPr>
        </p:nvSpPr>
        <p:spPr>
          <a:xfrm>
            <a:off x="253013" y="2090325"/>
            <a:ext cx="3319500" cy="1318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600"/>
              <a:buNone/>
            </a:pPr>
            <a:r>
              <a:rPr lang="es-ES" sz="2300"/>
              <a:t>OBJETIVO DE </a:t>
            </a:r>
            <a:br>
              <a:rPr lang="es-ES" sz="2300"/>
            </a:br>
            <a:r>
              <a:rPr lang="es-ES" sz="2300"/>
              <a:t>GESTIÓN FINANCIERA</a:t>
            </a:r>
            <a:endParaRPr/>
          </a:p>
        </p:txBody>
      </p:sp>
      <p:pic>
        <p:nvPicPr>
          <p:cNvPr id="435" name="Google Shape;435;p34"/>
          <p:cNvPicPr preferRelativeResize="0"/>
          <p:nvPr/>
        </p:nvPicPr>
        <p:blipFill rotWithShape="1">
          <a:blip r:embed="rId3">
            <a:alphaModFix/>
          </a:blip>
          <a:srcRect b="0" l="0" r="0" t="0"/>
          <a:stretch/>
        </p:blipFill>
        <p:spPr>
          <a:xfrm>
            <a:off x="265500" y="244925"/>
            <a:ext cx="1393177" cy="1318200"/>
          </a:xfrm>
          <a:prstGeom prst="rect">
            <a:avLst/>
          </a:prstGeom>
          <a:noFill/>
          <a:ln>
            <a:noFill/>
          </a:ln>
        </p:spPr>
      </p:pic>
      <p:pic>
        <p:nvPicPr>
          <p:cNvPr id="436" name="Google Shape;436;p34"/>
          <p:cNvPicPr preferRelativeResize="0"/>
          <p:nvPr/>
        </p:nvPicPr>
        <p:blipFill rotWithShape="1">
          <a:blip r:embed="rId4">
            <a:alphaModFix amt="80000"/>
          </a:blip>
          <a:srcRect b="0" l="0" r="0" t="0"/>
          <a:stretch/>
        </p:blipFill>
        <p:spPr>
          <a:xfrm>
            <a:off x="2075825" y="3137475"/>
            <a:ext cx="2054925" cy="1939326"/>
          </a:xfrm>
          <a:prstGeom prst="rect">
            <a:avLst/>
          </a:prstGeom>
          <a:noFill/>
          <a:ln>
            <a:noFill/>
          </a:ln>
        </p:spPr>
      </p:pic>
      <p:sp>
        <p:nvSpPr>
          <p:cNvPr id="437" name="Google Shape;437;p34"/>
          <p:cNvSpPr txBox="1"/>
          <p:nvPr/>
        </p:nvSpPr>
        <p:spPr>
          <a:xfrm>
            <a:off x="5075200" y="584350"/>
            <a:ext cx="3319500" cy="2215961"/>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0"/>
              </a:spcBef>
              <a:spcAft>
                <a:spcPts val="0"/>
              </a:spcAft>
              <a:buClr>
                <a:schemeClr val="accent1"/>
              </a:buClr>
              <a:buSzPts val="1800"/>
              <a:buFont typeface="Lato"/>
              <a:buChar char="❖"/>
            </a:pPr>
            <a:r>
              <a:rPr b="1" i="0" lang="es-ES" sz="1800" u="sng" cap="none" strike="noStrike">
                <a:solidFill>
                  <a:schemeClr val="accent1"/>
                </a:solidFill>
                <a:latin typeface="Lato"/>
                <a:ea typeface="Lato"/>
                <a:cs typeface="Lato"/>
                <a:sym typeface="Lato"/>
              </a:rPr>
              <a:t>Supervivencia empresarial</a:t>
            </a:r>
            <a:endParaRPr/>
          </a:p>
          <a:p>
            <a:pPr indent="0" lvl="0" marL="457200" marR="0" rtl="0" algn="l">
              <a:lnSpc>
                <a:spcPct val="100000"/>
              </a:lnSpc>
              <a:spcBef>
                <a:spcPts val="0"/>
              </a:spcBef>
              <a:spcAft>
                <a:spcPts val="0"/>
              </a:spcAft>
              <a:buClr>
                <a:srgbClr val="000000"/>
              </a:buClr>
              <a:buSzPts val="1600"/>
              <a:buFont typeface="Arial"/>
              <a:buNone/>
            </a:pPr>
            <a:r>
              <a:rPr b="0" i="0" lang="es-ES" sz="1600" u="none" cap="none" strike="noStrike">
                <a:solidFill>
                  <a:schemeClr val="dk2"/>
                </a:solidFill>
                <a:latin typeface="Lato"/>
                <a:ea typeface="Lato"/>
                <a:cs typeface="Lato"/>
                <a:sym typeface="Lato"/>
              </a:rPr>
              <a:t>El empresario necesita mantener el control de la gestión porque la supervivencia de la organización es un objetivo primordial</a:t>
            </a: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Lato"/>
              <a:ea typeface="Lato"/>
              <a:cs typeface="Lato"/>
              <a:sym typeface="Lato"/>
            </a:endParaRPr>
          </a:p>
        </p:txBody>
      </p:sp>
      <p:sp>
        <p:nvSpPr>
          <p:cNvPr id="438" name="Google Shape;438;p34"/>
          <p:cNvSpPr txBox="1"/>
          <p:nvPr/>
        </p:nvSpPr>
        <p:spPr>
          <a:xfrm>
            <a:off x="5075200" y="2749425"/>
            <a:ext cx="3000000" cy="1908184"/>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0000"/>
              </a:lnSpc>
              <a:spcBef>
                <a:spcPts val="0"/>
              </a:spcBef>
              <a:spcAft>
                <a:spcPts val="0"/>
              </a:spcAft>
              <a:buClr>
                <a:schemeClr val="accent1"/>
              </a:buClr>
              <a:buSzPts val="1600"/>
              <a:buFont typeface="Lato"/>
              <a:buChar char="❖"/>
            </a:pPr>
            <a:r>
              <a:rPr b="1" i="0" lang="es-ES" sz="1600" u="sng" cap="none" strike="noStrike">
                <a:solidFill>
                  <a:schemeClr val="accent1"/>
                </a:solidFill>
                <a:latin typeface="Lato"/>
                <a:ea typeface="Lato"/>
                <a:cs typeface="Lato"/>
                <a:sym typeface="Lato"/>
              </a:rPr>
              <a:t>Estructura equilibrada</a:t>
            </a:r>
            <a:endParaRPr/>
          </a:p>
          <a:p>
            <a:pPr indent="0" lvl="0" marL="457200" marR="0" rtl="0" algn="l">
              <a:lnSpc>
                <a:spcPct val="100000"/>
              </a:lnSpc>
              <a:spcBef>
                <a:spcPts val="0"/>
              </a:spcBef>
              <a:spcAft>
                <a:spcPts val="0"/>
              </a:spcAft>
              <a:buClr>
                <a:srgbClr val="000000"/>
              </a:buClr>
              <a:buSzPts val="1600"/>
              <a:buFont typeface="Arial"/>
              <a:buNone/>
            </a:pPr>
            <a:r>
              <a:rPr b="0" i="0" lang="es-ES" sz="1600" u="none" cap="none" strike="noStrike">
                <a:solidFill>
                  <a:schemeClr val="dk2"/>
                </a:solidFill>
                <a:latin typeface="Lato"/>
                <a:ea typeface="Lato"/>
                <a:cs typeface="Lato"/>
                <a:sym typeface="Lato"/>
              </a:rPr>
              <a:t>Los gestores financieros tienen que preparar una estructura de capital de la empresa que tenga en cuenta todas las fuentes de capital</a:t>
            </a:r>
            <a:endParaRPr/>
          </a:p>
        </p:txBody>
      </p:sp>
      <p:pic>
        <p:nvPicPr>
          <p:cNvPr id="439" name="Google Shape;439;p34"/>
          <p:cNvPicPr preferRelativeResize="0"/>
          <p:nvPr/>
        </p:nvPicPr>
        <p:blipFill rotWithShape="1">
          <a:blip r:embed="rId5">
            <a:alphaModFix/>
          </a:blip>
          <a:srcRect b="0" l="0" r="0" t="0"/>
          <a:stretch/>
        </p:blipFill>
        <p:spPr>
          <a:xfrm>
            <a:off x="265500" y="4577350"/>
            <a:ext cx="1484200" cy="30780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35"/>
          <p:cNvSpPr txBox="1"/>
          <p:nvPr>
            <p:ph idx="1" type="body"/>
          </p:nvPr>
        </p:nvSpPr>
        <p:spPr>
          <a:xfrm>
            <a:off x="1296375" y="662225"/>
            <a:ext cx="3853800" cy="405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b="1" lang="es-ES" sz="1800">
                <a:solidFill>
                  <a:schemeClr val="dk1"/>
                </a:solidFill>
              </a:rPr>
              <a:t>Elementos de gestión financiera</a:t>
            </a:r>
            <a:endParaRPr/>
          </a:p>
          <a:p>
            <a:pPr indent="0" lvl="0" marL="0" rtl="0" algn="l">
              <a:lnSpc>
                <a:spcPct val="100000"/>
              </a:lnSpc>
              <a:spcBef>
                <a:spcPts val="0"/>
              </a:spcBef>
              <a:spcAft>
                <a:spcPts val="0"/>
              </a:spcAft>
              <a:buSzPts val="1400"/>
              <a:buNone/>
            </a:pPr>
            <a:r>
              <a:t/>
            </a:r>
            <a:endParaRPr>
              <a:highlight>
                <a:srgbClr val="FFFFFF"/>
              </a:highlight>
            </a:endParaRPr>
          </a:p>
          <a:p>
            <a:pPr indent="0" lvl="0" marL="0" rtl="0" algn="l">
              <a:lnSpc>
                <a:spcPct val="100000"/>
              </a:lnSpc>
              <a:spcBef>
                <a:spcPts val="0"/>
              </a:spcBef>
              <a:spcAft>
                <a:spcPts val="0"/>
              </a:spcAft>
              <a:buSzPts val="1400"/>
              <a:buNone/>
            </a:pPr>
            <a:r>
              <a:rPr b="1" lang="es-ES">
                <a:solidFill>
                  <a:schemeClr val="dk1"/>
                </a:solidFill>
                <a:highlight>
                  <a:srgbClr val="FFFFFF"/>
                </a:highlight>
              </a:rPr>
              <a:t>GF</a:t>
            </a:r>
            <a:r>
              <a:rPr lang="es-ES">
                <a:highlight>
                  <a:srgbClr val="FFFFFF"/>
                </a:highlight>
              </a:rPr>
              <a:t> se compone de tres elementos clave:</a:t>
            </a:r>
            <a:endParaRPr b="1" sz="1800">
              <a:solidFill>
                <a:schemeClr val="dk1"/>
              </a:solidFill>
            </a:endParaRPr>
          </a:p>
          <a:p>
            <a:pPr indent="0" lvl="0" marL="0" rtl="0" algn="just">
              <a:lnSpc>
                <a:spcPct val="115000"/>
              </a:lnSpc>
              <a:spcBef>
                <a:spcPts val="1200"/>
              </a:spcBef>
              <a:spcAft>
                <a:spcPts val="0"/>
              </a:spcAft>
              <a:buSzPts val="1400"/>
              <a:buNone/>
            </a:pPr>
            <a:r>
              <a:t/>
            </a:r>
            <a:endParaRPr sz="1300">
              <a:highlight>
                <a:srgbClr val="FFFFFF"/>
              </a:highlight>
            </a:endParaRPr>
          </a:p>
          <a:p>
            <a:pPr indent="0" lvl="0" marL="0" rtl="0" algn="just">
              <a:lnSpc>
                <a:spcPct val="115000"/>
              </a:lnSpc>
              <a:spcBef>
                <a:spcPts val="1200"/>
              </a:spcBef>
              <a:spcAft>
                <a:spcPts val="0"/>
              </a:spcAft>
              <a:buSzPts val="1400"/>
              <a:buNone/>
            </a:pPr>
            <a:r>
              <a:t/>
            </a:r>
            <a:endParaRPr sz="1300">
              <a:highlight>
                <a:srgbClr val="FFFFFF"/>
              </a:highlight>
            </a:endParaRPr>
          </a:p>
          <a:p>
            <a:pPr indent="0" lvl="0" marL="0" rtl="0" algn="just">
              <a:lnSpc>
                <a:spcPct val="115000"/>
              </a:lnSpc>
              <a:spcBef>
                <a:spcPts val="1200"/>
              </a:spcBef>
              <a:spcAft>
                <a:spcPts val="1200"/>
              </a:spcAft>
              <a:buSzPts val="1400"/>
              <a:buNone/>
            </a:pPr>
            <a:r>
              <a:t/>
            </a:r>
            <a:endParaRPr sz="1300"/>
          </a:p>
        </p:txBody>
      </p:sp>
      <p:sp>
        <p:nvSpPr>
          <p:cNvPr id="445" name="Google Shape;445;p35"/>
          <p:cNvSpPr txBox="1"/>
          <p:nvPr/>
        </p:nvSpPr>
        <p:spPr>
          <a:xfrm>
            <a:off x="1428625" y="1612312"/>
            <a:ext cx="4044900" cy="934841"/>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1200"/>
              </a:spcBef>
              <a:spcAft>
                <a:spcPts val="1200"/>
              </a:spcAft>
              <a:buClr>
                <a:srgbClr val="000000"/>
              </a:buClr>
              <a:buSzPts val="1300"/>
              <a:buFont typeface="Arial"/>
              <a:buNone/>
            </a:pPr>
            <a:r>
              <a:rPr b="1" i="0" lang="es-ES" sz="1300" u="none" cap="none" strike="noStrike">
                <a:solidFill>
                  <a:schemeClr val="dk1"/>
                </a:solidFill>
                <a:highlight>
                  <a:srgbClr val="FFFFFF"/>
                </a:highlight>
                <a:latin typeface="Lato"/>
                <a:ea typeface="Lato"/>
                <a:cs typeface="Lato"/>
                <a:sym typeface="Lato"/>
              </a:rPr>
              <a:t>Planificación financiera - </a:t>
            </a:r>
            <a:r>
              <a:rPr b="0" i="0" lang="es-ES" sz="1200" u="none" cap="none" strike="noStrike">
                <a:solidFill>
                  <a:schemeClr val="dk2"/>
                </a:solidFill>
                <a:highlight>
                  <a:srgbClr val="FFFFFF"/>
                </a:highlight>
                <a:latin typeface="Lato"/>
                <a:ea typeface="Lato"/>
                <a:cs typeface="Lato"/>
                <a:sym typeface="Lato"/>
              </a:rPr>
              <a:t>Es una forma de calcular el capital necesario y asignar los recursos adecuadamente.</a:t>
            </a:r>
            <a:endParaRPr/>
          </a:p>
        </p:txBody>
      </p:sp>
      <p:sp>
        <p:nvSpPr>
          <p:cNvPr id="446" name="Google Shape;446;p35"/>
          <p:cNvSpPr txBox="1"/>
          <p:nvPr/>
        </p:nvSpPr>
        <p:spPr>
          <a:xfrm>
            <a:off x="1969724" y="2498864"/>
            <a:ext cx="4201200" cy="1182601"/>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1200"/>
              </a:spcBef>
              <a:spcAft>
                <a:spcPts val="1200"/>
              </a:spcAft>
              <a:buClr>
                <a:srgbClr val="000000"/>
              </a:buClr>
              <a:buSzPts val="1300"/>
              <a:buFont typeface="Arial"/>
              <a:buNone/>
            </a:pPr>
            <a:r>
              <a:rPr b="1" i="0" lang="es-ES" sz="1300" u="none" cap="none" strike="noStrike">
                <a:solidFill>
                  <a:schemeClr val="dk1"/>
                </a:solidFill>
                <a:highlight>
                  <a:srgbClr val="FFFFFF"/>
                </a:highlight>
                <a:latin typeface="Lato"/>
                <a:ea typeface="Lato"/>
                <a:cs typeface="Lato"/>
                <a:sym typeface="Lato"/>
              </a:rPr>
              <a:t>Control financiero - </a:t>
            </a:r>
            <a:r>
              <a:rPr b="0" i="0" lang="es-ES" sz="1200" u="none" cap="none" strike="noStrike">
                <a:solidFill>
                  <a:schemeClr val="dk2"/>
                </a:solidFill>
                <a:highlight>
                  <a:srgbClr val="FFFFFF"/>
                </a:highlight>
                <a:latin typeface="Lato"/>
                <a:ea typeface="Lato"/>
                <a:cs typeface="Lato"/>
                <a:sym typeface="Lato"/>
              </a:rPr>
              <a:t>Se trata de establecer los KIP adecuados para garantizar que la organización trabaja para alcanzar sus objetivos.</a:t>
            </a:r>
            <a:endParaRPr/>
          </a:p>
        </p:txBody>
      </p:sp>
      <p:sp>
        <p:nvSpPr>
          <p:cNvPr id="447" name="Google Shape;447;p35"/>
          <p:cNvSpPr txBox="1"/>
          <p:nvPr/>
        </p:nvSpPr>
        <p:spPr>
          <a:xfrm>
            <a:off x="2778125" y="3401625"/>
            <a:ext cx="4434000" cy="1182601"/>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1200"/>
              </a:spcBef>
              <a:spcAft>
                <a:spcPts val="1200"/>
              </a:spcAft>
              <a:buClr>
                <a:srgbClr val="000000"/>
              </a:buClr>
              <a:buSzPts val="1300"/>
              <a:buFont typeface="Arial"/>
              <a:buNone/>
            </a:pPr>
            <a:r>
              <a:rPr b="1" i="0" lang="es-ES" sz="1300" u="none" cap="none" strike="noStrike">
                <a:solidFill>
                  <a:schemeClr val="dk1"/>
                </a:solidFill>
                <a:highlight>
                  <a:srgbClr val="FFFFFF"/>
                </a:highlight>
                <a:latin typeface="Lato"/>
                <a:ea typeface="Lato"/>
                <a:cs typeface="Lato"/>
                <a:sym typeface="Lato"/>
              </a:rPr>
              <a:t>Toma de decisiones financieras - </a:t>
            </a:r>
            <a:r>
              <a:rPr b="0" i="0" lang="es-ES" sz="1200" u="none" cap="none" strike="noStrike">
                <a:solidFill>
                  <a:schemeClr val="dk2"/>
                </a:solidFill>
                <a:highlight>
                  <a:srgbClr val="FFFFFF"/>
                </a:highlight>
                <a:latin typeface="Lato"/>
                <a:ea typeface="Lato"/>
                <a:cs typeface="Lato"/>
                <a:sym typeface="Lato"/>
              </a:rPr>
              <a:t>Se trata de empresarios que tienen que decidir sobre financiación, asignación de recursos, distribución de beneficios y mucho más.</a:t>
            </a:r>
            <a:endParaRPr b="0" i="0" sz="1300" u="none" cap="none" strike="noStrike">
              <a:solidFill>
                <a:schemeClr val="dk2"/>
              </a:solidFill>
              <a:highlight>
                <a:srgbClr val="FFFFFF"/>
              </a:highlight>
              <a:latin typeface="Lato"/>
              <a:ea typeface="Lato"/>
              <a:cs typeface="Lato"/>
              <a:sym typeface="Lato"/>
            </a:endParaRPr>
          </a:p>
        </p:txBody>
      </p:sp>
      <p:pic>
        <p:nvPicPr>
          <p:cNvPr id="448" name="Google Shape;448;p35"/>
          <p:cNvPicPr preferRelativeResize="0"/>
          <p:nvPr/>
        </p:nvPicPr>
        <p:blipFill rotWithShape="1">
          <a:blip r:embed="rId3">
            <a:alphaModFix/>
          </a:blip>
          <a:srcRect b="0" l="0" r="0" t="0"/>
          <a:stretch/>
        </p:blipFill>
        <p:spPr>
          <a:xfrm>
            <a:off x="884150" y="1810250"/>
            <a:ext cx="307121" cy="405000"/>
          </a:xfrm>
          <a:prstGeom prst="rect">
            <a:avLst/>
          </a:prstGeom>
          <a:noFill/>
          <a:ln>
            <a:noFill/>
          </a:ln>
        </p:spPr>
      </p:pic>
      <p:pic>
        <p:nvPicPr>
          <p:cNvPr id="449" name="Google Shape;449;p35"/>
          <p:cNvPicPr preferRelativeResize="0"/>
          <p:nvPr/>
        </p:nvPicPr>
        <p:blipFill rotWithShape="1">
          <a:blip r:embed="rId4">
            <a:alphaModFix/>
          </a:blip>
          <a:srcRect b="0" l="0" r="0" t="0"/>
          <a:stretch/>
        </p:blipFill>
        <p:spPr>
          <a:xfrm>
            <a:off x="1428625" y="2814325"/>
            <a:ext cx="307125" cy="405000"/>
          </a:xfrm>
          <a:prstGeom prst="rect">
            <a:avLst/>
          </a:prstGeom>
          <a:noFill/>
          <a:ln>
            <a:noFill/>
          </a:ln>
        </p:spPr>
      </p:pic>
      <p:pic>
        <p:nvPicPr>
          <p:cNvPr id="450" name="Google Shape;450;p35"/>
          <p:cNvPicPr preferRelativeResize="0"/>
          <p:nvPr/>
        </p:nvPicPr>
        <p:blipFill rotWithShape="1">
          <a:blip r:embed="rId5">
            <a:alphaModFix/>
          </a:blip>
          <a:srcRect b="0" l="0" r="0" t="0"/>
          <a:stretch/>
        </p:blipFill>
        <p:spPr>
          <a:xfrm>
            <a:off x="2184475" y="3721203"/>
            <a:ext cx="359676" cy="474298"/>
          </a:xfrm>
          <a:prstGeom prst="rect">
            <a:avLst/>
          </a:prstGeom>
          <a:noFill/>
          <a:ln>
            <a:noFill/>
          </a:ln>
        </p:spPr>
      </p:pic>
      <p:sp>
        <p:nvSpPr>
          <p:cNvPr id="451" name="Google Shape;451;p35"/>
          <p:cNvSpPr/>
          <p:nvPr/>
        </p:nvSpPr>
        <p:spPr>
          <a:xfrm>
            <a:off x="1499475" y="1766250"/>
            <a:ext cx="3909600" cy="5994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 name="Google Shape;452;p35"/>
          <p:cNvSpPr/>
          <p:nvPr/>
        </p:nvSpPr>
        <p:spPr>
          <a:xfrm>
            <a:off x="2019850" y="2743725"/>
            <a:ext cx="4162200" cy="5994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p35"/>
          <p:cNvSpPr/>
          <p:nvPr/>
        </p:nvSpPr>
        <p:spPr>
          <a:xfrm>
            <a:off x="2838575" y="3615275"/>
            <a:ext cx="4313100" cy="7068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54" name="Google Shape;454;p35"/>
          <p:cNvPicPr preferRelativeResize="0"/>
          <p:nvPr/>
        </p:nvPicPr>
        <p:blipFill rotWithShape="1">
          <a:blip r:embed="rId6">
            <a:alphaModFix/>
          </a:blip>
          <a:srcRect b="0" l="0" r="0" t="0"/>
          <a:stretch/>
        </p:blipFill>
        <p:spPr>
          <a:xfrm>
            <a:off x="265500" y="4577350"/>
            <a:ext cx="1484200" cy="307805"/>
          </a:xfrm>
          <a:prstGeom prst="rect">
            <a:avLst/>
          </a:prstGeom>
          <a:noFill/>
          <a:ln>
            <a:noFill/>
          </a:ln>
        </p:spPr>
      </p:pic>
      <p:pic>
        <p:nvPicPr>
          <p:cNvPr id="455" name="Google Shape;455;p35"/>
          <p:cNvPicPr preferRelativeResize="0"/>
          <p:nvPr/>
        </p:nvPicPr>
        <p:blipFill rotWithShape="1">
          <a:blip r:embed="rId7">
            <a:alphaModFix/>
          </a:blip>
          <a:srcRect b="0" l="0" r="0" t="0"/>
          <a:stretch/>
        </p:blipFill>
        <p:spPr>
          <a:xfrm>
            <a:off x="0" y="447300"/>
            <a:ext cx="1097150" cy="10381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36"/>
          <p:cNvSpPr txBox="1"/>
          <p:nvPr>
            <p:ph type="title"/>
          </p:nvPr>
        </p:nvSpPr>
        <p:spPr>
          <a:xfrm>
            <a:off x="219325" y="2150800"/>
            <a:ext cx="4238100" cy="16485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600"/>
              <a:buNone/>
            </a:pPr>
            <a:r>
              <a:rPr lang="es-ES" sz="2300"/>
              <a:t>4. COMPONENTES DE LA GESTIÓN FINANCIERA: CONSTRUCCIÓN, LECTURA Y COMPRENSIÓN</a:t>
            </a:r>
            <a:endParaRPr/>
          </a:p>
        </p:txBody>
      </p:sp>
      <p:sp>
        <p:nvSpPr>
          <p:cNvPr id="461" name="Google Shape;461;p36"/>
          <p:cNvSpPr txBox="1"/>
          <p:nvPr>
            <p:ph idx="2" type="body"/>
          </p:nvPr>
        </p:nvSpPr>
        <p:spPr>
          <a:xfrm>
            <a:off x="4957550" y="907500"/>
            <a:ext cx="3837000" cy="3328500"/>
          </a:xfrm>
          <a:prstGeom prst="rect">
            <a:avLst/>
          </a:prstGeom>
          <a:noFill/>
          <a:ln>
            <a:noFill/>
          </a:ln>
        </p:spPr>
        <p:txBody>
          <a:bodyPr anchorCtr="0" anchor="ctr" bIns="91425" lIns="91425" spcFirstLastPara="1" rIns="91425" wrap="square" tIns="91425">
            <a:noAutofit/>
          </a:bodyPr>
          <a:lstStyle/>
          <a:p>
            <a:pPr indent="0" lvl="0" marL="457200" rtl="0" algn="l">
              <a:lnSpc>
                <a:spcPct val="100000"/>
              </a:lnSpc>
              <a:spcBef>
                <a:spcPts val="0"/>
              </a:spcBef>
              <a:spcAft>
                <a:spcPts val="0"/>
              </a:spcAft>
              <a:buSzPts val="1800"/>
              <a:buNone/>
            </a:pPr>
            <a:r>
              <a:t/>
            </a:r>
            <a:endParaRPr b="1">
              <a:solidFill>
                <a:schemeClr val="dk2"/>
              </a:solidFill>
            </a:endParaRPr>
          </a:p>
          <a:p>
            <a:pPr indent="0" lvl="0" marL="457200" rtl="0" algn="l">
              <a:lnSpc>
                <a:spcPct val="100000"/>
              </a:lnSpc>
              <a:spcBef>
                <a:spcPts val="0"/>
              </a:spcBef>
              <a:spcAft>
                <a:spcPts val="0"/>
              </a:spcAft>
              <a:buSzPts val="1800"/>
              <a:buNone/>
            </a:pPr>
            <a:r>
              <a:t/>
            </a:r>
            <a:endParaRPr b="1">
              <a:solidFill>
                <a:schemeClr val="dk2"/>
              </a:solidFill>
            </a:endParaRPr>
          </a:p>
          <a:p>
            <a:pPr indent="0" lvl="0" marL="457200" rtl="0" algn="l">
              <a:lnSpc>
                <a:spcPct val="100000"/>
              </a:lnSpc>
              <a:spcBef>
                <a:spcPts val="0"/>
              </a:spcBef>
              <a:spcAft>
                <a:spcPts val="0"/>
              </a:spcAft>
              <a:buSzPts val="1800"/>
              <a:buNone/>
            </a:pPr>
            <a:r>
              <a:t/>
            </a:r>
            <a:endParaRPr b="1">
              <a:solidFill>
                <a:schemeClr val="dk2"/>
              </a:solidFill>
            </a:endParaRPr>
          </a:p>
          <a:p>
            <a:pPr indent="0" lvl="0" marL="457200" rtl="0" algn="l">
              <a:lnSpc>
                <a:spcPct val="100000"/>
              </a:lnSpc>
              <a:spcBef>
                <a:spcPts val="0"/>
              </a:spcBef>
              <a:spcAft>
                <a:spcPts val="0"/>
              </a:spcAft>
              <a:buSzPts val="1800"/>
              <a:buNone/>
            </a:pPr>
            <a:r>
              <a:rPr b="1" lang="es-ES">
                <a:solidFill>
                  <a:schemeClr val="dk2"/>
                </a:solidFill>
              </a:rPr>
              <a:t>4.1 El balance</a:t>
            </a:r>
            <a:endParaRPr/>
          </a:p>
          <a:p>
            <a:pPr indent="0" lvl="0" marL="457200" rtl="0" algn="l">
              <a:lnSpc>
                <a:spcPct val="100000"/>
              </a:lnSpc>
              <a:spcBef>
                <a:spcPts val="0"/>
              </a:spcBef>
              <a:spcAft>
                <a:spcPts val="0"/>
              </a:spcAft>
              <a:buSzPts val="1800"/>
              <a:buNone/>
            </a:pPr>
            <a:r>
              <a:t/>
            </a:r>
            <a:endParaRPr b="1">
              <a:solidFill>
                <a:schemeClr val="dk2"/>
              </a:solidFill>
            </a:endParaRPr>
          </a:p>
          <a:p>
            <a:pPr indent="0" lvl="0" marL="457200" rtl="0" algn="l">
              <a:lnSpc>
                <a:spcPct val="100000"/>
              </a:lnSpc>
              <a:spcBef>
                <a:spcPts val="0"/>
              </a:spcBef>
              <a:spcAft>
                <a:spcPts val="0"/>
              </a:spcAft>
              <a:buSzPts val="1800"/>
              <a:buNone/>
            </a:pPr>
            <a:r>
              <a:rPr b="1" lang="es-ES">
                <a:solidFill>
                  <a:schemeClr val="dk2"/>
                </a:solidFill>
              </a:rPr>
              <a:t>4.2 La cuenta de pérdidas y ganancias</a:t>
            </a:r>
            <a:endParaRPr/>
          </a:p>
          <a:p>
            <a:pPr indent="0" lvl="0" marL="457200" rtl="0" algn="l">
              <a:lnSpc>
                <a:spcPct val="100000"/>
              </a:lnSpc>
              <a:spcBef>
                <a:spcPts val="0"/>
              </a:spcBef>
              <a:spcAft>
                <a:spcPts val="0"/>
              </a:spcAft>
              <a:buSzPts val="1800"/>
              <a:buNone/>
            </a:pPr>
            <a:r>
              <a:t/>
            </a:r>
            <a:endParaRPr b="1">
              <a:solidFill>
                <a:schemeClr val="dk2"/>
              </a:solidFill>
            </a:endParaRPr>
          </a:p>
          <a:p>
            <a:pPr indent="0" lvl="0" marL="457200" rtl="0" algn="l">
              <a:lnSpc>
                <a:spcPct val="100000"/>
              </a:lnSpc>
              <a:spcBef>
                <a:spcPts val="0"/>
              </a:spcBef>
              <a:spcAft>
                <a:spcPts val="0"/>
              </a:spcAft>
              <a:buSzPts val="1800"/>
              <a:buNone/>
            </a:pPr>
            <a:r>
              <a:rPr b="1" lang="es-ES">
                <a:solidFill>
                  <a:schemeClr val="dk2"/>
                </a:solidFill>
              </a:rPr>
              <a:t>4.3 El flujo de caja</a:t>
            </a:r>
            <a:endParaRPr/>
          </a:p>
          <a:p>
            <a:pPr indent="0" lvl="0" marL="457200" rtl="0" algn="l">
              <a:lnSpc>
                <a:spcPct val="100000"/>
              </a:lnSpc>
              <a:spcBef>
                <a:spcPts val="0"/>
              </a:spcBef>
              <a:spcAft>
                <a:spcPts val="0"/>
              </a:spcAft>
              <a:buSzPts val="1800"/>
              <a:buNone/>
            </a:pPr>
            <a:r>
              <a:t/>
            </a:r>
            <a:endParaRPr b="1">
              <a:solidFill>
                <a:schemeClr val="dk2"/>
              </a:solidFill>
            </a:endParaRPr>
          </a:p>
          <a:p>
            <a:pPr indent="0" lvl="0" marL="457200" rtl="0" algn="l">
              <a:lnSpc>
                <a:spcPct val="100000"/>
              </a:lnSpc>
              <a:spcBef>
                <a:spcPts val="0"/>
              </a:spcBef>
              <a:spcAft>
                <a:spcPts val="0"/>
              </a:spcAft>
              <a:buSzPts val="1800"/>
              <a:buNone/>
            </a:pPr>
            <a:r>
              <a:rPr b="1" lang="es-ES">
                <a:solidFill>
                  <a:schemeClr val="dk2"/>
                </a:solidFill>
              </a:rPr>
              <a:t>4.4 Indicadores presupuestarios</a:t>
            </a:r>
            <a:endParaRPr/>
          </a:p>
          <a:p>
            <a:pPr indent="0" lvl="0" marL="0" rtl="0" algn="l">
              <a:lnSpc>
                <a:spcPct val="115000"/>
              </a:lnSpc>
              <a:spcBef>
                <a:spcPts val="0"/>
              </a:spcBef>
              <a:spcAft>
                <a:spcPts val="0"/>
              </a:spcAft>
              <a:buSzPts val="1800"/>
              <a:buNone/>
            </a:pPr>
            <a:r>
              <a:t/>
            </a:r>
            <a:endParaRPr b="1"/>
          </a:p>
          <a:p>
            <a:pPr indent="0" lvl="0" marL="0" rtl="0" algn="l">
              <a:lnSpc>
                <a:spcPct val="115000"/>
              </a:lnSpc>
              <a:spcBef>
                <a:spcPts val="0"/>
              </a:spcBef>
              <a:spcAft>
                <a:spcPts val="1600"/>
              </a:spcAft>
              <a:buSzPts val="1800"/>
              <a:buNone/>
            </a:pPr>
            <a:r>
              <a:t/>
            </a:r>
            <a:endParaRPr sz="1500"/>
          </a:p>
        </p:txBody>
      </p:sp>
      <p:pic>
        <p:nvPicPr>
          <p:cNvPr id="462" name="Google Shape;462;p36"/>
          <p:cNvPicPr preferRelativeResize="0"/>
          <p:nvPr/>
        </p:nvPicPr>
        <p:blipFill rotWithShape="1">
          <a:blip r:embed="rId3">
            <a:alphaModFix/>
          </a:blip>
          <a:srcRect b="0" l="0" r="0" t="0"/>
          <a:stretch/>
        </p:blipFill>
        <p:spPr>
          <a:xfrm>
            <a:off x="265500" y="244925"/>
            <a:ext cx="1393177" cy="1318200"/>
          </a:xfrm>
          <a:prstGeom prst="rect">
            <a:avLst/>
          </a:prstGeom>
          <a:noFill/>
          <a:ln>
            <a:noFill/>
          </a:ln>
        </p:spPr>
      </p:pic>
      <p:pic>
        <p:nvPicPr>
          <p:cNvPr id="463" name="Google Shape;463;p36"/>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pic>
        <p:nvPicPr>
          <p:cNvPr id="468" name="Google Shape;468;p37"/>
          <p:cNvPicPr preferRelativeResize="0"/>
          <p:nvPr/>
        </p:nvPicPr>
        <p:blipFill rotWithShape="1">
          <a:blip r:embed="rId3">
            <a:alphaModFix/>
          </a:blip>
          <a:srcRect b="0" l="0" r="0" t="0"/>
          <a:stretch/>
        </p:blipFill>
        <p:spPr>
          <a:xfrm>
            <a:off x="599475" y="1569100"/>
            <a:ext cx="4053875" cy="3231950"/>
          </a:xfrm>
          <a:prstGeom prst="rect">
            <a:avLst/>
          </a:prstGeom>
          <a:noFill/>
          <a:ln>
            <a:noFill/>
          </a:ln>
        </p:spPr>
      </p:pic>
      <p:sp>
        <p:nvSpPr>
          <p:cNvPr id="469" name="Google Shape;469;p37"/>
          <p:cNvSpPr txBox="1"/>
          <p:nvPr>
            <p:ph type="title"/>
          </p:nvPr>
        </p:nvSpPr>
        <p:spPr>
          <a:xfrm>
            <a:off x="2187900" y="614325"/>
            <a:ext cx="6472500" cy="13050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0"/>
              </a:spcAft>
              <a:buClr>
                <a:schemeClr val="dk2"/>
              </a:buClr>
              <a:buSzPts val="1100"/>
              <a:buFont typeface="Arial"/>
              <a:buNone/>
            </a:pPr>
            <a:r>
              <a:rPr b="0" lang="es-ES" sz="1900">
                <a:latin typeface="Lato"/>
                <a:ea typeface="Lato"/>
                <a:cs typeface="Lato"/>
                <a:sym typeface="Lato"/>
              </a:rPr>
              <a:t>Para entender cómo abordar el mundo de la gestión financiera, en el sentido de control de los fondos de una organización, es necesario en primer lugar que toda empresa disponga de tres documentos básicos:</a:t>
            </a:r>
            <a:endParaRPr sz="3300">
              <a:latin typeface="Lato"/>
              <a:ea typeface="Lato"/>
              <a:cs typeface="Lato"/>
              <a:sym typeface="Lato"/>
            </a:endParaRPr>
          </a:p>
        </p:txBody>
      </p:sp>
      <p:sp>
        <p:nvSpPr>
          <p:cNvPr id="470" name="Google Shape;470;p37"/>
          <p:cNvSpPr txBox="1"/>
          <p:nvPr/>
        </p:nvSpPr>
        <p:spPr>
          <a:xfrm>
            <a:off x="4192200" y="2040825"/>
            <a:ext cx="4683576" cy="1299556"/>
          </a:xfrm>
          <a:prstGeom prst="rect">
            <a:avLst/>
          </a:prstGeom>
          <a:noFill/>
          <a:ln>
            <a:noFill/>
          </a:ln>
        </p:spPr>
        <p:txBody>
          <a:bodyPr anchorCtr="0" anchor="t" bIns="91425" lIns="91425" spcFirstLastPara="1" rIns="91425" wrap="square" tIns="91425">
            <a:spAutoFit/>
          </a:bodyPr>
          <a:lstStyle/>
          <a:p>
            <a:pPr indent="-361950" lvl="0" marL="457200" marR="0" rtl="0" algn="l">
              <a:lnSpc>
                <a:spcPct val="115000"/>
              </a:lnSpc>
              <a:spcBef>
                <a:spcPts val="0"/>
              </a:spcBef>
              <a:spcAft>
                <a:spcPts val="0"/>
              </a:spcAft>
              <a:buClr>
                <a:schemeClr val="dk1"/>
              </a:buClr>
              <a:buSzPts val="2100"/>
              <a:buFont typeface="Lato"/>
              <a:buChar char="●"/>
            </a:pPr>
            <a:r>
              <a:rPr b="1" i="0" lang="es-ES" sz="2100" u="none" cap="none" strike="noStrike">
                <a:solidFill>
                  <a:schemeClr val="dk1"/>
                </a:solidFill>
                <a:latin typeface="Lato"/>
                <a:ea typeface="Lato"/>
                <a:cs typeface="Lato"/>
                <a:sym typeface="Lato"/>
              </a:rPr>
              <a:t>El balance</a:t>
            </a:r>
            <a:endParaRPr/>
          </a:p>
          <a:p>
            <a:pPr indent="-361950" lvl="0" marL="457200" marR="0" rtl="0" algn="l">
              <a:lnSpc>
                <a:spcPct val="115000"/>
              </a:lnSpc>
              <a:spcBef>
                <a:spcPts val="0"/>
              </a:spcBef>
              <a:spcAft>
                <a:spcPts val="0"/>
              </a:spcAft>
              <a:buClr>
                <a:schemeClr val="dk1"/>
              </a:buClr>
              <a:buSzPts val="2100"/>
              <a:buFont typeface="Lato"/>
              <a:buChar char="●"/>
            </a:pPr>
            <a:r>
              <a:rPr b="1" i="0" lang="es-ES" sz="2100" u="none" cap="none" strike="noStrike">
                <a:solidFill>
                  <a:schemeClr val="dk1"/>
                </a:solidFill>
                <a:latin typeface="Lato"/>
                <a:ea typeface="Lato"/>
                <a:cs typeface="Lato"/>
                <a:sym typeface="Lato"/>
              </a:rPr>
              <a:t>La cuenta de pérdidas y ganancias</a:t>
            </a:r>
            <a:endParaRPr/>
          </a:p>
          <a:p>
            <a:pPr indent="-361950" lvl="0" marL="457200" marR="0" rtl="0" algn="l">
              <a:lnSpc>
                <a:spcPct val="115000"/>
              </a:lnSpc>
              <a:spcBef>
                <a:spcPts val="0"/>
              </a:spcBef>
              <a:spcAft>
                <a:spcPts val="0"/>
              </a:spcAft>
              <a:buClr>
                <a:schemeClr val="dk1"/>
              </a:buClr>
              <a:buSzPts val="2100"/>
              <a:buFont typeface="Lato"/>
              <a:buChar char="●"/>
            </a:pPr>
            <a:r>
              <a:rPr b="1" i="0" lang="es-ES" sz="2100" u="none" cap="none" strike="noStrike">
                <a:solidFill>
                  <a:schemeClr val="dk1"/>
                </a:solidFill>
                <a:latin typeface="Lato"/>
                <a:ea typeface="Lato"/>
                <a:cs typeface="Lato"/>
                <a:sym typeface="Lato"/>
              </a:rPr>
              <a:t>Flujo de caja</a:t>
            </a:r>
            <a:endParaRPr/>
          </a:p>
        </p:txBody>
      </p:sp>
      <p:pic>
        <p:nvPicPr>
          <p:cNvPr id="471" name="Google Shape;471;p37"/>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pic>
        <p:nvPicPr>
          <p:cNvPr id="472" name="Google Shape;472;p37"/>
          <p:cNvPicPr preferRelativeResize="0"/>
          <p:nvPr/>
        </p:nvPicPr>
        <p:blipFill rotWithShape="1">
          <a:blip r:embed="rId5">
            <a:alphaModFix/>
          </a:blip>
          <a:srcRect b="0" l="0" r="0" t="0"/>
          <a:stretch/>
        </p:blipFill>
        <p:spPr>
          <a:xfrm>
            <a:off x="0" y="447300"/>
            <a:ext cx="1097150" cy="10381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pic>
        <p:nvPicPr>
          <p:cNvPr id="477" name="Google Shape;477;p38"/>
          <p:cNvPicPr preferRelativeResize="0"/>
          <p:nvPr/>
        </p:nvPicPr>
        <p:blipFill rotWithShape="1">
          <a:blip r:embed="rId3">
            <a:alphaModFix/>
          </a:blip>
          <a:srcRect b="0" l="0" r="0" t="0"/>
          <a:stretch/>
        </p:blipFill>
        <p:spPr>
          <a:xfrm>
            <a:off x="751225" y="788514"/>
            <a:ext cx="3566475" cy="3566475"/>
          </a:xfrm>
          <a:prstGeom prst="rect">
            <a:avLst/>
          </a:prstGeom>
          <a:noFill/>
          <a:ln>
            <a:noFill/>
          </a:ln>
        </p:spPr>
      </p:pic>
      <p:sp>
        <p:nvSpPr>
          <p:cNvPr id="478" name="Google Shape;478;p38"/>
          <p:cNvSpPr txBox="1"/>
          <p:nvPr>
            <p:ph idx="1" type="body"/>
          </p:nvPr>
        </p:nvSpPr>
        <p:spPr>
          <a:xfrm>
            <a:off x="1727300" y="566153"/>
            <a:ext cx="7002172" cy="1752172"/>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b="1" lang="es-ES" sz="1300">
                <a:solidFill>
                  <a:schemeClr val="dk1"/>
                </a:solidFill>
              </a:rPr>
              <a:t>EL BALANCE GENERAL</a:t>
            </a:r>
            <a:endParaRPr b="1" sz="1300">
              <a:solidFill>
                <a:schemeClr val="dk1"/>
              </a:solidFill>
            </a:endParaRPr>
          </a:p>
          <a:p>
            <a:pPr indent="0" lvl="0" marL="0" rtl="0" algn="just">
              <a:lnSpc>
                <a:spcPct val="115000"/>
              </a:lnSpc>
              <a:spcBef>
                <a:spcPts val="1200"/>
              </a:spcBef>
              <a:spcAft>
                <a:spcPts val="1200"/>
              </a:spcAft>
              <a:buSzPts val="1400"/>
              <a:buNone/>
            </a:pPr>
            <a:r>
              <a:rPr lang="es-ES" sz="1200"/>
              <a:t>El balance contable es una imagen de la situación financiera de la empresa, a través de la cual es posible analizar la posición financiera. Con este documento cualquiera puede ver qué posee la empresa, cuántas deudas tiene y cuánto se ha invertido. La situación financiera es el punto principal del balance, pero ¿qué es? Es simplemente la capacidad de hacer frente a las deudas. Es diferente, como veremos, de la situación económica. </a:t>
            </a:r>
            <a:endParaRPr/>
          </a:p>
        </p:txBody>
      </p:sp>
      <p:sp>
        <p:nvSpPr>
          <p:cNvPr id="479" name="Google Shape;479;p38"/>
          <p:cNvSpPr txBox="1"/>
          <p:nvPr/>
        </p:nvSpPr>
        <p:spPr>
          <a:xfrm>
            <a:off x="4099475" y="3299900"/>
            <a:ext cx="4514100" cy="1341876"/>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1200"/>
              </a:spcBef>
              <a:spcAft>
                <a:spcPts val="1200"/>
              </a:spcAft>
              <a:buClr>
                <a:srgbClr val="000000"/>
              </a:buClr>
              <a:buSzPts val="1200"/>
              <a:buFont typeface="Arial"/>
              <a:buNone/>
            </a:pPr>
            <a:r>
              <a:rPr b="0" i="0" lang="es-ES" sz="1200" u="none" cap="none" strike="noStrike">
                <a:solidFill>
                  <a:schemeClr val="dk2"/>
                </a:solidFill>
                <a:latin typeface="Lato"/>
                <a:ea typeface="Lato"/>
                <a:cs typeface="Lato"/>
                <a:sym typeface="Lato"/>
              </a:rPr>
              <a:t>En otras palabras, el balance muestra los activos totales de la empresa y cómo se financian estos activos, mediante deuda o capital, y es útil para realizar </a:t>
            </a:r>
            <a:r>
              <a:rPr b="1" i="0" lang="es-ES" sz="1200" u="none" cap="none" strike="noStrike">
                <a:solidFill>
                  <a:schemeClr val="dk2"/>
                </a:solidFill>
                <a:latin typeface="Lato"/>
                <a:ea typeface="Lato"/>
                <a:cs typeface="Lato"/>
                <a:sym typeface="Lato"/>
              </a:rPr>
              <a:t>análisis tanto internos como externos.</a:t>
            </a:r>
            <a:endParaRPr/>
          </a:p>
        </p:txBody>
      </p:sp>
      <p:pic>
        <p:nvPicPr>
          <p:cNvPr id="480" name="Google Shape;480;p38"/>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pic>
        <p:nvPicPr>
          <p:cNvPr id="481" name="Google Shape;481;p38"/>
          <p:cNvPicPr preferRelativeResize="0"/>
          <p:nvPr/>
        </p:nvPicPr>
        <p:blipFill rotWithShape="1">
          <a:blip r:embed="rId5">
            <a:alphaModFix/>
          </a:blip>
          <a:srcRect b="0" l="0" r="0" t="0"/>
          <a:stretch/>
        </p:blipFill>
        <p:spPr>
          <a:xfrm>
            <a:off x="0" y="447300"/>
            <a:ext cx="1097150" cy="10381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39"/>
          <p:cNvSpPr txBox="1"/>
          <p:nvPr>
            <p:ph type="title"/>
          </p:nvPr>
        </p:nvSpPr>
        <p:spPr>
          <a:xfrm>
            <a:off x="1411200" y="531425"/>
            <a:ext cx="7386600" cy="904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s-ES" sz="2000"/>
              <a:t>&lt;&lt; Los balances ayudan a comprender si una organización tiene éxito o dificultades analizando la situación de liquidez &gt;&gt;</a:t>
            </a:r>
            <a:endParaRPr sz="2000"/>
          </a:p>
        </p:txBody>
      </p:sp>
      <p:graphicFrame>
        <p:nvGraphicFramePr>
          <p:cNvPr id="487" name="Google Shape;487;p39"/>
          <p:cNvGraphicFramePr/>
          <p:nvPr/>
        </p:nvGraphicFramePr>
        <p:xfrm>
          <a:off x="952500" y="1793825"/>
          <a:ext cx="3000000" cy="3000000"/>
        </p:xfrm>
        <a:graphic>
          <a:graphicData uri="http://schemas.openxmlformats.org/drawingml/2006/table">
            <a:tbl>
              <a:tblPr>
                <a:noFill/>
                <a:tableStyleId>{EB8ED6CA-C6A4-45B9-9783-4BF77955A4CC}</a:tableStyleId>
              </a:tblPr>
              <a:tblGrid>
                <a:gridCol w="3497050"/>
                <a:gridCol w="3741950"/>
              </a:tblGrid>
              <a:tr h="418450">
                <a:tc>
                  <a:txBody>
                    <a:bodyPr/>
                    <a:lstStyle/>
                    <a:p>
                      <a:pPr indent="0" lvl="0" marL="0" marR="0" rtl="0" algn="l">
                        <a:lnSpc>
                          <a:spcPct val="115000"/>
                        </a:lnSpc>
                        <a:spcBef>
                          <a:spcPts val="0"/>
                        </a:spcBef>
                        <a:spcAft>
                          <a:spcPts val="0"/>
                        </a:spcAft>
                        <a:buClr>
                          <a:schemeClr val="dk2"/>
                        </a:buClr>
                        <a:buSzPts val="1100"/>
                        <a:buFont typeface="Arial"/>
                        <a:buNone/>
                      </a:pPr>
                      <a:r>
                        <a:rPr b="1" lang="es-ES" sz="2100" u="none" cap="none" strike="noStrike">
                          <a:solidFill>
                            <a:schemeClr val="dk1"/>
                          </a:solidFill>
                          <a:latin typeface="Lato"/>
                          <a:ea typeface="Lato"/>
                          <a:cs typeface="Lato"/>
                          <a:sym typeface="Lato"/>
                        </a:rPr>
                        <a:t>Análisis interno:</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chemeClr val="dk2"/>
                        </a:buClr>
                        <a:buSzPts val="1100"/>
                        <a:buFont typeface="Arial"/>
                        <a:buNone/>
                      </a:pPr>
                      <a:r>
                        <a:rPr b="1" lang="es-ES" sz="2100" u="none" cap="none" strike="noStrike">
                          <a:solidFill>
                            <a:schemeClr val="dk1"/>
                          </a:solidFill>
                          <a:latin typeface="Lato"/>
                          <a:ea typeface="Lato"/>
                          <a:cs typeface="Lato"/>
                          <a:sym typeface="Lato"/>
                        </a:rPr>
                        <a:t>Análisis externo:</a:t>
                      </a:r>
                      <a:endParaRPr sz="1400" u="none" cap="none" strike="noStrike"/>
                    </a:p>
                  </a:txBody>
                  <a:tcPr marT="91425" marB="91425" marR="91425" marL="91425"/>
                </a:tc>
              </a:tr>
              <a:tr h="962700">
                <a:tc>
                  <a:txBody>
                    <a:bodyPr/>
                    <a:lstStyle/>
                    <a:p>
                      <a:pPr indent="0" lvl="0" marL="0" marR="0" rtl="0" algn="l">
                        <a:lnSpc>
                          <a:spcPct val="100000"/>
                        </a:lnSpc>
                        <a:spcBef>
                          <a:spcPts val="0"/>
                        </a:spcBef>
                        <a:spcAft>
                          <a:spcPts val="0"/>
                        </a:spcAft>
                        <a:buClr>
                          <a:srgbClr val="000000"/>
                        </a:buClr>
                        <a:buSzPts val="1400"/>
                        <a:buFont typeface="Arial"/>
                        <a:buNone/>
                      </a:pPr>
                      <a:r>
                        <a:rPr lang="es-ES" sz="1400" u="none" cap="none" strike="noStrike">
                          <a:latin typeface="Lato"/>
                          <a:ea typeface="Lato"/>
                          <a:cs typeface="Lato"/>
                          <a:sym typeface="Lato"/>
                        </a:rPr>
                        <a:t>Con el análisis interno es posible comprender </a:t>
                      </a:r>
                      <a:endParaRPr/>
                    </a:p>
                    <a:p>
                      <a:pPr indent="-285750" lvl="0" marL="285750" marR="0" rtl="0" algn="l">
                        <a:lnSpc>
                          <a:spcPct val="100000"/>
                        </a:lnSpc>
                        <a:spcBef>
                          <a:spcPts val="0"/>
                        </a:spcBef>
                        <a:spcAft>
                          <a:spcPts val="0"/>
                        </a:spcAft>
                        <a:buClr>
                          <a:srgbClr val="000000"/>
                        </a:buClr>
                        <a:buSzPts val="1400"/>
                        <a:buFont typeface="Arial"/>
                        <a:buChar char="•"/>
                      </a:pPr>
                      <a:r>
                        <a:rPr lang="es-ES" sz="1400" u="none" cap="none" strike="noStrike">
                          <a:latin typeface="Lato"/>
                          <a:ea typeface="Lato"/>
                          <a:cs typeface="Lato"/>
                          <a:sym typeface="Lato"/>
                        </a:rPr>
                        <a:t>si la organización es capaz de afrontar gastos futuros o hacer frente a una perturbación del mercado;  </a:t>
                      </a:r>
                      <a:endParaRPr/>
                    </a:p>
                    <a:p>
                      <a:pPr indent="-285750" lvl="0" marL="285750" marR="0" rtl="0" algn="l">
                        <a:lnSpc>
                          <a:spcPct val="100000"/>
                        </a:lnSpc>
                        <a:spcBef>
                          <a:spcPts val="0"/>
                        </a:spcBef>
                        <a:spcAft>
                          <a:spcPts val="0"/>
                        </a:spcAft>
                        <a:buClr>
                          <a:srgbClr val="000000"/>
                        </a:buClr>
                        <a:buSzPts val="1400"/>
                        <a:buFont typeface="Arial"/>
                        <a:buChar char="•"/>
                      </a:pPr>
                      <a:r>
                        <a:rPr lang="es-ES" sz="1400" u="none" cap="none" strike="noStrike">
                          <a:latin typeface="Lato"/>
                          <a:ea typeface="Lato"/>
                          <a:cs typeface="Lato"/>
                          <a:sym typeface="Lato"/>
                        </a:rPr>
                        <a:t>las tendencias de los activos y pasivos para asegurarse de que la organización funciona correctamente;</a:t>
                      </a:r>
                      <a:endParaRPr/>
                    </a:p>
                    <a:p>
                      <a:pPr indent="-285750" lvl="0" marL="285750" marR="0" rtl="0" algn="l">
                        <a:lnSpc>
                          <a:spcPct val="100000"/>
                        </a:lnSpc>
                        <a:spcBef>
                          <a:spcPts val="0"/>
                        </a:spcBef>
                        <a:spcAft>
                          <a:spcPts val="0"/>
                        </a:spcAft>
                        <a:buClr>
                          <a:srgbClr val="000000"/>
                        </a:buClr>
                        <a:buSzPts val="1400"/>
                        <a:buFont typeface="Arial"/>
                        <a:buChar char="•"/>
                      </a:pPr>
                      <a:r>
                        <a:rPr lang="es-ES" sz="1400" u="none" cap="none" strike="noStrike">
                          <a:latin typeface="Lato"/>
                          <a:ea typeface="Lato"/>
                          <a:cs typeface="Lato"/>
                          <a:sym typeface="Lato"/>
                        </a:rPr>
                        <a:t>las áreas problemáticas. </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s-ES" sz="1400" u="none" cap="none" strike="noStrike">
                          <a:latin typeface="Lato"/>
                          <a:ea typeface="Lato"/>
                          <a:cs typeface="Lato"/>
                          <a:sym typeface="Lato"/>
                        </a:rPr>
                        <a:t>Ayuda a los inversores y partes interesadas a:</a:t>
                      </a:r>
                      <a:endParaRPr/>
                    </a:p>
                    <a:p>
                      <a:pPr indent="-285750" lvl="0" marL="285750" marR="0" rtl="0" algn="l">
                        <a:lnSpc>
                          <a:spcPct val="100000"/>
                        </a:lnSpc>
                        <a:spcBef>
                          <a:spcPts val="0"/>
                        </a:spcBef>
                        <a:spcAft>
                          <a:spcPts val="0"/>
                        </a:spcAft>
                        <a:buClr>
                          <a:srgbClr val="000000"/>
                        </a:buClr>
                        <a:buSzPts val="1400"/>
                        <a:buFont typeface="Arial"/>
                        <a:buChar char="•"/>
                      </a:pPr>
                      <a:r>
                        <a:rPr lang="es-ES" sz="1400" u="none" cap="none" strike="noStrike">
                          <a:latin typeface="Lato"/>
                          <a:ea typeface="Lato"/>
                          <a:cs typeface="Lato"/>
                          <a:sym typeface="Lato"/>
                        </a:rPr>
                        <a:t>evaluar la empresa, </a:t>
                      </a:r>
                      <a:endParaRPr/>
                    </a:p>
                    <a:p>
                      <a:pPr indent="-285750" lvl="0" marL="285750" marR="0" rtl="0" algn="l">
                        <a:lnSpc>
                          <a:spcPct val="100000"/>
                        </a:lnSpc>
                        <a:spcBef>
                          <a:spcPts val="0"/>
                        </a:spcBef>
                        <a:spcAft>
                          <a:spcPts val="0"/>
                        </a:spcAft>
                        <a:buClr>
                          <a:srgbClr val="000000"/>
                        </a:buClr>
                        <a:buSzPts val="1400"/>
                        <a:buFont typeface="Arial"/>
                        <a:buChar char="•"/>
                      </a:pPr>
                      <a:r>
                        <a:rPr lang="es-ES" sz="1400" u="none" cap="none" strike="noStrike">
                          <a:latin typeface="Lato"/>
                          <a:ea typeface="Lato"/>
                          <a:cs typeface="Lato"/>
                          <a:sym typeface="Lato"/>
                        </a:rPr>
                        <a:t>ver su situación financiera, los recursos actuales disponibles y todos los acuerdos de financiación. </a:t>
                      </a:r>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lang="es-ES" sz="1400" u="none" cap="none" strike="noStrike">
                          <a:latin typeface="Lato"/>
                          <a:ea typeface="Lato"/>
                          <a:cs typeface="Lato"/>
                          <a:sym typeface="Lato"/>
                        </a:rPr>
                        <a:t>Para los inversores, esto puede ayudarles a comprender si merecería la pena invertir en esa empresa.</a:t>
                      </a:r>
                      <a:endParaRPr/>
                    </a:p>
                  </a:txBody>
                  <a:tcPr marT="91425" marB="91425" marR="91425" marL="91425"/>
                </a:tc>
              </a:tr>
            </a:tbl>
          </a:graphicData>
        </a:graphic>
      </p:graphicFrame>
      <p:pic>
        <p:nvPicPr>
          <p:cNvPr id="488" name="Google Shape;488;p39"/>
          <p:cNvPicPr preferRelativeResize="0"/>
          <p:nvPr/>
        </p:nvPicPr>
        <p:blipFill rotWithShape="1">
          <a:blip r:embed="rId3">
            <a:alphaModFix/>
          </a:blip>
          <a:srcRect b="0" l="0" r="0" t="0"/>
          <a:stretch/>
        </p:blipFill>
        <p:spPr>
          <a:xfrm>
            <a:off x="265500" y="4577350"/>
            <a:ext cx="1484200" cy="307805"/>
          </a:xfrm>
          <a:prstGeom prst="rect">
            <a:avLst/>
          </a:prstGeom>
          <a:noFill/>
          <a:ln>
            <a:noFill/>
          </a:ln>
        </p:spPr>
      </p:pic>
      <p:pic>
        <p:nvPicPr>
          <p:cNvPr id="489" name="Google Shape;489;p39"/>
          <p:cNvPicPr preferRelativeResize="0"/>
          <p:nvPr/>
        </p:nvPicPr>
        <p:blipFill rotWithShape="1">
          <a:blip r:embed="rId4">
            <a:alphaModFix/>
          </a:blip>
          <a:srcRect b="0" l="0" r="0" t="0"/>
          <a:stretch/>
        </p:blipFill>
        <p:spPr>
          <a:xfrm>
            <a:off x="0" y="447300"/>
            <a:ext cx="1097150" cy="1038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id="159" name="Google Shape;159;p4"/>
          <p:cNvPicPr preferRelativeResize="0"/>
          <p:nvPr/>
        </p:nvPicPr>
        <p:blipFill rotWithShape="1">
          <a:blip r:embed="rId3">
            <a:alphaModFix/>
          </a:blip>
          <a:srcRect b="0" l="0" r="0" t="0"/>
          <a:stretch/>
        </p:blipFill>
        <p:spPr>
          <a:xfrm>
            <a:off x="265500" y="244925"/>
            <a:ext cx="1393177" cy="1318200"/>
          </a:xfrm>
          <a:prstGeom prst="rect">
            <a:avLst/>
          </a:prstGeom>
          <a:noFill/>
          <a:ln>
            <a:noFill/>
          </a:ln>
        </p:spPr>
      </p:pic>
      <p:sp>
        <p:nvSpPr>
          <p:cNvPr id="160" name="Google Shape;160;p4"/>
          <p:cNvSpPr txBox="1"/>
          <p:nvPr>
            <p:ph type="title"/>
          </p:nvPr>
        </p:nvSpPr>
        <p:spPr>
          <a:xfrm>
            <a:off x="1894738" y="531425"/>
            <a:ext cx="6321600" cy="635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s-ES" sz="2000"/>
              <a:t>Metodología - EQF</a:t>
            </a:r>
            <a:endParaRPr sz="2000"/>
          </a:p>
        </p:txBody>
      </p:sp>
      <p:graphicFrame>
        <p:nvGraphicFramePr>
          <p:cNvPr id="161" name="Google Shape;161;p4"/>
          <p:cNvGraphicFramePr/>
          <p:nvPr/>
        </p:nvGraphicFramePr>
        <p:xfrm>
          <a:off x="1658663" y="1166835"/>
          <a:ext cx="3000000" cy="3000000"/>
        </p:xfrm>
        <a:graphic>
          <a:graphicData uri="http://schemas.openxmlformats.org/drawingml/2006/table">
            <a:tbl>
              <a:tblPr>
                <a:noFill/>
                <a:tableStyleId>{EB8ED6CA-C6A4-45B9-9783-4BF77955A4CC}</a:tableStyleId>
              </a:tblPr>
              <a:tblGrid>
                <a:gridCol w="2264575"/>
                <a:gridCol w="2264575"/>
                <a:gridCol w="2264575"/>
              </a:tblGrid>
              <a:tr h="459175">
                <a:tc>
                  <a:txBody>
                    <a:bodyPr/>
                    <a:lstStyle/>
                    <a:p>
                      <a:pPr indent="0" lvl="0" marL="0" marR="0" rtl="0" algn="l">
                        <a:lnSpc>
                          <a:spcPct val="115000"/>
                        </a:lnSpc>
                        <a:spcBef>
                          <a:spcPts val="0"/>
                        </a:spcBef>
                        <a:spcAft>
                          <a:spcPts val="0"/>
                        </a:spcAft>
                        <a:buClr>
                          <a:schemeClr val="dk2"/>
                        </a:buClr>
                        <a:buSzPts val="1100"/>
                        <a:buFont typeface="Arial"/>
                        <a:buNone/>
                      </a:pPr>
                      <a:r>
                        <a:rPr b="1" lang="es-ES" sz="2100" u="none" cap="none" strike="noStrike">
                          <a:solidFill>
                            <a:schemeClr val="dk1"/>
                          </a:solidFill>
                          <a:latin typeface="Lato"/>
                          <a:ea typeface="Lato"/>
                          <a:cs typeface="Lato"/>
                          <a:sym typeface="Lato"/>
                        </a:rPr>
                        <a:t>Conocimientos:</a:t>
                      </a:r>
                      <a:endParaRPr sz="1400" u="none" cap="none" strike="noStrike"/>
                    </a:p>
                  </a:txBody>
                  <a:tcPr marT="91425" marB="91425" marR="91425" marL="91425"/>
                </a:tc>
                <a:tc>
                  <a:txBody>
                    <a:bodyPr/>
                    <a:lstStyle/>
                    <a:p>
                      <a:pPr indent="0" lvl="0" marL="0" marR="0" rtl="0" algn="l">
                        <a:lnSpc>
                          <a:spcPct val="115000"/>
                        </a:lnSpc>
                        <a:spcBef>
                          <a:spcPts val="0"/>
                        </a:spcBef>
                        <a:spcAft>
                          <a:spcPts val="0"/>
                        </a:spcAft>
                        <a:buClr>
                          <a:schemeClr val="dk2"/>
                        </a:buClr>
                        <a:buSzPts val="1100"/>
                        <a:buFont typeface="Arial"/>
                        <a:buNone/>
                      </a:pPr>
                      <a:r>
                        <a:rPr b="1" lang="es-ES" sz="2100" u="none" cap="none" strike="noStrike">
                          <a:solidFill>
                            <a:schemeClr val="dk1"/>
                          </a:solidFill>
                          <a:latin typeface="Lato"/>
                          <a:ea typeface="Lato"/>
                          <a:cs typeface="Lato"/>
                          <a:sym typeface="Lato"/>
                        </a:rPr>
                        <a:t>Habilidades:</a:t>
                      </a:r>
                      <a:endParaRPr sz="1400" u="none" cap="none" strike="noStrike"/>
                    </a:p>
                  </a:txBody>
                  <a:tcPr marT="91425" marB="91425" marR="91425" marL="91425"/>
                </a:tc>
                <a:tc>
                  <a:txBody>
                    <a:bodyPr/>
                    <a:lstStyle/>
                    <a:p>
                      <a:pPr indent="0" lvl="0" marL="0" marR="0" rtl="0" algn="l">
                        <a:lnSpc>
                          <a:spcPct val="115000"/>
                        </a:lnSpc>
                        <a:spcBef>
                          <a:spcPts val="0"/>
                        </a:spcBef>
                        <a:spcAft>
                          <a:spcPts val="0"/>
                        </a:spcAft>
                        <a:buClr>
                          <a:schemeClr val="dk2"/>
                        </a:buClr>
                        <a:buSzPts val="1100"/>
                        <a:buFont typeface="Arial"/>
                        <a:buNone/>
                      </a:pPr>
                      <a:r>
                        <a:rPr b="1" lang="es-ES" sz="2100" u="none" cap="none" strike="noStrike">
                          <a:solidFill>
                            <a:schemeClr val="dk1"/>
                          </a:solidFill>
                          <a:latin typeface="Lato"/>
                          <a:ea typeface="Lato"/>
                          <a:cs typeface="Lato"/>
                          <a:sym typeface="Lato"/>
                        </a:rPr>
                        <a:t>Competencias:</a:t>
                      </a:r>
                      <a:endParaRPr sz="1400" u="none" cap="none" strike="noStrike"/>
                    </a:p>
                  </a:txBody>
                  <a:tcPr marT="91425" marB="91425" marR="91425" marL="91425"/>
                </a:tc>
              </a:tr>
              <a:tr h="2699550">
                <a:tc>
                  <a:txBody>
                    <a:bodyPr/>
                    <a:lstStyle/>
                    <a:p>
                      <a:pPr indent="0" lvl="0" marL="0" marR="0" rtl="0" algn="l">
                        <a:lnSpc>
                          <a:spcPct val="100000"/>
                        </a:lnSpc>
                        <a:spcBef>
                          <a:spcPts val="0"/>
                        </a:spcBef>
                        <a:spcAft>
                          <a:spcPts val="0"/>
                        </a:spcAft>
                        <a:buClr>
                          <a:srgbClr val="000000"/>
                        </a:buClr>
                        <a:buSzPts val="1000"/>
                        <a:buFont typeface="Arial"/>
                        <a:buNone/>
                      </a:pPr>
                      <a:r>
                        <a:rPr lang="es-ES" sz="1000" u="none" cap="none" strike="noStrike">
                          <a:latin typeface="Lato"/>
                          <a:ea typeface="Lato"/>
                          <a:cs typeface="Lato"/>
                          <a:sym typeface="Lato"/>
                        </a:rPr>
                        <a:t>- Aprender a planificar un negocio y a identificar objetivos</a:t>
                      </a:r>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rPr lang="es-ES" sz="1000" u="none" cap="none" strike="noStrike">
                          <a:latin typeface="Lato"/>
                          <a:ea typeface="Lato"/>
                          <a:cs typeface="Lato"/>
                          <a:sym typeface="Lato"/>
                        </a:rPr>
                        <a:t>- Saber exactamente cómo alcanzar los objetivos fijados</a:t>
                      </a:r>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rPr lang="es-ES" sz="1000" u="none" cap="none" strike="noStrike">
                          <a:latin typeface="Lato"/>
                          <a:ea typeface="Lato"/>
                          <a:cs typeface="Lato"/>
                          <a:sym typeface="Lato"/>
                        </a:rPr>
                        <a:t>- Comprender las diferencias entre los distintos tipos de gestión financiera</a:t>
                      </a:r>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rPr lang="es-ES" sz="1000" u="none" cap="none" strike="noStrike">
                          <a:latin typeface="Lato"/>
                          <a:ea typeface="Lato"/>
                          <a:cs typeface="Lato"/>
                          <a:sym typeface="Lato"/>
                        </a:rPr>
                        <a:t>-Conocer las herramientas exactas que componen la gestión financiera</a:t>
                      </a:r>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000"/>
                        <a:buFont typeface="Arial"/>
                        <a:buNone/>
                      </a:pPr>
                      <a:r>
                        <a:rPr lang="es-ES" sz="1000" u="none" cap="none" strike="noStrike">
                          <a:latin typeface="Lato"/>
                          <a:ea typeface="Lato"/>
                          <a:cs typeface="Lato"/>
                          <a:sym typeface="Lato"/>
                        </a:rPr>
                        <a:t>- Definir y centrarse en las ideas, estrategias y visión empresariales</a:t>
                      </a:r>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rPr lang="es-ES" sz="1000" u="none" cap="none" strike="noStrike">
                          <a:latin typeface="Lato"/>
                          <a:ea typeface="Lato"/>
                          <a:cs typeface="Lato"/>
                          <a:sym typeface="Lato"/>
                        </a:rPr>
                        <a:t>- Identificar los posibles escollos, así como los puntos fuertes</a:t>
                      </a:r>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rPr lang="es-ES" sz="1000" u="none" cap="none" strike="noStrike">
                          <a:latin typeface="Lato"/>
                          <a:ea typeface="Lato"/>
                          <a:cs typeface="Lato"/>
                          <a:sym typeface="Lato"/>
                        </a:rPr>
                        <a:t>-Planificar estrategias a corto y largo plazo</a:t>
                      </a:r>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rPr lang="es-ES" sz="1000" u="none" cap="none" strike="noStrike">
                          <a:latin typeface="Lato"/>
                          <a:ea typeface="Lato"/>
                          <a:cs typeface="Lato"/>
                          <a:sym typeface="Lato"/>
                        </a:rPr>
                        <a:t>-Adquirir una visión empresarial concreta que pueda garantizar el éxito de la empresa social</a:t>
                      </a:r>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000"/>
                        <a:buFont typeface="Arial"/>
                        <a:buNone/>
                      </a:pPr>
                      <a:r>
                        <a:rPr lang="es-ES" sz="1000" u="none" cap="none" strike="noStrike">
                          <a:latin typeface="Lato"/>
                          <a:ea typeface="Lato"/>
                          <a:cs typeface="Lato"/>
                          <a:sym typeface="Lato"/>
                        </a:rPr>
                        <a:t>- Adoptar las medidas específicas necesarias para que las ideas empresariales tengan éxito alcanzando los objetivos a corto y largo plazo</a:t>
                      </a:r>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rPr lang="es-ES" sz="1000" u="none" cap="none" strike="noStrike">
                          <a:latin typeface="Lato"/>
                          <a:ea typeface="Lato"/>
                          <a:cs typeface="Lato"/>
                          <a:sym typeface="Lato"/>
                        </a:rPr>
                        <a:t>- La dirección está mejor preparada para manejar la incertidumbre y centrarse en los puntos fuertes</a:t>
                      </a:r>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rPr lang="es-ES" sz="1000" u="none" cap="none" strike="noStrike">
                          <a:latin typeface="Lato"/>
                          <a:ea typeface="Lato"/>
                          <a:cs typeface="Lato"/>
                          <a:sym typeface="Lato"/>
                        </a:rPr>
                        <a:t>-Tener control sobre el presupuesto que hace que la empresa adquiera riqueza</a:t>
                      </a:r>
                      <a:endParaRPr/>
                    </a:p>
                  </a:txBody>
                  <a:tcPr marT="91425" marB="91425" marR="91425" marL="91425"/>
                </a:tc>
              </a:tr>
            </a:tbl>
          </a:graphicData>
        </a:graphic>
      </p:graphicFrame>
      <p:pic>
        <p:nvPicPr>
          <p:cNvPr id="162" name="Google Shape;162;p4"/>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40"/>
          <p:cNvSpPr txBox="1"/>
          <p:nvPr>
            <p:ph type="title"/>
          </p:nvPr>
        </p:nvSpPr>
        <p:spPr>
          <a:xfrm>
            <a:off x="1411200" y="531425"/>
            <a:ext cx="7386600" cy="904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b="0" lang="es-ES" sz="2000"/>
              <a:t>El balance se basa en esta ecuación esencial:</a:t>
            </a:r>
            <a:br>
              <a:rPr b="0" lang="es-ES" sz="2000"/>
            </a:br>
            <a:r>
              <a:rPr b="0" lang="es-ES" sz="2000"/>
              <a:t> </a:t>
            </a:r>
            <a:r>
              <a:rPr lang="es-ES" sz="2000"/>
              <a:t>Activo = Pasivo + Patrimonio neto</a:t>
            </a:r>
            <a:endParaRPr sz="2000"/>
          </a:p>
        </p:txBody>
      </p:sp>
      <p:pic>
        <p:nvPicPr>
          <p:cNvPr id="495" name="Google Shape;495;p40"/>
          <p:cNvPicPr preferRelativeResize="0"/>
          <p:nvPr/>
        </p:nvPicPr>
        <p:blipFill rotWithShape="1">
          <a:blip r:embed="rId3">
            <a:alphaModFix/>
          </a:blip>
          <a:srcRect b="0" l="0" r="0" t="0"/>
          <a:stretch/>
        </p:blipFill>
        <p:spPr>
          <a:xfrm>
            <a:off x="1185550" y="1435625"/>
            <a:ext cx="4005150" cy="2820725"/>
          </a:xfrm>
          <a:prstGeom prst="rect">
            <a:avLst/>
          </a:prstGeom>
          <a:noFill/>
          <a:ln>
            <a:noFill/>
          </a:ln>
        </p:spPr>
      </p:pic>
      <p:sp>
        <p:nvSpPr>
          <p:cNvPr id="496" name="Google Shape;496;p40"/>
          <p:cNvSpPr txBox="1"/>
          <p:nvPr>
            <p:ph idx="1" type="body"/>
          </p:nvPr>
        </p:nvSpPr>
        <p:spPr>
          <a:xfrm>
            <a:off x="5461800" y="1435631"/>
            <a:ext cx="3336000" cy="3083400"/>
          </a:xfrm>
          <a:prstGeom prst="rect">
            <a:avLst/>
          </a:prstGeom>
          <a:noFill/>
          <a:ln>
            <a:noFill/>
          </a:ln>
        </p:spPr>
        <p:txBody>
          <a:bodyPr anchorCtr="0" anchor="t" bIns="91425" lIns="91425" spcFirstLastPara="1" rIns="91425" wrap="square" tIns="91425">
            <a:noAutofit/>
          </a:bodyPr>
          <a:lstStyle/>
          <a:p>
            <a:pPr indent="-304800" lvl="0" marL="457200" rtl="0" algn="just">
              <a:lnSpc>
                <a:spcPct val="115000"/>
              </a:lnSpc>
              <a:spcBef>
                <a:spcPts val="1200"/>
              </a:spcBef>
              <a:spcAft>
                <a:spcPts val="0"/>
              </a:spcAft>
              <a:buSzPts val="1200"/>
              <a:buChar char="●"/>
            </a:pPr>
            <a:r>
              <a:rPr b="1" lang="es-ES" sz="1200"/>
              <a:t>ACTIVO: </a:t>
            </a:r>
            <a:r>
              <a:rPr lang="es-ES" sz="1200"/>
              <a:t>lo que posee la empresa </a:t>
            </a:r>
            <a:endParaRPr/>
          </a:p>
          <a:p>
            <a:pPr indent="-228600" lvl="0" marL="457200" rtl="0" algn="just">
              <a:lnSpc>
                <a:spcPct val="115000"/>
              </a:lnSpc>
              <a:spcBef>
                <a:spcPts val="1200"/>
              </a:spcBef>
              <a:spcAft>
                <a:spcPts val="0"/>
              </a:spcAft>
              <a:buSzPts val="1200"/>
              <a:buNone/>
            </a:pPr>
            <a:r>
              <a:t/>
            </a:r>
            <a:endParaRPr b="1" sz="1200"/>
          </a:p>
          <a:p>
            <a:pPr indent="-304800" lvl="0" marL="457200" rtl="0" algn="just">
              <a:lnSpc>
                <a:spcPct val="115000"/>
              </a:lnSpc>
              <a:spcBef>
                <a:spcPts val="1200"/>
              </a:spcBef>
              <a:spcAft>
                <a:spcPts val="0"/>
              </a:spcAft>
              <a:buSzPts val="1200"/>
              <a:buChar char="●"/>
            </a:pPr>
            <a:r>
              <a:rPr b="1" lang="es-ES" sz="1200"/>
              <a:t>PASIVO: </a:t>
            </a:r>
            <a:r>
              <a:rPr lang="es-ES" sz="1200"/>
              <a:t>lo que debe la empresa  </a:t>
            </a:r>
            <a:endParaRPr/>
          </a:p>
          <a:p>
            <a:pPr indent="-228600" lvl="0" marL="457200" rtl="0" algn="just">
              <a:lnSpc>
                <a:spcPct val="115000"/>
              </a:lnSpc>
              <a:spcBef>
                <a:spcPts val="1200"/>
              </a:spcBef>
              <a:spcAft>
                <a:spcPts val="0"/>
              </a:spcAft>
              <a:buSzPts val="1200"/>
              <a:buNone/>
            </a:pPr>
            <a:r>
              <a:t/>
            </a:r>
            <a:endParaRPr b="1" sz="1200"/>
          </a:p>
          <a:p>
            <a:pPr indent="-304800" lvl="0" marL="457200" rtl="0" algn="just">
              <a:lnSpc>
                <a:spcPct val="115000"/>
              </a:lnSpc>
              <a:spcBef>
                <a:spcPts val="1200"/>
              </a:spcBef>
              <a:spcAft>
                <a:spcPts val="0"/>
              </a:spcAft>
              <a:buSzPts val="1200"/>
              <a:buChar char="●"/>
            </a:pPr>
            <a:r>
              <a:rPr b="1" lang="es-ES" sz="1200"/>
              <a:t>CAPITAL SOCIAL: </a:t>
            </a:r>
            <a:r>
              <a:rPr lang="es-ES" sz="1200"/>
              <a:t>cuánto se ha invertido en la empresa. </a:t>
            </a:r>
            <a:endParaRPr/>
          </a:p>
          <a:p>
            <a:pPr indent="0" lvl="0" marL="0" rtl="0" algn="just">
              <a:lnSpc>
                <a:spcPct val="115000"/>
              </a:lnSpc>
              <a:spcBef>
                <a:spcPts val="1200"/>
              </a:spcBef>
              <a:spcAft>
                <a:spcPts val="1200"/>
              </a:spcAft>
              <a:buSzPts val="1800"/>
              <a:buNone/>
            </a:pPr>
            <a:r>
              <a:t/>
            </a:r>
            <a:endParaRPr/>
          </a:p>
        </p:txBody>
      </p:sp>
      <p:pic>
        <p:nvPicPr>
          <p:cNvPr id="497" name="Google Shape;497;p40"/>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pic>
        <p:nvPicPr>
          <p:cNvPr id="498" name="Google Shape;498;p40"/>
          <p:cNvPicPr preferRelativeResize="0"/>
          <p:nvPr/>
        </p:nvPicPr>
        <p:blipFill rotWithShape="1">
          <a:blip r:embed="rId5">
            <a:alphaModFix/>
          </a:blip>
          <a:srcRect b="0" l="0" r="0" t="0"/>
          <a:stretch/>
        </p:blipFill>
        <p:spPr>
          <a:xfrm>
            <a:off x="0" y="447300"/>
            <a:ext cx="1097150" cy="10381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pic>
        <p:nvPicPr>
          <p:cNvPr id="503" name="Google Shape;503;p41"/>
          <p:cNvPicPr preferRelativeResize="0"/>
          <p:nvPr/>
        </p:nvPicPr>
        <p:blipFill rotWithShape="1">
          <a:blip r:embed="rId3">
            <a:alphaModFix/>
          </a:blip>
          <a:srcRect b="0" l="0" r="0" t="0"/>
          <a:stretch/>
        </p:blipFill>
        <p:spPr>
          <a:xfrm>
            <a:off x="5413050" y="852100"/>
            <a:ext cx="3861450" cy="3861450"/>
          </a:xfrm>
          <a:prstGeom prst="rect">
            <a:avLst/>
          </a:prstGeom>
          <a:noFill/>
          <a:ln>
            <a:noFill/>
          </a:ln>
        </p:spPr>
      </p:pic>
      <p:sp>
        <p:nvSpPr>
          <p:cNvPr id="504" name="Google Shape;504;p41"/>
          <p:cNvSpPr txBox="1"/>
          <p:nvPr>
            <p:ph type="title"/>
          </p:nvPr>
        </p:nvSpPr>
        <p:spPr>
          <a:xfrm>
            <a:off x="1411200" y="531425"/>
            <a:ext cx="7386600" cy="749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s-ES" sz="2000"/>
              <a:t>DIFERENCIAS ENTRE LOS BALANCES DE LAS EMPRESAS TRADICIONALES Y DE LAS EMPRESAS SOCIALES </a:t>
            </a:r>
            <a:endParaRPr sz="2000"/>
          </a:p>
          <a:p>
            <a:pPr indent="0" lvl="0" marL="0" rtl="0" algn="ctr">
              <a:lnSpc>
                <a:spcPct val="100000"/>
              </a:lnSpc>
              <a:spcBef>
                <a:spcPts val="0"/>
              </a:spcBef>
              <a:spcAft>
                <a:spcPts val="0"/>
              </a:spcAft>
              <a:buSzPts val="3000"/>
              <a:buNone/>
            </a:pPr>
            <a:r>
              <a:t/>
            </a:r>
            <a:endParaRPr sz="2000"/>
          </a:p>
        </p:txBody>
      </p:sp>
      <p:sp>
        <p:nvSpPr>
          <p:cNvPr id="505" name="Google Shape;505;p41"/>
          <p:cNvSpPr txBox="1"/>
          <p:nvPr>
            <p:ph idx="1" type="body"/>
          </p:nvPr>
        </p:nvSpPr>
        <p:spPr>
          <a:xfrm>
            <a:off x="952500" y="1357950"/>
            <a:ext cx="5221500" cy="3255900"/>
          </a:xfrm>
          <a:prstGeom prst="rect">
            <a:avLst/>
          </a:prstGeom>
          <a:noFill/>
          <a:ln>
            <a:noFill/>
          </a:ln>
        </p:spPr>
        <p:txBody>
          <a:bodyPr anchorCtr="0" anchor="t" bIns="91425" lIns="91425" spcFirstLastPara="1" rIns="91425" wrap="square" tIns="91425">
            <a:noAutofit/>
          </a:bodyPr>
          <a:lstStyle/>
          <a:p>
            <a:pPr indent="0" lvl="0" marL="457200" rtl="0" algn="just">
              <a:lnSpc>
                <a:spcPct val="115000"/>
              </a:lnSpc>
              <a:spcBef>
                <a:spcPts val="1200"/>
              </a:spcBef>
              <a:spcAft>
                <a:spcPts val="0"/>
              </a:spcAft>
              <a:buSzPts val="1800"/>
              <a:buNone/>
            </a:pPr>
            <a:r>
              <a:rPr b="1" lang="es-ES" sz="1400">
                <a:solidFill>
                  <a:schemeClr val="dk1"/>
                </a:solidFill>
              </a:rPr>
              <a:t>Las empresas sociales </a:t>
            </a:r>
            <a:r>
              <a:rPr lang="es-ES" sz="1400">
                <a:solidFill>
                  <a:schemeClr val="dk2"/>
                </a:solidFill>
              </a:rPr>
              <a:t>están obligadas a elaborar el balance al final del ejercicio fiscal. Sin embargo, este documento presenta algunas diferencias respecto al tradicional. El estatuto de "empresa social" puede adquirirlo cualquier entidad económica. Lo importante es que ejerza de forma estable y duradera una actividad económica (sin ánimo de lucro) basada en el interés general y con fines cívicos, solidarios y de utilidad social. </a:t>
            </a:r>
            <a:endParaRPr/>
          </a:p>
          <a:p>
            <a:pPr indent="0" lvl="0" marL="457200" rtl="0" algn="just">
              <a:lnSpc>
                <a:spcPct val="115000"/>
              </a:lnSpc>
              <a:spcBef>
                <a:spcPts val="1200"/>
              </a:spcBef>
              <a:spcAft>
                <a:spcPts val="0"/>
              </a:spcAft>
              <a:buSzPts val="1800"/>
              <a:buNone/>
            </a:pPr>
            <a:r>
              <a:rPr lang="es-ES" sz="1400">
                <a:solidFill>
                  <a:schemeClr val="dk2"/>
                </a:solidFill>
              </a:rPr>
              <a:t>Por esta razón, la </a:t>
            </a:r>
            <a:r>
              <a:rPr b="1" lang="es-ES" sz="1400">
                <a:solidFill>
                  <a:schemeClr val="dk2"/>
                </a:solidFill>
              </a:rPr>
              <a:t>empresa social es intensiva en mano de obra y no en capital.</a:t>
            </a:r>
            <a:endParaRPr/>
          </a:p>
          <a:p>
            <a:pPr indent="0" lvl="0" marL="0" rtl="0" algn="just">
              <a:lnSpc>
                <a:spcPct val="115000"/>
              </a:lnSpc>
              <a:spcBef>
                <a:spcPts val="1200"/>
              </a:spcBef>
              <a:spcAft>
                <a:spcPts val="1200"/>
              </a:spcAft>
              <a:buSzPts val="1800"/>
              <a:buNone/>
            </a:pPr>
            <a:r>
              <a:t/>
            </a:r>
            <a:endParaRPr/>
          </a:p>
        </p:txBody>
      </p:sp>
      <p:pic>
        <p:nvPicPr>
          <p:cNvPr id="506" name="Google Shape;506;p41"/>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pic>
        <p:nvPicPr>
          <p:cNvPr id="507" name="Google Shape;507;p41"/>
          <p:cNvPicPr preferRelativeResize="0"/>
          <p:nvPr/>
        </p:nvPicPr>
        <p:blipFill rotWithShape="1">
          <a:blip r:embed="rId5">
            <a:alphaModFix/>
          </a:blip>
          <a:srcRect b="0" l="0" r="0" t="0"/>
          <a:stretch/>
        </p:blipFill>
        <p:spPr>
          <a:xfrm>
            <a:off x="0" y="447300"/>
            <a:ext cx="1097150" cy="10381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pic>
        <p:nvPicPr>
          <p:cNvPr id="512" name="Google Shape;512;p42"/>
          <p:cNvPicPr preferRelativeResize="0"/>
          <p:nvPr/>
        </p:nvPicPr>
        <p:blipFill rotWithShape="1">
          <a:blip r:embed="rId3">
            <a:alphaModFix/>
          </a:blip>
          <a:srcRect b="0" l="0" r="0" t="0"/>
          <a:stretch/>
        </p:blipFill>
        <p:spPr>
          <a:xfrm>
            <a:off x="4572000" y="573525"/>
            <a:ext cx="3910925" cy="3910925"/>
          </a:xfrm>
          <a:prstGeom prst="rect">
            <a:avLst/>
          </a:prstGeom>
          <a:noFill/>
          <a:ln>
            <a:noFill/>
          </a:ln>
        </p:spPr>
      </p:pic>
      <p:sp>
        <p:nvSpPr>
          <p:cNvPr id="513" name="Google Shape;513;p42"/>
          <p:cNvSpPr txBox="1"/>
          <p:nvPr>
            <p:ph idx="1" type="body"/>
          </p:nvPr>
        </p:nvSpPr>
        <p:spPr>
          <a:xfrm>
            <a:off x="1727300" y="621825"/>
            <a:ext cx="38538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b="1" lang="es-ES">
                <a:solidFill>
                  <a:schemeClr val="dk1"/>
                </a:solidFill>
              </a:rPr>
              <a:t>LA CUENTA DE PÉRDIDAS Y GANANCIAS</a:t>
            </a:r>
            <a:endParaRPr b="1" sz="1300">
              <a:solidFill>
                <a:schemeClr val="dk1"/>
              </a:solidFill>
            </a:endParaRPr>
          </a:p>
          <a:p>
            <a:pPr indent="0" lvl="0" marL="0" rtl="0" algn="just">
              <a:lnSpc>
                <a:spcPct val="115000"/>
              </a:lnSpc>
              <a:spcBef>
                <a:spcPts val="1200"/>
              </a:spcBef>
              <a:spcAft>
                <a:spcPts val="1200"/>
              </a:spcAft>
              <a:buSzPts val="1400"/>
              <a:buNone/>
            </a:pPr>
            <a:r>
              <a:rPr b="1" lang="es-ES" sz="1300">
                <a:solidFill>
                  <a:schemeClr val="dk2"/>
                </a:solidFill>
              </a:rPr>
              <a:t>La cuenta de pérdidas y ganancias </a:t>
            </a:r>
            <a:r>
              <a:rPr lang="es-ES" sz="1300">
                <a:solidFill>
                  <a:schemeClr val="dk2"/>
                </a:solidFill>
              </a:rPr>
              <a:t>proporciona los resultados financieros de las operaciones de una empresa social a lo largo de un periodo. El cometido de la cuenta de pérdidas y ganancias es </a:t>
            </a:r>
            <a:r>
              <a:rPr b="1" lang="es-ES" sz="1300" u="sng">
                <a:solidFill>
                  <a:schemeClr val="dk2"/>
                </a:solidFill>
              </a:rPr>
              <a:t>describir cuánto dinero ha ganado la empresa durante su actividad y en qué gastos ha incurrido para generar estos ingresos</a:t>
            </a:r>
            <a:r>
              <a:rPr lang="es-ES" sz="1300">
                <a:solidFill>
                  <a:schemeClr val="dk2"/>
                </a:solidFill>
              </a:rPr>
              <a:t>. Así pues, la cuenta de pérdidas y ganancias muestra la capacidad de una empresa para generar ventas, gestionar gastos y crear beneficios.</a:t>
            </a:r>
            <a:endParaRPr/>
          </a:p>
        </p:txBody>
      </p:sp>
      <p:pic>
        <p:nvPicPr>
          <p:cNvPr id="514" name="Google Shape;514;p42"/>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pic>
        <p:nvPicPr>
          <p:cNvPr id="515" name="Google Shape;515;p42"/>
          <p:cNvPicPr preferRelativeResize="0"/>
          <p:nvPr/>
        </p:nvPicPr>
        <p:blipFill rotWithShape="1">
          <a:blip r:embed="rId5">
            <a:alphaModFix/>
          </a:blip>
          <a:srcRect b="0" l="0" r="0" t="0"/>
          <a:stretch/>
        </p:blipFill>
        <p:spPr>
          <a:xfrm>
            <a:off x="0" y="447300"/>
            <a:ext cx="1097150" cy="10381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43"/>
          <p:cNvSpPr txBox="1"/>
          <p:nvPr>
            <p:ph idx="1" type="body"/>
          </p:nvPr>
        </p:nvSpPr>
        <p:spPr>
          <a:xfrm>
            <a:off x="1522399" y="1770325"/>
            <a:ext cx="6886200" cy="25221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1200"/>
              </a:spcBef>
              <a:spcAft>
                <a:spcPts val="0"/>
              </a:spcAft>
              <a:buSzPts val="1800"/>
              <a:buNone/>
            </a:pPr>
            <a:r>
              <a:rPr lang="es-ES" sz="1100"/>
              <a:t>Las principales categorías que pueden identificarse en la cuenta de pérdidas y ganancias son:</a:t>
            </a:r>
            <a:endParaRPr/>
          </a:p>
          <a:p>
            <a:pPr indent="-171450" lvl="0" marL="171450" rtl="0" algn="just">
              <a:lnSpc>
                <a:spcPct val="115000"/>
              </a:lnSpc>
              <a:spcBef>
                <a:spcPts val="1200"/>
              </a:spcBef>
              <a:spcAft>
                <a:spcPts val="0"/>
              </a:spcAft>
              <a:buSzPts val="770"/>
              <a:buChar char="●"/>
            </a:pPr>
            <a:r>
              <a:rPr b="1" lang="es-ES" sz="1100"/>
              <a:t>Ingresos</a:t>
            </a:r>
            <a:r>
              <a:rPr lang="es-ES" sz="1100"/>
              <a:t>: consisten en ventas de productos o servicios e ingresos recurrentes que no están directamente relacionados con las actividades empresariales;</a:t>
            </a:r>
            <a:endParaRPr/>
          </a:p>
          <a:p>
            <a:pPr indent="-171450" lvl="0" marL="171450" rtl="0" algn="just">
              <a:lnSpc>
                <a:spcPct val="115000"/>
              </a:lnSpc>
              <a:spcBef>
                <a:spcPts val="1200"/>
              </a:spcBef>
              <a:spcAft>
                <a:spcPts val="0"/>
              </a:spcAft>
              <a:buSzPts val="770"/>
              <a:buChar char="●"/>
            </a:pPr>
            <a:r>
              <a:rPr b="1" lang="es-ES" sz="1100"/>
              <a:t>Beneficios</a:t>
            </a:r>
            <a:r>
              <a:rPr lang="es-ES" sz="1100"/>
              <a:t>: incluyen las transacciones puntuales;</a:t>
            </a:r>
            <a:endParaRPr/>
          </a:p>
          <a:p>
            <a:pPr indent="-171450" lvl="0" marL="171450" rtl="0" algn="just">
              <a:lnSpc>
                <a:spcPct val="115000"/>
              </a:lnSpc>
              <a:spcBef>
                <a:spcPts val="1200"/>
              </a:spcBef>
              <a:spcAft>
                <a:spcPts val="0"/>
              </a:spcAft>
              <a:buSzPts val="770"/>
              <a:buChar char="●"/>
            </a:pPr>
            <a:r>
              <a:rPr b="1" lang="es-ES" sz="1100"/>
              <a:t>Gastos</a:t>
            </a:r>
            <a:r>
              <a:rPr lang="es-ES" sz="1100"/>
              <a:t>: incluyen todos los costes de explotación, como los salarios de los empleados, las comisiones por ventas, los impuestos y las tasas administrativas; </a:t>
            </a:r>
            <a:endParaRPr/>
          </a:p>
          <a:p>
            <a:pPr indent="-171450" lvl="0" marL="171450" rtl="0" algn="just">
              <a:lnSpc>
                <a:spcPct val="115000"/>
              </a:lnSpc>
              <a:spcBef>
                <a:spcPts val="1200"/>
              </a:spcBef>
              <a:spcAft>
                <a:spcPts val="0"/>
              </a:spcAft>
              <a:buSzPts val="770"/>
              <a:buChar char="●"/>
            </a:pPr>
            <a:r>
              <a:rPr b="1" lang="es-ES" sz="1100"/>
              <a:t>Pérdidas</a:t>
            </a:r>
            <a:r>
              <a:rPr lang="es-ES" sz="1100"/>
              <a:t>: Como en el caso de los beneficios, se trata de costes o acontecimientos puntuales que representan una pérdida para la organización</a:t>
            </a:r>
            <a:endParaRPr/>
          </a:p>
          <a:p>
            <a:pPr indent="-171450" lvl="0" marL="171450" rtl="0" algn="just">
              <a:lnSpc>
                <a:spcPct val="115000"/>
              </a:lnSpc>
              <a:spcBef>
                <a:spcPts val="1200"/>
              </a:spcBef>
              <a:spcAft>
                <a:spcPts val="0"/>
              </a:spcAft>
              <a:buSzPts val="770"/>
              <a:buChar char="●"/>
            </a:pPr>
            <a:r>
              <a:rPr b="1" lang="es-ES" sz="1100"/>
              <a:t>Ingresos netos</a:t>
            </a:r>
            <a:r>
              <a:rPr lang="es-ES" sz="1100"/>
              <a:t>: También llamado "resultado final", es lo que calcula la cuenta de resultados. Para calcular el beneficio neto, se suman todos los ingresos y ganancias y se restan los gastos y pérdidas.</a:t>
            </a:r>
            <a:endParaRPr/>
          </a:p>
          <a:p>
            <a:pPr indent="0" lvl="0" marL="0" rtl="0" algn="just">
              <a:lnSpc>
                <a:spcPct val="115000"/>
              </a:lnSpc>
              <a:spcBef>
                <a:spcPts val="1200"/>
              </a:spcBef>
              <a:spcAft>
                <a:spcPts val="1200"/>
              </a:spcAft>
              <a:buSzPts val="1800"/>
              <a:buNone/>
            </a:pPr>
            <a:r>
              <a:t/>
            </a:r>
            <a:endParaRPr b="1" sz="1200"/>
          </a:p>
        </p:txBody>
      </p:sp>
      <p:pic>
        <p:nvPicPr>
          <p:cNvPr id="521" name="Google Shape;521;p43"/>
          <p:cNvPicPr preferRelativeResize="0"/>
          <p:nvPr/>
        </p:nvPicPr>
        <p:blipFill rotWithShape="1">
          <a:blip r:embed="rId3">
            <a:alphaModFix/>
          </a:blip>
          <a:srcRect b="0" l="0" r="0" t="0"/>
          <a:stretch/>
        </p:blipFill>
        <p:spPr>
          <a:xfrm>
            <a:off x="1522399" y="349764"/>
            <a:ext cx="5686425" cy="1679975"/>
          </a:xfrm>
          <a:prstGeom prst="rect">
            <a:avLst/>
          </a:prstGeom>
          <a:noFill/>
          <a:ln>
            <a:noFill/>
          </a:ln>
        </p:spPr>
      </p:pic>
      <p:pic>
        <p:nvPicPr>
          <p:cNvPr id="522" name="Google Shape;522;p43"/>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pic>
        <p:nvPicPr>
          <p:cNvPr id="523" name="Google Shape;523;p43"/>
          <p:cNvPicPr preferRelativeResize="0"/>
          <p:nvPr/>
        </p:nvPicPr>
        <p:blipFill rotWithShape="1">
          <a:blip r:embed="rId5">
            <a:alphaModFix/>
          </a:blip>
          <a:srcRect b="0" l="0" r="0" t="0"/>
          <a:stretch/>
        </p:blipFill>
        <p:spPr>
          <a:xfrm>
            <a:off x="0" y="447300"/>
            <a:ext cx="1097150" cy="10381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pic>
        <p:nvPicPr>
          <p:cNvPr id="528" name="Google Shape;528;p44"/>
          <p:cNvPicPr preferRelativeResize="0"/>
          <p:nvPr/>
        </p:nvPicPr>
        <p:blipFill rotWithShape="1">
          <a:blip r:embed="rId3">
            <a:alphaModFix/>
          </a:blip>
          <a:srcRect b="0" l="0" r="0" t="0"/>
          <a:stretch/>
        </p:blipFill>
        <p:spPr>
          <a:xfrm>
            <a:off x="593050" y="1148525"/>
            <a:ext cx="3478325" cy="3478325"/>
          </a:xfrm>
          <a:prstGeom prst="rect">
            <a:avLst/>
          </a:prstGeom>
          <a:noFill/>
          <a:ln>
            <a:noFill/>
          </a:ln>
        </p:spPr>
      </p:pic>
      <p:sp>
        <p:nvSpPr>
          <p:cNvPr id="529" name="Google Shape;529;p44"/>
          <p:cNvSpPr txBox="1"/>
          <p:nvPr>
            <p:ph type="title"/>
          </p:nvPr>
        </p:nvSpPr>
        <p:spPr>
          <a:xfrm>
            <a:off x="1809675" y="505400"/>
            <a:ext cx="7051200" cy="749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s-ES" sz="2000"/>
              <a:t>¿Por qué es importante la cuenta de pérdidas y ganancias?</a:t>
            </a:r>
            <a:endParaRPr sz="2000"/>
          </a:p>
          <a:p>
            <a:pPr indent="0" lvl="0" marL="0" rtl="0" algn="ctr">
              <a:lnSpc>
                <a:spcPct val="100000"/>
              </a:lnSpc>
              <a:spcBef>
                <a:spcPts val="0"/>
              </a:spcBef>
              <a:spcAft>
                <a:spcPts val="0"/>
              </a:spcAft>
              <a:buSzPts val="3000"/>
              <a:buNone/>
            </a:pPr>
            <a:r>
              <a:t/>
            </a:r>
            <a:endParaRPr sz="2000"/>
          </a:p>
        </p:txBody>
      </p:sp>
      <p:sp>
        <p:nvSpPr>
          <p:cNvPr id="530" name="Google Shape;530;p44"/>
          <p:cNvSpPr txBox="1"/>
          <p:nvPr>
            <p:ph idx="1" type="body"/>
          </p:nvPr>
        </p:nvSpPr>
        <p:spPr>
          <a:xfrm>
            <a:off x="3555000" y="1148525"/>
            <a:ext cx="5242800" cy="3941100"/>
          </a:xfrm>
          <a:prstGeom prst="rect">
            <a:avLst/>
          </a:prstGeom>
          <a:noFill/>
          <a:ln>
            <a:noFill/>
          </a:ln>
        </p:spPr>
        <p:txBody>
          <a:bodyPr anchorCtr="0" anchor="t" bIns="91425" lIns="91425" spcFirstLastPara="1" rIns="91425" wrap="square" tIns="91425">
            <a:noAutofit/>
          </a:bodyPr>
          <a:lstStyle/>
          <a:p>
            <a:pPr indent="0" lvl="0" marL="457200" rtl="0" algn="just">
              <a:lnSpc>
                <a:spcPct val="115000"/>
              </a:lnSpc>
              <a:spcBef>
                <a:spcPts val="1200"/>
              </a:spcBef>
              <a:spcAft>
                <a:spcPts val="0"/>
              </a:spcAft>
              <a:buSzPts val="1800"/>
              <a:buNone/>
            </a:pPr>
            <a:r>
              <a:rPr lang="es-ES" sz="1200"/>
              <a:t>La cuenta de pérdidas y ganancias proporciona un análisis de la situación general y ayuda a las empresas a identificar dónde necesitan afinar su estrategia empresarial. Comparar diferentes estados de fondos a lo largo de los años permite a las empresas:</a:t>
            </a:r>
            <a:endParaRPr/>
          </a:p>
          <a:p>
            <a:pPr indent="-304800" lvl="0" marL="457200" rtl="0" algn="just">
              <a:lnSpc>
                <a:spcPct val="115000"/>
              </a:lnSpc>
              <a:spcBef>
                <a:spcPts val="1200"/>
              </a:spcBef>
              <a:spcAft>
                <a:spcPts val="0"/>
              </a:spcAft>
              <a:buSzPts val="1200"/>
              <a:buChar char="●"/>
            </a:pPr>
            <a:r>
              <a:rPr b="1" lang="es-ES" sz="1200"/>
              <a:t>Entender cómo se acumulan los ingresos y los gastos a lo largo del tiempo: </a:t>
            </a:r>
            <a:r>
              <a:rPr lang="es-ES" sz="1200"/>
              <a:t>Las cuentas de pérdidas y ganancias pueden ayudarte a comprender de dónde proceden los costes, cómo reducirlos y cómo maximizar los ingresos netos.</a:t>
            </a:r>
            <a:endParaRPr/>
          </a:p>
          <a:p>
            <a:pPr indent="-304800" lvl="0" marL="457200" rtl="0" algn="just">
              <a:lnSpc>
                <a:spcPct val="115000"/>
              </a:lnSpc>
              <a:spcBef>
                <a:spcPts val="1200"/>
              </a:spcBef>
              <a:spcAft>
                <a:spcPts val="0"/>
              </a:spcAft>
              <a:buSzPts val="1200"/>
              <a:buChar char="●"/>
            </a:pPr>
            <a:r>
              <a:rPr b="1" lang="es-ES" sz="1200"/>
              <a:t>Planificar el futuro: </a:t>
            </a:r>
            <a:r>
              <a:rPr lang="es-ES" sz="1200"/>
              <a:t>Las empresas nuevas o en fase inicial incluyen una cuenta de pérdidas y ganancias como parte del plan de negocio. </a:t>
            </a:r>
            <a:endParaRPr/>
          </a:p>
          <a:p>
            <a:pPr indent="-304800" lvl="0" marL="457200" rtl="0" algn="just">
              <a:lnSpc>
                <a:spcPct val="115000"/>
              </a:lnSpc>
              <a:spcBef>
                <a:spcPts val="1200"/>
              </a:spcBef>
              <a:spcAft>
                <a:spcPts val="0"/>
              </a:spcAft>
              <a:buSzPts val="1200"/>
              <a:buChar char="●"/>
            </a:pPr>
            <a:r>
              <a:rPr b="1" lang="es-ES" sz="1200"/>
              <a:t>Finalizar los impuestos: </a:t>
            </a:r>
            <a:r>
              <a:rPr lang="es-ES" sz="1200"/>
              <a:t>Las empresas establecidas que preparan cuentas de resultados pueden utilizar la información de los informes de pérdidas y ganancias para completar sus impuestos.</a:t>
            </a:r>
            <a:endParaRPr/>
          </a:p>
          <a:p>
            <a:pPr indent="0" lvl="0" marL="0" rtl="0" algn="just">
              <a:lnSpc>
                <a:spcPct val="115000"/>
              </a:lnSpc>
              <a:spcBef>
                <a:spcPts val="1200"/>
              </a:spcBef>
              <a:spcAft>
                <a:spcPts val="1200"/>
              </a:spcAft>
              <a:buSzPts val="1800"/>
              <a:buNone/>
            </a:pPr>
            <a:r>
              <a:t/>
            </a:r>
            <a:endParaRPr/>
          </a:p>
        </p:txBody>
      </p:sp>
      <p:pic>
        <p:nvPicPr>
          <p:cNvPr id="531" name="Google Shape;531;p44"/>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pic>
        <p:nvPicPr>
          <p:cNvPr id="532" name="Google Shape;532;p44"/>
          <p:cNvPicPr preferRelativeResize="0"/>
          <p:nvPr/>
        </p:nvPicPr>
        <p:blipFill rotWithShape="1">
          <a:blip r:embed="rId5">
            <a:alphaModFix/>
          </a:blip>
          <a:srcRect b="0" l="0" r="0" t="0"/>
          <a:stretch/>
        </p:blipFill>
        <p:spPr>
          <a:xfrm>
            <a:off x="0" y="447300"/>
            <a:ext cx="1097150" cy="10381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pic>
        <p:nvPicPr>
          <p:cNvPr id="537" name="Google Shape;537;p45"/>
          <p:cNvPicPr preferRelativeResize="0"/>
          <p:nvPr/>
        </p:nvPicPr>
        <p:blipFill rotWithShape="1">
          <a:blip r:embed="rId3">
            <a:alphaModFix/>
          </a:blip>
          <a:srcRect b="0" l="0" r="0" t="0"/>
          <a:stretch/>
        </p:blipFill>
        <p:spPr>
          <a:xfrm>
            <a:off x="5581100" y="1416387"/>
            <a:ext cx="3173525" cy="2310724"/>
          </a:xfrm>
          <a:prstGeom prst="rect">
            <a:avLst/>
          </a:prstGeom>
          <a:noFill/>
          <a:ln>
            <a:noFill/>
          </a:ln>
        </p:spPr>
      </p:pic>
      <p:pic>
        <p:nvPicPr>
          <p:cNvPr id="538" name="Google Shape;538;p45"/>
          <p:cNvPicPr preferRelativeResize="0"/>
          <p:nvPr/>
        </p:nvPicPr>
        <p:blipFill rotWithShape="1">
          <a:blip r:embed="rId4">
            <a:alphaModFix/>
          </a:blip>
          <a:srcRect b="0" l="0" r="0" t="0"/>
          <a:stretch/>
        </p:blipFill>
        <p:spPr>
          <a:xfrm>
            <a:off x="0" y="447300"/>
            <a:ext cx="1097150" cy="1038100"/>
          </a:xfrm>
          <a:prstGeom prst="rect">
            <a:avLst/>
          </a:prstGeom>
          <a:noFill/>
          <a:ln>
            <a:noFill/>
          </a:ln>
        </p:spPr>
      </p:pic>
      <p:sp>
        <p:nvSpPr>
          <p:cNvPr id="539" name="Google Shape;539;p45"/>
          <p:cNvSpPr txBox="1"/>
          <p:nvPr>
            <p:ph idx="1" type="body"/>
          </p:nvPr>
        </p:nvSpPr>
        <p:spPr>
          <a:xfrm>
            <a:off x="1727300" y="621825"/>
            <a:ext cx="3853800" cy="3984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b="1" lang="es-ES" sz="1800">
                <a:solidFill>
                  <a:schemeClr val="dk1"/>
                </a:solidFill>
              </a:rPr>
              <a:t>EL FLUJO DE CAJA</a:t>
            </a:r>
            <a:endParaRPr/>
          </a:p>
          <a:p>
            <a:pPr indent="0" lvl="0" marL="0" rtl="0" algn="l">
              <a:lnSpc>
                <a:spcPct val="100000"/>
              </a:lnSpc>
              <a:spcBef>
                <a:spcPts val="0"/>
              </a:spcBef>
              <a:spcAft>
                <a:spcPts val="0"/>
              </a:spcAft>
              <a:buSzPts val="1400"/>
              <a:buNone/>
            </a:pPr>
            <a:r>
              <a:t/>
            </a:r>
            <a:endParaRPr b="1" sz="1300">
              <a:solidFill>
                <a:schemeClr val="dk1"/>
              </a:solidFill>
            </a:endParaRPr>
          </a:p>
          <a:p>
            <a:pPr indent="0" lvl="0" marL="0" rtl="0" algn="just">
              <a:lnSpc>
                <a:spcPct val="115000"/>
              </a:lnSpc>
              <a:spcBef>
                <a:spcPts val="1200"/>
              </a:spcBef>
              <a:spcAft>
                <a:spcPts val="0"/>
              </a:spcAft>
              <a:buSzPts val="1400"/>
              <a:buNone/>
            </a:pPr>
            <a:r>
              <a:rPr lang="es-ES" sz="1300"/>
              <a:t>Se trata de un resumen de ingresos y salidas, que detalla cómo entra y sale efectivo de la organización, y normalmente se registra en bandas mensuales.</a:t>
            </a:r>
            <a:endParaRPr/>
          </a:p>
          <a:p>
            <a:pPr indent="0" lvl="0" marL="0" rtl="0" algn="just">
              <a:lnSpc>
                <a:spcPct val="115000"/>
              </a:lnSpc>
              <a:spcBef>
                <a:spcPts val="1200"/>
              </a:spcBef>
              <a:spcAft>
                <a:spcPts val="0"/>
              </a:spcAft>
              <a:buSzPts val="1400"/>
              <a:buNone/>
            </a:pPr>
            <a:r>
              <a:t/>
            </a:r>
            <a:endParaRPr sz="1300"/>
          </a:p>
          <a:p>
            <a:pPr indent="0" lvl="0" marL="0" rtl="0" algn="just">
              <a:lnSpc>
                <a:spcPct val="115000"/>
              </a:lnSpc>
              <a:spcBef>
                <a:spcPts val="1200"/>
              </a:spcBef>
              <a:spcAft>
                <a:spcPts val="0"/>
              </a:spcAft>
              <a:buSzPts val="1400"/>
              <a:buNone/>
            </a:pPr>
            <a:r>
              <a:rPr lang="es-ES" sz="1300"/>
              <a:t>La gestión empresarial debe aspirar a un flujo de caja positivo. De hecho, con la liquidez adecuada, la organización puede pagar sin problemas los impuestos, a los proveedores y a otros acreedores, así como a los empleados.</a:t>
            </a:r>
            <a:endParaRPr/>
          </a:p>
          <a:p>
            <a:pPr indent="0" lvl="0" marL="0" rtl="0" algn="just">
              <a:lnSpc>
                <a:spcPct val="115000"/>
              </a:lnSpc>
              <a:spcBef>
                <a:spcPts val="1200"/>
              </a:spcBef>
              <a:spcAft>
                <a:spcPts val="1200"/>
              </a:spcAft>
              <a:buSzPts val="1400"/>
              <a:buNone/>
            </a:pPr>
            <a:r>
              <a:t/>
            </a:r>
            <a:endParaRPr sz="1300"/>
          </a:p>
        </p:txBody>
      </p:sp>
      <p:pic>
        <p:nvPicPr>
          <p:cNvPr id="540" name="Google Shape;540;p45"/>
          <p:cNvPicPr preferRelativeResize="0"/>
          <p:nvPr/>
        </p:nvPicPr>
        <p:blipFill rotWithShape="1">
          <a:blip r:embed="rId5">
            <a:alphaModFix/>
          </a:blip>
          <a:srcRect b="0" l="0" r="0" t="0"/>
          <a:stretch/>
        </p:blipFill>
        <p:spPr>
          <a:xfrm>
            <a:off x="265500" y="4577350"/>
            <a:ext cx="1484200" cy="30780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pic>
        <p:nvPicPr>
          <p:cNvPr id="545" name="Google Shape;545;p46"/>
          <p:cNvPicPr preferRelativeResize="0"/>
          <p:nvPr/>
        </p:nvPicPr>
        <p:blipFill rotWithShape="1">
          <a:blip r:embed="rId3">
            <a:alphaModFix/>
          </a:blip>
          <a:srcRect b="0" l="0" r="0" t="0"/>
          <a:stretch/>
        </p:blipFill>
        <p:spPr>
          <a:xfrm>
            <a:off x="974325" y="447300"/>
            <a:ext cx="4342399" cy="4204876"/>
          </a:xfrm>
          <a:prstGeom prst="rect">
            <a:avLst/>
          </a:prstGeom>
          <a:noFill/>
          <a:ln>
            <a:noFill/>
          </a:ln>
        </p:spPr>
      </p:pic>
      <p:pic>
        <p:nvPicPr>
          <p:cNvPr id="546" name="Google Shape;546;p46"/>
          <p:cNvPicPr preferRelativeResize="0"/>
          <p:nvPr/>
        </p:nvPicPr>
        <p:blipFill rotWithShape="1">
          <a:blip r:embed="rId4">
            <a:alphaModFix/>
          </a:blip>
          <a:srcRect b="0" l="0" r="0" t="0"/>
          <a:stretch/>
        </p:blipFill>
        <p:spPr>
          <a:xfrm>
            <a:off x="0" y="447300"/>
            <a:ext cx="1097150" cy="1038100"/>
          </a:xfrm>
          <a:prstGeom prst="rect">
            <a:avLst/>
          </a:prstGeom>
          <a:noFill/>
          <a:ln>
            <a:noFill/>
          </a:ln>
        </p:spPr>
      </p:pic>
      <p:sp>
        <p:nvSpPr>
          <p:cNvPr id="547" name="Google Shape;547;p46"/>
          <p:cNvSpPr txBox="1"/>
          <p:nvPr>
            <p:ph idx="1" type="body"/>
          </p:nvPr>
        </p:nvSpPr>
        <p:spPr>
          <a:xfrm>
            <a:off x="3715549" y="1018350"/>
            <a:ext cx="5151000" cy="19281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1200"/>
              </a:spcBef>
              <a:spcAft>
                <a:spcPts val="0"/>
              </a:spcAft>
              <a:buSzPts val="1400"/>
              <a:buNone/>
            </a:pPr>
            <a:r>
              <a:rPr lang="es-ES"/>
              <a:t>Puede calcular las pérdidas y ganancias restando los gastos totales de los ingresos en un periodo determinado siguiendo esta ecuación: </a:t>
            </a:r>
            <a:endParaRPr/>
          </a:p>
          <a:p>
            <a:pPr indent="0" lvl="0" marL="0" rtl="0" algn="just">
              <a:lnSpc>
                <a:spcPct val="115000"/>
              </a:lnSpc>
              <a:spcBef>
                <a:spcPts val="1200"/>
              </a:spcBef>
              <a:spcAft>
                <a:spcPts val="0"/>
              </a:spcAft>
              <a:buSzPts val="1400"/>
              <a:buNone/>
            </a:pPr>
            <a:r>
              <a:rPr b="1" lang="es-ES" sz="1800"/>
              <a:t>Pérdidas y ganancias / Beneficio neto = Ingresos - Gastos</a:t>
            </a:r>
            <a:endParaRPr/>
          </a:p>
          <a:p>
            <a:pPr indent="0" lvl="0" marL="0" rtl="0" algn="just">
              <a:lnSpc>
                <a:spcPct val="115000"/>
              </a:lnSpc>
              <a:spcBef>
                <a:spcPts val="1200"/>
              </a:spcBef>
              <a:spcAft>
                <a:spcPts val="1200"/>
              </a:spcAft>
              <a:buSzPts val="1400"/>
              <a:buNone/>
            </a:pPr>
            <a:r>
              <a:t/>
            </a:r>
            <a:endParaRPr sz="1900"/>
          </a:p>
        </p:txBody>
      </p:sp>
      <p:sp>
        <p:nvSpPr>
          <p:cNvPr id="548" name="Google Shape;548;p46"/>
          <p:cNvSpPr txBox="1"/>
          <p:nvPr>
            <p:ph type="title"/>
          </p:nvPr>
        </p:nvSpPr>
        <p:spPr>
          <a:xfrm>
            <a:off x="1757400" y="491324"/>
            <a:ext cx="7386600" cy="749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s-ES" sz="2000"/>
              <a:t>¿Cómo se calculan las pérdidas y ganancias?</a:t>
            </a:r>
            <a:endParaRPr sz="2000"/>
          </a:p>
          <a:p>
            <a:pPr indent="0" lvl="0" marL="0" rtl="0" algn="ctr">
              <a:lnSpc>
                <a:spcPct val="100000"/>
              </a:lnSpc>
              <a:spcBef>
                <a:spcPts val="0"/>
              </a:spcBef>
              <a:spcAft>
                <a:spcPts val="0"/>
              </a:spcAft>
              <a:buSzPts val="3000"/>
              <a:buNone/>
            </a:pPr>
            <a:r>
              <a:t/>
            </a:r>
            <a:endParaRPr sz="2000"/>
          </a:p>
        </p:txBody>
      </p:sp>
      <p:pic>
        <p:nvPicPr>
          <p:cNvPr id="549" name="Google Shape;549;p46"/>
          <p:cNvPicPr preferRelativeResize="0"/>
          <p:nvPr/>
        </p:nvPicPr>
        <p:blipFill rotWithShape="1">
          <a:blip r:embed="rId5">
            <a:alphaModFix/>
          </a:blip>
          <a:srcRect b="0" l="0" r="0" t="0"/>
          <a:stretch/>
        </p:blipFill>
        <p:spPr>
          <a:xfrm>
            <a:off x="265500" y="4577350"/>
            <a:ext cx="1484200" cy="30780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pic>
        <p:nvPicPr>
          <p:cNvPr id="554" name="Google Shape;554;p47"/>
          <p:cNvPicPr preferRelativeResize="0"/>
          <p:nvPr/>
        </p:nvPicPr>
        <p:blipFill rotWithShape="1">
          <a:blip r:embed="rId3">
            <a:alphaModFix/>
          </a:blip>
          <a:srcRect b="0" l="0" r="0" t="0"/>
          <a:stretch/>
        </p:blipFill>
        <p:spPr>
          <a:xfrm>
            <a:off x="0" y="447300"/>
            <a:ext cx="1097150" cy="1038100"/>
          </a:xfrm>
          <a:prstGeom prst="rect">
            <a:avLst/>
          </a:prstGeom>
          <a:noFill/>
          <a:ln>
            <a:noFill/>
          </a:ln>
        </p:spPr>
      </p:pic>
      <p:sp>
        <p:nvSpPr>
          <p:cNvPr id="555" name="Google Shape;555;p47"/>
          <p:cNvSpPr txBox="1"/>
          <p:nvPr>
            <p:ph type="title"/>
          </p:nvPr>
        </p:nvSpPr>
        <p:spPr>
          <a:xfrm>
            <a:off x="1411200" y="531425"/>
            <a:ext cx="7386600" cy="749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s-ES" sz="2000"/>
              <a:t>¿Cuál es la diferencia entre un presupuesto de explotación y un balance?</a:t>
            </a:r>
            <a:endParaRPr sz="2000"/>
          </a:p>
          <a:p>
            <a:pPr indent="0" lvl="0" marL="0" rtl="0" algn="ctr">
              <a:lnSpc>
                <a:spcPct val="100000"/>
              </a:lnSpc>
              <a:spcBef>
                <a:spcPts val="0"/>
              </a:spcBef>
              <a:spcAft>
                <a:spcPts val="0"/>
              </a:spcAft>
              <a:buSzPts val="3000"/>
              <a:buNone/>
            </a:pPr>
            <a:r>
              <a:t/>
            </a:r>
            <a:endParaRPr sz="2000"/>
          </a:p>
          <a:p>
            <a:pPr indent="0" lvl="0" marL="0" rtl="0" algn="ctr">
              <a:lnSpc>
                <a:spcPct val="100000"/>
              </a:lnSpc>
              <a:spcBef>
                <a:spcPts val="0"/>
              </a:spcBef>
              <a:spcAft>
                <a:spcPts val="0"/>
              </a:spcAft>
              <a:buSzPts val="3000"/>
              <a:buNone/>
            </a:pPr>
            <a:r>
              <a:t/>
            </a:r>
            <a:endParaRPr sz="2000"/>
          </a:p>
        </p:txBody>
      </p:sp>
      <p:graphicFrame>
        <p:nvGraphicFramePr>
          <p:cNvPr id="556" name="Google Shape;556;p47"/>
          <p:cNvGraphicFramePr/>
          <p:nvPr/>
        </p:nvGraphicFramePr>
        <p:xfrm>
          <a:off x="987552" y="2285175"/>
          <a:ext cx="3000000" cy="3000000"/>
        </p:xfrm>
        <a:graphic>
          <a:graphicData uri="http://schemas.openxmlformats.org/drawingml/2006/table">
            <a:tbl>
              <a:tblPr>
                <a:noFill/>
                <a:tableStyleId>{EB8ED6CA-C6A4-45B9-9783-4BF77955A4CC}</a:tableStyleId>
              </a:tblPr>
              <a:tblGrid>
                <a:gridCol w="3462000"/>
                <a:gridCol w="3741950"/>
              </a:tblGrid>
              <a:tr h="418450">
                <a:tc>
                  <a:txBody>
                    <a:bodyPr/>
                    <a:lstStyle/>
                    <a:p>
                      <a:pPr indent="0" lvl="0" marL="0" marR="0" rtl="0" algn="l">
                        <a:lnSpc>
                          <a:spcPct val="115000"/>
                        </a:lnSpc>
                        <a:spcBef>
                          <a:spcPts val="0"/>
                        </a:spcBef>
                        <a:spcAft>
                          <a:spcPts val="0"/>
                        </a:spcAft>
                        <a:buClr>
                          <a:schemeClr val="dk2"/>
                        </a:buClr>
                        <a:buSzPts val="1100"/>
                        <a:buFont typeface="Arial"/>
                        <a:buNone/>
                      </a:pPr>
                      <a:r>
                        <a:rPr b="1" lang="es-ES" sz="2100" u="none" cap="none" strike="noStrike">
                          <a:solidFill>
                            <a:schemeClr val="dk1"/>
                          </a:solidFill>
                          <a:latin typeface="Lato"/>
                          <a:ea typeface="Lato"/>
                          <a:cs typeface="Lato"/>
                          <a:sym typeface="Lato"/>
                        </a:rPr>
                        <a:t>Balance general:</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chemeClr val="dk2"/>
                        </a:buClr>
                        <a:buSzPts val="1100"/>
                        <a:buFont typeface="Arial"/>
                        <a:buNone/>
                      </a:pPr>
                      <a:r>
                        <a:rPr b="1" lang="es-ES" sz="2100" u="none" cap="none" strike="noStrike">
                          <a:solidFill>
                            <a:schemeClr val="dk1"/>
                          </a:solidFill>
                          <a:latin typeface="Lato"/>
                          <a:ea typeface="Lato"/>
                          <a:cs typeface="Lato"/>
                          <a:sym typeface="Lato"/>
                        </a:rPr>
                        <a:t>Estado de flujos de tesorería:</a:t>
                      </a:r>
                      <a:endParaRPr/>
                    </a:p>
                  </a:txBody>
                  <a:tcPr marT="91425" marB="91425" marR="91425" marL="91425"/>
                </a:tc>
              </a:tr>
              <a:tr h="962700">
                <a:tc>
                  <a:txBody>
                    <a:bodyPr/>
                    <a:lstStyle/>
                    <a:p>
                      <a:pPr indent="0" lvl="0" marL="0" marR="0" rtl="0" algn="l">
                        <a:lnSpc>
                          <a:spcPct val="100000"/>
                        </a:lnSpc>
                        <a:spcBef>
                          <a:spcPts val="0"/>
                        </a:spcBef>
                        <a:spcAft>
                          <a:spcPts val="0"/>
                        </a:spcAft>
                        <a:buClr>
                          <a:srgbClr val="000000"/>
                        </a:buClr>
                        <a:buSzPts val="1400"/>
                        <a:buFont typeface="Arial"/>
                        <a:buNone/>
                      </a:pPr>
                      <a:r>
                        <a:rPr lang="es-ES" sz="1400" u="none" cap="none" strike="noStrike">
                          <a:latin typeface="Lato"/>
                          <a:ea typeface="Lato"/>
                          <a:cs typeface="Lato"/>
                          <a:sym typeface="Lato"/>
                        </a:rPr>
                        <a:t>Un balance ilustra el valor de la empresa. Esto significa que examina el activo de la empresa (lo que posee la organización), el pasivo (préstamos o dinero que se debe a personas o determinadas entidades) y los fondos propios (valor de las acciones). </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s-ES" sz="1400" u="none" cap="none" strike="noStrike">
                          <a:latin typeface="Lato"/>
                          <a:ea typeface="Lato"/>
                          <a:cs typeface="Lato"/>
                          <a:sym typeface="Lato"/>
                        </a:rPr>
                        <a:t>El estado de flujos de tesorería muestra la evolución de la rentabilidad a lo largo del tiempo. Muestra el rendimiento de la organización durante un periodo determinado y el balance muestra el impacto de ese rendimiento en el valor de la empresa.</a:t>
                      </a:r>
                      <a:endParaRPr/>
                    </a:p>
                  </a:txBody>
                  <a:tcPr marT="91425" marB="91425" marR="91425" marL="91425"/>
                </a:tc>
              </a:tr>
            </a:tbl>
          </a:graphicData>
        </a:graphic>
      </p:graphicFrame>
      <p:sp>
        <p:nvSpPr>
          <p:cNvPr id="557" name="Google Shape;557;p47"/>
          <p:cNvSpPr txBox="1"/>
          <p:nvPr/>
        </p:nvSpPr>
        <p:spPr>
          <a:xfrm>
            <a:off x="1411200" y="1048509"/>
            <a:ext cx="6562368" cy="1852785"/>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1200"/>
              </a:spcBef>
              <a:spcAft>
                <a:spcPts val="0"/>
              </a:spcAft>
              <a:buClr>
                <a:schemeClr val="dk2"/>
              </a:buClr>
              <a:buSzPts val="1100"/>
              <a:buFont typeface="Arial"/>
              <a:buNone/>
            </a:pPr>
            <a:r>
              <a:rPr b="0" i="0" lang="es-ES" sz="1400" u="none" cap="none" strike="noStrike">
                <a:solidFill>
                  <a:srgbClr val="000000"/>
                </a:solidFill>
                <a:latin typeface="Lato"/>
                <a:ea typeface="Lato"/>
                <a:cs typeface="Lato"/>
                <a:sym typeface="Lato"/>
              </a:rPr>
              <a:t>Muchas personas confunden los estados financieros con los balances. Aunque ambos proporcionan datos financieros históricos, abordan esta información desde dos perspectivas diferentes:</a:t>
            </a:r>
            <a:endParaRPr/>
          </a:p>
          <a:p>
            <a:pPr indent="0" lvl="0" marL="0" marR="0" rtl="0" algn="just">
              <a:lnSpc>
                <a:spcPct val="115000"/>
              </a:lnSpc>
              <a:spcBef>
                <a:spcPts val="1200"/>
              </a:spcBef>
              <a:spcAft>
                <a:spcPts val="0"/>
              </a:spcAft>
              <a:buClr>
                <a:schemeClr val="dk2"/>
              </a:buClr>
              <a:buSzPts val="1100"/>
              <a:buFont typeface="Arial"/>
              <a:buNone/>
            </a:pPr>
            <a:r>
              <a:rPr b="0" i="0" lang="es-ES" sz="1400" u="none" cap="none" strike="noStrike">
                <a:solidFill>
                  <a:srgbClr val="000000"/>
                </a:solidFill>
                <a:latin typeface="Lato"/>
                <a:ea typeface="Lato"/>
                <a:cs typeface="Lato"/>
                <a:sym typeface="Lato"/>
              </a:rPr>
              <a:t> </a:t>
            </a:r>
            <a:endParaRPr b="0" i="0" sz="1400" u="none" cap="none" strike="noStrike">
              <a:solidFill>
                <a:srgbClr val="000000"/>
              </a:solidFill>
              <a:latin typeface="Lato"/>
              <a:ea typeface="Lato"/>
              <a:cs typeface="Lato"/>
              <a:sym typeface="Lato"/>
            </a:endParaRPr>
          </a:p>
          <a:p>
            <a:pPr indent="0" lvl="0" marL="0" marR="0" rtl="0" algn="l">
              <a:lnSpc>
                <a:spcPct val="100000"/>
              </a:lnSpc>
              <a:spcBef>
                <a:spcPts val="120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pic>
        <p:nvPicPr>
          <p:cNvPr id="558" name="Google Shape;558;p47"/>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pic>
        <p:nvPicPr>
          <p:cNvPr id="563" name="Google Shape;563;p48"/>
          <p:cNvPicPr preferRelativeResize="0"/>
          <p:nvPr/>
        </p:nvPicPr>
        <p:blipFill rotWithShape="1">
          <a:blip r:embed="rId3">
            <a:alphaModFix/>
          </a:blip>
          <a:srcRect b="0" l="0" r="0" t="0"/>
          <a:stretch/>
        </p:blipFill>
        <p:spPr>
          <a:xfrm>
            <a:off x="362625" y="1202025"/>
            <a:ext cx="4209376" cy="3718850"/>
          </a:xfrm>
          <a:prstGeom prst="rect">
            <a:avLst/>
          </a:prstGeom>
          <a:noFill/>
          <a:ln>
            <a:noFill/>
          </a:ln>
        </p:spPr>
      </p:pic>
      <p:pic>
        <p:nvPicPr>
          <p:cNvPr id="564" name="Google Shape;564;p48"/>
          <p:cNvPicPr preferRelativeResize="0"/>
          <p:nvPr/>
        </p:nvPicPr>
        <p:blipFill rotWithShape="1">
          <a:blip r:embed="rId4">
            <a:alphaModFix/>
          </a:blip>
          <a:srcRect b="0" l="0" r="0" t="0"/>
          <a:stretch/>
        </p:blipFill>
        <p:spPr>
          <a:xfrm>
            <a:off x="0" y="447300"/>
            <a:ext cx="1097150" cy="1038100"/>
          </a:xfrm>
          <a:prstGeom prst="rect">
            <a:avLst/>
          </a:prstGeom>
          <a:noFill/>
          <a:ln>
            <a:noFill/>
          </a:ln>
        </p:spPr>
      </p:pic>
      <p:sp>
        <p:nvSpPr>
          <p:cNvPr id="565" name="Google Shape;565;p48"/>
          <p:cNvSpPr txBox="1"/>
          <p:nvPr>
            <p:ph idx="1" type="body"/>
          </p:nvPr>
        </p:nvSpPr>
        <p:spPr>
          <a:xfrm>
            <a:off x="3180150" y="560400"/>
            <a:ext cx="5333400" cy="2372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b="1" lang="es-ES" sz="1800">
                <a:solidFill>
                  <a:schemeClr val="dk1"/>
                </a:solidFill>
              </a:rPr>
              <a:t>INDICADORES PRESUPUESTARIOS</a:t>
            </a:r>
            <a:endParaRPr/>
          </a:p>
          <a:p>
            <a:pPr indent="0" lvl="0" marL="0" rtl="0" algn="just">
              <a:lnSpc>
                <a:spcPct val="115000"/>
              </a:lnSpc>
              <a:spcBef>
                <a:spcPts val="1200"/>
              </a:spcBef>
              <a:spcAft>
                <a:spcPts val="0"/>
              </a:spcAft>
              <a:buSzPts val="1400"/>
              <a:buNone/>
            </a:pPr>
            <a:r>
              <a:rPr lang="es-ES" sz="1300"/>
              <a:t>Controlar el nivel de rendimiento de la empresa es una condición primordial para su crecimiento y expansión continuos. Por otra parte, una evaluación del rendimiento basada exclusivamente en datos numéricos es ciertamente insuficiente. Tener en cuenta únicamente parámetros cuantitativos ofrece una visión limitada del mundo interno de la empresa, que permite centrarse en cómo hacer de ella el mejor competidor posible. Por estas razones, los indicadores de tipo estrictamente económico-financiero, por lo demás insuficientes, se completan ahora con otros denominados clave.</a:t>
            </a:r>
            <a:endParaRPr/>
          </a:p>
          <a:p>
            <a:pPr indent="0" lvl="0" marL="0" rtl="0" algn="just">
              <a:lnSpc>
                <a:spcPct val="115000"/>
              </a:lnSpc>
              <a:spcBef>
                <a:spcPts val="1200"/>
              </a:spcBef>
              <a:spcAft>
                <a:spcPts val="0"/>
              </a:spcAft>
              <a:buSzPts val="1400"/>
              <a:buNone/>
            </a:pPr>
            <a:r>
              <a:t/>
            </a:r>
            <a:endParaRPr sz="1300"/>
          </a:p>
          <a:p>
            <a:pPr indent="0" lvl="0" marL="0" rtl="0" algn="just">
              <a:lnSpc>
                <a:spcPct val="115000"/>
              </a:lnSpc>
              <a:spcBef>
                <a:spcPts val="1200"/>
              </a:spcBef>
              <a:spcAft>
                <a:spcPts val="0"/>
              </a:spcAft>
              <a:buSzPts val="1400"/>
              <a:buNone/>
            </a:pPr>
            <a:r>
              <a:t/>
            </a:r>
            <a:endParaRPr sz="1300"/>
          </a:p>
          <a:p>
            <a:pPr indent="0" lvl="0" marL="0" rtl="0" algn="just">
              <a:lnSpc>
                <a:spcPct val="115000"/>
              </a:lnSpc>
              <a:spcBef>
                <a:spcPts val="1200"/>
              </a:spcBef>
              <a:spcAft>
                <a:spcPts val="1200"/>
              </a:spcAft>
              <a:buSzPts val="1400"/>
              <a:buNone/>
            </a:pPr>
            <a:r>
              <a:t/>
            </a:r>
            <a:endParaRPr sz="1300"/>
          </a:p>
        </p:txBody>
      </p:sp>
      <p:pic>
        <p:nvPicPr>
          <p:cNvPr id="566" name="Google Shape;566;p48"/>
          <p:cNvPicPr preferRelativeResize="0"/>
          <p:nvPr/>
        </p:nvPicPr>
        <p:blipFill rotWithShape="1">
          <a:blip r:embed="rId5">
            <a:alphaModFix/>
          </a:blip>
          <a:srcRect b="0" l="0" r="0" t="0"/>
          <a:stretch/>
        </p:blipFill>
        <p:spPr>
          <a:xfrm>
            <a:off x="265500" y="4577350"/>
            <a:ext cx="1484200" cy="30780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pic>
        <p:nvPicPr>
          <p:cNvPr id="571" name="Google Shape;571;p49"/>
          <p:cNvPicPr preferRelativeResize="0"/>
          <p:nvPr/>
        </p:nvPicPr>
        <p:blipFill rotWithShape="1">
          <a:blip r:embed="rId3">
            <a:alphaModFix/>
          </a:blip>
          <a:srcRect b="0" l="0" r="-2606" t="-8589"/>
          <a:stretch/>
        </p:blipFill>
        <p:spPr>
          <a:xfrm>
            <a:off x="1758325" y="2040450"/>
            <a:ext cx="6233251" cy="3008675"/>
          </a:xfrm>
          <a:prstGeom prst="rect">
            <a:avLst/>
          </a:prstGeom>
          <a:noFill/>
          <a:ln>
            <a:noFill/>
          </a:ln>
        </p:spPr>
      </p:pic>
      <p:pic>
        <p:nvPicPr>
          <p:cNvPr id="572" name="Google Shape;572;p49"/>
          <p:cNvPicPr preferRelativeResize="0"/>
          <p:nvPr/>
        </p:nvPicPr>
        <p:blipFill rotWithShape="1">
          <a:blip r:embed="rId4">
            <a:alphaModFix/>
          </a:blip>
          <a:srcRect b="0" l="0" r="0" t="0"/>
          <a:stretch/>
        </p:blipFill>
        <p:spPr>
          <a:xfrm>
            <a:off x="0" y="447300"/>
            <a:ext cx="1097150" cy="1038100"/>
          </a:xfrm>
          <a:prstGeom prst="rect">
            <a:avLst/>
          </a:prstGeom>
          <a:noFill/>
          <a:ln>
            <a:noFill/>
          </a:ln>
        </p:spPr>
      </p:pic>
      <p:sp>
        <p:nvSpPr>
          <p:cNvPr id="573" name="Google Shape;573;p49"/>
          <p:cNvSpPr txBox="1"/>
          <p:nvPr>
            <p:ph type="title"/>
          </p:nvPr>
        </p:nvSpPr>
        <p:spPr>
          <a:xfrm>
            <a:off x="1411200" y="531425"/>
            <a:ext cx="7386600" cy="551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s-ES" sz="2000"/>
              <a:t>Los principales indicadores presupuestarios son:</a:t>
            </a:r>
            <a:endParaRPr sz="2000"/>
          </a:p>
          <a:p>
            <a:pPr indent="0" lvl="0" marL="0" rtl="0" algn="ctr">
              <a:lnSpc>
                <a:spcPct val="100000"/>
              </a:lnSpc>
              <a:spcBef>
                <a:spcPts val="0"/>
              </a:spcBef>
              <a:spcAft>
                <a:spcPts val="0"/>
              </a:spcAft>
              <a:buSzPts val="3000"/>
              <a:buNone/>
            </a:pPr>
            <a:r>
              <a:t/>
            </a:r>
            <a:endParaRPr sz="2000"/>
          </a:p>
          <a:p>
            <a:pPr indent="0" lvl="0" marL="0" rtl="0" algn="ctr">
              <a:lnSpc>
                <a:spcPct val="100000"/>
              </a:lnSpc>
              <a:spcBef>
                <a:spcPts val="0"/>
              </a:spcBef>
              <a:spcAft>
                <a:spcPts val="0"/>
              </a:spcAft>
              <a:buSzPts val="3000"/>
              <a:buNone/>
            </a:pPr>
            <a:r>
              <a:t/>
            </a:r>
            <a:endParaRPr sz="2000"/>
          </a:p>
          <a:p>
            <a:pPr indent="0" lvl="0" marL="0" rtl="0" algn="ctr">
              <a:lnSpc>
                <a:spcPct val="100000"/>
              </a:lnSpc>
              <a:spcBef>
                <a:spcPts val="0"/>
              </a:spcBef>
              <a:spcAft>
                <a:spcPts val="0"/>
              </a:spcAft>
              <a:buSzPts val="3000"/>
              <a:buNone/>
            </a:pPr>
            <a:r>
              <a:t/>
            </a:r>
            <a:endParaRPr sz="2000"/>
          </a:p>
        </p:txBody>
      </p:sp>
      <p:sp>
        <p:nvSpPr>
          <p:cNvPr id="574" name="Google Shape;574;p49"/>
          <p:cNvSpPr txBox="1"/>
          <p:nvPr>
            <p:ph idx="1" type="body"/>
          </p:nvPr>
        </p:nvSpPr>
        <p:spPr>
          <a:xfrm>
            <a:off x="2495725" y="1082525"/>
            <a:ext cx="5946900" cy="1650300"/>
          </a:xfrm>
          <a:prstGeom prst="rect">
            <a:avLst/>
          </a:prstGeom>
          <a:noFill/>
          <a:ln>
            <a:noFill/>
          </a:ln>
        </p:spPr>
        <p:txBody>
          <a:bodyPr anchorCtr="0" anchor="t" bIns="91425" lIns="91425" spcFirstLastPara="1" rIns="91425" wrap="square" tIns="91425">
            <a:noAutofit/>
          </a:bodyPr>
          <a:lstStyle/>
          <a:p>
            <a:pPr indent="-311150" lvl="0" marL="457200" rtl="0" algn="just">
              <a:lnSpc>
                <a:spcPct val="115000"/>
              </a:lnSpc>
              <a:spcBef>
                <a:spcPts val="1200"/>
              </a:spcBef>
              <a:spcAft>
                <a:spcPts val="0"/>
              </a:spcAft>
              <a:buSzPts val="1300"/>
              <a:buChar char="●"/>
            </a:pPr>
            <a:r>
              <a:rPr b="1" lang="es-ES" sz="1300"/>
              <a:t>Return on investment (ROI) </a:t>
            </a:r>
            <a:r>
              <a:rPr lang="es-ES" sz="1300"/>
              <a:t>= (Beneficio neto/ Coste de inversión) x 100</a:t>
            </a:r>
            <a:endParaRPr sz="1300"/>
          </a:p>
          <a:p>
            <a:pPr indent="-311150" lvl="0" marL="457200" rtl="0" algn="just">
              <a:lnSpc>
                <a:spcPct val="115000"/>
              </a:lnSpc>
              <a:spcBef>
                <a:spcPts val="0"/>
              </a:spcBef>
              <a:spcAft>
                <a:spcPts val="0"/>
              </a:spcAft>
              <a:buSzPts val="1300"/>
              <a:buChar char="●"/>
            </a:pPr>
            <a:r>
              <a:rPr b="1" lang="es-ES" sz="1300"/>
              <a:t>Return on equity (ROE) </a:t>
            </a:r>
            <a:r>
              <a:rPr lang="es-ES" sz="1300"/>
              <a:t>=</a:t>
            </a:r>
            <a:r>
              <a:rPr b="1" lang="es-ES" sz="1300"/>
              <a:t> </a:t>
            </a:r>
            <a:r>
              <a:rPr lang="es-ES" sz="1300"/>
              <a:t>(Beneficio neto/ Fondos propios) x 100</a:t>
            </a:r>
            <a:endParaRPr sz="1300"/>
          </a:p>
          <a:p>
            <a:pPr indent="-311150" lvl="0" marL="457200" rtl="0" algn="just">
              <a:lnSpc>
                <a:spcPct val="115000"/>
              </a:lnSpc>
              <a:spcBef>
                <a:spcPts val="0"/>
              </a:spcBef>
              <a:spcAft>
                <a:spcPts val="0"/>
              </a:spcAft>
              <a:buSzPts val="1300"/>
              <a:buChar char="●"/>
            </a:pPr>
            <a:r>
              <a:rPr b="1" lang="es-ES" sz="1300"/>
              <a:t>Return on sales (ROS) </a:t>
            </a:r>
            <a:r>
              <a:rPr lang="es-ES" sz="1300"/>
              <a:t>= Beneficio de explotación/ Ventas netas</a:t>
            </a:r>
            <a:endParaRPr/>
          </a:p>
          <a:p>
            <a:pPr indent="-311150" lvl="0" marL="457200" rtl="0" algn="just">
              <a:lnSpc>
                <a:spcPct val="115000"/>
              </a:lnSpc>
              <a:spcBef>
                <a:spcPts val="0"/>
              </a:spcBef>
              <a:spcAft>
                <a:spcPts val="0"/>
              </a:spcAft>
              <a:buSzPts val="1300"/>
              <a:buChar char="●"/>
            </a:pPr>
            <a:r>
              <a:rPr b="1" lang="es-ES" sz="1300"/>
              <a:t>Return on assets (ROA) </a:t>
            </a:r>
            <a:r>
              <a:rPr lang="es-ES" sz="1300"/>
              <a:t>= Beneficio neto/ Activo total</a:t>
            </a:r>
            <a:endParaRPr/>
          </a:p>
          <a:p>
            <a:pPr indent="0" lvl="0" marL="914400" rtl="0" algn="just">
              <a:lnSpc>
                <a:spcPct val="115000"/>
              </a:lnSpc>
              <a:spcBef>
                <a:spcPts val="1200"/>
              </a:spcBef>
              <a:spcAft>
                <a:spcPts val="0"/>
              </a:spcAft>
              <a:buSzPts val="1400"/>
              <a:buNone/>
            </a:pPr>
            <a:r>
              <a:t/>
            </a:r>
            <a:endParaRPr b="1" sz="1200"/>
          </a:p>
          <a:p>
            <a:pPr indent="0" lvl="0" marL="0" rtl="0" algn="just">
              <a:lnSpc>
                <a:spcPct val="115000"/>
              </a:lnSpc>
              <a:spcBef>
                <a:spcPts val="1200"/>
              </a:spcBef>
              <a:spcAft>
                <a:spcPts val="1200"/>
              </a:spcAft>
              <a:buSzPts val="1400"/>
              <a:buNone/>
            </a:pPr>
            <a:r>
              <a:t/>
            </a:r>
            <a:endParaRPr/>
          </a:p>
        </p:txBody>
      </p:sp>
      <p:pic>
        <p:nvPicPr>
          <p:cNvPr id="575" name="Google Shape;575;p49"/>
          <p:cNvPicPr preferRelativeResize="0"/>
          <p:nvPr/>
        </p:nvPicPr>
        <p:blipFill rotWithShape="1">
          <a:blip r:embed="rId5">
            <a:alphaModFix/>
          </a:blip>
          <a:srcRect b="0" l="0" r="0" t="0"/>
          <a:stretch/>
        </p:blipFill>
        <p:spPr>
          <a:xfrm>
            <a:off x="265500" y="4577350"/>
            <a:ext cx="1484200" cy="30780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p5"/>
          <p:cNvPicPr preferRelativeResize="0"/>
          <p:nvPr/>
        </p:nvPicPr>
        <p:blipFill rotWithShape="1">
          <a:blip r:embed="rId3">
            <a:alphaModFix/>
          </a:blip>
          <a:srcRect b="0" l="0" r="0" t="0"/>
          <a:stretch/>
        </p:blipFill>
        <p:spPr>
          <a:xfrm>
            <a:off x="265500" y="244925"/>
            <a:ext cx="1393177" cy="1318200"/>
          </a:xfrm>
          <a:prstGeom prst="rect">
            <a:avLst/>
          </a:prstGeom>
          <a:noFill/>
          <a:ln>
            <a:noFill/>
          </a:ln>
        </p:spPr>
      </p:pic>
      <p:sp>
        <p:nvSpPr>
          <p:cNvPr id="168" name="Google Shape;168;p5"/>
          <p:cNvSpPr txBox="1"/>
          <p:nvPr>
            <p:ph type="title"/>
          </p:nvPr>
        </p:nvSpPr>
        <p:spPr>
          <a:xfrm>
            <a:off x="1894738" y="531425"/>
            <a:ext cx="6321600" cy="635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s-ES" sz="2000"/>
              <a:t>Metodología - EQF</a:t>
            </a:r>
            <a:endParaRPr sz="2000"/>
          </a:p>
        </p:txBody>
      </p:sp>
      <p:graphicFrame>
        <p:nvGraphicFramePr>
          <p:cNvPr id="169" name="Google Shape;169;p5"/>
          <p:cNvGraphicFramePr/>
          <p:nvPr/>
        </p:nvGraphicFramePr>
        <p:xfrm>
          <a:off x="1658663" y="1166835"/>
          <a:ext cx="3000000" cy="3000000"/>
        </p:xfrm>
        <a:graphic>
          <a:graphicData uri="http://schemas.openxmlformats.org/drawingml/2006/table">
            <a:tbl>
              <a:tblPr>
                <a:noFill/>
                <a:tableStyleId>{EB8ED6CA-C6A4-45B9-9783-4BF77955A4CC}</a:tableStyleId>
              </a:tblPr>
              <a:tblGrid>
                <a:gridCol w="2264575"/>
                <a:gridCol w="2264575"/>
                <a:gridCol w="2264575"/>
              </a:tblGrid>
              <a:tr h="459175">
                <a:tc>
                  <a:txBody>
                    <a:bodyPr/>
                    <a:lstStyle/>
                    <a:p>
                      <a:pPr indent="0" lvl="0" marL="0" marR="0" rtl="0" algn="l">
                        <a:lnSpc>
                          <a:spcPct val="115000"/>
                        </a:lnSpc>
                        <a:spcBef>
                          <a:spcPts val="0"/>
                        </a:spcBef>
                        <a:spcAft>
                          <a:spcPts val="0"/>
                        </a:spcAft>
                        <a:buClr>
                          <a:schemeClr val="dk2"/>
                        </a:buClr>
                        <a:buSzPts val="1100"/>
                        <a:buFont typeface="Arial"/>
                        <a:buNone/>
                      </a:pPr>
                      <a:r>
                        <a:rPr b="1" lang="es-ES" sz="2100" u="none" cap="none" strike="noStrike">
                          <a:solidFill>
                            <a:schemeClr val="dk1"/>
                          </a:solidFill>
                          <a:latin typeface="Lato"/>
                          <a:ea typeface="Lato"/>
                          <a:cs typeface="Lato"/>
                          <a:sym typeface="Lato"/>
                        </a:rPr>
                        <a:t>Conocimientos:</a:t>
                      </a:r>
                      <a:endParaRPr sz="1400" u="none" cap="none" strike="noStrike"/>
                    </a:p>
                  </a:txBody>
                  <a:tcPr marT="91425" marB="91425" marR="91425" marL="91425"/>
                </a:tc>
                <a:tc>
                  <a:txBody>
                    <a:bodyPr/>
                    <a:lstStyle/>
                    <a:p>
                      <a:pPr indent="0" lvl="0" marL="0" marR="0" rtl="0" algn="l">
                        <a:lnSpc>
                          <a:spcPct val="115000"/>
                        </a:lnSpc>
                        <a:spcBef>
                          <a:spcPts val="0"/>
                        </a:spcBef>
                        <a:spcAft>
                          <a:spcPts val="0"/>
                        </a:spcAft>
                        <a:buClr>
                          <a:schemeClr val="dk2"/>
                        </a:buClr>
                        <a:buSzPts val="1100"/>
                        <a:buFont typeface="Arial"/>
                        <a:buNone/>
                      </a:pPr>
                      <a:r>
                        <a:rPr b="1" lang="es-ES" sz="2100" u="none" cap="none" strike="noStrike">
                          <a:solidFill>
                            <a:schemeClr val="dk1"/>
                          </a:solidFill>
                          <a:latin typeface="Lato"/>
                          <a:ea typeface="Lato"/>
                          <a:cs typeface="Lato"/>
                          <a:sym typeface="Lato"/>
                        </a:rPr>
                        <a:t>Habilidades:</a:t>
                      </a:r>
                      <a:endParaRPr sz="1400" u="none" cap="none" strike="noStrike"/>
                    </a:p>
                  </a:txBody>
                  <a:tcPr marT="91425" marB="91425" marR="91425" marL="91425"/>
                </a:tc>
                <a:tc>
                  <a:txBody>
                    <a:bodyPr/>
                    <a:lstStyle/>
                    <a:p>
                      <a:pPr indent="0" lvl="0" marL="0" marR="0" rtl="0" algn="l">
                        <a:lnSpc>
                          <a:spcPct val="115000"/>
                        </a:lnSpc>
                        <a:spcBef>
                          <a:spcPts val="0"/>
                        </a:spcBef>
                        <a:spcAft>
                          <a:spcPts val="0"/>
                        </a:spcAft>
                        <a:buClr>
                          <a:schemeClr val="dk2"/>
                        </a:buClr>
                        <a:buSzPts val="1100"/>
                        <a:buFont typeface="Arial"/>
                        <a:buNone/>
                      </a:pPr>
                      <a:r>
                        <a:rPr b="1" lang="es-ES" sz="2100" u="none" cap="none" strike="noStrike">
                          <a:solidFill>
                            <a:schemeClr val="dk1"/>
                          </a:solidFill>
                          <a:latin typeface="Lato"/>
                          <a:ea typeface="Lato"/>
                          <a:cs typeface="Lato"/>
                          <a:sym typeface="Lato"/>
                        </a:rPr>
                        <a:t>Competencias:</a:t>
                      </a:r>
                      <a:endParaRPr sz="1400" u="none" cap="none" strike="noStrike"/>
                    </a:p>
                  </a:txBody>
                  <a:tcPr marT="91425" marB="91425" marR="91425" marL="91425"/>
                </a:tc>
              </a:tr>
              <a:tr h="2699550">
                <a:tc>
                  <a:txBody>
                    <a:bodyPr/>
                    <a:lstStyle/>
                    <a:p>
                      <a:pPr indent="0" lvl="0" marL="0" marR="0" rtl="0" algn="l">
                        <a:lnSpc>
                          <a:spcPct val="100000"/>
                        </a:lnSpc>
                        <a:spcBef>
                          <a:spcPts val="0"/>
                        </a:spcBef>
                        <a:spcAft>
                          <a:spcPts val="0"/>
                        </a:spcAft>
                        <a:buClr>
                          <a:srgbClr val="000000"/>
                        </a:buClr>
                        <a:buSzPts val="1000"/>
                        <a:buFont typeface="Arial"/>
                        <a:buNone/>
                      </a:pPr>
                      <a:r>
                        <a:rPr lang="es-ES" sz="1000" u="none" cap="none" strike="noStrike">
                          <a:solidFill>
                            <a:schemeClr val="dk2"/>
                          </a:solidFill>
                          <a:latin typeface="Lato"/>
                          <a:ea typeface="Lato"/>
                          <a:cs typeface="Lato"/>
                          <a:sym typeface="Lato"/>
                        </a:rPr>
                        <a:t>- Comprender cómo utilizar eficazmente los recursos disponibles en la organización. </a:t>
                      </a:r>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solidFill>
                          <a:schemeClr val="dk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rPr lang="es-ES" sz="1000" u="none" cap="none" strike="noStrike">
                          <a:solidFill>
                            <a:schemeClr val="dk2"/>
                          </a:solidFill>
                          <a:latin typeface="Lato"/>
                          <a:ea typeface="Lato"/>
                          <a:cs typeface="Lato"/>
                          <a:sym typeface="Lato"/>
                        </a:rPr>
                        <a:t>-Saber calcular los flujos de caja, elaborar un balance y controlar las pérdidas y ganancias de la empresa.</a:t>
                      </a:r>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solidFill>
                          <a:schemeClr val="dk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rPr lang="es-ES" sz="1000" u="none" cap="none" strike="noStrike">
                          <a:solidFill>
                            <a:schemeClr val="dk2"/>
                          </a:solidFill>
                          <a:latin typeface="Lato"/>
                          <a:ea typeface="Lato"/>
                          <a:cs typeface="Lato"/>
                          <a:sym typeface="Lato"/>
                        </a:rPr>
                        <a:t>-Conocer las herramientas digitales para los procesos financieros. </a:t>
                      </a:r>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000"/>
                        <a:buFont typeface="Arial"/>
                        <a:buNone/>
                      </a:pPr>
                      <a:r>
                        <a:rPr lang="es-ES" sz="1000" u="none" cap="none" strike="noStrike">
                          <a:solidFill>
                            <a:schemeClr val="dk2"/>
                          </a:solidFill>
                          <a:latin typeface="Lato"/>
                          <a:ea typeface="Lato"/>
                          <a:cs typeface="Lato"/>
                          <a:sym typeface="Lato"/>
                        </a:rPr>
                        <a:t>- Planificar estratégicamente los recursos financieros necesarios para la empresa</a:t>
                      </a:r>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solidFill>
                          <a:schemeClr val="dk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rPr lang="es-ES" sz="1000" u="none" cap="none" strike="noStrike">
                          <a:solidFill>
                            <a:schemeClr val="dk2"/>
                          </a:solidFill>
                          <a:latin typeface="Lato"/>
                          <a:ea typeface="Lato"/>
                          <a:cs typeface="Lato"/>
                          <a:sym typeface="Lato"/>
                        </a:rPr>
                        <a:t>- Análisis de mercado y viabilidad</a:t>
                      </a:r>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solidFill>
                          <a:schemeClr val="dk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rPr lang="es-ES" sz="1000" u="none" cap="none" strike="noStrike">
                          <a:solidFill>
                            <a:schemeClr val="dk2"/>
                          </a:solidFill>
                          <a:latin typeface="Lato"/>
                          <a:ea typeface="Lato"/>
                          <a:cs typeface="Lato"/>
                          <a:sym typeface="Lato"/>
                        </a:rPr>
                        <a:t>-Adaptarse a las situaciones cambiantes de la empresa social y al contexto en el que opera mediante la capacidad de resolución de problemas.</a:t>
                      </a:r>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solidFill>
                          <a:schemeClr val="dk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rPr lang="es-ES" sz="1000" u="none" cap="none" strike="noStrike">
                          <a:solidFill>
                            <a:schemeClr val="dk2"/>
                          </a:solidFill>
                          <a:latin typeface="Lato"/>
                          <a:ea typeface="Lato"/>
                          <a:cs typeface="Lato"/>
                          <a:sym typeface="Lato"/>
                        </a:rPr>
                        <a:t>-Gestionar eficazmente los flujos de efectivo y de trabajo</a:t>
                      </a:r>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solidFill>
                          <a:schemeClr val="dk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rPr lang="es-ES" sz="1000" u="none" cap="none" strike="noStrike">
                          <a:solidFill>
                            <a:schemeClr val="dk2"/>
                          </a:solidFill>
                          <a:latin typeface="Lato"/>
                          <a:ea typeface="Lato"/>
                          <a:cs typeface="Lato"/>
                          <a:sym typeface="Lato"/>
                        </a:rPr>
                        <a:t>-Identificar oportunidades potenciales en la gestión financiera digitalizada</a:t>
                      </a:r>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000"/>
                        <a:buFont typeface="Arial"/>
                        <a:buNone/>
                      </a:pPr>
                      <a:r>
                        <a:rPr lang="es-ES" sz="1000" u="none" cap="none" strike="noStrike">
                          <a:solidFill>
                            <a:schemeClr val="dk2"/>
                          </a:solidFill>
                          <a:latin typeface="Lato"/>
                          <a:ea typeface="Lato"/>
                          <a:cs typeface="Lato"/>
                          <a:sym typeface="Lato"/>
                        </a:rPr>
                        <a:t>- Asignación de recursos para alcanzar los objetivos estratégicos.</a:t>
                      </a:r>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solidFill>
                          <a:schemeClr val="dk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rPr lang="es-ES" sz="1000" u="none" cap="none" strike="noStrike">
                          <a:solidFill>
                            <a:schemeClr val="dk2"/>
                          </a:solidFill>
                          <a:latin typeface="Lato"/>
                          <a:ea typeface="Lato"/>
                          <a:cs typeface="Lato"/>
                          <a:sym typeface="Lato"/>
                        </a:rPr>
                        <a:t>- Pensamiento crítico, lógico y sistemático </a:t>
                      </a:r>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solidFill>
                          <a:schemeClr val="dk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rPr lang="es-ES" sz="1000" u="none" cap="none" strike="noStrike">
                          <a:solidFill>
                            <a:schemeClr val="dk2"/>
                          </a:solidFill>
                          <a:latin typeface="Lato"/>
                          <a:ea typeface="Lato"/>
                          <a:cs typeface="Lato"/>
                          <a:sym typeface="Lato"/>
                        </a:rPr>
                        <a:t>-Minimizar los riesgos de fracaso adaptando métodos y estrategias diversificadas</a:t>
                      </a:r>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solidFill>
                          <a:schemeClr val="dk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rPr lang="es-ES" sz="1000" u="none" cap="none" strike="noStrike">
                          <a:solidFill>
                            <a:schemeClr val="dk2"/>
                          </a:solidFill>
                          <a:latin typeface="Lato"/>
                          <a:ea typeface="Lato"/>
                          <a:cs typeface="Lato"/>
                          <a:sym typeface="Lato"/>
                        </a:rPr>
                        <a:t>-Crear valor social persiguiendo intereses comunes mediante un modelo de gestión innovador</a:t>
                      </a:r>
                      <a:endParaRPr/>
                    </a:p>
                  </a:txBody>
                  <a:tcPr marT="91425" marB="91425" marR="91425" marL="91425"/>
                </a:tc>
              </a:tr>
            </a:tbl>
          </a:graphicData>
        </a:graphic>
      </p:graphicFrame>
      <p:pic>
        <p:nvPicPr>
          <p:cNvPr id="170" name="Google Shape;170;p5"/>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50"/>
          <p:cNvSpPr txBox="1"/>
          <p:nvPr>
            <p:ph type="title"/>
          </p:nvPr>
        </p:nvSpPr>
        <p:spPr>
          <a:xfrm>
            <a:off x="265500" y="1916425"/>
            <a:ext cx="4045200" cy="2168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600"/>
              <a:buNone/>
            </a:pPr>
            <a:r>
              <a:rPr lang="es-ES" sz="2300"/>
              <a:t>5. AUTOMATIZACIÓN Y GESTIÓN FINANCIERA</a:t>
            </a:r>
            <a:endParaRPr/>
          </a:p>
        </p:txBody>
      </p:sp>
      <p:sp>
        <p:nvSpPr>
          <p:cNvPr id="581" name="Google Shape;581;p50"/>
          <p:cNvSpPr txBox="1"/>
          <p:nvPr>
            <p:ph idx="2" type="body"/>
          </p:nvPr>
        </p:nvSpPr>
        <p:spPr>
          <a:xfrm>
            <a:off x="4782325" y="1164450"/>
            <a:ext cx="3837000" cy="2814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b="1" lang="es-ES">
                <a:solidFill>
                  <a:schemeClr val="dk2"/>
                </a:solidFill>
              </a:rPr>
              <a:t>5.1 Big data para la gestión en tiempo real</a:t>
            </a:r>
            <a:endParaRPr/>
          </a:p>
          <a:p>
            <a:pPr indent="0" lvl="0" marL="0" rtl="0" algn="l">
              <a:lnSpc>
                <a:spcPct val="100000"/>
              </a:lnSpc>
              <a:spcBef>
                <a:spcPts val="0"/>
              </a:spcBef>
              <a:spcAft>
                <a:spcPts val="0"/>
              </a:spcAft>
              <a:buSzPts val="1800"/>
              <a:buNone/>
            </a:pPr>
            <a:r>
              <a:t/>
            </a:r>
            <a:endParaRPr b="1">
              <a:solidFill>
                <a:schemeClr val="dk2"/>
              </a:solidFill>
            </a:endParaRPr>
          </a:p>
          <a:p>
            <a:pPr indent="0" lvl="0" marL="0" rtl="0" algn="l">
              <a:lnSpc>
                <a:spcPct val="100000"/>
              </a:lnSpc>
              <a:spcBef>
                <a:spcPts val="0"/>
              </a:spcBef>
              <a:spcAft>
                <a:spcPts val="0"/>
              </a:spcAft>
              <a:buSzPts val="1800"/>
              <a:buNone/>
            </a:pPr>
            <a:r>
              <a:rPr b="1" lang="es-ES">
                <a:solidFill>
                  <a:schemeClr val="dk2"/>
                </a:solidFill>
              </a:rPr>
              <a:t>5.2 Consejos sobre herramientas</a:t>
            </a:r>
            <a:endParaRPr/>
          </a:p>
        </p:txBody>
      </p:sp>
      <p:pic>
        <p:nvPicPr>
          <p:cNvPr id="582" name="Google Shape;582;p50"/>
          <p:cNvPicPr preferRelativeResize="0"/>
          <p:nvPr/>
        </p:nvPicPr>
        <p:blipFill rotWithShape="1">
          <a:blip r:embed="rId3">
            <a:alphaModFix/>
          </a:blip>
          <a:srcRect b="0" l="0" r="0" t="0"/>
          <a:stretch/>
        </p:blipFill>
        <p:spPr>
          <a:xfrm>
            <a:off x="265500" y="244925"/>
            <a:ext cx="1393177" cy="1318200"/>
          </a:xfrm>
          <a:prstGeom prst="rect">
            <a:avLst/>
          </a:prstGeom>
          <a:noFill/>
          <a:ln>
            <a:noFill/>
          </a:ln>
        </p:spPr>
      </p:pic>
      <p:pic>
        <p:nvPicPr>
          <p:cNvPr id="583" name="Google Shape;583;p50"/>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51"/>
          <p:cNvSpPr txBox="1"/>
          <p:nvPr>
            <p:ph type="title"/>
          </p:nvPr>
        </p:nvSpPr>
        <p:spPr>
          <a:xfrm>
            <a:off x="1858400" y="515775"/>
            <a:ext cx="6914100" cy="1305000"/>
          </a:xfrm>
          <a:prstGeom prst="rect">
            <a:avLst/>
          </a:prstGeom>
          <a:noFill/>
          <a:ln>
            <a:noFill/>
          </a:ln>
        </p:spPr>
        <p:txBody>
          <a:bodyPr anchorCtr="0" anchor="t" bIns="91425" lIns="91425" spcFirstLastPara="1" rIns="91425" wrap="square" tIns="91425">
            <a:noAutofit/>
          </a:bodyPr>
          <a:lstStyle/>
          <a:p>
            <a:pPr indent="0" lvl="0" marL="457200" rtl="0" algn="ctr">
              <a:lnSpc>
                <a:spcPct val="100000"/>
              </a:lnSpc>
              <a:spcBef>
                <a:spcPts val="0"/>
              </a:spcBef>
              <a:spcAft>
                <a:spcPts val="0"/>
              </a:spcAft>
              <a:buClr>
                <a:schemeClr val="dk2"/>
              </a:buClr>
              <a:buSzPts val="1100"/>
              <a:buFont typeface="Arial"/>
              <a:buNone/>
            </a:pPr>
            <a:r>
              <a:rPr lang="es-ES" sz="2500"/>
              <a:t>Big data para la gestión en tiempo real</a:t>
            </a:r>
            <a:endParaRPr sz="2500"/>
          </a:p>
        </p:txBody>
      </p:sp>
      <p:pic>
        <p:nvPicPr>
          <p:cNvPr id="589" name="Google Shape;589;p51"/>
          <p:cNvPicPr preferRelativeResize="0"/>
          <p:nvPr/>
        </p:nvPicPr>
        <p:blipFill rotWithShape="1">
          <a:blip r:embed="rId3">
            <a:alphaModFix/>
          </a:blip>
          <a:srcRect b="0" l="0" r="0" t="0"/>
          <a:stretch/>
        </p:blipFill>
        <p:spPr>
          <a:xfrm>
            <a:off x="0" y="447300"/>
            <a:ext cx="1097150" cy="1038100"/>
          </a:xfrm>
          <a:prstGeom prst="rect">
            <a:avLst/>
          </a:prstGeom>
          <a:noFill/>
          <a:ln>
            <a:noFill/>
          </a:ln>
        </p:spPr>
      </p:pic>
      <p:sp>
        <p:nvSpPr>
          <p:cNvPr id="590" name="Google Shape;590;p51"/>
          <p:cNvSpPr txBox="1"/>
          <p:nvPr/>
        </p:nvSpPr>
        <p:spPr>
          <a:xfrm>
            <a:off x="3841625" y="1228775"/>
            <a:ext cx="4379700" cy="4251133"/>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300"/>
              <a:buFont typeface="Arial"/>
              <a:buNone/>
            </a:pPr>
            <a:r>
              <a:rPr b="0" i="0" lang="es-ES" sz="1300" u="none" cap="none" strike="noStrike">
                <a:solidFill>
                  <a:schemeClr val="dk2"/>
                </a:solidFill>
                <a:highlight>
                  <a:srgbClr val="FFFFFF"/>
                </a:highlight>
                <a:latin typeface="Lato"/>
                <a:ea typeface="Lato"/>
                <a:cs typeface="Lato"/>
                <a:sym typeface="Lato"/>
              </a:rPr>
              <a:t>Uno de los activos más importantes de una organización son los datos y su ágil gestión. Con el fin de mantenerse al día con la tecnología moderna una empresa puede recibir numerosas ventajas en la GF de datos en tiempo real.</a:t>
            </a:r>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dk2"/>
              </a:solidFill>
              <a:highlight>
                <a:srgbClr val="FFFFFF"/>
              </a:highlight>
              <a:latin typeface="Lato"/>
              <a:ea typeface="Lato"/>
              <a:cs typeface="Lato"/>
              <a:sym typeface="Lato"/>
            </a:endParaRPr>
          </a:p>
          <a:p>
            <a:pPr indent="0" lvl="0" marL="0" marR="0" rtl="0" algn="l">
              <a:lnSpc>
                <a:spcPct val="115000"/>
              </a:lnSpc>
              <a:spcBef>
                <a:spcPts val="0"/>
              </a:spcBef>
              <a:spcAft>
                <a:spcPts val="0"/>
              </a:spcAft>
              <a:buClr>
                <a:srgbClr val="000000"/>
              </a:buClr>
              <a:buSzPts val="1300"/>
              <a:buFont typeface="Arial"/>
              <a:buNone/>
            </a:pPr>
            <a:r>
              <a:rPr b="0" i="0" lang="es-ES" sz="1300" u="none" cap="none" strike="noStrike">
                <a:solidFill>
                  <a:schemeClr val="dk2"/>
                </a:solidFill>
                <a:highlight>
                  <a:srgbClr val="FFFFFF"/>
                </a:highlight>
                <a:latin typeface="Lato"/>
                <a:ea typeface="Lato"/>
                <a:cs typeface="Lato"/>
                <a:sym typeface="Lato"/>
              </a:rPr>
              <a:t>El software de análisis de presupuesto y plan de negocios permiten empresario y empresario social para hacer evaluaciones basadas en índices relacionados con: </a:t>
            </a:r>
            <a:endParaRPr/>
          </a:p>
          <a:p>
            <a:pPr indent="-311150" lvl="0" marL="685800" marR="0" rtl="0" algn="l">
              <a:lnSpc>
                <a:spcPct val="115000"/>
              </a:lnSpc>
              <a:spcBef>
                <a:spcPts val="0"/>
              </a:spcBef>
              <a:spcAft>
                <a:spcPts val="0"/>
              </a:spcAft>
              <a:buClr>
                <a:schemeClr val="dk1"/>
              </a:buClr>
              <a:buSzPts val="1300"/>
              <a:buFont typeface="Lato"/>
              <a:buChar char="●"/>
            </a:pPr>
            <a:r>
              <a:rPr b="0" i="0" lang="es-ES" sz="1300" u="none" cap="none" strike="noStrike">
                <a:solidFill>
                  <a:schemeClr val="dk1"/>
                </a:solidFill>
                <a:highlight>
                  <a:srgbClr val="FFFFFF"/>
                </a:highlight>
                <a:latin typeface="Lato"/>
                <a:ea typeface="Lato"/>
                <a:cs typeface="Lato"/>
                <a:sym typeface="Lato"/>
              </a:rPr>
              <a:t>situación económica </a:t>
            </a:r>
            <a:endParaRPr/>
          </a:p>
          <a:p>
            <a:pPr indent="-311150" lvl="0" marL="685800" marR="0" rtl="0" algn="l">
              <a:lnSpc>
                <a:spcPct val="115000"/>
              </a:lnSpc>
              <a:spcBef>
                <a:spcPts val="0"/>
              </a:spcBef>
              <a:spcAft>
                <a:spcPts val="0"/>
              </a:spcAft>
              <a:buClr>
                <a:schemeClr val="dk1"/>
              </a:buClr>
              <a:buSzPts val="1300"/>
              <a:buFont typeface="Lato"/>
              <a:buChar char="●"/>
            </a:pPr>
            <a:r>
              <a:rPr b="0" i="0" lang="es-ES" sz="1300" u="none" cap="none" strike="noStrike">
                <a:solidFill>
                  <a:schemeClr val="dk1"/>
                </a:solidFill>
                <a:highlight>
                  <a:srgbClr val="FFFFFF"/>
                </a:highlight>
                <a:latin typeface="Lato"/>
                <a:ea typeface="Lato"/>
                <a:cs typeface="Lato"/>
                <a:sym typeface="Lato"/>
              </a:rPr>
              <a:t>situación financiera </a:t>
            </a:r>
            <a:endParaRPr/>
          </a:p>
          <a:p>
            <a:pPr indent="-311150" lvl="0" marL="685800" marR="0" rtl="0" algn="l">
              <a:lnSpc>
                <a:spcPct val="115000"/>
              </a:lnSpc>
              <a:spcBef>
                <a:spcPts val="0"/>
              </a:spcBef>
              <a:spcAft>
                <a:spcPts val="0"/>
              </a:spcAft>
              <a:buClr>
                <a:schemeClr val="dk1"/>
              </a:buClr>
              <a:buSzPts val="1300"/>
              <a:buFont typeface="Lato"/>
              <a:buChar char="●"/>
            </a:pPr>
            <a:r>
              <a:rPr b="0" i="0" lang="es-ES" sz="1300" u="none" cap="none" strike="noStrike">
                <a:solidFill>
                  <a:schemeClr val="dk1"/>
                </a:solidFill>
                <a:highlight>
                  <a:srgbClr val="FFFFFF"/>
                </a:highlight>
                <a:latin typeface="Lato"/>
                <a:ea typeface="Lato"/>
                <a:cs typeface="Lato"/>
                <a:sym typeface="Lato"/>
              </a:rPr>
              <a:t>situación del balance</a:t>
            </a:r>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dk2"/>
              </a:solidFill>
              <a:highlight>
                <a:srgbClr val="FFFFFF"/>
              </a:highlight>
              <a:latin typeface="Lato"/>
              <a:ea typeface="Lato"/>
              <a:cs typeface="Lato"/>
              <a:sym typeface="Lato"/>
            </a:endParaRPr>
          </a:p>
          <a:p>
            <a:pPr indent="0" lvl="0" marL="0" marR="0" rtl="0" algn="l">
              <a:lnSpc>
                <a:spcPct val="115000"/>
              </a:lnSpc>
              <a:spcBef>
                <a:spcPts val="1600"/>
              </a:spcBef>
              <a:spcAft>
                <a:spcPts val="0"/>
              </a:spcAft>
              <a:buClr>
                <a:srgbClr val="000000"/>
              </a:buClr>
              <a:buSzPts val="1300"/>
              <a:buFont typeface="Arial"/>
              <a:buNone/>
            </a:pPr>
            <a:r>
              <a:t/>
            </a:r>
            <a:endParaRPr b="0" i="0" sz="1300" u="none" cap="none" strike="noStrike">
              <a:solidFill>
                <a:schemeClr val="dk2"/>
              </a:solidFill>
              <a:highlight>
                <a:srgbClr val="FFFFFF"/>
              </a:highlight>
              <a:latin typeface="Lato"/>
              <a:ea typeface="Lato"/>
              <a:cs typeface="Lato"/>
              <a:sym typeface="Lato"/>
            </a:endParaRPr>
          </a:p>
          <a:p>
            <a:pPr indent="0" lvl="0" marL="0" marR="0" rtl="0" algn="l">
              <a:lnSpc>
                <a:spcPct val="115000"/>
              </a:lnSpc>
              <a:spcBef>
                <a:spcPts val="1600"/>
              </a:spcBef>
              <a:spcAft>
                <a:spcPts val="1600"/>
              </a:spcAft>
              <a:buClr>
                <a:srgbClr val="000000"/>
              </a:buClr>
              <a:buSzPts val="1300"/>
              <a:buFont typeface="Arial"/>
              <a:buNone/>
            </a:pPr>
            <a:r>
              <a:t/>
            </a:r>
            <a:endParaRPr b="0" i="0" sz="1300" u="none" cap="none" strike="noStrike">
              <a:solidFill>
                <a:schemeClr val="dk2"/>
              </a:solidFill>
              <a:highlight>
                <a:srgbClr val="FFFFFF"/>
              </a:highlight>
              <a:latin typeface="Lato"/>
              <a:ea typeface="Lato"/>
              <a:cs typeface="Lato"/>
              <a:sym typeface="Lato"/>
            </a:endParaRPr>
          </a:p>
        </p:txBody>
      </p:sp>
      <p:pic>
        <p:nvPicPr>
          <p:cNvPr id="591" name="Google Shape;591;p51"/>
          <p:cNvPicPr preferRelativeResize="0"/>
          <p:nvPr/>
        </p:nvPicPr>
        <p:blipFill rotWithShape="1">
          <a:blip r:embed="rId4">
            <a:alphaModFix/>
          </a:blip>
          <a:srcRect b="0" l="0" r="0" t="0"/>
          <a:stretch/>
        </p:blipFill>
        <p:spPr>
          <a:xfrm>
            <a:off x="311375" y="2235275"/>
            <a:ext cx="3076090" cy="1730300"/>
          </a:xfrm>
          <a:prstGeom prst="rect">
            <a:avLst/>
          </a:prstGeom>
          <a:noFill/>
          <a:ln>
            <a:noFill/>
          </a:ln>
        </p:spPr>
      </p:pic>
      <p:pic>
        <p:nvPicPr>
          <p:cNvPr id="592" name="Google Shape;592;p51"/>
          <p:cNvPicPr preferRelativeResize="0"/>
          <p:nvPr/>
        </p:nvPicPr>
        <p:blipFill rotWithShape="1">
          <a:blip r:embed="rId5">
            <a:alphaModFix/>
          </a:blip>
          <a:srcRect b="0" l="0" r="0" t="0"/>
          <a:stretch/>
        </p:blipFill>
        <p:spPr>
          <a:xfrm>
            <a:off x="265500" y="4577350"/>
            <a:ext cx="1484200" cy="30780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52"/>
          <p:cNvSpPr txBox="1"/>
          <p:nvPr>
            <p:ph type="title"/>
          </p:nvPr>
        </p:nvSpPr>
        <p:spPr>
          <a:xfrm>
            <a:off x="3562950" y="160650"/>
            <a:ext cx="2703738" cy="1003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600"/>
              <a:buNone/>
            </a:pPr>
            <a:r>
              <a:rPr lang="es-ES" sz="3300">
                <a:solidFill>
                  <a:schemeClr val="dk2"/>
                </a:solidFill>
              </a:rPr>
              <a:t>Beneficios</a:t>
            </a:r>
            <a:endParaRPr sz="3300">
              <a:solidFill>
                <a:schemeClr val="dk2"/>
              </a:solidFill>
            </a:endParaRPr>
          </a:p>
          <a:p>
            <a:pPr indent="0" lvl="0" marL="0" rtl="0" algn="l">
              <a:lnSpc>
                <a:spcPct val="100000"/>
              </a:lnSpc>
              <a:spcBef>
                <a:spcPts val="0"/>
              </a:spcBef>
              <a:spcAft>
                <a:spcPts val="0"/>
              </a:spcAft>
              <a:buSzPts val="3600"/>
              <a:buNone/>
            </a:pPr>
            <a:r>
              <a:t/>
            </a:r>
            <a:endParaRPr/>
          </a:p>
        </p:txBody>
      </p:sp>
      <p:sp>
        <p:nvSpPr>
          <p:cNvPr id="598" name="Google Shape;598;p52"/>
          <p:cNvSpPr txBox="1"/>
          <p:nvPr>
            <p:ph idx="2" type="body"/>
          </p:nvPr>
        </p:nvSpPr>
        <p:spPr>
          <a:xfrm>
            <a:off x="4786175" y="2047800"/>
            <a:ext cx="3837000" cy="1688700"/>
          </a:xfrm>
          <a:prstGeom prst="rect">
            <a:avLst/>
          </a:prstGeom>
          <a:noFill/>
          <a:ln>
            <a:noFill/>
          </a:ln>
        </p:spPr>
        <p:txBody>
          <a:bodyPr anchorCtr="0" anchor="ctr" bIns="91425" lIns="91425" spcFirstLastPara="1" rIns="91425" wrap="square" tIns="91425">
            <a:noAutofit/>
          </a:bodyPr>
          <a:lstStyle/>
          <a:p>
            <a:pPr indent="-342900" lvl="0" marL="457200" rtl="0" algn="l">
              <a:lnSpc>
                <a:spcPct val="100000"/>
              </a:lnSpc>
              <a:spcBef>
                <a:spcPts val="0"/>
              </a:spcBef>
              <a:spcAft>
                <a:spcPts val="0"/>
              </a:spcAft>
              <a:buClr>
                <a:schemeClr val="accent1"/>
              </a:buClr>
              <a:buSzPts val="1800"/>
              <a:buChar char="❖"/>
            </a:pPr>
            <a:r>
              <a:rPr b="1" lang="es-ES" u="sng">
                <a:solidFill>
                  <a:schemeClr val="accent1"/>
                </a:solidFill>
              </a:rPr>
              <a:t>En tiempo real</a:t>
            </a:r>
            <a:endParaRPr/>
          </a:p>
          <a:p>
            <a:pPr indent="0" lvl="0" marL="114300" rtl="0" algn="l">
              <a:lnSpc>
                <a:spcPct val="100000"/>
              </a:lnSpc>
              <a:spcBef>
                <a:spcPts val="0"/>
              </a:spcBef>
              <a:spcAft>
                <a:spcPts val="0"/>
              </a:spcAft>
              <a:buClr>
                <a:schemeClr val="accent1"/>
              </a:buClr>
              <a:buSzPts val="1800"/>
              <a:buNone/>
            </a:pPr>
            <a:r>
              <a:rPr lang="es-ES">
                <a:solidFill>
                  <a:schemeClr val="dk2"/>
                </a:solidFill>
              </a:rPr>
              <a:t>Las herramientas digitales agilizan las tareas manuales</a:t>
            </a:r>
            <a:endParaRPr/>
          </a:p>
          <a:p>
            <a:pPr indent="0" lvl="0" marL="457200" rtl="0" algn="l">
              <a:lnSpc>
                <a:spcPct val="100000"/>
              </a:lnSpc>
              <a:spcBef>
                <a:spcPts val="0"/>
              </a:spcBef>
              <a:spcAft>
                <a:spcPts val="0"/>
              </a:spcAft>
              <a:buSzPts val="1800"/>
              <a:buNone/>
            </a:pPr>
            <a:r>
              <a:t/>
            </a:r>
            <a:endParaRPr b="1">
              <a:solidFill>
                <a:schemeClr val="dk2"/>
              </a:solidFill>
            </a:endParaRPr>
          </a:p>
          <a:p>
            <a:pPr indent="-342900" lvl="0" marL="457200" rtl="0" algn="l">
              <a:lnSpc>
                <a:spcPct val="100000"/>
              </a:lnSpc>
              <a:spcBef>
                <a:spcPts val="0"/>
              </a:spcBef>
              <a:spcAft>
                <a:spcPts val="0"/>
              </a:spcAft>
              <a:buClr>
                <a:schemeClr val="accent1"/>
              </a:buClr>
              <a:buSzPts val="1800"/>
              <a:buChar char="❖"/>
            </a:pPr>
            <a:r>
              <a:rPr b="1" lang="es-ES" u="sng">
                <a:solidFill>
                  <a:schemeClr val="accent1"/>
                </a:solidFill>
              </a:rPr>
              <a:t>Pocos fallos</a:t>
            </a:r>
            <a:endParaRPr/>
          </a:p>
          <a:p>
            <a:pPr indent="0" lvl="0" marL="114300" rtl="0" algn="l">
              <a:lnSpc>
                <a:spcPct val="100000"/>
              </a:lnSpc>
              <a:spcBef>
                <a:spcPts val="0"/>
              </a:spcBef>
              <a:spcAft>
                <a:spcPts val="0"/>
              </a:spcAft>
              <a:buClr>
                <a:schemeClr val="accent1"/>
              </a:buClr>
              <a:buSzPts val="1800"/>
              <a:buNone/>
            </a:pPr>
            <a:r>
              <a:rPr lang="es-ES">
                <a:solidFill>
                  <a:schemeClr val="dk2"/>
                </a:solidFill>
              </a:rPr>
              <a:t>Las herramientas digitales minimizan la posibilidad de errores manuales</a:t>
            </a:r>
            <a:endParaRPr/>
          </a:p>
          <a:p>
            <a:pPr indent="0" lvl="0" marL="457200" rtl="0" algn="l">
              <a:lnSpc>
                <a:spcPct val="100000"/>
              </a:lnSpc>
              <a:spcBef>
                <a:spcPts val="0"/>
              </a:spcBef>
              <a:spcAft>
                <a:spcPts val="0"/>
              </a:spcAft>
              <a:buSzPts val="1800"/>
              <a:buNone/>
            </a:pPr>
            <a:r>
              <a:t/>
            </a:r>
            <a:endParaRPr b="1">
              <a:solidFill>
                <a:schemeClr val="dk2"/>
              </a:solidFill>
            </a:endParaRPr>
          </a:p>
          <a:p>
            <a:pPr indent="-342900" lvl="0" marL="457200" rtl="0" algn="l">
              <a:lnSpc>
                <a:spcPct val="100000"/>
              </a:lnSpc>
              <a:spcBef>
                <a:spcPts val="0"/>
              </a:spcBef>
              <a:spcAft>
                <a:spcPts val="0"/>
              </a:spcAft>
              <a:buClr>
                <a:schemeClr val="accent1"/>
              </a:buClr>
              <a:buSzPts val="1800"/>
              <a:buChar char="❖"/>
            </a:pPr>
            <a:r>
              <a:rPr b="1" lang="es-ES" u="sng">
                <a:solidFill>
                  <a:schemeClr val="accent1"/>
                </a:solidFill>
              </a:rPr>
              <a:t>Buen uso de los datos</a:t>
            </a:r>
            <a:endParaRPr/>
          </a:p>
          <a:p>
            <a:pPr indent="0" lvl="0" marL="114300" rtl="0" algn="l">
              <a:lnSpc>
                <a:spcPct val="100000"/>
              </a:lnSpc>
              <a:spcBef>
                <a:spcPts val="0"/>
              </a:spcBef>
              <a:spcAft>
                <a:spcPts val="0"/>
              </a:spcAft>
              <a:buClr>
                <a:schemeClr val="accent1"/>
              </a:buClr>
              <a:buSzPts val="1800"/>
              <a:buNone/>
            </a:pPr>
            <a:r>
              <a:rPr lang="es-ES">
                <a:solidFill>
                  <a:schemeClr val="dk2"/>
                </a:solidFill>
              </a:rPr>
              <a:t>Las herramientas digitales analizan específicamente cada dato que se les proporciona</a:t>
            </a:r>
            <a:endParaRPr/>
          </a:p>
          <a:p>
            <a:pPr indent="0" lvl="0" marL="457200" rtl="0" algn="l">
              <a:lnSpc>
                <a:spcPct val="100000"/>
              </a:lnSpc>
              <a:spcBef>
                <a:spcPts val="0"/>
              </a:spcBef>
              <a:spcAft>
                <a:spcPts val="0"/>
              </a:spcAft>
              <a:buSzPts val="1800"/>
              <a:buNone/>
            </a:pPr>
            <a:r>
              <a:t/>
            </a:r>
            <a:endParaRPr b="1">
              <a:solidFill>
                <a:schemeClr val="dk2"/>
              </a:solidFill>
            </a:endParaRPr>
          </a:p>
        </p:txBody>
      </p:sp>
      <p:pic>
        <p:nvPicPr>
          <p:cNvPr id="599" name="Google Shape;599;p52"/>
          <p:cNvPicPr preferRelativeResize="0"/>
          <p:nvPr/>
        </p:nvPicPr>
        <p:blipFill rotWithShape="1">
          <a:blip r:embed="rId3">
            <a:alphaModFix/>
          </a:blip>
          <a:srcRect b="0" l="0" r="0" t="0"/>
          <a:stretch/>
        </p:blipFill>
        <p:spPr>
          <a:xfrm>
            <a:off x="265500" y="244925"/>
            <a:ext cx="1393177" cy="1318200"/>
          </a:xfrm>
          <a:prstGeom prst="rect">
            <a:avLst/>
          </a:prstGeom>
          <a:noFill/>
          <a:ln>
            <a:noFill/>
          </a:ln>
        </p:spPr>
      </p:pic>
      <p:sp>
        <p:nvSpPr>
          <p:cNvPr id="600" name="Google Shape;600;p52"/>
          <p:cNvSpPr txBox="1"/>
          <p:nvPr>
            <p:ph idx="2" type="body"/>
          </p:nvPr>
        </p:nvSpPr>
        <p:spPr>
          <a:xfrm>
            <a:off x="308350" y="1770600"/>
            <a:ext cx="3837000" cy="160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s-ES">
                <a:solidFill>
                  <a:schemeClr val="dk2"/>
                </a:solidFill>
              </a:rPr>
              <a:t>El uso de herramientas digitales sólo puede reportar beneficios a las organizaciones que las aprovechan, entre ellos :</a:t>
            </a:r>
            <a:endParaRPr>
              <a:solidFill>
                <a:schemeClr val="dk2"/>
              </a:solidFill>
            </a:endParaRPr>
          </a:p>
        </p:txBody>
      </p:sp>
      <p:cxnSp>
        <p:nvCxnSpPr>
          <p:cNvPr id="601" name="Google Shape;601;p52"/>
          <p:cNvCxnSpPr/>
          <p:nvPr/>
        </p:nvCxnSpPr>
        <p:spPr>
          <a:xfrm>
            <a:off x="652450" y="4116225"/>
            <a:ext cx="2850600" cy="11100"/>
          </a:xfrm>
          <a:prstGeom prst="straightConnector1">
            <a:avLst/>
          </a:prstGeom>
          <a:noFill/>
          <a:ln cap="flat" cmpd="sng" w="152400">
            <a:solidFill>
              <a:schemeClr val="accent1"/>
            </a:solidFill>
            <a:prstDash val="solid"/>
            <a:round/>
            <a:headEnd len="sm" w="sm" type="none"/>
            <a:tailEnd len="med" w="med" type="triangle"/>
          </a:ln>
        </p:spPr>
      </p:cxnSp>
      <p:pic>
        <p:nvPicPr>
          <p:cNvPr id="602" name="Google Shape;602;p52"/>
          <p:cNvPicPr preferRelativeResize="0"/>
          <p:nvPr/>
        </p:nvPicPr>
        <p:blipFill rotWithShape="1">
          <a:blip r:embed="rId4">
            <a:alphaModFix amt="12000"/>
          </a:blip>
          <a:srcRect b="0" l="0" r="0" t="0"/>
          <a:stretch/>
        </p:blipFill>
        <p:spPr>
          <a:xfrm>
            <a:off x="1007600" y="1085089"/>
            <a:ext cx="5576080" cy="3157372"/>
          </a:xfrm>
          <a:prstGeom prst="rect">
            <a:avLst/>
          </a:prstGeom>
          <a:noFill/>
          <a:ln>
            <a:noFill/>
          </a:ln>
        </p:spPr>
      </p:pic>
      <p:pic>
        <p:nvPicPr>
          <p:cNvPr id="603" name="Google Shape;603;p52"/>
          <p:cNvPicPr preferRelativeResize="0"/>
          <p:nvPr/>
        </p:nvPicPr>
        <p:blipFill rotWithShape="1">
          <a:blip r:embed="rId5">
            <a:alphaModFix/>
          </a:blip>
          <a:srcRect b="0" l="0" r="0" t="0"/>
          <a:stretch/>
        </p:blipFill>
        <p:spPr>
          <a:xfrm>
            <a:off x="265500" y="4577350"/>
            <a:ext cx="1484200" cy="30780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53"/>
          <p:cNvSpPr txBox="1"/>
          <p:nvPr>
            <p:ph type="title"/>
          </p:nvPr>
        </p:nvSpPr>
        <p:spPr>
          <a:xfrm>
            <a:off x="3438575" y="515775"/>
            <a:ext cx="3646500" cy="1305000"/>
          </a:xfrm>
          <a:prstGeom prst="rect">
            <a:avLst/>
          </a:prstGeom>
          <a:noFill/>
          <a:ln>
            <a:noFill/>
          </a:ln>
        </p:spPr>
        <p:txBody>
          <a:bodyPr anchorCtr="0" anchor="t" bIns="91425" lIns="91425" spcFirstLastPara="1" rIns="91425" wrap="square" tIns="91425">
            <a:noAutofit/>
          </a:bodyPr>
          <a:lstStyle/>
          <a:p>
            <a:pPr indent="0" lvl="0" marL="457200" rtl="0" algn="ctr">
              <a:lnSpc>
                <a:spcPct val="100000"/>
              </a:lnSpc>
              <a:spcBef>
                <a:spcPts val="0"/>
              </a:spcBef>
              <a:spcAft>
                <a:spcPts val="0"/>
              </a:spcAft>
              <a:buClr>
                <a:schemeClr val="dk2"/>
              </a:buClr>
              <a:buSzPts val="1100"/>
              <a:buFont typeface="Arial"/>
              <a:buNone/>
            </a:pPr>
            <a:r>
              <a:rPr lang="es-ES"/>
              <a:t>Consejos sobre herramientas</a:t>
            </a:r>
            <a:endParaRPr/>
          </a:p>
        </p:txBody>
      </p:sp>
      <p:pic>
        <p:nvPicPr>
          <p:cNvPr id="609" name="Google Shape;609;p53"/>
          <p:cNvPicPr preferRelativeResize="0"/>
          <p:nvPr/>
        </p:nvPicPr>
        <p:blipFill rotWithShape="1">
          <a:blip r:embed="rId3">
            <a:alphaModFix/>
          </a:blip>
          <a:srcRect b="0" l="0" r="0" t="0"/>
          <a:stretch/>
        </p:blipFill>
        <p:spPr>
          <a:xfrm>
            <a:off x="0" y="447300"/>
            <a:ext cx="1097150" cy="1038100"/>
          </a:xfrm>
          <a:prstGeom prst="rect">
            <a:avLst/>
          </a:prstGeom>
          <a:noFill/>
          <a:ln>
            <a:noFill/>
          </a:ln>
        </p:spPr>
      </p:pic>
      <p:sp>
        <p:nvSpPr>
          <p:cNvPr id="610" name="Google Shape;610;p53"/>
          <p:cNvSpPr txBox="1"/>
          <p:nvPr/>
        </p:nvSpPr>
        <p:spPr>
          <a:xfrm>
            <a:off x="1276575" y="1602325"/>
            <a:ext cx="3996900" cy="2539126"/>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0" i="0" lang="es-ES" sz="1700" u="none" cap="none" strike="noStrike">
                <a:solidFill>
                  <a:schemeClr val="dk2"/>
                </a:solidFill>
                <a:highlight>
                  <a:srgbClr val="FFFFFF"/>
                </a:highlight>
                <a:latin typeface="Lato"/>
                <a:ea typeface="Lato"/>
                <a:cs typeface="Lato"/>
                <a:sym typeface="Lato"/>
              </a:rPr>
              <a:t>Existen numerosas herramientas en línea (software) que pueden utilizarse.</a:t>
            </a:r>
            <a:endParaRPr/>
          </a:p>
          <a:p>
            <a:pPr indent="0" lvl="0" marL="0" marR="0" rtl="0" algn="l">
              <a:lnSpc>
                <a:spcPct val="100000"/>
              </a:lnSpc>
              <a:spcBef>
                <a:spcPts val="0"/>
              </a:spcBef>
              <a:spcAft>
                <a:spcPts val="0"/>
              </a:spcAft>
              <a:buClr>
                <a:srgbClr val="000000"/>
              </a:buClr>
              <a:buSzPts val="1700"/>
              <a:buFont typeface="Arial"/>
              <a:buNone/>
            </a:pPr>
            <a:r>
              <a:rPr b="0" i="0" lang="es-ES" sz="1700" u="none" cap="none" strike="noStrike">
                <a:solidFill>
                  <a:schemeClr val="dk2"/>
                </a:solidFill>
                <a:highlight>
                  <a:srgbClr val="FFFFFF"/>
                </a:highlight>
                <a:latin typeface="Lato"/>
                <a:ea typeface="Lato"/>
                <a:cs typeface="Lato"/>
                <a:sym typeface="Lato"/>
              </a:rPr>
              <a:t> </a:t>
            </a:r>
            <a:endParaRPr/>
          </a:p>
          <a:p>
            <a:pPr indent="0" lvl="0" marL="0" marR="0" rtl="0" algn="l">
              <a:lnSpc>
                <a:spcPct val="100000"/>
              </a:lnSpc>
              <a:spcBef>
                <a:spcPts val="0"/>
              </a:spcBef>
              <a:spcAft>
                <a:spcPts val="0"/>
              </a:spcAft>
              <a:buClr>
                <a:srgbClr val="000000"/>
              </a:buClr>
              <a:buSzPts val="1700"/>
              <a:buFont typeface="Arial"/>
              <a:buNone/>
            </a:pPr>
            <a:r>
              <a:rPr b="0" i="0" lang="es-ES" sz="1700" u="none" cap="none" strike="noStrike">
                <a:solidFill>
                  <a:schemeClr val="dk2"/>
                </a:solidFill>
                <a:highlight>
                  <a:srgbClr val="FFFFFF"/>
                </a:highlight>
                <a:latin typeface="Lato"/>
                <a:ea typeface="Lato"/>
                <a:cs typeface="Lato"/>
                <a:sym typeface="Lato"/>
              </a:rPr>
              <a:t>La elección del software puede depender de:</a:t>
            </a:r>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2"/>
              </a:solidFill>
              <a:highlight>
                <a:srgbClr val="FFFFFF"/>
              </a:highlight>
              <a:latin typeface="Lato"/>
              <a:ea typeface="Lato"/>
              <a:cs typeface="Lato"/>
              <a:sym typeface="Lato"/>
            </a:endParaRPr>
          </a:p>
          <a:p>
            <a:pPr indent="0" lvl="0" marL="0" marR="0" rtl="0" algn="l">
              <a:lnSpc>
                <a:spcPct val="100000"/>
              </a:lnSpc>
              <a:spcBef>
                <a:spcPts val="0"/>
              </a:spcBef>
              <a:spcAft>
                <a:spcPts val="0"/>
              </a:spcAft>
              <a:buClr>
                <a:srgbClr val="000000"/>
              </a:buClr>
              <a:buSzPts val="1700"/>
              <a:buFont typeface="Arial"/>
              <a:buNone/>
            </a:pPr>
            <a:r>
              <a:rPr b="0" i="0" lang="es-ES" sz="1700" u="none" cap="none" strike="noStrike">
                <a:solidFill>
                  <a:schemeClr val="dk2"/>
                </a:solidFill>
                <a:highlight>
                  <a:srgbClr val="FFFFFF"/>
                </a:highlight>
                <a:latin typeface="Lato"/>
                <a:ea typeface="Lato"/>
                <a:cs typeface="Lato"/>
                <a:sym typeface="Lato"/>
              </a:rPr>
              <a:t>-necesidades</a:t>
            </a:r>
            <a:endParaRPr/>
          </a:p>
          <a:p>
            <a:pPr indent="0" lvl="0" marL="0" marR="0" rtl="0" algn="l">
              <a:lnSpc>
                <a:spcPct val="100000"/>
              </a:lnSpc>
              <a:spcBef>
                <a:spcPts val="0"/>
              </a:spcBef>
              <a:spcAft>
                <a:spcPts val="0"/>
              </a:spcAft>
              <a:buClr>
                <a:srgbClr val="000000"/>
              </a:buClr>
              <a:buSzPts val="1700"/>
              <a:buFont typeface="Arial"/>
              <a:buNone/>
            </a:pPr>
            <a:r>
              <a:rPr b="0" i="0" lang="es-ES" sz="1700" u="none" cap="none" strike="noStrike">
                <a:solidFill>
                  <a:schemeClr val="dk2"/>
                </a:solidFill>
                <a:highlight>
                  <a:srgbClr val="FFFFFF"/>
                </a:highlight>
                <a:latin typeface="Lato"/>
                <a:ea typeface="Lato"/>
                <a:cs typeface="Lato"/>
                <a:sym typeface="Lato"/>
              </a:rPr>
              <a:t>-requisitos;</a:t>
            </a:r>
            <a:endParaRPr/>
          </a:p>
          <a:p>
            <a:pPr indent="0" lvl="0" marL="0" marR="0" rtl="0" algn="l">
              <a:lnSpc>
                <a:spcPct val="100000"/>
              </a:lnSpc>
              <a:spcBef>
                <a:spcPts val="0"/>
              </a:spcBef>
              <a:spcAft>
                <a:spcPts val="0"/>
              </a:spcAft>
              <a:buClr>
                <a:srgbClr val="000000"/>
              </a:buClr>
              <a:buSzPts val="1700"/>
              <a:buFont typeface="Arial"/>
              <a:buNone/>
            </a:pPr>
            <a:r>
              <a:rPr b="0" i="0" lang="es-ES" sz="1700" u="none" cap="none" strike="noStrike">
                <a:solidFill>
                  <a:schemeClr val="dk2"/>
                </a:solidFill>
                <a:highlight>
                  <a:srgbClr val="FFFFFF"/>
                </a:highlight>
                <a:latin typeface="Lato"/>
                <a:ea typeface="Lato"/>
                <a:cs typeface="Lato"/>
                <a:sym typeface="Lato"/>
              </a:rPr>
              <a:t>-costes.</a:t>
            </a:r>
            <a:endParaRPr/>
          </a:p>
        </p:txBody>
      </p:sp>
      <p:pic>
        <p:nvPicPr>
          <p:cNvPr id="611" name="Google Shape;611;p53"/>
          <p:cNvPicPr preferRelativeResize="0"/>
          <p:nvPr/>
        </p:nvPicPr>
        <p:blipFill rotWithShape="1">
          <a:blip r:embed="rId4">
            <a:alphaModFix/>
          </a:blip>
          <a:srcRect b="0" l="0" r="0" t="0"/>
          <a:stretch/>
        </p:blipFill>
        <p:spPr>
          <a:xfrm>
            <a:off x="6559900" y="2912189"/>
            <a:ext cx="2397350" cy="1704375"/>
          </a:xfrm>
          <a:prstGeom prst="rect">
            <a:avLst/>
          </a:prstGeom>
          <a:noFill/>
          <a:ln>
            <a:noFill/>
          </a:ln>
        </p:spPr>
      </p:pic>
      <p:pic>
        <p:nvPicPr>
          <p:cNvPr id="612" name="Google Shape;612;p53"/>
          <p:cNvPicPr preferRelativeResize="0"/>
          <p:nvPr/>
        </p:nvPicPr>
        <p:blipFill rotWithShape="1">
          <a:blip r:embed="rId5">
            <a:alphaModFix/>
          </a:blip>
          <a:srcRect b="0" l="0" r="0" t="0"/>
          <a:stretch/>
        </p:blipFill>
        <p:spPr>
          <a:xfrm>
            <a:off x="265500" y="4577350"/>
            <a:ext cx="1484200" cy="30780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pic>
        <p:nvPicPr>
          <p:cNvPr id="617" name="Google Shape;617;p54"/>
          <p:cNvPicPr preferRelativeResize="0"/>
          <p:nvPr/>
        </p:nvPicPr>
        <p:blipFill rotWithShape="1">
          <a:blip r:embed="rId3">
            <a:alphaModFix/>
          </a:blip>
          <a:srcRect b="0" l="0" r="0" t="0"/>
          <a:stretch/>
        </p:blipFill>
        <p:spPr>
          <a:xfrm>
            <a:off x="0" y="447300"/>
            <a:ext cx="1097150" cy="1038100"/>
          </a:xfrm>
          <a:prstGeom prst="rect">
            <a:avLst/>
          </a:prstGeom>
          <a:noFill/>
          <a:ln>
            <a:noFill/>
          </a:ln>
        </p:spPr>
      </p:pic>
      <p:sp>
        <p:nvSpPr>
          <p:cNvPr id="618" name="Google Shape;618;p54"/>
          <p:cNvSpPr txBox="1"/>
          <p:nvPr>
            <p:ph type="title"/>
          </p:nvPr>
        </p:nvSpPr>
        <p:spPr>
          <a:xfrm>
            <a:off x="878700" y="447012"/>
            <a:ext cx="7386600" cy="797238"/>
          </a:xfrm>
          <a:prstGeom prst="rect">
            <a:avLst/>
          </a:prstGeom>
          <a:noFill/>
          <a:ln>
            <a:noFill/>
          </a:ln>
        </p:spPr>
        <p:txBody>
          <a:bodyPr anchorCtr="0" anchor="t" bIns="91425" lIns="91425" spcFirstLastPara="1" rIns="91425" wrap="square" tIns="91425">
            <a:noAutofit/>
          </a:bodyPr>
          <a:lstStyle/>
          <a:p>
            <a:pPr indent="0" lvl="0" marL="457200" rtl="0" algn="ctr">
              <a:lnSpc>
                <a:spcPct val="100000"/>
              </a:lnSpc>
              <a:spcBef>
                <a:spcPts val="0"/>
              </a:spcBef>
              <a:spcAft>
                <a:spcPts val="0"/>
              </a:spcAft>
              <a:buClr>
                <a:schemeClr val="dk2"/>
              </a:buClr>
              <a:buSzPts val="1100"/>
              <a:buFont typeface="Arial"/>
              <a:buNone/>
            </a:pPr>
            <a:r>
              <a:rPr lang="es-ES"/>
              <a:t>Consejos sobre herramientas- Ejemplos</a:t>
            </a:r>
            <a:endParaRPr sz="2000"/>
          </a:p>
          <a:p>
            <a:pPr indent="0" lvl="0" marL="0" rtl="0" algn="ctr">
              <a:lnSpc>
                <a:spcPct val="100000"/>
              </a:lnSpc>
              <a:spcBef>
                <a:spcPts val="0"/>
              </a:spcBef>
              <a:spcAft>
                <a:spcPts val="0"/>
              </a:spcAft>
              <a:buSzPts val="3000"/>
              <a:buNone/>
            </a:pPr>
            <a:r>
              <a:t/>
            </a:r>
            <a:endParaRPr sz="2000"/>
          </a:p>
          <a:p>
            <a:pPr indent="0" lvl="0" marL="0" rtl="0" algn="ctr">
              <a:lnSpc>
                <a:spcPct val="100000"/>
              </a:lnSpc>
              <a:spcBef>
                <a:spcPts val="0"/>
              </a:spcBef>
              <a:spcAft>
                <a:spcPts val="0"/>
              </a:spcAft>
              <a:buSzPts val="3000"/>
              <a:buNone/>
            </a:pPr>
            <a:r>
              <a:t/>
            </a:r>
            <a:endParaRPr sz="2000"/>
          </a:p>
          <a:p>
            <a:pPr indent="0" lvl="0" marL="0" rtl="0" algn="ctr">
              <a:lnSpc>
                <a:spcPct val="100000"/>
              </a:lnSpc>
              <a:spcBef>
                <a:spcPts val="0"/>
              </a:spcBef>
              <a:spcAft>
                <a:spcPts val="0"/>
              </a:spcAft>
              <a:buSzPts val="3000"/>
              <a:buNone/>
            </a:pPr>
            <a:r>
              <a:t/>
            </a:r>
            <a:endParaRPr sz="2000"/>
          </a:p>
        </p:txBody>
      </p:sp>
      <p:graphicFrame>
        <p:nvGraphicFramePr>
          <p:cNvPr id="619" name="Google Shape;619;p54"/>
          <p:cNvGraphicFramePr/>
          <p:nvPr/>
        </p:nvGraphicFramePr>
        <p:xfrm>
          <a:off x="1048825" y="1485400"/>
          <a:ext cx="3000000" cy="3000000"/>
        </p:xfrm>
        <a:graphic>
          <a:graphicData uri="http://schemas.openxmlformats.org/drawingml/2006/table">
            <a:tbl>
              <a:tblPr>
                <a:noFill/>
                <a:tableStyleId>{EB8ED6CA-C6A4-45B9-9783-4BF77955A4CC}</a:tableStyleId>
              </a:tblPr>
              <a:tblGrid>
                <a:gridCol w="3497050"/>
                <a:gridCol w="3741950"/>
              </a:tblGrid>
              <a:tr h="380100">
                <a:tc>
                  <a:txBody>
                    <a:bodyPr/>
                    <a:lstStyle/>
                    <a:p>
                      <a:pPr indent="0" lvl="0" marL="0" marR="0" rtl="0" algn="l">
                        <a:lnSpc>
                          <a:spcPct val="115000"/>
                        </a:lnSpc>
                        <a:spcBef>
                          <a:spcPts val="0"/>
                        </a:spcBef>
                        <a:spcAft>
                          <a:spcPts val="0"/>
                        </a:spcAft>
                        <a:buClr>
                          <a:schemeClr val="dk2"/>
                        </a:buClr>
                        <a:buSzPts val="1100"/>
                        <a:buFont typeface="Arial"/>
                        <a:buNone/>
                      </a:pPr>
                      <a:r>
                        <a:rPr b="1" lang="es-ES" sz="1600" u="none" cap="none" strike="noStrike">
                          <a:solidFill>
                            <a:schemeClr val="dk1"/>
                          </a:solidFill>
                          <a:latin typeface="Lato"/>
                          <a:ea typeface="Lato"/>
                          <a:cs typeface="Lato"/>
                          <a:sym typeface="Lato"/>
                        </a:rPr>
                        <a:t>Software:</a:t>
                      </a:r>
                      <a:endParaRPr sz="900" u="none" cap="none" strike="noStrike"/>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2"/>
                        </a:buClr>
                        <a:buSzPts val="1100"/>
                        <a:buFont typeface="Arial"/>
                        <a:buNone/>
                      </a:pPr>
                      <a:r>
                        <a:rPr b="1" lang="es-ES" sz="1600" u="none" cap="none" strike="noStrike">
                          <a:solidFill>
                            <a:schemeClr val="dk1"/>
                          </a:solidFill>
                          <a:latin typeface="Lato"/>
                          <a:ea typeface="Lato"/>
                          <a:cs typeface="Lato"/>
                          <a:sym typeface="Lato"/>
                        </a:rPr>
                        <a:t>Pros:</a:t>
                      </a:r>
                      <a:endParaRPr sz="900" u="none" cap="none" strike="noStrike"/>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r>
              <a:tr h="993125">
                <a:tc>
                  <a:txBody>
                    <a:bodyPr/>
                    <a:lstStyle/>
                    <a:p>
                      <a:pPr indent="0" lvl="0" marL="0" marR="0" rtl="0" algn="l">
                        <a:lnSpc>
                          <a:spcPct val="100000"/>
                        </a:lnSpc>
                        <a:spcBef>
                          <a:spcPts val="0"/>
                        </a:spcBef>
                        <a:spcAft>
                          <a:spcPts val="0"/>
                        </a:spcAft>
                        <a:buClr>
                          <a:srgbClr val="000000"/>
                        </a:buClr>
                        <a:buSzPts val="1400"/>
                        <a:buFont typeface="Arial"/>
                        <a:buNone/>
                      </a:pPr>
                      <a:r>
                        <a:rPr b="1" lang="es-ES" sz="1400" u="sng" cap="none" strike="noStrike">
                          <a:solidFill>
                            <a:schemeClr val="hlink"/>
                          </a:solidFill>
                          <a:latin typeface="Lato"/>
                          <a:ea typeface="Lato"/>
                          <a:cs typeface="Lato"/>
                          <a:sym typeface="Lato"/>
                          <a:hlinkClick r:id="rId4"/>
                        </a:rPr>
                        <a:t>Cube </a:t>
                      </a:r>
                      <a:endParaRPr b="1" sz="14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c>
                  <a:txBody>
                    <a:bodyPr/>
                    <a:lstStyle/>
                    <a:p>
                      <a:pPr indent="-304800" lvl="0" marL="457200" marR="0" rtl="0" algn="l">
                        <a:lnSpc>
                          <a:spcPct val="115000"/>
                        </a:lnSpc>
                        <a:spcBef>
                          <a:spcPts val="0"/>
                        </a:spcBef>
                        <a:spcAft>
                          <a:spcPts val="0"/>
                        </a:spcAft>
                        <a:buClr>
                          <a:schemeClr val="dk2"/>
                        </a:buClr>
                        <a:buSzPts val="1200"/>
                        <a:buFont typeface="Calibri"/>
                        <a:buChar char="●"/>
                      </a:pPr>
                      <a:r>
                        <a:rPr lang="es-ES" sz="1200" u="none" cap="none" strike="noStrike">
                          <a:solidFill>
                            <a:schemeClr val="dk2"/>
                          </a:solidFill>
                          <a:latin typeface="Calibri"/>
                          <a:ea typeface="Calibri"/>
                          <a:cs typeface="Calibri"/>
                          <a:sym typeface="Calibri"/>
                        </a:rPr>
                        <a:t>Integración intuitiva de hojas de cálculo con Excel y Google Sheets; </a:t>
                      </a:r>
                      <a:endParaRPr/>
                    </a:p>
                    <a:p>
                      <a:pPr indent="-304800" lvl="0" marL="457200" marR="0" rtl="0" algn="l">
                        <a:lnSpc>
                          <a:spcPct val="115000"/>
                        </a:lnSpc>
                        <a:spcBef>
                          <a:spcPts val="0"/>
                        </a:spcBef>
                        <a:spcAft>
                          <a:spcPts val="0"/>
                        </a:spcAft>
                        <a:buClr>
                          <a:schemeClr val="dk2"/>
                        </a:buClr>
                        <a:buSzPts val="1200"/>
                        <a:buFont typeface="Calibri"/>
                        <a:buChar char="●"/>
                      </a:pPr>
                      <a:r>
                        <a:rPr lang="es-ES" sz="1200" u="none" cap="none" strike="noStrike">
                          <a:solidFill>
                            <a:schemeClr val="dk2"/>
                          </a:solidFill>
                          <a:latin typeface="Calibri"/>
                          <a:ea typeface="Calibri"/>
                          <a:cs typeface="Calibri"/>
                          <a:sym typeface="Calibri"/>
                        </a:rPr>
                        <a:t>Obtenga una visión más inteligente y rápida de sus datos financieros en tiempo real. </a:t>
                      </a:r>
                      <a:endParaRPr/>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r>
              <a:tr h="1449925">
                <a:tc>
                  <a:txBody>
                    <a:bodyPr/>
                    <a:lstStyle/>
                    <a:p>
                      <a:pPr indent="0" lvl="0" marL="0" marR="0" rtl="0" algn="l">
                        <a:lnSpc>
                          <a:spcPct val="100000"/>
                        </a:lnSpc>
                        <a:spcBef>
                          <a:spcPts val="0"/>
                        </a:spcBef>
                        <a:spcAft>
                          <a:spcPts val="0"/>
                        </a:spcAft>
                        <a:buClr>
                          <a:srgbClr val="000000"/>
                        </a:buClr>
                        <a:buSzPts val="1400"/>
                        <a:buFont typeface="Arial"/>
                        <a:buNone/>
                      </a:pPr>
                      <a:r>
                        <a:rPr b="1" lang="es-ES" sz="1400" u="sng" cap="none" strike="noStrike">
                          <a:solidFill>
                            <a:schemeClr val="hlink"/>
                          </a:solidFill>
                          <a:latin typeface="Lato"/>
                          <a:ea typeface="Lato"/>
                          <a:cs typeface="Lato"/>
                          <a:sym typeface="Lato"/>
                          <a:hlinkClick r:id="rId5"/>
                        </a:rPr>
                        <a:t>Anaplan</a:t>
                      </a:r>
                      <a:endParaRPr b="1" sz="1400" u="none" cap="none" strike="noStrike">
                        <a:latin typeface="Lato"/>
                        <a:ea typeface="Lato"/>
                        <a:cs typeface="Lato"/>
                        <a:sym typeface="Lato"/>
                      </a:endParaRPr>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c>
                  <a:txBody>
                    <a:bodyPr/>
                    <a:lstStyle/>
                    <a:p>
                      <a:pPr indent="-304800" lvl="0" marL="457200" marR="0" rtl="0" algn="l">
                        <a:lnSpc>
                          <a:spcPct val="115000"/>
                        </a:lnSpc>
                        <a:spcBef>
                          <a:spcPts val="0"/>
                        </a:spcBef>
                        <a:spcAft>
                          <a:spcPts val="0"/>
                        </a:spcAft>
                        <a:buClr>
                          <a:schemeClr val="dk2"/>
                        </a:buClr>
                        <a:buSzPts val="1200"/>
                        <a:buFont typeface="Calibri"/>
                        <a:buChar char="●"/>
                      </a:pPr>
                      <a:r>
                        <a:rPr lang="es-ES" sz="1200" u="none" cap="none" strike="noStrike">
                          <a:solidFill>
                            <a:schemeClr val="dk2"/>
                          </a:solidFill>
                          <a:latin typeface="Calibri"/>
                          <a:ea typeface="Calibri"/>
                          <a:cs typeface="Calibri"/>
                          <a:sym typeface="Calibri"/>
                        </a:rPr>
                        <a:t>Posibilidad de conectarse a cualquier número de flujos de planificación a través de un único cuadro de mandos; </a:t>
                      </a:r>
                      <a:endParaRPr/>
                    </a:p>
                    <a:p>
                      <a:pPr indent="-304800" lvl="0" marL="457200" marR="0" rtl="0" algn="l">
                        <a:lnSpc>
                          <a:spcPct val="115000"/>
                        </a:lnSpc>
                        <a:spcBef>
                          <a:spcPts val="0"/>
                        </a:spcBef>
                        <a:spcAft>
                          <a:spcPts val="0"/>
                        </a:spcAft>
                        <a:buClr>
                          <a:schemeClr val="dk2"/>
                        </a:buClr>
                        <a:buSzPts val="1200"/>
                        <a:buFont typeface="Calibri"/>
                        <a:buChar char="●"/>
                      </a:pPr>
                      <a:r>
                        <a:rPr lang="es-ES" sz="1200" u="none" cap="none" strike="noStrike">
                          <a:solidFill>
                            <a:schemeClr val="dk2"/>
                          </a:solidFill>
                          <a:latin typeface="Calibri"/>
                          <a:ea typeface="Calibri"/>
                          <a:cs typeface="Calibri"/>
                          <a:sym typeface="Calibri"/>
                        </a:rPr>
                        <a:t>Interfaz de usuario intuitiva y personalizable; </a:t>
                      </a:r>
                      <a:endParaRPr/>
                    </a:p>
                    <a:p>
                      <a:pPr indent="-304800" lvl="0" marL="457200" marR="0" rtl="0" algn="l">
                        <a:lnSpc>
                          <a:spcPct val="115000"/>
                        </a:lnSpc>
                        <a:spcBef>
                          <a:spcPts val="0"/>
                        </a:spcBef>
                        <a:spcAft>
                          <a:spcPts val="0"/>
                        </a:spcAft>
                        <a:buClr>
                          <a:schemeClr val="dk2"/>
                        </a:buClr>
                        <a:buSzPts val="1200"/>
                        <a:buFont typeface="Calibri"/>
                        <a:buChar char="●"/>
                      </a:pPr>
                      <a:r>
                        <a:rPr lang="es-ES" sz="1200" u="none" cap="none" strike="noStrike">
                          <a:solidFill>
                            <a:schemeClr val="dk2"/>
                          </a:solidFill>
                          <a:latin typeface="Calibri"/>
                          <a:ea typeface="Calibri"/>
                          <a:cs typeface="Calibri"/>
                          <a:sym typeface="Calibri"/>
                        </a:rPr>
                        <a:t>Posibilidad de obtener informes detallados en tiempo real con unos pocos clics. </a:t>
                      </a:r>
                      <a:endParaRPr/>
                    </a:p>
                    <a:p>
                      <a:pPr indent="-228600" lvl="0" marL="457200" marR="0" rtl="0" algn="l">
                        <a:lnSpc>
                          <a:spcPct val="115000"/>
                        </a:lnSpc>
                        <a:spcBef>
                          <a:spcPts val="0"/>
                        </a:spcBef>
                        <a:spcAft>
                          <a:spcPts val="0"/>
                        </a:spcAft>
                        <a:buClr>
                          <a:srgbClr val="000000"/>
                        </a:buClr>
                        <a:buSzPts val="1200"/>
                        <a:buFont typeface="Arial"/>
                        <a:buNone/>
                      </a:pPr>
                      <a:r>
                        <a:t/>
                      </a:r>
                      <a:endParaRPr sz="1200" u="none" cap="none" strike="noStrike">
                        <a:solidFill>
                          <a:schemeClr val="dk2"/>
                        </a:solidFill>
                        <a:highlight>
                          <a:srgbClr val="FFFFFF"/>
                        </a:highlight>
                        <a:latin typeface="Calibri"/>
                        <a:ea typeface="Calibri"/>
                        <a:cs typeface="Calibri"/>
                        <a:sym typeface="Calibri"/>
                      </a:endParaRPr>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r>
            </a:tbl>
          </a:graphicData>
        </a:graphic>
      </p:graphicFrame>
      <p:pic>
        <p:nvPicPr>
          <p:cNvPr id="620" name="Google Shape;620;p54"/>
          <p:cNvPicPr preferRelativeResize="0"/>
          <p:nvPr/>
        </p:nvPicPr>
        <p:blipFill rotWithShape="1">
          <a:blip r:embed="rId6">
            <a:alphaModFix/>
          </a:blip>
          <a:srcRect b="0" l="0" r="0" t="0"/>
          <a:stretch/>
        </p:blipFill>
        <p:spPr>
          <a:xfrm>
            <a:off x="7744975" y="565124"/>
            <a:ext cx="882275" cy="882275"/>
          </a:xfrm>
          <a:prstGeom prst="rect">
            <a:avLst/>
          </a:prstGeom>
          <a:noFill/>
          <a:ln>
            <a:noFill/>
          </a:ln>
        </p:spPr>
      </p:pic>
      <p:pic>
        <p:nvPicPr>
          <p:cNvPr id="621" name="Google Shape;621;p54"/>
          <p:cNvPicPr preferRelativeResize="0"/>
          <p:nvPr/>
        </p:nvPicPr>
        <p:blipFill rotWithShape="1">
          <a:blip r:embed="rId7">
            <a:alphaModFix/>
          </a:blip>
          <a:srcRect b="0" l="0" r="0" t="0"/>
          <a:stretch/>
        </p:blipFill>
        <p:spPr>
          <a:xfrm>
            <a:off x="265500" y="4577350"/>
            <a:ext cx="1484200" cy="30780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pic>
        <p:nvPicPr>
          <p:cNvPr id="626" name="Google Shape;626;p55"/>
          <p:cNvPicPr preferRelativeResize="0"/>
          <p:nvPr/>
        </p:nvPicPr>
        <p:blipFill rotWithShape="1">
          <a:blip r:embed="rId3">
            <a:alphaModFix/>
          </a:blip>
          <a:srcRect b="0" l="0" r="0" t="0"/>
          <a:stretch/>
        </p:blipFill>
        <p:spPr>
          <a:xfrm>
            <a:off x="0" y="447300"/>
            <a:ext cx="1097150" cy="1038100"/>
          </a:xfrm>
          <a:prstGeom prst="rect">
            <a:avLst/>
          </a:prstGeom>
          <a:noFill/>
          <a:ln>
            <a:noFill/>
          </a:ln>
        </p:spPr>
      </p:pic>
      <p:sp>
        <p:nvSpPr>
          <p:cNvPr id="627" name="Google Shape;627;p55"/>
          <p:cNvSpPr txBox="1"/>
          <p:nvPr>
            <p:ph type="title"/>
          </p:nvPr>
        </p:nvSpPr>
        <p:spPr>
          <a:xfrm>
            <a:off x="878700" y="516800"/>
            <a:ext cx="7386600" cy="749400"/>
          </a:xfrm>
          <a:prstGeom prst="rect">
            <a:avLst/>
          </a:prstGeom>
          <a:noFill/>
          <a:ln>
            <a:noFill/>
          </a:ln>
        </p:spPr>
        <p:txBody>
          <a:bodyPr anchorCtr="0" anchor="t" bIns="91425" lIns="91425" spcFirstLastPara="1" rIns="91425" wrap="square" tIns="91425">
            <a:noAutofit/>
          </a:bodyPr>
          <a:lstStyle/>
          <a:p>
            <a:pPr indent="0" lvl="0" marL="457200" rtl="0" algn="ctr">
              <a:lnSpc>
                <a:spcPct val="100000"/>
              </a:lnSpc>
              <a:spcBef>
                <a:spcPts val="0"/>
              </a:spcBef>
              <a:spcAft>
                <a:spcPts val="0"/>
              </a:spcAft>
              <a:buSzPts val="3000"/>
              <a:buNone/>
            </a:pPr>
            <a:r>
              <a:rPr lang="es-ES"/>
              <a:t>Consejos sobre herramientas- Ejemplos</a:t>
            </a:r>
            <a:endParaRPr sz="2000"/>
          </a:p>
          <a:p>
            <a:pPr indent="0" lvl="0" marL="0" rtl="0" algn="ctr">
              <a:lnSpc>
                <a:spcPct val="100000"/>
              </a:lnSpc>
              <a:spcBef>
                <a:spcPts val="0"/>
              </a:spcBef>
              <a:spcAft>
                <a:spcPts val="0"/>
              </a:spcAft>
              <a:buSzPts val="3000"/>
              <a:buNone/>
            </a:pPr>
            <a:r>
              <a:t/>
            </a:r>
            <a:endParaRPr sz="2000"/>
          </a:p>
          <a:p>
            <a:pPr indent="0" lvl="0" marL="0" rtl="0" algn="ctr">
              <a:lnSpc>
                <a:spcPct val="100000"/>
              </a:lnSpc>
              <a:spcBef>
                <a:spcPts val="0"/>
              </a:spcBef>
              <a:spcAft>
                <a:spcPts val="0"/>
              </a:spcAft>
              <a:buSzPts val="3000"/>
              <a:buNone/>
            </a:pPr>
            <a:r>
              <a:t/>
            </a:r>
            <a:endParaRPr sz="2000"/>
          </a:p>
        </p:txBody>
      </p:sp>
      <p:graphicFrame>
        <p:nvGraphicFramePr>
          <p:cNvPr id="628" name="Google Shape;628;p55"/>
          <p:cNvGraphicFramePr/>
          <p:nvPr/>
        </p:nvGraphicFramePr>
        <p:xfrm>
          <a:off x="1048825" y="1485400"/>
          <a:ext cx="3000000" cy="3000000"/>
        </p:xfrm>
        <a:graphic>
          <a:graphicData uri="http://schemas.openxmlformats.org/drawingml/2006/table">
            <a:tbl>
              <a:tblPr>
                <a:noFill/>
                <a:tableStyleId>{EB8ED6CA-C6A4-45B9-9783-4BF77955A4CC}</a:tableStyleId>
              </a:tblPr>
              <a:tblGrid>
                <a:gridCol w="3497050"/>
                <a:gridCol w="3741950"/>
              </a:tblGrid>
              <a:tr h="381275">
                <a:tc>
                  <a:txBody>
                    <a:bodyPr/>
                    <a:lstStyle/>
                    <a:p>
                      <a:pPr indent="0" lvl="0" marL="0" marR="0" rtl="0" algn="l">
                        <a:lnSpc>
                          <a:spcPct val="115000"/>
                        </a:lnSpc>
                        <a:spcBef>
                          <a:spcPts val="0"/>
                        </a:spcBef>
                        <a:spcAft>
                          <a:spcPts val="0"/>
                        </a:spcAft>
                        <a:buClr>
                          <a:schemeClr val="dk2"/>
                        </a:buClr>
                        <a:buSzPts val="1100"/>
                        <a:buFont typeface="Arial"/>
                        <a:buNone/>
                      </a:pPr>
                      <a:r>
                        <a:rPr b="1" lang="es-ES" sz="1600" u="none" cap="none" strike="noStrike">
                          <a:solidFill>
                            <a:schemeClr val="dk1"/>
                          </a:solidFill>
                          <a:latin typeface="Lato"/>
                          <a:ea typeface="Lato"/>
                          <a:cs typeface="Lato"/>
                          <a:sym typeface="Lato"/>
                        </a:rPr>
                        <a:t>Software:</a:t>
                      </a:r>
                      <a:endParaRPr sz="900" u="none" cap="none" strike="noStrike"/>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2"/>
                        </a:buClr>
                        <a:buSzPts val="1100"/>
                        <a:buFont typeface="Arial"/>
                        <a:buNone/>
                      </a:pPr>
                      <a:r>
                        <a:rPr b="1" lang="es-ES" sz="1600" u="none" cap="none" strike="noStrike">
                          <a:solidFill>
                            <a:schemeClr val="dk1"/>
                          </a:solidFill>
                          <a:latin typeface="Lato"/>
                          <a:ea typeface="Lato"/>
                          <a:cs typeface="Lato"/>
                          <a:sym typeface="Lato"/>
                        </a:rPr>
                        <a:t>Pros:</a:t>
                      </a:r>
                      <a:endParaRPr sz="900" u="none" cap="none" strike="noStrike"/>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r>
              <a:tr h="1266450">
                <a:tc>
                  <a:txBody>
                    <a:bodyPr/>
                    <a:lstStyle/>
                    <a:p>
                      <a:pPr indent="0" lvl="0" marL="0" marR="0" rtl="0" algn="l">
                        <a:lnSpc>
                          <a:spcPct val="100000"/>
                        </a:lnSpc>
                        <a:spcBef>
                          <a:spcPts val="0"/>
                        </a:spcBef>
                        <a:spcAft>
                          <a:spcPts val="0"/>
                        </a:spcAft>
                        <a:buClr>
                          <a:srgbClr val="000000"/>
                        </a:buClr>
                        <a:buSzPts val="1400"/>
                        <a:buFont typeface="Arial"/>
                        <a:buNone/>
                      </a:pPr>
                      <a:r>
                        <a:rPr b="1" lang="es-ES" sz="1400" u="sng" cap="none" strike="noStrike">
                          <a:solidFill>
                            <a:schemeClr val="hlink"/>
                          </a:solidFill>
                          <a:latin typeface="Lato"/>
                          <a:ea typeface="Lato"/>
                          <a:cs typeface="Lato"/>
                          <a:sym typeface="Lato"/>
                          <a:hlinkClick r:id="rId4"/>
                        </a:rPr>
                        <a:t>Vena</a:t>
                      </a:r>
                      <a:endParaRPr b="1" sz="14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c>
                  <a:txBody>
                    <a:bodyPr/>
                    <a:lstStyle/>
                    <a:p>
                      <a:pPr indent="-304800" lvl="0" marL="457200" marR="0" rtl="0" algn="l">
                        <a:lnSpc>
                          <a:spcPct val="115000"/>
                        </a:lnSpc>
                        <a:spcBef>
                          <a:spcPts val="0"/>
                        </a:spcBef>
                        <a:spcAft>
                          <a:spcPts val="0"/>
                        </a:spcAft>
                        <a:buClr>
                          <a:schemeClr val="dk2"/>
                        </a:buClr>
                        <a:buSzPts val="1200"/>
                        <a:buFont typeface="Calibri"/>
                        <a:buChar char="●"/>
                      </a:pPr>
                      <a:r>
                        <a:rPr lang="es-ES" sz="1200" u="none" cap="none" strike="noStrike">
                          <a:solidFill>
                            <a:schemeClr val="dk2"/>
                          </a:solidFill>
                          <a:latin typeface="Calibri"/>
                          <a:ea typeface="Calibri"/>
                          <a:cs typeface="Calibri"/>
                          <a:sym typeface="Calibri"/>
                        </a:rPr>
                        <a:t>Utiliza Excel </a:t>
                      </a:r>
                      <a:endParaRPr/>
                    </a:p>
                    <a:p>
                      <a:pPr indent="-304800" lvl="0" marL="457200" marR="0" rtl="0" algn="l">
                        <a:lnSpc>
                          <a:spcPct val="115000"/>
                        </a:lnSpc>
                        <a:spcBef>
                          <a:spcPts val="0"/>
                        </a:spcBef>
                        <a:spcAft>
                          <a:spcPts val="0"/>
                        </a:spcAft>
                        <a:buClr>
                          <a:schemeClr val="dk2"/>
                        </a:buClr>
                        <a:buSzPts val="1200"/>
                        <a:buFont typeface="Calibri"/>
                        <a:buChar char="●"/>
                      </a:pPr>
                      <a:r>
                        <a:rPr lang="es-ES" sz="1200" u="none" cap="none" strike="noStrike">
                          <a:solidFill>
                            <a:schemeClr val="dk2"/>
                          </a:solidFill>
                          <a:latin typeface="Calibri"/>
                          <a:ea typeface="Calibri"/>
                          <a:cs typeface="Calibri"/>
                          <a:sym typeface="Calibri"/>
                        </a:rPr>
                        <a:t>Personal de apoyo bien informado y material de formación en línea; </a:t>
                      </a:r>
                      <a:endParaRPr/>
                    </a:p>
                    <a:p>
                      <a:pPr indent="-304800" lvl="0" marL="457200" marR="0" rtl="0" algn="l">
                        <a:lnSpc>
                          <a:spcPct val="115000"/>
                        </a:lnSpc>
                        <a:spcBef>
                          <a:spcPts val="0"/>
                        </a:spcBef>
                        <a:spcAft>
                          <a:spcPts val="0"/>
                        </a:spcAft>
                        <a:buClr>
                          <a:schemeClr val="dk2"/>
                        </a:buClr>
                        <a:buSzPts val="1200"/>
                        <a:buFont typeface="Calibri"/>
                        <a:buChar char="●"/>
                      </a:pPr>
                      <a:r>
                        <a:rPr lang="es-ES" sz="1200" u="none" cap="none" strike="noStrike">
                          <a:solidFill>
                            <a:schemeClr val="dk2"/>
                          </a:solidFill>
                          <a:latin typeface="Calibri"/>
                          <a:ea typeface="Calibri"/>
                          <a:cs typeface="Calibri"/>
                          <a:sym typeface="Calibri"/>
                        </a:rPr>
                        <a:t>Informes flexibles;</a:t>
                      </a:r>
                      <a:endParaRPr/>
                    </a:p>
                    <a:p>
                      <a:pPr indent="-304800" lvl="0" marL="457200" marR="0" rtl="0" algn="l">
                        <a:lnSpc>
                          <a:spcPct val="115000"/>
                        </a:lnSpc>
                        <a:spcBef>
                          <a:spcPts val="0"/>
                        </a:spcBef>
                        <a:spcAft>
                          <a:spcPts val="0"/>
                        </a:spcAft>
                        <a:buClr>
                          <a:schemeClr val="dk2"/>
                        </a:buClr>
                        <a:buSzPts val="1200"/>
                        <a:buFont typeface="Calibri"/>
                        <a:buChar char="●"/>
                      </a:pPr>
                      <a:r>
                        <a:rPr lang="es-ES" sz="1200" u="none" cap="none" strike="noStrike">
                          <a:solidFill>
                            <a:schemeClr val="dk2"/>
                          </a:solidFill>
                          <a:latin typeface="Calibri"/>
                          <a:ea typeface="Calibri"/>
                          <a:cs typeface="Calibri"/>
                          <a:sym typeface="Calibri"/>
                        </a:rPr>
                        <a:t>Basado en la nube con soporte móvil.</a:t>
                      </a:r>
                      <a:endParaRPr/>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r>
              <a:tr h="1227575">
                <a:tc>
                  <a:txBody>
                    <a:bodyPr/>
                    <a:lstStyle/>
                    <a:p>
                      <a:pPr indent="0" lvl="0" marL="0" marR="0" rtl="0" algn="l">
                        <a:lnSpc>
                          <a:spcPct val="100000"/>
                        </a:lnSpc>
                        <a:spcBef>
                          <a:spcPts val="0"/>
                        </a:spcBef>
                        <a:spcAft>
                          <a:spcPts val="0"/>
                        </a:spcAft>
                        <a:buClr>
                          <a:srgbClr val="000000"/>
                        </a:buClr>
                        <a:buSzPts val="1400"/>
                        <a:buFont typeface="Arial"/>
                        <a:buNone/>
                      </a:pPr>
                      <a:r>
                        <a:rPr b="1" lang="es-ES" sz="1400" u="sng" cap="none" strike="noStrike">
                          <a:solidFill>
                            <a:schemeClr val="hlink"/>
                          </a:solidFill>
                          <a:latin typeface="Lato"/>
                          <a:ea typeface="Lato"/>
                          <a:cs typeface="Lato"/>
                          <a:sym typeface="Lato"/>
                          <a:hlinkClick r:id="rId5"/>
                        </a:rPr>
                        <a:t>Planful</a:t>
                      </a:r>
                      <a:endParaRPr b="1" sz="1400" u="none" cap="none" strike="noStrike">
                        <a:latin typeface="Lato"/>
                        <a:ea typeface="Lato"/>
                        <a:cs typeface="Lato"/>
                        <a:sym typeface="Lato"/>
                      </a:endParaRPr>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c>
                  <a:txBody>
                    <a:bodyPr/>
                    <a:lstStyle/>
                    <a:p>
                      <a:pPr indent="-304800" lvl="0" marL="457200" marR="0" rtl="0" algn="l">
                        <a:lnSpc>
                          <a:spcPct val="115000"/>
                        </a:lnSpc>
                        <a:spcBef>
                          <a:spcPts val="0"/>
                        </a:spcBef>
                        <a:spcAft>
                          <a:spcPts val="0"/>
                        </a:spcAft>
                        <a:buClr>
                          <a:schemeClr val="dk2"/>
                        </a:buClr>
                        <a:buSzPts val="1200"/>
                        <a:buFont typeface="Calibri"/>
                        <a:buChar char="●"/>
                      </a:pPr>
                      <a:r>
                        <a:rPr lang="es-ES" sz="1200" u="none" cap="none" strike="noStrike">
                          <a:solidFill>
                            <a:schemeClr val="dk2"/>
                          </a:solidFill>
                          <a:latin typeface="Calibri"/>
                          <a:ea typeface="Calibri"/>
                          <a:cs typeface="Calibri"/>
                          <a:sym typeface="Calibri"/>
                        </a:rPr>
                        <a:t>Modelos de presupuestación, previsión y análisis de tesorería muy flexibles y fáciles de usar; </a:t>
                      </a:r>
                      <a:endParaRPr/>
                    </a:p>
                    <a:p>
                      <a:pPr indent="-304800" lvl="0" marL="457200" marR="0" rtl="0" algn="l">
                        <a:lnSpc>
                          <a:spcPct val="115000"/>
                        </a:lnSpc>
                        <a:spcBef>
                          <a:spcPts val="0"/>
                        </a:spcBef>
                        <a:spcAft>
                          <a:spcPts val="0"/>
                        </a:spcAft>
                        <a:buClr>
                          <a:schemeClr val="dk2"/>
                        </a:buClr>
                        <a:buSzPts val="1200"/>
                        <a:buFont typeface="Calibri"/>
                        <a:buChar char="●"/>
                      </a:pPr>
                      <a:r>
                        <a:rPr lang="es-ES" sz="1200" u="none" cap="none" strike="noStrike">
                          <a:solidFill>
                            <a:schemeClr val="dk2"/>
                          </a:solidFill>
                          <a:latin typeface="Calibri"/>
                          <a:ea typeface="Calibri"/>
                          <a:cs typeface="Calibri"/>
                          <a:sym typeface="Calibri"/>
                        </a:rPr>
                        <a:t>Capaz de gestionar necesidades de información complejas; </a:t>
                      </a:r>
                      <a:endParaRPr/>
                    </a:p>
                    <a:p>
                      <a:pPr indent="-304800" lvl="0" marL="457200" marR="0" rtl="0" algn="l">
                        <a:lnSpc>
                          <a:spcPct val="115000"/>
                        </a:lnSpc>
                        <a:spcBef>
                          <a:spcPts val="0"/>
                        </a:spcBef>
                        <a:spcAft>
                          <a:spcPts val="0"/>
                        </a:spcAft>
                        <a:buClr>
                          <a:schemeClr val="dk2"/>
                        </a:buClr>
                        <a:buSzPts val="1200"/>
                        <a:buFont typeface="Calibri"/>
                        <a:buChar char="●"/>
                      </a:pPr>
                      <a:r>
                        <a:rPr lang="es-ES" sz="1200" u="none" cap="none" strike="noStrike">
                          <a:solidFill>
                            <a:schemeClr val="dk2"/>
                          </a:solidFill>
                          <a:latin typeface="Calibri"/>
                          <a:ea typeface="Calibri"/>
                          <a:cs typeface="Calibri"/>
                          <a:sym typeface="Calibri"/>
                        </a:rPr>
                        <a:t>Interfaz similar a Excel.</a:t>
                      </a:r>
                      <a:endParaRPr/>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r>
            </a:tbl>
          </a:graphicData>
        </a:graphic>
      </p:graphicFrame>
      <p:pic>
        <p:nvPicPr>
          <p:cNvPr id="629" name="Google Shape;629;p55"/>
          <p:cNvPicPr preferRelativeResize="0"/>
          <p:nvPr/>
        </p:nvPicPr>
        <p:blipFill rotWithShape="1">
          <a:blip r:embed="rId6">
            <a:alphaModFix/>
          </a:blip>
          <a:srcRect b="0" l="0" r="0" t="0"/>
          <a:stretch/>
        </p:blipFill>
        <p:spPr>
          <a:xfrm>
            <a:off x="7744975" y="565124"/>
            <a:ext cx="882275" cy="882275"/>
          </a:xfrm>
          <a:prstGeom prst="rect">
            <a:avLst/>
          </a:prstGeom>
          <a:noFill/>
          <a:ln>
            <a:noFill/>
          </a:ln>
        </p:spPr>
      </p:pic>
      <p:pic>
        <p:nvPicPr>
          <p:cNvPr id="630" name="Google Shape;630;p55"/>
          <p:cNvPicPr preferRelativeResize="0"/>
          <p:nvPr/>
        </p:nvPicPr>
        <p:blipFill rotWithShape="1">
          <a:blip r:embed="rId7">
            <a:alphaModFix/>
          </a:blip>
          <a:srcRect b="0" l="0" r="0" t="0"/>
          <a:stretch/>
        </p:blipFill>
        <p:spPr>
          <a:xfrm>
            <a:off x="265500" y="4577350"/>
            <a:ext cx="1484200" cy="30780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pic>
        <p:nvPicPr>
          <p:cNvPr id="635" name="Google Shape;635;p56"/>
          <p:cNvPicPr preferRelativeResize="0"/>
          <p:nvPr/>
        </p:nvPicPr>
        <p:blipFill rotWithShape="1">
          <a:blip r:embed="rId3">
            <a:alphaModFix/>
          </a:blip>
          <a:srcRect b="0" l="0" r="0" t="0"/>
          <a:stretch/>
        </p:blipFill>
        <p:spPr>
          <a:xfrm>
            <a:off x="0" y="447300"/>
            <a:ext cx="1097150" cy="1038100"/>
          </a:xfrm>
          <a:prstGeom prst="rect">
            <a:avLst/>
          </a:prstGeom>
          <a:noFill/>
          <a:ln>
            <a:noFill/>
          </a:ln>
        </p:spPr>
      </p:pic>
      <p:sp>
        <p:nvSpPr>
          <p:cNvPr id="636" name="Google Shape;636;p56"/>
          <p:cNvSpPr txBox="1"/>
          <p:nvPr>
            <p:ph type="title"/>
          </p:nvPr>
        </p:nvSpPr>
        <p:spPr>
          <a:xfrm>
            <a:off x="878700" y="516800"/>
            <a:ext cx="7386600" cy="749400"/>
          </a:xfrm>
          <a:prstGeom prst="rect">
            <a:avLst/>
          </a:prstGeom>
          <a:noFill/>
          <a:ln>
            <a:noFill/>
          </a:ln>
        </p:spPr>
        <p:txBody>
          <a:bodyPr anchorCtr="0" anchor="t" bIns="91425" lIns="91425" spcFirstLastPara="1" rIns="91425" wrap="square" tIns="91425">
            <a:noAutofit/>
          </a:bodyPr>
          <a:lstStyle/>
          <a:p>
            <a:pPr indent="0" lvl="0" marL="457200" rtl="0" algn="ctr">
              <a:lnSpc>
                <a:spcPct val="100000"/>
              </a:lnSpc>
              <a:spcBef>
                <a:spcPts val="0"/>
              </a:spcBef>
              <a:spcAft>
                <a:spcPts val="0"/>
              </a:spcAft>
              <a:buSzPts val="3000"/>
              <a:buNone/>
            </a:pPr>
            <a:r>
              <a:rPr lang="es-ES"/>
              <a:t>Consejos sobre herramientas- Ejemplos</a:t>
            </a:r>
            <a:endParaRPr sz="2000"/>
          </a:p>
          <a:p>
            <a:pPr indent="0" lvl="0" marL="0" rtl="0" algn="ctr">
              <a:lnSpc>
                <a:spcPct val="100000"/>
              </a:lnSpc>
              <a:spcBef>
                <a:spcPts val="0"/>
              </a:spcBef>
              <a:spcAft>
                <a:spcPts val="0"/>
              </a:spcAft>
              <a:buSzPts val="3000"/>
              <a:buNone/>
            </a:pPr>
            <a:r>
              <a:t/>
            </a:r>
            <a:endParaRPr sz="2000"/>
          </a:p>
          <a:p>
            <a:pPr indent="0" lvl="0" marL="0" rtl="0" algn="ctr">
              <a:lnSpc>
                <a:spcPct val="100000"/>
              </a:lnSpc>
              <a:spcBef>
                <a:spcPts val="0"/>
              </a:spcBef>
              <a:spcAft>
                <a:spcPts val="0"/>
              </a:spcAft>
              <a:buSzPts val="3000"/>
              <a:buNone/>
            </a:pPr>
            <a:r>
              <a:t/>
            </a:r>
            <a:endParaRPr sz="2000"/>
          </a:p>
        </p:txBody>
      </p:sp>
      <p:graphicFrame>
        <p:nvGraphicFramePr>
          <p:cNvPr id="637" name="Google Shape;637;p56"/>
          <p:cNvGraphicFramePr/>
          <p:nvPr/>
        </p:nvGraphicFramePr>
        <p:xfrm>
          <a:off x="1048825" y="1485400"/>
          <a:ext cx="3000000" cy="3000000"/>
        </p:xfrm>
        <a:graphic>
          <a:graphicData uri="http://schemas.openxmlformats.org/drawingml/2006/table">
            <a:tbl>
              <a:tblPr>
                <a:noFill/>
                <a:tableStyleId>{EB8ED6CA-C6A4-45B9-9783-4BF77955A4CC}</a:tableStyleId>
              </a:tblPr>
              <a:tblGrid>
                <a:gridCol w="3497050"/>
                <a:gridCol w="3741950"/>
              </a:tblGrid>
              <a:tr h="381275">
                <a:tc>
                  <a:txBody>
                    <a:bodyPr/>
                    <a:lstStyle/>
                    <a:p>
                      <a:pPr indent="0" lvl="0" marL="0" marR="0" rtl="0" algn="l">
                        <a:lnSpc>
                          <a:spcPct val="115000"/>
                        </a:lnSpc>
                        <a:spcBef>
                          <a:spcPts val="0"/>
                        </a:spcBef>
                        <a:spcAft>
                          <a:spcPts val="0"/>
                        </a:spcAft>
                        <a:buClr>
                          <a:schemeClr val="dk2"/>
                        </a:buClr>
                        <a:buSzPts val="1100"/>
                        <a:buFont typeface="Arial"/>
                        <a:buNone/>
                      </a:pPr>
                      <a:r>
                        <a:rPr b="1" lang="es-ES" sz="1600" u="none" cap="none" strike="noStrike">
                          <a:solidFill>
                            <a:schemeClr val="dk1"/>
                          </a:solidFill>
                          <a:latin typeface="Lato"/>
                          <a:ea typeface="Lato"/>
                          <a:cs typeface="Lato"/>
                          <a:sym typeface="Lato"/>
                        </a:rPr>
                        <a:t>Software:</a:t>
                      </a:r>
                      <a:endParaRPr sz="900" u="none" cap="none" strike="noStrike"/>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2"/>
                        </a:buClr>
                        <a:buSzPts val="1100"/>
                        <a:buFont typeface="Arial"/>
                        <a:buNone/>
                      </a:pPr>
                      <a:r>
                        <a:rPr b="1" lang="es-ES" sz="1600" u="none" cap="none" strike="noStrike">
                          <a:solidFill>
                            <a:schemeClr val="dk1"/>
                          </a:solidFill>
                          <a:latin typeface="Lato"/>
                          <a:ea typeface="Lato"/>
                          <a:cs typeface="Lato"/>
                          <a:sym typeface="Lato"/>
                        </a:rPr>
                        <a:t>Pros:</a:t>
                      </a:r>
                      <a:endParaRPr sz="900" u="none" cap="none" strike="noStrike"/>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r>
              <a:tr h="1266450">
                <a:tc>
                  <a:txBody>
                    <a:bodyPr/>
                    <a:lstStyle/>
                    <a:p>
                      <a:pPr indent="0" lvl="0" marL="0" marR="0" rtl="0" algn="l">
                        <a:lnSpc>
                          <a:spcPct val="100000"/>
                        </a:lnSpc>
                        <a:spcBef>
                          <a:spcPts val="0"/>
                        </a:spcBef>
                        <a:spcAft>
                          <a:spcPts val="0"/>
                        </a:spcAft>
                        <a:buClr>
                          <a:srgbClr val="000000"/>
                        </a:buClr>
                        <a:buSzPts val="1400"/>
                        <a:buFont typeface="Arial"/>
                        <a:buNone/>
                      </a:pPr>
                      <a:r>
                        <a:rPr b="1" lang="es-ES" sz="1400" u="sng" cap="none" strike="noStrike">
                          <a:solidFill>
                            <a:schemeClr val="hlink"/>
                          </a:solidFill>
                          <a:latin typeface="Lato"/>
                          <a:ea typeface="Lato"/>
                          <a:cs typeface="Lato"/>
                          <a:sym typeface="Lato"/>
                          <a:hlinkClick r:id="rId4"/>
                        </a:rPr>
                        <a:t>Adaptive</a:t>
                      </a:r>
                      <a:endParaRPr b="1" sz="14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c>
                  <a:txBody>
                    <a:bodyPr/>
                    <a:lstStyle/>
                    <a:p>
                      <a:pPr indent="-304800" lvl="0" marL="457200" marR="0" rtl="0" algn="l">
                        <a:lnSpc>
                          <a:spcPct val="115000"/>
                        </a:lnSpc>
                        <a:spcBef>
                          <a:spcPts val="0"/>
                        </a:spcBef>
                        <a:spcAft>
                          <a:spcPts val="0"/>
                        </a:spcAft>
                        <a:buClr>
                          <a:schemeClr val="dk2"/>
                        </a:buClr>
                        <a:buSzPts val="1200"/>
                        <a:buFont typeface="Calibri"/>
                        <a:buChar char="●"/>
                      </a:pPr>
                      <a:r>
                        <a:rPr lang="es-ES" sz="1200" u="none" cap="none" strike="noStrike">
                          <a:solidFill>
                            <a:schemeClr val="dk2"/>
                          </a:solidFill>
                          <a:latin typeface="Calibri"/>
                          <a:ea typeface="Calibri"/>
                          <a:cs typeface="Calibri"/>
                          <a:sym typeface="Calibri"/>
                        </a:rPr>
                        <a:t>Las funciones de planificación y previsión de escenarios permiten visualizar los flujos de caja futuros. </a:t>
                      </a:r>
                      <a:endParaRPr/>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r>
            </a:tbl>
          </a:graphicData>
        </a:graphic>
      </p:graphicFrame>
      <p:pic>
        <p:nvPicPr>
          <p:cNvPr id="638" name="Google Shape;638;p56"/>
          <p:cNvPicPr preferRelativeResize="0"/>
          <p:nvPr/>
        </p:nvPicPr>
        <p:blipFill rotWithShape="1">
          <a:blip r:embed="rId5">
            <a:alphaModFix/>
          </a:blip>
          <a:srcRect b="0" l="0" r="0" t="0"/>
          <a:stretch/>
        </p:blipFill>
        <p:spPr>
          <a:xfrm>
            <a:off x="7744975" y="565124"/>
            <a:ext cx="882275" cy="882275"/>
          </a:xfrm>
          <a:prstGeom prst="rect">
            <a:avLst/>
          </a:prstGeom>
          <a:noFill/>
          <a:ln>
            <a:noFill/>
          </a:ln>
        </p:spPr>
      </p:pic>
      <p:pic>
        <p:nvPicPr>
          <p:cNvPr id="639" name="Google Shape;639;p56"/>
          <p:cNvPicPr preferRelativeResize="0"/>
          <p:nvPr/>
        </p:nvPicPr>
        <p:blipFill rotWithShape="1">
          <a:blip r:embed="rId6">
            <a:alphaModFix/>
          </a:blip>
          <a:srcRect b="0" l="0" r="0" t="0"/>
          <a:stretch/>
        </p:blipFill>
        <p:spPr>
          <a:xfrm>
            <a:off x="265500" y="4577350"/>
            <a:ext cx="1484200" cy="30780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57"/>
          <p:cNvSpPr txBox="1"/>
          <p:nvPr>
            <p:ph type="title"/>
          </p:nvPr>
        </p:nvSpPr>
        <p:spPr>
          <a:xfrm>
            <a:off x="0" y="1119150"/>
            <a:ext cx="4550700" cy="1196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SzPts val="1100"/>
              <a:buNone/>
            </a:pPr>
            <a:r>
              <a:rPr lang="es-ES" sz="2700">
                <a:latin typeface="Arial"/>
                <a:ea typeface="Arial"/>
                <a:cs typeface="Arial"/>
                <a:sym typeface="Arial"/>
              </a:rPr>
              <a:t>Puntos clave</a:t>
            </a:r>
            <a:endParaRPr b="0" sz="2700">
              <a:latin typeface="Arial"/>
              <a:ea typeface="Arial"/>
              <a:cs typeface="Arial"/>
              <a:sym typeface="Arial"/>
            </a:endParaRPr>
          </a:p>
        </p:txBody>
      </p:sp>
      <p:sp>
        <p:nvSpPr>
          <p:cNvPr id="645" name="Google Shape;645;p57"/>
          <p:cNvSpPr txBox="1"/>
          <p:nvPr>
            <p:ph idx="2" type="body"/>
          </p:nvPr>
        </p:nvSpPr>
        <p:spPr>
          <a:xfrm>
            <a:off x="4842325" y="387850"/>
            <a:ext cx="4139100" cy="4189500"/>
          </a:xfrm>
          <a:prstGeom prst="rect">
            <a:avLst/>
          </a:prstGeom>
          <a:noFill/>
          <a:ln>
            <a:noFill/>
          </a:ln>
        </p:spPr>
        <p:txBody>
          <a:bodyPr anchorCtr="0" anchor="ctr" bIns="91425" lIns="91425" spcFirstLastPara="1" rIns="91425" wrap="square" tIns="91425">
            <a:noAutofit/>
          </a:bodyPr>
          <a:lstStyle/>
          <a:p>
            <a:pPr indent="0" lvl="0" marL="457200" rtl="0" algn="just">
              <a:lnSpc>
                <a:spcPct val="115000"/>
              </a:lnSpc>
              <a:spcBef>
                <a:spcPts val="0"/>
              </a:spcBef>
              <a:spcAft>
                <a:spcPts val="0"/>
              </a:spcAft>
              <a:buSzPts val="1800"/>
              <a:buNone/>
            </a:pPr>
            <a:r>
              <a:t/>
            </a:r>
            <a:endParaRPr sz="1600">
              <a:solidFill>
                <a:schemeClr val="dk2"/>
              </a:solidFill>
              <a:latin typeface="Calibri"/>
              <a:ea typeface="Calibri"/>
              <a:cs typeface="Calibri"/>
              <a:sym typeface="Calibri"/>
            </a:endParaRPr>
          </a:p>
          <a:p>
            <a:pPr indent="-323850" lvl="0" marL="457200" rtl="0" algn="just">
              <a:lnSpc>
                <a:spcPct val="115000"/>
              </a:lnSpc>
              <a:spcBef>
                <a:spcPts val="0"/>
              </a:spcBef>
              <a:spcAft>
                <a:spcPts val="0"/>
              </a:spcAft>
              <a:buClr>
                <a:schemeClr val="dk2"/>
              </a:buClr>
              <a:buSzPts val="1500"/>
              <a:buFont typeface="Calibri"/>
              <a:buChar char="●"/>
            </a:pPr>
            <a:r>
              <a:rPr lang="es-ES" sz="1500">
                <a:solidFill>
                  <a:schemeClr val="dk2"/>
                </a:solidFill>
                <a:latin typeface="Calibri"/>
                <a:ea typeface="Calibri"/>
                <a:cs typeface="Calibri"/>
                <a:sym typeface="Calibri"/>
              </a:rPr>
              <a:t>Necesitas comprender el proceso de planificación empresarial, con la construcción y comprensión del presupuesto social y cómo gestionar recursos, costes e ingresos;</a:t>
            </a:r>
            <a:endParaRPr/>
          </a:p>
          <a:p>
            <a:pPr indent="-228600" lvl="0" marL="457200" rtl="0" algn="just">
              <a:lnSpc>
                <a:spcPct val="115000"/>
              </a:lnSpc>
              <a:spcBef>
                <a:spcPts val="0"/>
              </a:spcBef>
              <a:spcAft>
                <a:spcPts val="0"/>
              </a:spcAft>
              <a:buClr>
                <a:schemeClr val="dk2"/>
              </a:buClr>
              <a:buSzPts val="1500"/>
              <a:buFont typeface="Calibri"/>
              <a:buNone/>
            </a:pPr>
            <a:r>
              <a:t/>
            </a:r>
            <a:endParaRPr sz="1500">
              <a:solidFill>
                <a:schemeClr val="dk2"/>
              </a:solidFill>
              <a:latin typeface="Calibri"/>
              <a:ea typeface="Calibri"/>
              <a:cs typeface="Calibri"/>
              <a:sym typeface="Calibri"/>
            </a:endParaRPr>
          </a:p>
          <a:p>
            <a:pPr indent="-323850" lvl="0" marL="457200" rtl="0" algn="just">
              <a:lnSpc>
                <a:spcPct val="115000"/>
              </a:lnSpc>
              <a:spcBef>
                <a:spcPts val="0"/>
              </a:spcBef>
              <a:spcAft>
                <a:spcPts val="0"/>
              </a:spcAft>
              <a:buClr>
                <a:schemeClr val="dk2"/>
              </a:buClr>
              <a:buSzPts val="1500"/>
              <a:buFont typeface="Calibri"/>
              <a:buChar char="●"/>
            </a:pPr>
            <a:r>
              <a:rPr lang="es-ES" sz="1500">
                <a:solidFill>
                  <a:schemeClr val="dk2"/>
                </a:solidFill>
                <a:latin typeface="Calibri"/>
                <a:ea typeface="Calibri"/>
                <a:cs typeface="Calibri"/>
                <a:sym typeface="Calibri"/>
              </a:rPr>
              <a:t>Necesitas entender qué es la gestión financiera, sus objetivos y características distintivas;</a:t>
            </a:r>
            <a:endParaRPr/>
          </a:p>
          <a:p>
            <a:pPr indent="-228600" lvl="0" marL="457200" rtl="0" algn="just">
              <a:lnSpc>
                <a:spcPct val="115000"/>
              </a:lnSpc>
              <a:spcBef>
                <a:spcPts val="0"/>
              </a:spcBef>
              <a:spcAft>
                <a:spcPts val="0"/>
              </a:spcAft>
              <a:buClr>
                <a:schemeClr val="dk2"/>
              </a:buClr>
              <a:buSzPts val="1500"/>
              <a:buFont typeface="Calibri"/>
              <a:buNone/>
            </a:pPr>
            <a:r>
              <a:t/>
            </a:r>
            <a:endParaRPr sz="1500">
              <a:solidFill>
                <a:schemeClr val="dk2"/>
              </a:solidFill>
              <a:latin typeface="Calibri"/>
              <a:ea typeface="Calibri"/>
              <a:cs typeface="Calibri"/>
              <a:sym typeface="Calibri"/>
            </a:endParaRPr>
          </a:p>
          <a:p>
            <a:pPr indent="-323850" lvl="0" marL="457200" rtl="0" algn="just">
              <a:lnSpc>
                <a:spcPct val="115000"/>
              </a:lnSpc>
              <a:spcBef>
                <a:spcPts val="0"/>
              </a:spcBef>
              <a:spcAft>
                <a:spcPts val="0"/>
              </a:spcAft>
              <a:buClr>
                <a:schemeClr val="dk2"/>
              </a:buClr>
              <a:buSzPts val="1500"/>
              <a:buFont typeface="Calibri"/>
              <a:buChar char="●"/>
            </a:pPr>
            <a:r>
              <a:rPr lang="es-ES" sz="1500">
                <a:solidFill>
                  <a:schemeClr val="dk2"/>
                </a:solidFill>
                <a:latin typeface="Calibri"/>
                <a:ea typeface="Calibri"/>
                <a:cs typeface="Calibri"/>
                <a:sym typeface="Calibri"/>
              </a:rPr>
              <a:t>Necesitas entender las herramientas para una gestión en tiempo real de tu plan de negocio para tener un conocimiento más detallado de la gestión de tus propios activos.</a:t>
            </a:r>
            <a:endParaRPr/>
          </a:p>
        </p:txBody>
      </p:sp>
      <p:pic>
        <p:nvPicPr>
          <p:cNvPr id="646" name="Google Shape;646;p57"/>
          <p:cNvPicPr preferRelativeResize="0"/>
          <p:nvPr/>
        </p:nvPicPr>
        <p:blipFill rotWithShape="1">
          <a:blip r:embed="rId3">
            <a:alphaModFix/>
          </a:blip>
          <a:srcRect b="0" l="0" r="0" t="0"/>
          <a:stretch/>
        </p:blipFill>
        <p:spPr>
          <a:xfrm>
            <a:off x="265500" y="4577350"/>
            <a:ext cx="1484200" cy="307805"/>
          </a:xfrm>
          <a:prstGeom prst="rect">
            <a:avLst/>
          </a:prstGeom>
          <a:noFill/>
          <a:ln>
            <a:noFill/>
          </a:ln>
        </p:spPr>
      </p:pic>
      <p:pic>
        <p:nvPicPr>
          <p:cNvPr id="647" name="Google Shape;647;p57"/>
          <p:cNvPicPr preferRelativeResize="0"/>
          <p:nvPr/>
        </p:nvPicPr>
        <p:blipFill rotWithShape="1">
          <a:blip r:embed="rId4">
            <a:alphaModFix/>
          </a:blip>
          <a:srcRect b="0" l="0" r="0" t="0"/>
          <a:stretch/>
        </p:blipFill>
        <p:spPr>
          <a:xfrm>
            <a:off x="0" y="447300"/>
            <a:ext cx="1097150" cy="1038100"/>
          </a:xfrm>
          <a:prstGeom prst="rect">
            <a:avLst/>
          </a:prstGeom>
          <a:noFill/>
          <a:ln>
            <a:noFill/>
          </a:ln>
        </p:spPr>
      </p:pic>
      <p:pic>
        <p:nvPicPr>
          <p:cNvPr id="648" name="Google Shape;648;p57"/>
          <p:cNvPicPr preferRelativeResize="0"/>
          <p:nvPr/>
        </p:nvPicPr>
        <p:blipFill rotWithShape="1">
          <a:blip r:embed="rId5">
            <a:alphaModFix/>
          </a:blip>
          <a:srcRect b="0" l="0" r="0" t="0"/>
          <a:stretch/>
        </p:blipFill>
        <p:spPr>
          <a:xfrm>
            <a:off x="586575" y="2087276"/>
            <a:ext cx="3514816" cy="23389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p58"/>
          <p:cNvSpPr txBox="1"/>
          <p:nvPr>
            <p:ph type="title"/>
          </p:nvPr>
        </p:nvSpPr>
        <p:spPr>
          <a:xfrm>
            <a:off x="21175" y="1099425"/>
            <a:ext cx="4550700" cy="1196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SzPts val="1100"/>
              <a:buNone/>
            </a:pPr>
            <a:r>
              <a:rPr lang="es-ES" sz="2200">
                <a:solidFill>
                  <a:srgbClr val="122D4A"/>
                </a:solidFill>
                <a:latin typeface="Arial"/>
                <a:ea typeface="Arial"/>
                <a:cs typeface="Arial"/>
                <a:sym typeface="Arial"/>
              </a:rPr>
              <a:t>Reflexión/ Autoevaluación</a:t>
            </a:r>
            <a:endParaRPr b="0" sz="2200">
              <a:solidFill>
                <a:srgbClr val="122D4A"/>
              </a:solidFill>
              <a:latin typeface="Arial"/>
              <a:ea typeface="Arial"/>
              <a:cs typeface="Arial"/>
              <a:sym typeface="Arial"/>
            </a:endParaRPr>
          </a:p>
        </p:txBody>
      </p:sp>
      <p:sp>
        <p:nvSpPr>
          <p:cNvPr id="654" name="Google Shape;654;p58"/>
          <p:cNvSpPr txBox="1"/>
          <p:nvPr>
            <p:ph idx="2" type="body"/>
          </p:nvPr>
        </p:nvSpPr>
        <p:spPr>
          <a:xfrm>
            <a:off x="4701825" y="793250"/>
            <a:ext cx="4293300" cy="3884100"/>
          </a:xfrm>
          <a:prstGeom prst="rect">
            <a:avLst/>
          </a:prstGeom>
          <a:noFill/>
          <a:ln>
            <a:noFill/>
          </a:ln>
        </p:spPr>
        <p:txBody>
          <a:bodyPr anchorCtr="0" anchor="ctr" bIns="91425" lIns="91425" spcFirstLastPara="1" rIns="91425" wrap="square" tIns="91425">
            <a:noAutofit/>
          </a:bodyPr>
          <a:lstStyle/>
          <a:p>
            <a:pPr indent="-342900" lvl="0" marL="342900" rtl="0" algn="just">
              <a:lnSpc>
                <a:spcPct val="100000"/>
              </a:lnSpc>
              <a:spcBef>
                <a:spcPts val="0"/>
              </a:spcBef>
              <a:spcAft>
                <a:spcPts val="0"/>
              </a:spcAft>
              <a:buClr>
                <a:schemeClr val="dk2"/>
              </a:buClr>
              <a:buSzPts val="1800"/>
              <a:buAutoNum type="arabicParenR"/>
            </a:pPr>
            <a:r>
              <a:rPr b="1" lang="es-ES" sz="1600">
                <a:solidFill>
                  <a:schemeClr val="dk2"/>
                </a:solidFill>
                <a:latin typeface="Calibri"/>
                <a:ea typeface="Calibri"/>
                <a:cs typeface="Calibri"/>
                <a:sym typeface="Calibri"/>
              </a:rPr>
              <a:t>¿Cómo elaborarías tu plan de negocio si fueras directivo de un empresario social?</a:t>
            </a:r>
            <a:endParaRPr/>
          </a:p>
          <a:p>
            <a:pPr indent="-228600" lvl="0" marL="342900" rtl="0" algn="just">
              <a:lnSpc>
                <a:spcPct val="100000"/>
              </a:lnSpc>
              <a:spcBef>
                <a:spcPts val="0"/>
              </a:spcBef>
              <a:spcAft>
                <a:spcPts val="0"/>
              </a:spcAft>
              <a:buSzPts val="1800"/>
              <a:buNone/>
            </a:pPr>
            <a:r>
              <a:t/>
            </a:r>
            <a:endParaRPr b="1" sz="1600">
              <a:solidFill>
                <a:schemeClr val="dk2"/>
              </a:solidFill>
              <a:latin typeface="Calibri"/>
              <a:ea typeface="Calibri"/>
              <a:cs typeface="Calibri"/>
              <a:sym typeface="Calibri"/>
            </a:endParaRPr>
          </a:p>
          <a:p>
            <a:pPr indent="0" lvl="0" marL="0" rtl="0" algn="just">
              <a:lnSpc>
                <a:spcPct val="100000"/>
              </a:lnSpc>
              <a:spcBef>
                <a:spcPts val="0"/>
              </a:spcBef>
              <a:spcAft>
                <a:spcPts val="0"/>
              </a:spcAft>
              <a:buSzPts val="1800"/>
              <a:buNone/>
            </a:pPr>
            <a:r>
              <a:rPr b="1" lang="es-ES" sz="1600">
                <a:solidFill>
                  <a:schemeClr val="dk2"/>
                </a:solidFill>
                <a:latin typeface="Calibri"/>
                <a:ea typeface="Calibri"/>
                <a:cs typeface="Calibri"/>
                <a:sym typeface="Calibri"/>
              </a:rPr>
              <a:t>2)  ¿Cuáles son los objetivos clave de las finanzas sociales que debes tener en cuenta si eres empresario?</a:t>
            </a:r>
            <a:endParaRPr/>
          </a:p>
          <a:p>
            <a:pPr indent="0" lvl="0" marL="0" rtl="0" algn="just">
              <a:lnSpc>
                <a:spcPct val="100000"/>
              </a:lnSpc>
              <a:spcBef>
                <a:spcPts val="0"/>
              </a:spcBef>
              <a:spcAft>
                <a:spcPts val="0"/>
              </a:spcAft>
              <a:buSzPts val="1800"/>
              <a:buNone/>
            </a:pPr>
            <a:r>
              <a:t/>
            </a:r>
            <a:endParaRPr b="1" sz="1600">
              <a:solidFill>
                <a:schemeClr val="dk2"/>
              </a:solidFill>
              <a:latin typeface="Calibri"/>
              <a:ea typeface="Calibri"/>
              <a:cs typeface="Calibri"/>
              <a:sym typeface="Calibri"/>
            </a:endParaRPr>
          </a:p>
          <a:p>
            <a:pPr indent="0" lvl="0" marL="0" rtl="0" algn="just">
              <a:lnSpc>
                <a:spcPct val="100000"/>
              </a:lnSpc>
              <a:spcBef>
                <a:spcPts val="0"/>
              </a:spcBef>
              <a:spcAft>
                <a:spcPts val="0"/>
              </a:spcAft>
              <a:buSzPts val="1800"/>
              <a:buNone/>
            </a:pPr>
            <a:r>
              <a:rPr b="1" lang="es-ES" sz="1600">
                <a:solidFill>
                  <a:schemeClr val="dk2"/>
                </a:solidFill>
                <a:latin typeface="Calibri"/>
                <a:ea typeface="Calibri"/>
                <a:cs typeface="Calibri"/>
                <a:sym typeface="Calibri"/>
              </a:rPr>
              <a:t>3)  ¿Cómo pueden beneficiar las herramientas digitales a la gestión financiera de las empresas sociales?</a:t>
            </a:r>
            <a:endParaRPr/>
          </a:p>
          <a:p>
            <a:pPr indent="0" lvl="0" marL="0" rtl="0" algn="ctr">
              <a:lnSpc>
                <a:spcPct val="115000"/>
              </a:lnSpc>
              <a:spcBef>
                <a:spcPts val="0"/>
              </a:spcBef>
              <a:spcAft>
                <a:spcPts val="0"/>
              </a:spcAft>
              <a:buSzPts val="1800"/>
              <a:buNone/>
            </a:pPr>
            <a:r>
              <a:t/>
            </a:r>
            <a:endParaRPr sz="1400">
              <a:solidFill>
                <a:schemeClr val="dk2"/>
              </a:solidFill>
            </a:endParaRPr>
          </a:p>
        </p:txBody>
      </p:sp>
      <p:pic>
        <p:nvPicPr>
          <p:cNvPr id="655" name="Google Shape;655;p58"/>
          <p:cNvPicPr preferRelativeResize="0"/>
          <p:nvPr/>
        </p:nvPicPr>
        <p:blipFill rotWithShape="1">
          <a:blip r:embed="rId3">
            <a:alphaModFix/>
          </a:blip>
          <a:srcRect b="0" l="0" r="0" t="0"/>
          <a:stretch/>
        </p:blipFill>
        <p:spPr>
          <a:xfrm>
            <a:off x="981338" y="1807225"/>
            <a:ext cx="2630374" cy="2630374"/>
          </a:xfrm>
          <a:prstGeom prst="rect">
            <a:avLst/>
          </a:prstGeom>
          <a:noFill/>
          <a:ln>
            <a:noFill/>
          </a:ln>
        </p:spPr>
      </p:pic>
      <p:pic>
        <p:nvPicPr>
          <p:cNvPr id="656" name="Google Shape;656;p58"/>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pic>
        <p:nvPicPr>
          <p:cNvPr id="657" name="Google Shape;657;p58"/>
          <p:cNvPicPr preferRelativeResize="0"/>
          <p:nvPr/>
        </p:nvPicPr>
        <p:blipFill rotWithShape="1">
          <a:blip r:embed="rId5">
            <a:alphaModFix/>
          </a:blip>
          <a:srcRect b="0" l="0" r="0" t="0"/>
          <a:stretch/>
        </p:blipFill>
        <p:spPr>
          <a:xfrm>
            <a:off x="0" y="447300"/>
            <a:ext cx="1097150" cy="10381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pic>
        <p:nvPicPr>
          <p:cNvPr id="662" name="Google Shape;662;g23a8337c1eb_0_6"/>
          <p:cNvPicPr preferRelativeResize="0"/>
          <p:nvPr/>
        </p:nvPicPr>
        <p:blipFill rotWithShape="1">
          <a:blip r:embed="rId3">
            <a:alphaModFix/>
          </a:blip>
          <a:srcRect b="0" l="0" r="0" t="0"/>
          <a:stretch/>
        </p:blipFill>
        <p:spPr>
          <a:xfrm>
            <a:off x="0" y="0"/>
            <a:ext cx="718275" cy="679625"/>
          </a:xfrm>
          <a:prstGeom prst="rect">
            <a:avLst/>
          </a:prstGeom>
          <a:noFill/>
          <a:ln>
            <a:noFill/>
          </a:ln>
        </p:spPr>
      </p:pic>
      <p:sp>
        <p:nvSpPr>
          <p:cNvPr id="663" name="Google Shape;663;g23a8337c1eb_0_6"/>
          <p:cNvSpPr txBox="1"/>
          <p:nvPr>
            <p:ph type="title"/>
          </p:nvPr>
        </p:nvSpPr>
        <p:spPr>
          <a:xfrm>
            <a:off x="5827057" y="800066"/>
            <a:ext cx="1963200" cy="885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2"/>
              </a:buClr>
              <a:buSzPts val="1100"/>
              <a:buFont typeface="Arial"/>
              <a:buNone/>
            </a:pPr>
            <a:r>
              <a:rPr lang="es-ES" sz="3600">
                <a:solidFill>
                  <a:schemeClr val="dk1"/>
                </a:solidFill>
              </a:rPr>
              <a:t>Gracias!</a:t>
            </a:r>
            <a:endParaRPr/>
          </a:p>
        </p:txBody>
      </p:sp>
      <p:sp>
        <p:nvSpPr>
          <p:cNvPr id="664" name="Google Shape;664;g23a8337c1eb_0_6"/>
          <p:cNvSpPr txBox="1"/>
          <p:nvPr/>
        </p:nvSpPr>
        <p:spPr>
          <a:xfrm>
            <a:off x="5504785" y="1685362"/>
            <a:ext cx="26079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s-ES" sz="1400" u="sng" cap="none" strike="noStrike">
                <a:solidFill>
                  <a:srgbClr val="000000"/>
                </a:solidFill>
                <a:latin typeface="Arial"/>
                <a:ea typeface="Arial"/>
                <a:cs typeface="Arial"/>
                <a:sym typeface="Arial"/>
                <a:hlinkClick r:id="rId4">
                  <a:extLst>
                    <a:ext uri="{A12FA001-AC4F-418D-AE19-62706E023703}">
                      <ahyp:hlinkClr val="tx"/>
                    </a:ext>
                  </a:extLst>
                </a:hlinkClick>
              </a:rPr>
              <a:t>https://www.beyond-capital.eu/</a:t>
            </a:r>
            <a:endParaRPr b="0" i="0" sz="1400" u="none" cap="none" strike="noStrike">
              <a:solidFill>
                <a:srgbClr val="000000"/>
              </a:solidFill>
              <a:latin typeface="Arial"/>
              <a:ea typeface="Arial"/>
              <a:cs typeface="Arial"/>
              <a:sym typeface="Arial"/>
            </a:endParaRPr>
          </a:p>
        </p:txBody>
      </p:sp>
      <p:sp>
        <p:nvSpPr>
          <p:cNvPr id="665" name="Google Shape;665;g23a8337c1eb_0_6"/>
          <p:cNvSpPr txBox="1"/>
          <p:nvPr/>
        </p:nvSpPr>
        <p:spPr>
          <a:xfrm>
            <a:off x="5943496" y="2650125"/>
            <a:ext cx="2509200" cy="1046700"/>
          </a:xfrm>
          <a:prstGeom prst="rect">
            <a:avLst/>
          </a:prstGeom>
          <a:noFill/>
          <a:ln>
            <a:noFill/>
          </a:ln>
        </p:spPr>
        <p:txBody>
          <a:bodyPr anchorCtr="1" anchor="t" bIns="121875" lIns="121875" spcFirstLastPara="1" rIns="121875" wrap="square" tIns="121875">
            <a:noAutofit/>
          </a:bodyPr>
          <a:lstStyle/>
          <a:p>
            <a:pPr indent="0" lvl="0" marL="0" marR="0" rtl="0" algn="ctr">
              <a:lnSpc>
                <a:spcPct val="114000"/>
              </a:lnSpc>
              <a:spcBef>
                <a:spcPts val="0"/>
              </a:spcBef>
              <a:spcAft>
                <a:spcPts val="0"/>
              </a:spcAft>
              <a:buClr>
                <a:srgbClr val="000000"/>
              </a:buClr>
              <a:buSzPts val="1600"/>
              <a:buFont typeface="Arial"/>
              <a:buNone/>
            </a:pPr>
            <a:r>
              <a:rPr b="1" lang="es-ES" sz="1600">
                <a:latin typeface="Open Sans"/>
                <a:ea typeface="Open Sans"/>
                <a:cs typeface="Open Sans"/>
                <a:sym typeface="Open Sans"/>
              </a:rPr>
              <a:t>¡Por favor, complete este breve cuestionario para ayudarnos a mejorar el módulo!</a:t>
            </a:r>
            <a:endParaRPr b="1" i="0" sz="1600" u="none" cap="none" strike="noStrike">
              <a:solidFill>
                <a:srgbClr val="000000"/>
              </a:solidFill>
              <a:latin typeface="Open Sans"/>
              <a:ea typeface="Open Sans"/>
              <a:cs typeface="Open Sans"/>
              <a:sym typeface="Open Sans"/>
            </a:endParaRPr>
          </a:p>
        </p:txBody>
      </p:sp>
      <p:grpSp>
        <p:nvGrpSpPr>
          <p:cNvPr id="666" name="Google Shape;666;g23a8337c1eb_0_6"/>
          <p:cNvGrpSpPr/>
          <p:nvPr/>
        </p:nvGrpSpPr>
        <p:grpSpPr>
          <a:xfrm>
            <a:off x="560655" y="403401"/>
            <a:ext cx="3660934" cy="4346958"/>
            <a:chOff x="560655" y="710397"/>
            <a:chExt cx="3660934" cy="5262024"/>
          </a:xfrm>
        </p:grpSpPr>
        <p:sp>
          <p:nvSpPr>
            <p:cNvPr id="667" name="Google Shape;667;g23a8337c1eb_0_6"/>
            <p:cNvSpPr/>
            <p:nvPr/>
          </p:nvSpPr>
          <p:spPr>
            <a:xfrm>
              <a:off x="560655" y="4623124"/>
              <a:ext cx="471310" cy="399127"/>
            </a:xfrm>
            <a:custGeom>
              <a:rect b="b" l="l" r="r" t="t"/>
              <a:pathLst>
                <a:path extrusionOk="0" h="1742" w="2057">
                  <a:moveTo>
                    <a:pt x="783" y="1"/>
                  </a:moveTo>
                  <a:cubicBezTo>
                    <a:pt x="717" y="1"/>
                    <a:pt x="652" y="11"/>
                    <a:pt x="598" y="26"/>
                  </a:cubicBezTo>
                  <a:cubicBezTo>
                    <a:pt x="433" y="54"/>
                    <a:pt x="229" y="103"/>
                    <a:pt x="141" y="243"/>
                  </a:cubicBezTo>
                  <a:lnTo>
                    <a:pt x="101" y="282"/>
                  </a:lnTo>
                  <a:lnTo>
                    <a:pt x="77" y="307"/>
                  </a:lnTo>
                  <a:cubicBezTo>
                    <a:pt x="65" y="319"/>
                    <a:pt x="65" y="331"/>
                    <a:pt x="65" y="331"/>
                  </a:cubicBezTo>
                  <a:cubicBezTo>
                    <a:pt x="1" y="663"/>
                    <a:pt x="293" y="928"/>
                    <a:pt x="558" y="1092"/>
                  </a:cubicBezTo>
                  <a:cubicBezTo>
                    <a:pt x="566" y="1100"/>
                    <a:pt x="573" y="1104"/>
                    <a:pt x="579" y="1104"/>
                  </a:cubicBezTo>
                  <a:cubicBezTo>
                    <a:pt x="586" y="1104"/>
                    <a:pt x="592" y="1100"/>
                    <a:pt x="598" y="1092"/>
                  </a:cubicBezTo>
                  <a:lnTo>
                    <a:pt x="710" y="1016"/>
                  </a:lnTo>
                  <a:cubicBezTo>
                    <a:pt x="721" y="1007"/>
                    <a:pt x="732" y="1003"/>
                    <a:pt x="742" y="1003"/>
                  </a:cubicBezTo>
                  <a:cubicBezTo>
                    <a:pt x="758" y="1003"/>
                    <a:pt x="770" y="1014"/>
                    <a:pt x="762" y="1031"/>
                  </a:cubicBezTo>
                  <a:lnTo>
                    <a:pt x="762" y="1144"/>
                  </a:lnTo>
                  <a:cubicBezTo>
                    <a:pt x="750" y="1156"/>
                    <a:pt x="762" y="1169"/>
                    <a:pt x="774" y="1184"/>
                  </a:cubicBezTo>
                  <a:cubicBezTo>
                    <a:pt x="974" y="1243"/>
                    <a:pt x="1973" y="1742"/>
                    <a:pt x="2030" y="1742"/>
                  </a:cubicBezTo>
                  <a:cubicBezTo>
                    <a:pt x="2031" y="1742"/>
                    <a:pt x="2032" y="1742"/>
                    <a:pt x="2032" y="1741"/>
                  </a:cubicBezTo>
                  <a:cubicBezTo>
                    <a:pt x="2057" y="1717"/>
                    <a:pt x="2057" y="1016"/>
                    <a:pt x="1548" y="422"/>
                  </a:cubicBezTo>
                  <a:cubicBezTo>
                    <a:pt x="1435" y="294"/>
                    <a:pt x="1283" y="167"/>
                    <a:pt x="1106" y="90"/>
                  </a:cubicBezTo>
                  <a:cubicBezTo>
                    <a:pt x="1091" y="90"/>
                    <a:pt x="1067" y="90"/>
                    <a:pt x="1055" y="103"/>
                  </a:cubicBezTo>
                  <a:lnTo>
                    <a:pt x="991" y="154"/>
                  </a:lnTo>
                  <a:cubicBezTo>
                    <a:pt x="983" y="162"/>
                    <a:pt x="975" y="164"/>
                    <a:pt x="967" y="164"/>
                  </a:cubicBezTo>
                  <a:cubicBezTo>
                    <a:pt x="946" y="164"/>
                    <a:pt x="927" y="147"/>
                    <a:pt x="927" y="130"/>
                  </a:cubicBezTo>
                  <a:lnTo>
                    <a:pt x="927" y="54"/>
                  </a:lnTo>
                  <a:cubicBezTo>
                    <a:pt x="927" y="42"/>
                    <a:pt x="914" y="26"/>
                    <a:pt x="902" y="14"/>
                  </a:cubicBezTo>
                  <a:cubicBezTo>
                    <a:pt x="864" y="5"/>
                    <a:pt x="823" y="1"/>
                    <a:pt x="783" y="1"/>
                  </a:cubicBezTo>
                  <a:close/>
                </a:path>
              </a:pathLst>
            </a:custGeom>
            <a:solidFill>
              <a:srgbClr val="00B050"/>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68" name="Google Shape;668;g23a8337c1eb_0_6"/>
            <p:cNvSpPr/>
            <p:nvPr/>
          </p:nvSpPr>
          <p:spPr>
            <a:xfrm>
              <a:off x="583789" y="4678564"/>
              <a:ext cx="509574" cy="460073"/>
            </a:xfrm>
            <a:custGeom>
              <a:rect b="b" l="l" r="r" t="t"/>
              <a:pathLst>
                <a:path extrusionOk="0" h="2008" w="2224">
                  <a:moveTo>
                    <a:pt x="40" y="1"/>
                  </a:moveTo>
                  <a:cubicBezTo>
                    <a:pt x="28" y="1"/>
                    <a:pt x="16" y="13"/>
                    <a:pt x="0" y="28"/>
                  </a:cubicBezTo>
                  <a:cubicBezTo>
                    <a:pt x="0" y="40"/>
                    <a:pt x="16" y="52"/>
                    <a:pt x="28" y="52"/>
                  </a:cubicBezTo>
                  <a:cubicBezTo>
                    <a:pt x="40" y="52"/>
                    <a:pt x="1130" y="293"/>
                    <a:pt x="1575" y="966"/>
                  </a:cubicBezTo>
                  <a:cubicBezTo>
                    <a:pt x="2019" y="1651"/>
                    <a:pt x="2172" y="1980"/>
                    <a:pt x="2172" y="1992"/>
                  </a:cubicBezTo>
                  <a:cubicBezTo>
                    <a:pt x="2172" y="1992"/>
                    <a:pt x="2184" y="2008"/>
                    <a:pt x="2196" y="2008"/>
                  </a:cubicBezTo>
                  <a:cubicBezTo>
                    <a:pt x="2208" y="1992"/>
                    <a:pt x="2224" y="1980"/>
                    <a:pt x="2208" y="1968"/>
                  </a:cubicBezTo>
                  <a:cubicBezTo>
                    <a:pt x="2208" y="1968"/>
                    <a:pt x="2071" y="1627"/>
                    <a:pt x="1614" y="942"/>
                  </a:cubicBezTo>
                  <a:cubicBezTo>
                    <a:pt x="1170" y="257"/>
                    <a:pt x="52" y="1"/>
                    <a:pt x="40" y="1"/>
                  </a:cubicBezTo>
                  <a:close/>
                </a:path>
              </a:pathLst>
            </a:custGeom>
            <a:solidFill>
              <a:srgbClr val="561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69" name="Google Shape;669;g23a8337c1eb_0_6"/>
            <p:cNvSpPr/>
            <p:nvPr/>
          </p:nvSpPr>
          <p:spPr>
            <a:xfrm>
              <a:off x="1153853" y="4452195"/>
              <a:ext cx="500644" cy="555387"/>
            </a:xfrm>
            <a:custGeom>
              <a:rect b="b" l="l" r="r" t="t"/>
              <a:pathLst>
                <a:path extrusionOk="0" h="2424" w="2185">
                  <a:moveTo>
                    <a:pt x="1515" y="1"/>
                  </a:moveTo>
                  <a:cubicBezTo>
                    <a:pt x="1439" y="1"/>
                    <a:pt x="1363" y="7"/>
                    <a:pt x="1295" y="11"/>
                  </a:cubicBezTo>
                  <a:cubicBezTo>
                    <a:pt x="1182" y="26"/>
                    <a:pt x="1054" y="51"/>
                    <a:pt x="954" y="115"/>
                  </a:cubicBezTo>
                  <a:cubicBezTo>
                    <a:pt x="938" y="127"/>
                    <a:pt x="926" y="151"/>
                    <a:pt x="938" y="163"/>
                  </a:cubicBezTo>
                  <a:lnTo>
                    <a:pt x="966" y="240"/>
                  </a:lnTo>
                  <a:cubicBezTo>
                    <a:pt x="976" y="274"/>
                    <a:pt x="939" y="306"/>
                    <a:pt x="905" y="306"/>
                  </a:cubicBezTo>
                  <a:cubicBezTo>
                    <a:pt x="900" y="306"/>
                    <a:pt x="895" y="305"/>
                    <a:pt x="890" y="303"/>
                  </a:cubicBezTo>
                  <a:lnTo>
                    <a:pt x="814" y="267"/>
                  </a:lnTo>
                  <a:cubicBezTo>
                    <a:pt x="800" y="261"/>
                    <a:pt x="790" y="258"/>
                    <a:pt x="780" y="258"/>
                  </a:cubicBezTo>
                  <a:cubicBezTo>
                    <a:pt x="771" y="258"/>
                    <a:pt x="762" y="261"/>
                    <a:pt x="750" y="267"/>
                  </a:cubicBezTo>
                  <a:cubicBezTo>
                    <a:pt x="573" y="407"/>
                    <a:pt x="457" y="596"/>
                    <a:pt x="369" y="800"/>
                  </a:cubicBezTo>
                  <a:cubicBezTo>
                    <a:pt x="0" y="1625"/>
                    <a:pt x="241" y="2411"/>
                    <a:pt x="281" y="2423"/>
                  </a:cubicBezTo>
                  <a:cubicBezTo>
                    <a:pt x="281" y="2423"/>
                    <a:pt x="281" y="2423"/>
                    <a:pt x="281" y="2423"/>
                  </a:cubicBezTo>
                  <a:cubicBezTo>
                    <a:pt x="318" y="2423"/>
                    <a:pt x="1284" y="1509"/>
                    <a:pt x="1487" y="1369"/>
                  </a:cubicBezTo>
                  <a:cubicBezTo>
                    <a:pt x="1499" y="1357"/>
                    <a:pt x="1511" y="1345"/>
                    <a:pt x="1499" y="1333"/>
                  </a:cubicBezTo>
                  <a:lnTo>
                    <a:pt x="1447" y="1205"/>
                  </a:lnTo>
                  <a:cubicBezTo>
                    <a:pt x="1436" y="1184"/>
                    <a:pt x="1463" y="1151"/>
                    <a:pt x="1496" y="1151"/>
                  </a:cubicBezTo>
                  <a:cubicBezTo>
                    <a:pt x="1501" y="1151"/>
                    <a:pt x="1506" y="1152"/>
                    <a:pt x="1511" y="1153"/>
                  </a:cubicBezTo>
                  <a:lnTo>
                    <a:pt x="1651" y="1205"/>
                  </a:lnTo>
                  <a:cubicBezTo>
                    <a:pt x="1658" y="1208"/>
                    <a:pt x="1664" y="1210"/>
                    <a:pt x="1670" y="1210"/>
                  </a:cubicBezTo>
                  <a:cubicBezTo>
                    <a:pt x="1683" y="1210"/>
                    <a:pt x="1691" y="1201"/>
                    <a:pt x="1700" y="1193"/>
                  </a:cubicBezTo>
                  <a:cubicBezTo>
                    <a:pt x="1943" y="913"/>
                    <a:pt x="2184" y="520"/>
                    <a:pt x="1992" y="179"/>
                  </a:cubicBezTo>
                  <a:lnTo>
                    <a:pt x="1980" y="163"/>
                  </a:lnTo>
                  <a:lnTo>
                    <a:pt x="1968" y="151"/>
                  </a:lnTo>
                  <a:cubicBezTo>
                    <a:pt x="1956" y="151"/>
                    <a:pt x="1943" y="139"/>
                    <a:pt x="1928" y="139"/>
                  </a:cubicBezTo>
                  <a:cubicBezTo>
                    <a:pt x="1916" y="127"/>
                    <a:pt x="1892" y="115"/>
                    <a:pt x="1880" y="102"/>
                  </a:cubicBezTo>
                  <a:cubicBezTo>
                    <a:pt x="1789" y="20"/>
                    <a:pt x="1652" y="1"/>
                    <a:pt x="1515" y="1"/>
                  </a:cubicBezTo>
                  <a:close/>
                </a:path>
              </a:pathLst>
            </a:custGeom>
            <a:solidFill>
              <a:srgbClr val="00B050"/>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70" name="Google Shape;670;g23a8337c1eb_0_6"/>
            <p:cNvSpPr/>
            <p:nvPr/>
          </p:nvSpPr>
          <p:spPr>
            <a:xfrm>
              <a:off x="1183178" y="4477167"/>
              <a:ext cx="412659" cy="678890"/>
            </a:xfrm>
            <a:custGeom>
              <a:rect b="b" l="l" r="r" t="t"/>
              <a:pathLst>
                <a:path extrusionOk="0" h="2963" w="1801">
                  <a:moveTo>
                    <a:pt x="1764" y="1"/>
                  </a:moveTo>
                  <a:cubicBezTo>
                    <a:pt x="1760" y="1"/>
                    <a:pt x="1755" y="2"/>
                    <a:pt x="1752" y="6"/>
                  </a:cubicBezTo>
                  <a:cubicBezTo>
                    <a:pt x="1739" y="6"/>
                    <a:pt x="582" y="663"/>
                    <a:pt x="317" y="1577"/>
                  </a:cubicBezTo>
                  <a:cubicBezTo>
                    <a:pt x="49" y="2491"/>
                    <a:pt x="0" y="2935"/>
                    <a:pt x="0" y="2935"/>
                  </a:cubicBezTo>
                  <a:cubicBezTo>
                    <a:pt x="0" y="2948"/>
                    <a:pt x="13" y="2963"/>
                    <a:pt x="25" y="2963"/>
                  </a:cubicBezTo>
                  <a:cubicBezTo>
                    <a:pt x="37" y="2963"/>
                    <a:pt x="49" y="2963"/>
                    <a:pt x="49" y="2948"/>
                  </a:cubicBezTo>
                  <a:cubicBezTo>
                    <a:pt x="49" y="2935"/>
                    <a:pt x="101" y="2506"/>
                    <a:pt x="369" y="1605"/>
                  </a:cubicBezTo>
                  <a:cubicBezTo>
                    <a:pt x="622" y="691"/>
                    <a:pt x="1764" y="54"/>
                    <a:pt x="1776" y="42"/>
                  </a:cubicBezTo>
                  <a:cubicBezTo>
                    <a:pt x="1788" y="42"/>
                    <a:pt x="1800" y="30"/>
                    <a:pt x="1788" y="18"/>
                  </a:cubicBezTo>
                  <a:cubicBezTo>
                    <a:pt x="1788" y="9"/>
                    <a:pt x="1776" y="1"/>
                    <a:pt x="1764" y="1"/>
                  </a:cubicBezTo>
                  <a:close/>
                </a:path>
              </a:pathLst>
            </a:custGeom>
            <a:solidFill>
              <a:srgbClr val="561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71" name="Google Shape;671;g23a8337c1eb_0_6"/>
            <p:cNvSpPr/>
            <p:nvPr/>
          </p:nvSpPr>
          <p:spPr>
            <a:xfrm>
              <a:off x="622057" y="4046649"/>
              <a:ext cx="613597" cy="809481"/>
            </a:xfrm>
            <a:custGeom>
              <a:rect b="b" l="l" r="r" t="t"/>
              <a:pathLst>
                <a:path extrusionOk="0" h="3533" w="2678">
                  <a:moveTo>
                    <a:pt x="799" y="0"/>
                  </a:moveTo>
                  <a:cubicBezTo>
                    <a:pt x="689" y="0"/>
                    <a:pt x="585" y="19"/>
                    <a:pt x="494" y="70"/>
                  </a:cubicBezTo>
                  <a:cubicBezTo>
                    <a:pt x="470" y="82"/>
                    <a:pt x="442" y="106"/>
                    <a:pt x="418" y="106"/>
                  </a:cubicBezTo>
                  <a:cubicBezTo>
                    <a:pt x="394" y="106"/>
                    <a:pt x="382" y="106"/>
                    <a:pt x="366" y="121"/>
                  </a:cubicBezTo>
                  <a:lnTo>
                    <a:pt x="354" y="121"/>
                  </a:lnTo>
                  <a:cubicBezTo>
                    <a:pt x="342" y="134"/>
                    <a:pt x="330" y="146"/>
                    <a:pt x="330" y="158"/>
                  </a:cubicBezTo>
                  <a:cubicBezTo>
                    <a:pt x="1" y="563"/>
                    <a:pt x="229" y="1148"/>
                    <a:pt x="494" y="1580"/>
                  </a:cubicBezTo>
                  <a:cubicBezTo>
                    <a:pt x="506" y="1604"/>
                    <a:pt x="534" y="1604"/>
                    <a:pt x="558" y="1604"/>
                  </a:cubicBezTo>
                  <a:lnTo>
                    <a:pt x="774" y="1568"/>
                  </a:lnTo>
                  <a:cubicBezTo>
                    <a:pt x="779" y="1566"/>
                    <a:pt x="783" y="1565"/>
                    <a:pt x="788" y="1565"/>
                  </a:cubicBezTo>
                  <a:cubicBezTo>
                    <a:pt x="820" y="1565"/>
                    <a:pt x="849" y="1609"/>
                    <a:pt x="838" y="1644"/>
                  </a:cubicBezTo>
                  <a:lnTo>
                    <a:pt x="735" y="1796"/>
                  </a:lnTo>
                  <a:cubicBezTo>
                    <a:pt x="723" y="1821"/>
                    <a:pt x="735" y="1845"/>
                    <a:pt x="747" y="1857"/>
                  </a:cubicBezTo>
                  <a:cubicBezTo>
                    <a:pt x="988" y="2084"/>
                    <a:pt x="2073" y="3533"/>
                    <a:pt x="2143" y="3533"/>
                  </a:cubicBezTo>
                  <a:cubicBezTo>
                    <a:pt x="2144" y="3533"/>
                    <a:pt x="2144" y="3532"/>
                    <a:pt x="2145" y="3532"/>
                  </a:cubicBezTo>
                  <a:cubicBezTo>
                    <a:pt x="2181" y="3520"/>
                    <a:pt x="2678" y="2518"/>
                    <a:pt x="2373" y="1324"/>
                  </a:cubicBezTo>
                  <a:cubicBezTo>
                    <a:pt x="2297" y="1047"/>
                    <a:pt x="2181" y="755"/>
                    <a:pt x="1965" y="539"/>
                  </a:cubicBezTo>
                  <a:cubicBezTo>
                    <a:pt x="1957" y="530"/>
                    <a:pt x="1936" y="521"/>
                    <a:pt x="1915" y="521"/>
                  </a:cubicBezTo>
                  <a:cubicBezTo>
                    <a:pt x="1906" y="521"/>
                    <a:pt x="1897" y="523"/>
                    <a:pt x="1889" y="526"/>
                  </a:cubicBezTo>
                  <a:lnTo>
                    <a:pt x="1776" y="551"/>
                  </a:lnTo>
                  <a:cubicBezTo>
                    <a:pt x="1772" y="552"/>
                    <a:pt x="1767" y="552"/>
                    <a:pt x="1762" y="552"/>
                  </a:cubicBezTo>
                  <a:cubicBezTo>
                    <a:pt x="1714" y="552"/>
                    <a:pt x="1663" y="499"/>
                    <a:pt x="1688" y="462"/>
                  </a:cubicBezTo>
                  <a:lnTo>
                    <a:pt x="1737" y="362"/>
                  </a:lnTo>
                  <a:cubicBezTo>
                    <a:pt x="1752" y="335"/>
                    <a:pt x="1752" y="310"/>
                    <a:pt x="1725" y="286"/>
                  </a:cubicBezTo>
                  <a:cubicBezTo>
                    <a:pt x="1612" y="182"/>
                    <a:pt x="1447" y="121"/>
                    <a:pt x="1295" y="82"/>
                  </a:cubicBezTo>
                  <a:cubicBezTo>
                    <a:pt x="1141" y="43"/>
                    <a:pt x="964" y="0"/>
                    <a:pt x="799" y="0"/>
                  </a:cubicBezTo>
                  <a:close/>
                </a:path>
              </a:pathLst>
            </a:custGeom>
            <a:solidFill>
              <a:srgbClr val="92D050"/>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72" name="Google Shape;672;g23a8337c1eb_0_6"/>
            <p:cNvSpPr/>
            <p:nvPr/>
          </p:nvSpPr>
          <p:spPr>
            <a:xfrm>
              <a:off x="720574" y="4065897"/>
              <a:ext cx="413346" cy="993923"/>
            </a:xfrm>
            <a:custGeom>
              <a:rect b="b" l="l" r="r" t="t"/>
              <a:pathLst>
                <a:path extrusionOk="0" h="4338" w="1804">
                  <a:moveTo>
                    <a:pt x="33" y="1"/>
                  </a:moveTo>
                  <a:cubicBezTo>
                    <a:pt x="27" y="1"/>
                    <a:pt x="20" y="4"/>
                    <a:pt x="12" y="10"/>
                  </a:cubicBezTo>
                  <a:cubicBezTo>
                    <a:pt x="0" y="22"/>
                    <a:pt x="12" y="37"/>
                    <a:pt x="12" y="50"/>
                  </a:cubicBezTo>
                  <a:cubicBezTo>
                    <a:pt x="40" y="62"/>
                    <a:pt x="1435" y="1164"/>
                    <a:pt x="1587" y="2446"/>
                  </a:cubicBezTo>
                  <a:cubicBezTo>
                    <a:pt x="1751" y="3716"/>
                    <a:pt x="1715" y="4313"/>
                    <a:pt x="1715" y="4313"/>
                  </a:cubicBezTo>
                  <a:cubicBezTo>
                    <a:pt x="1715" y="4325"/>
                    <a:pt x="1727" y="4338"/>
                    <a:pt x="1739" y="4338"/>
                  </a:cubicBezTo>
                  <a:cubicBezTo>
                    <a:pt x="1751" y="4338"/>
                    <a:pt x="1764" y="4338"/>
                    <a:pt x="1764" y="4325"/>
                  </a:cubicBezTo>
                  <a:cubicBezTo>
                    <a:pt x="1764" y="4313"/>
                    <a:pt x="1803" y="3716"/>
                    <a:pt x="1639" y="2434"/>
                  </a:cubicBezTo>
                  <a:cubicBezTo>
                    <a:pt x="1486" y="1140"/>
                    <a:pt x="64" y="22"/>
                    <a:pt x="52" y="10"/>
                  </a:cubicBezTo>
                  <a:cubicBezTo>
                    <a:pt x="46" y="4"/>
                    <a:pt x="40" y="1"/>
                    <a:pt x="33" y="1"/>
                  </a:cubicBezTo>
                  <a:close/>
                </a:path>
              </a:pathLst>
            </a:custGeom>
            <a:solidFill>
              <a:srgbClr val="561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73" name="Google Shape;673;g23a8337c1eb_0_6"/>
            <p:cNvSpPr/>
            <p:nvPr/>
          </p:nvSpPr>
          <p:spPr>
            <a:xfrm>
              <a:off x="781985" y="5146892"/>
              <a:ext cx="715336" cy="741891"/>
            </a:xfrm>
            <a:custGeom>
              <a:rect b="b" l="l" r="r" t="t"/>
              <a:pathLst>
                <a:path extrusionOk="0" h="3238" w="3122">
                  <a:moveTo>
                    <a:pt x="0" y="0"/>
                  </a:moveTo>
                  <a:lnTo>
                    <a:pt x="49" y="1231"/>
                  </a:lnTo>
                  <a:lnTo>
                    <a:pt x="153" y="2120"/>
                  </a:lnTo>
                  <a:cubicBezTo>
                    <a:pt x="216" y="2753"/>
                    <a:pt x="749" y="3237"/>
                    <a:pt x="1395" y="3237"/>
                  </a:cubicBezTo>
                  <a:lnTo>
                    <a:pt x="1724" y="3237"/>
                  </a:lnTo>
                  <a:cubicBezTo>
                    <a:pt x="2360" y="3237"/>
                    <a:pt x="2893" y="2753"/>
                    <a:pt x="2957" y="2120"/>
                  </a:cubicBezTo>
                  <a:lnTo>
                    <a:pt x="3122" y="0"/>
                  </a:lnTo>
                  <a:close/>
                </a:path>
              </a:pathLst>
            </a:custGeom>
            <a:solidFill>
              <a:schemeClr val="dk1"/>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74" name="Google Shape;674;g23a8337c1eb_0_6"/>
            <p:cNvSpPr/>
            <p:nvPr/>
          </p:nvSpPr>
          <p:spPr>
            <a:xfrm>
              <a:off x="758156" y="5062347"/>
              <a:ext cx="762307" cy="116851"/>
            </a:xfrm>
            <a:custGeom>
              <a:rect b="b" l="l" r="r" t="t"/>
              <a:pathLst>
                <a:path extrusionOk="0" h="510" w="3327">
                  <a:moveTo>
                    <a:pt x="77" y="1"/>
                  </a:moveTo>
                  <a:cubicBezTo>
                    <a:pt x="40" y="1"/>
                    <a:pt x="1" y="40"/>
                    <a:pt x="1" y="89"/>
                  </a:cubicBezTo>
                  <a:lnTo>
                    <a:pt x="1" y="433"/>
                  </a:lnTo>
                  <a:cubicBezTo>
                    <a:pt x="1" y="470"/>
                    <a:pt x="40" y="509"/>
                    <a:pt x="77" y="509"/>
                  </a:cubicBezTo>
                  <a:lnTo>
                    <a:pt x="3238" y="509"/>
                  </a:lnTo>
                  <a:cubicBezTo>
                    <a:pt x="3290" y="509"/>
                    <a:pt x="3326" y="470"/>
                    <a:pt x="3326" y="433"/>
                  </a:cubicBezTo>
                  <a:lnTo>
                    <a:pt x="3326" y="89"/>
                  </a:lnTo>
                  <a:cubicBezTo>
                    <a:pt x="3326" y="40"/>
                    <a:pt x="3290" y="1"/>
                    <a:pt x="3238" y="1"/>
                  </a:cubicBezTo>
                  <a:close/>
                </a:path>
              </a:pathLst>
            </a:custGeom>
            <a:solidFill>
              <a:srgbClr val="852E06"/>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75" name="Google Shape;675;g23a8337c1eb_0_6"/>
            <p:cNvSpPr/>
            <p:nvPr/>
          </p:nvSpPr>
          <p:spPr>
            <a:xfrm>
              <a:off x="3732864" y="1207136"/>
              <a:ext cx="244482" cy="116851"/>
            </a:xfrm>
            <a:custGeom>
              <a:rect b="b" l="l" r="r" t="t"/>
              <a:pathLst>
                <a:path extrusionOk="0" h="510" w="1067">
                  <a:moveTo>
                    <a:pt x="253" y="1"/>
                  </a:moveTo>
                  <a:cubicBezTo>
                    <a:pt x="113" y="1"/>
                    <a:pt x="1" y="116"/>
                    <a:pt x="1" y="256"/>
                  </a:cubicBezTo>
                  <a:cubicBezTo>
                    <a:pt x="1" y="393"/>
                    <a:pt x="113" y="509"/>
                    <a:pt x="253" y="509"/>
                  </a:cubicBezTo>
                  <a:lnTo>
                    <a:pt x="814" y="509"/>
                  </a:lnTo>
                  <a:cubicBezTo>
                    <a:pt x="951" y="509"/>
                    <a:pt x="1066" y="393"/>
                    <a:pt x="1066" y="256"/>
                  </a:cubicBezTo>
                  <a:cubicBezTo>
                    <a:pt x="1066" y="116"/>
                    <a:pt x="951" y="1"/>
                    <a:pt x="814" y="1"/>
                  </a:cubicBezTo>
                  <a:close/>
                </a:path>
              </a:pathLst>
            </a:custGeom>
            <a:solidFill>
              <a:srgbClr val="F6EEE2"/>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76" name="Google Shape;676;g23a8337c1eb_0_6"/>
            <p:cNvSpPr/>
            <p:nvPr/>
          </p:nvSpPr>
          <p:spPr>
            <a:xfrm>
              <a:off x="3727368" y="1201640"/>
              <a:ext cx="255474" cy="127850"/>
            </a:xfrm>
            <a:custGeom>
              <a:rect b="b" l="l" r="r" t="t"/>
              <a:pathLst>
                <a:path extrusionOk="0" h="558" w="1115">
                  <a:moveTo>
                    <a:pt x="838" y="52"/>
                  </a:moveTo>
                  <a:cubicBezTo>
                    <a:pt x="963" y="52"/>
                    <a:pt x="1066" y="152"/>
                    <a:pt x="1066" y="280"/>
                  </a:cubicBezTo>
                  <a:cubicBezTo>
                    <a:pt x="1066" y="405"/>
                    <a:pt x="963" y="509"/>
                    <a:pt x="838" y="509"/>
                  </a:cubicBezTo>
                  <a:lnTo>
                    <a:pt x="277" y="509"/>
                  </a:lnTo>
                  <a:cubicBezTo>
                    <a:pt x="152" y="509"/>
                    <a:pt x="49" y="405"/>
                    <a:pt x="49" y="280"/>
                  </a:cubicBezTo>
                  <a:cubicBezTo>
                    <a:pt x="49" y="152"/>
                    <a:pt x="152" y="52"/>
                    <a:pt x="277" y="52"/>
                  </a:cubicBezTo>
                  <a:close/>
                  <a:moveTo>
                    <a:pt x="277" y="0"/>
                  </a:moveTo>
                  <a:cubicBezTo>
                    <a:pt x="125" y="0"/>
                    <a:pt x="0" y="128"/>
                    <a:pt x="0" y="280"/>
                  </a:cubicBezTo>
                  <a:cubicBezTo>
                    <a:pt x="0" y="433"/>
                    <a:pt x="125" y="558"/>
                    <a:pt x="277" y="558"/>
                  </a:cubicBezTo>
                  <a:lnTo>
                    <a:pt x="838" y="558"/>
                  </a:lnTo>
                  <a:cubicBezTo>
                    <a:pt x="990" y="558"/>
                    <a:pt x="1115" y="433"/>
                    <a:pt x="1115" y="280"/>
                  </a:cubicBezTo>
                  <a:cubicBezTo>
                    <a:pt x="1115" y="128"/>
                    <a:pt x="990" y="0"/>
                    <a:pt x="838" y="0"/>
                  </a:cubicBezTo>
                  <a:close/>
                </a:path>
              </a:pathLst>
            </a:custGeom>
            <a:solidFill>
              <a:srgbClr val="561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77" name="Google Shape;677;g23a8337c1eb_0_6"/>
            <p:cNvSpPr/>
            <p:nvPr/>
          </p:nvSpPr>
          <p:spPr>
            <a:xfrm>
              <a:off x="3732864" y="1483458"/>
              <a:ext cx="241730" cy="241722"/>
            </a:xfrm>
            <a:custGeom>
              <a:rect b="b" l="l" r="r" t="t"/>
              <a:pathLst>
                <a:path extrusionOk="0" h="1055" w="1055">
                  <a:moveTo>
                    <a:pt x="533" y="1"/>
                  </a:moveTo>
                  <a:cubicBezTo>
                    <a:pt x="241" y="1"/>
                    <a:pt x="1" y="241"/>
                    <a:pt x="1" y="521"/>
                  </a:cubicBezTo>
                  <a:cubicBezTo>
                    <a:pt x="1" y="814"/>
                    <a:pt x="241" y="1054"/>
                    <a:pt x="533" y="1054"/>
                  </a:cubicBezTo>
                  <a:cubicBezTo>
                    <a:pt x="826" y="1054"/>
                    <a:pt x="1054" y="814"/>
                    <a:pt x="1054" y="521"/>
                  </a:cubicBezTo>
                  <a:cubicBezTo>
                    <a:pt x="1054" y="241"/>
                    <a:pt x="826" y="1"/>
                    <a:pt x="533" y="1"/>
                  </a:cubicBezTo>
                  <a:close/>
                </a:path>
              </a:pathLst>
            </a:custGeom>
            <a:solidFill>
              <a:srgbClr val="F6EEE2"/>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78" name="Google Shape;678;g23a8337c1eb_0_6"/>
            <p:cNvSpPr/>
            <p:nvPr/>
          </p:nvSpPr>
          <p:spPr>
            <a:xfrm>
              <a:off x="3727368" y="1477963"/>
              <a:ext cx="252730" cy="252722"/>
            </a:xfrm>
            <a:custGeom>
              <a:rect b="b" l="l" r="r" t="t"/>
              <a:pathLst>
                <a:path extrusionOk="0" h="1103" w="1103">
                  <a:moveTo>
                    <a:pt x="557" y="49"/>
                  </a:moveTo>
                  <a:cubicBezTo>
                    <a:pt x="838" y="49"/>
                    <a:pt x="1051" y="277"/>
                    <a:pt x="1051" y="545"/>
                  </a:cubicBezTo>
                  <a:cubicBezTo>
                    <a:pt x="1051" y="826"/>
                    <a:pt x="838" y="1054"/>
                    <a:pt x="557" y="1054"/>
                  </a:cubicBezTo>
                  <a:cubicBezTo>
                    <a:pt x="277" y="1054"/>
                    <a:pt x="49" y="826"/>
                    <a:pt x="49" y="545"/>
                  </a:cubicBezTo>
                  <a:cubicBezTo>
                    <a:pt x="49" y="277"/>
                    <a:pt x="277" y="49"/>
                    <a:pt x="557" y="49"/>
                  </a:cubicBezTo>
                  <a:close/>
                  <a:moveTo>
                    <a:pt x="557" y="0"/>
                  </a:moveTo>
                  <a:cubicBezTo>
                    <a:pt x="253" y="0"/>
                    <a:pt x="0" y="253"/>
                    <a:pt x="0" y="545"/>
                  </a:cubicBezTo>
                  <a:cubicBezTo>
                    <a:pt x="0" y="850"/>
                    <a:pt x="253" y="1103"/>
                    <a:pt x="557" y="1103"/>
                  </a:cubicBezTo>
                  <a:cubicBezTo>
                    <a:pt x="862" y="1103"/>
                    <a:pt x="1103" y="850"/>
                    <a:pt x="1103" y="545"/>
                  </a:cubicBezTo>
                  <a:cubicBezTo>
                    <a:pt x="1103" y="253"/>
                    <a:pt x="862" y="0"/>
                    <a:pt x="557" y="0"/>
                  </a:cubicBezTo>
                  <a:close/>
                </a:path>
              </a:pathLst>
            </a:custGeom>
            <a:solidFill>
              <a:srgbClr val="561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79" name="Google Shape;679;g23a8337c1eb_0_6"/>
            <p:cNvSpPr/>
            <p:nvPr/>
          </p:nvSpPr>
          <p:spPr>
            <a:xfrm>
              <a:off x="3845829" y="710397"/>
              <a:ext cx="228" cy="496956"/>
            </a:xfrm>
            <a:custGeom>
              <a:rect b="b" l="l" r="r" t="t"/>
              <a:pathLst>
                <a:path extrusionOk="0" h="2169" w="1">
                  <a:moveTo>
                    <a:pt x="1" y="2169"/>
                  </a:moveTo>
                  <a:lnTo>
                    <a:pt x="1" y="0"/>
                  </a:lnTo>
                  <a:close/>
                </a:path>
              </a:pathLst>
            </a:custGeom>
            <a:solidFill>
              <a:srgbClr val="F6EEE2"/>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80" name="Google Shape;680;g23a8337c1eb_0_6"/>
            <p:cNvSpPr/>
            <p:nvPr/>
          </p:nvSpPr>
          <p:spPr>
            <a:xfrm>
              <a:off x="3840324" y="710397"/>
              <a:ext cx="12143" cy="496956"/>
            </a:xfrm>
            <a:custGeom>
              <a:rect b="b" l="l" r="r" t="t"/>
              <a:pathLst>
                <a:path extrusionOk="0" h="2169" w="52">
                  <a:moveTo>
                    <a:pt x="1" y="0"/>
                  </a:moveTo>
                  <a:lnTo>
                    <a:pt x="1" y="2169"/>
                  </a:lnTo>
                  <a:lnTo>
                    <a:pt x="52" y="2169"/>
                  </a:lnTo>
                  <a:lnTo>
                    <a:pt x="52" y="0"/>
                  </a:lnTo>
                  <a:close/>
                </a:path>
              </a:pathLst>
            </a:custGeom>
            <a:solidFill>
              <a:srgbClr val="561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81" name="Google Shape;681;g23a8337c1eb_0_6"/>
            <p:cNvSpPr/>
            <p:nvPr/>
          </p:nvSpPr>
          <p:spPr>
            <a:xfrm>
              <a:off x="3494123" y="1253880"/>
              <a:ext cx="721744" cy="363151"/>
            </a:xfrm>
            <a:custGeom>
              <a:rect b="b" l="l" r="r" t="t"/>
              <a:pathLst>
                <a:path extrusionOk="0" h="1585" w="3150">
                  <a:moveTo>
                    <a:pt x="1575" y="1"/>
                  </a:moveTo>
                  <a:cubicBezTo>
                    <a:pt x="698" y="1"/>
                    <a:pt x="1" y="698"/>
                    <a:pt x="1" y="1575"/>
                  </a:cubicBezTo>
                  <a:cubicBezTo>
                    <a:pt x="1" y="1581"/>
                    <a:pt x="788" y="1584"/>
                    <a:pt x="1575" y="1584"/>
                  </a:cubicBezTo>
                  <a:cubicBezTo>
                    <a:pt x="2363" y="1584"/>
                    <a:pt x="3150" y="1581"/>
                    <a:pt x="3150" y="1575"/>
                  </a:cubicBezTo>
                  <a:cubicBezTo>
                    <a:pt x="3150" y="698"/>
                    <a:pt x="2437" y="1"/>
                    <a:pt x="1575" y="1"/>
                  </a:cubicBezTo>
                  <a:close/>
                </a:path>
              </a:pathLst>
            </a:custGeom>
            <a:solidFill>
              <a:srgbClr val="F6EEE2"/>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82" name="Google Shape;682;g23a8337c1eb_0_6"/>
            <p:cNvSpPr/>
            <p:nvPr/>
          </p:nvSpPr>
          <p:spPr>
            <a:xfrm>
              <a:off x="3488618" y="1248375"/>
              <a:ext cx="732971" cy="372087"/>
            </a:xfrm>
            <a:custGeom>
              <a:rect b="b" l="l" r="r" t="t"/>
              <a:pathLst>
                <a:path extrusionOk="0" h="1624" w="3199">
                  <a:moveTo>
                    <a:pt x="1599" y="49"/>
                  </a:moveTo>
                  <a:cubicBezTo>
                    <a:pt x="2449" y="49"/>
                    <a:pt x="3134" y="722"/>
                    <a:pt x="3147" y="1572"/>
                  </a:cubicBezTo>
                  <a:cubicBezTo>
                    <a:pt x="3014" y="1578"/>
                    <a:pt x="2304" y="1581"/>
                    <a:pt x="1595" y="1581"/>
                  </a:cubicBezTo>
                  <a:cubicBezTo>
                    <a:pt x="886" y="1581"/>
                    <a:pt x="179" y="1578"/>
                    <a:pt x="52" y="1572"/>
                  </a:cubicBezTo>
                  <a:cubicBezTo>
                    <a:pt x="65" y="722"/>
                    <a:pt x="750" y="49"/>
                    <a:pt x="1599" y="49"/>
                  </a:cubicBezTo>
                  <a:close/>
                  <a:moveTo>
                    <a:pt x="1599" y="0"/>
                  </a:moveTo>
                  <a:cubicBezTo>
                    <a:pt x="710" y="0"/>
                    <a:pt x="1" y="710"/>
                    <a:pt x="1" y="1599"/>
                  </a:cubicBezTo>
                  <a:cubicBezTo>
                    <a:pt x="1" y="1623"/>
                    <a:pt x="1" y="1623"/>
                    <a:pt x="509" y="1623"/>
                  </a:cubicBezTo>
                  <a:lnTo>
                    <a:pt x="2678" y="1623"/>
                  </a:lnTo>
                  <a:cubicBezTo>
                    <a:pt x="3198" y="1623"/>
                    <a:pt x="3198" y="1623"/>
                    <a:pt x="3198" y="1599"/>
                  </a:cubicBezTo>
                  <a:cubicBezTo>
                    <a:pt x="3198" y="710"/>
                    <a:pt x="2474" y="0"/>
                    <a:pt x="1599" y="0"/>
                  </a:cubicBezTo>
                  <a:close/>
                </a:path>
              </a:pathLst>
            </a:custGeom>
            <a:solidFill>
              <a:srgbClr val="561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83" name="Google Shape;683;g23a8337c1eb_0_6"/>
            <p:cNvSpPr/>
            <p:nvPr/>
          </p:nvSpPr>
          <p:spPr>
            <a:xfrm>
              <a:off x="2404177" y="5518760"/>
              <a:ext cx="279533" cy="157176"/>
            </a:xfrm>
            <a:custGeom>
              <a:rect b="b" l="l" r="r" t="t"/>
              <a:pathLst>
                <a:path extrusionOk="0" h="686" w="1220">
                  <a:moveTo>
                    <a:pt x="1" y="0"/>
                  </a:moveTo>
                  <a:lnTo>
                    <a:pt x="1" y="686"/>
                  </a:lnTo>
                  <a:lnTo>
                    <a:pt x="1167" y="661"/>
                  </a:lnTo>
                  <a:lnTo>
                    <a:pt x="1219" y="40"/>
                  </a:lnTo>
                  <a:lnTo>
                    <a:pt x="1" y="0"/>
                  </a:lnTo>
                  <a:close/>
                </a:path>
              </a:pathLst>
            </a:custGeom>
            <a:solidFill>
              <a:srgbClr val="E8A286"/>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84" name="Google Shape;684;g23a8337c1eb_0_6"/>
            <p:cNvSpPr/>
            <p:nvPr/>
          </p:nvSpPr>
          <p:spPr>
            <a:xfrm>
              <a:off x="2392491" y="5658298"/>
              <a:ext cx="605119" cy="303122"/>
            </a:xfrm>
            <a:custGeom>
              <a:rect b="b" l="l" r="r" t="t"/>
              <a:pathLst>
                <a:path extrusionOk="0" h="1323" w="2641">
                  <a:moveTo>
                    <a:pt x="1334" y="0"/>
                  </a:moveTo>
                  <a:lnTo>
                    <a:pt x="12" y="28"/>
                  </a:lnTo>
                  <a:lnTo>
                    <a:pt x="0" y="1143"/>
                  </a:lnTo>
                  <a:cubicBezTo>
                    <a:pt x="0" y="1206"/>
                    <a:pt x="52" y="1270"/>
                    <a:pt x="116" y="1270"/>
                  </a:cubicBezTo>
                  <a:lnTo>
                    <a:pt x="2501" y="1322"/>
                  </a:lnTo>
                  <a:cubicBezTo>
                    <a:pt x="2601" y="1322"/>
                    <a:pt x="2641" y="1206"/>
                    <a:pt x="2577" y="1143"/>
                  </a:cubicBezTo>
                  <a:lnTo>
                    <a:pt x="1511" y="168"/>
                  </a:lnTo>
                  <a:lnTo>
                    <a:pt x="1334" y="0"/>
                  </a:lnTo>
                  <a:close/>
                </a:path>
              </a:pathLst>
            </a:custGeom>
            <a:solidFill>
              <a:schemeClr val="dk1"/>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85" name="Google Shape;685;g23a8337c1eb_0_6"/>
            <p:cNvSpPr/>
            <p:nvPr/>
          </p:nvSpPr>
          <p:spPr>
            <a:xfrm>
              <a:off x="2392491" y="5899791"/>
              <a:ext cx="605119" cy="61630"/>
            </a:xfrm>
            <a:custGeom>
              <a:rect b="b" l="l" r="r" t="t"/>
              <a:pathLst>
                <a:path extrusionOk="0" h="269" w="2641">
                  <a:moveTo>
                    <a:pt x="0" y="0"/>
                  </a:moveTo>
                  <a:lnTo>
                    <a:pt x="0" y="89"/>
                  </a:lnTo>
                  <a:cubicBezTo>
                    <a:pt x="0" y="152"/>
                    <a:pt x="52" y="216"/>
                    <a:pt x="116" y="216"/>
                  </a:cubicBezTo>
                  <a:lnTo>
                    <a:pt x="2501" y="268"/>
                  </a:lnTo>
                  <a:cubicBezTo>
                    <a:pt x="2601" y="268"/>
                    <a:pt x="2641" y="152"/>
                    <a:pt x="2577" y="89"/>
                  </a:cubicBezTo>
                  <a:lnTo>
                    <a:pt x="2537" y="52"/>
                  </a:lnTo>
                  <a:cubicBezTo>
                    <a:pt x="2513" y="64"/>
                    <a:pt x="2501" y="76"/>
                    <a:pt x="2461" y="76"/>
                  </a:cubicBezTo>
                  <a:lnTo>
                    <a:pt x="76" y="28"/>
                  </a:lnTo>
                  <a:cubicBezTo>
                    <a:pt x="52" y="28"/>
                    <a:pt x="25" y="12"/>
                    <a:pt x="0" y="0"/>
                  </a:cubicBezTo>
                  <a:close/>
                </a:path>
              </a:pathLst>
            </a:custGeom>
            <a:solidFill>
              <a:srgbClr val="561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86" name="Google Shape;686;g23a8337c1eb_0_6"/>
            <p:cNvSpPr/>
            <p:nvPr/>
          </p:nvSpPr>
          <p:spPr>
            <a:xfrm>
              <a:off x="2386766" y="5899791"/>
              <a:ext cx="520807" cy="20391"/>
            </a:xfrm>
            <a:custGeom>
              <a:rect b="b" l="l" r="r" t="t"/>
              <a:pathLst>
                <a:path extrusionOk="0" h="89" w="2273">
                  <a:moveTo>
                    <a:pt x="25" y="0"/>
                  </a:moveTo>
                  <a:cubicBezTo>
                    <a:pt x="13" y="0"/>
                    <a:pt x="1" y="12"/>
                    <a:pt x="1" y="28"/>
                  </a:cubicBezTo>
                  <a:cubicBezTo>
                    <a:pt x="1" y="40"/>
                    <a:pt x="13" y="52"/>
                    <a:pt x="25" y="52"/>
                  </a:cubicBezTo>
                  <a:lnTo>
                    <a:pt x="2245" y="89"/>
                  </a:lnTo>
                  <a:cubicBezTo>
                    <a:pt x="2273" y="89"/>
                    <a:pt x="2273" y="76"/>
                    <a:pt x="2273" y="64"/>
                  </a:cubicBezTo>
                  <a:cubicBezTo>
                    <a:pt x="2273" y="52"/>
                    <a:pt x="2273" y="40"/>
                    <a:pt x="2258" y="40"/>
                  </a:cubicBezTo>
                  <a:lnTo>
                    <a:pt x="25" y="0"/>
                  </a:lnTo>
                  <a:close/>
                </a:path>
              </a:pathLst>
            </a:custGeom>
            <a:solidFill>
              <a:srgbClr val="FFFFFF"/>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87" name="Google Shape;687;g23a8337c1eb_0_6"/>
            <p:cNvSpPr/>
            <p:nvPr/>
          </p:nvSpPr>
          <p:spPr>
            <a:xfrm>
              <a:off x="2456654" y="5733214"/>
              <a:ext cx="107688" cy="99669"/>
            </a:xfrm>
            <a:custGeom>
              <a:rect b="b" l="l" r="r" t="t"/>
              <a:pathLst>
                <a:path extrusionOk="0" h="435" w="470">
                  <a:moveTo>
                    <a:pt x="229" y="42"/>
                  </a:moveTo>
                  <a:cubicBezTo>
                    <a:pt x="241" y="42"/>
                    <a:pt x="253" y="42"/>
                    <a:pt x="265" y="54"/>
                  </a:cubicBezTo>
                  <a:cubicBezTo>
                    <a:pt x="317" y="54"/>
                    <a:pt x="354" y="82"/>
                    <a:pt x="381" y="118"/>
                  </a:cubicBezTo>
                  <a:cubicBezTo>
                    <a:pt x="405" y="158"/>
                    <a:pt x="405" y="206"/>
                    <a:pt x="405" y="258"/>
                  </a:cubicBezTo>
                  <a:cubicBezTo>
                    <a:pt x="393" y="298"/>
                    <a:pt x="369" y="334"/>
                    <a:pt x="329" y="359"/>
                  </a:cubicBezTo>
                  <a:cubicBezTo>
                    <a:pt x="302" y="379"/>
                    <a:pt x="267" y="391"/>
                    <a:pt x="235" y="391"/>
                  </a:cubicBezTo>
                  <a:cubicBezTo>
                    <a:pt x="223" y="391"/>
                    <a:pt x="212" y="389"/>
                    <a:pt x="201" y="386"/>
                  </a:cubicBezTo>
                  <a:cubicBezTo>
                    <a:pt x="113" y="374"/>
                    <a:pt x="49" y="283"/>
                    <a:pt x="64" y="182"/>
                  </a:cubicBezTo>
                  <a:cubicBezTo>
                    <a:pt x="76" y="146"/>
                    <a:pt x="101" y="106"/>
                    <a:pt x="140" y="82"/>
                  </a:cubicBezTo>
                  <a:cubicBezTo>
                    <a:pt x="165" y="54"/>
                    <a:pt x="201" y="42"/>
                    <a:pt x="229" y="42"/>
                  </a:cubicBezTo>
                  <a:close/>
                  <a:moveTo>
                    <a:pt x="230" y="1"/>
                  </a:moveTo>
                  <a:cubicBezTo>
                    <a:pt x="189" y="1"/>
                    <a:pt x="151" y="12"/>
                    <a:pt x="113" y="30"/>
                  </a:cubicBezTo>
                  <a:cubicBezTo>
                    <a:pt x="64" y="69"/>
                    <a:pt x="25" y="118"/>
                    <a:pt x="13" y="182"/>
                  </a:cubicBezTo>
                  <a:cubicBezTo>
                    <a:pt x="0" y="234"/>
                    <a:pt x="13" y="298"/>
                    <a:pt x="49" y="347"/>
                  </a:cubicBezTo>
                  <a:cubicBezTo>
                    <a:pt x="89" y="398"/>
                    <a:pt x="140" y="423"/>
                    <a:pt x="189" y="435"/>
                  </a:cubicBezTo>
                  <a:lnTo>
                    <a:pt x="241" y="435"/>
                  </a:lnTo>
                  <a:cubicBezTo>
                    <a:pt x="277" y="435"/>
                    <a:pt x="317" y="423"/>
                    <a:pt x="354" y="398"/>
                  </a:cubicBezTo>
                  <a:cubicBezTo>
                    <a:pt x="405" y="374"/>
                    <a:pt x="445" y="322"/>
                    <a:pt x="457" y="258"/>
                  </a:cubicBezTo>
                  <a:cubicBezTo>
                    <a:pt x="469" y="206"/>
                    <a:pt x="457" y="146"/>
                    <a:pt x="418" y="94"/>
                  </a:cubicBezTo>
                  <a:cubicBezTo>
                    <a:pt x="381" y="42"/>
                    <a:pt x="329" y="18"/>
                    <a:pt x="277" y="5"/>
                  </a:cubicBezTo>
                  <a:cubicBezTo>
                    <a:pt x="261" y="2"/>
                    <a:pt x="246" y="1"/>
                    <a:pt x="230" y="1"/>
                  </a:cubicBezTo>
                  <a:close/>
                </a:path>
              </a:pathLst>
            </a:custGeom>
            <a:solidFill>
              <a:srgbClr val="FFFFFF"/>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88" name="Google Shape;688;g23a8337c1eb_0_6"/>
            <p:cNvSpPr/>
            <p:nvPr/>
          </p:nvSpPr>
          <p:spPr>
            <a:xfrm>
              <a:off x="2686232" y="5691061"/>
              <a:ext cx="58201" cy="60944"/>
            </a:xfrm>
            <a:custGeom>
              <a:rect b="b" l="l" r="r" t="t"/>
              <a:pathLst>
                <a:path extrusionOk="0" h="266" w="254">
                  <a:moveTo>
                    <a:pt x="235" y="1"/>
                  </a:moveTo>
                  <a:cubicBezTo>
                    <a:pt x="229" y="1"/>
                    <a:pt x="223" y="4"/>
                    <a:pt x="217" y="10"/>
                  </a:cubicBezTo>
                  <a:lnTo>
                    <a:pt x="12" y="226"/>
                  </a:lnTo>
                  <a:cubicBezTo>
                    <a:pt x="0" y="238"/>
                    <a:pt x="0" y="253"/>
                    <a:pt x="12" y="266"/>
                  </a:cubicBezTo>
                  <a:lnTo>
                    <a:pt x="25" y="266"/>
                  </a:lnTo>
                  <a:cubicBezTo>
                    <a:pt x="37" y="266"/>
                    <a:pt x="37" y="266"/>
                    <a:pt x="52" y="253"/>
                  </a:cubicBezTo>
                  <a:lnTo>
                    <a:pt x="253" y="37"/>
                  </a:lnTo>
                  <a:lnTo>
                    <a:pt x="253" y="10"/>
                  </a:lnTo>
                  <a:cubicBezTo>
                    <a:pt x="247" y="4"/>
                    <a:pt x="241" y="1"/>
                    <a:pt x="235" y="1"/>
                  </a:cubicBezTo>
                  <a:close/>
                </a:path>
              </a:pathLst>
            </a:custGeom>
            <a:solidFill>
              <a:srgbClr val="FFFFFF"/>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89" name="Google Shape;689;g23a8337c1eb_0_6"/>
            <p:cNvSpPr/>
            <p:nvPr/>
          </p:nvSpPr>
          <p:spPr>
            <a:xfrm>
              <a:off x="2723805" y="5725881"/>
              <a:ext cx="58201" cy="60944"/>
            </a:xfrm>
            <a:custGeom>
              <a:rect b="b" l="l" r="r" t="t"/>
              <a:pathLst>
                <a:path extrusionOk="0" h="266" w="254">
                  <a:moveTo>
                    <a:pt x="229" y="1"/>
                  </a:moveTo>
                  <a:cubicBezTo>
                    <a:pt x="223" y="1"/>
                    <a:pt x="217" y="4"/>
                    <a:pt x="217" y="10"/>
                  </a:cubicBezTo>
                  <a:lnTo>
                    <a:pt x="13" y="226"/>
                  </a:lnTo>
                  <a:cubicBezTo>
                    <a:pt x="1" y="238"/>
                    <a:pt x="1" y="254"/>
                    <a:pt x="13" y="266"/>
                  </a:cubicBezTo>
                  <a:lnTo>
                    <a:pt x="53" y="266"/>
                  </a:lnTo>
                  <a:lnTo>
                    <a:pt x="254" y="50"/>
                  </a:lnTo>
                  <a:cubicBezTo>
                    <a:pt x="254" y="37"/>
                    <a:pt x="254" y="25"/>
                    <a:pt x="241" y="10"/>
                  </a:cubicBezTo>
                  <a:cubicBezTo>
                    <a:pt x="241" y="4"/>
                    <a:pt x="235" y="1"/>
                    <a:pt x="229" y="1"/>
                  </a:cubicBezTo>
                  <a:close/>
                </a:path>
              </a:pathLst>
            </a:custGeom>
            <a:solidFill>
              <a:srgbClr val="FFFFFF"/>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90" name="Google Shape;690;g23a8337c1eb_0_6"/>
            <p:cNvSpPr/>
            <p:nvPr/>
          </p:nvSpPr>
          <p:spPr>
            <a:xfrm>
              <a:off x="2758863" y="5760939"/>
              <a:ext cx="57972" cy="60944"/>
            </a:xfrm>
            <a:custGeom>
              <a:rect b="b" l="l" r="r" t="t"/>
              <a:pathLst>
                <a:path extrusionOk="0" h="266" w="253">
                  <a:moveTo>
                    <a:pt x="230" y="0"/>
                  </a:moveTo>
                  <a:cubicBezTo>
                    <a:pt x="222" y="0"/>
                    <a:pt x="216" y="3"/>
                    <a:pt x="216" y="9"/>
                  </a:cubicBezTo>
                  <a:lnTo>
                    <a:pt x="12" y="226"/>
                  </a:lnTo>
                  <a:cubicBezTo>
                    <a:pt x="0" y="238"/>
                    <a:pt x="0" y="253"/>
                    <a:pt x="12" y="265"/>
                  </a:cubicBezTo>
                  <a:lnTo>
                    <a:pt x="52" y="265"/>
                  </a:lnTo>
                  <a:lnTo>
                    <a:pt x="253" y="49"/>
                  </a:lnTo>
                  <a:lnTo>
                    <a:pt x="253" y="9"/>
                  </a:lnTo>
                  <a:cubicBezTo>
                    <a:pt x="247" y="3"/>
                    <a:pt x="238" y="0"/>
                    <a:pt x="230" y="0"/>
                  </a:cubicBezTo>
                  <a:close/>
                </a:path>
              </a:pathLst>
            </a:custGeom>
            <a:solidFill>
              <a:srgbClr val="FFFFFF"/>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91" name="Google Shape;691;g23a8337c1eb_0_6"/>
            <p:cNvSpPr/>
            <p:nvPr/>
          </p:nvSpPr>
          <p:spPr>
            <a:xfrm>
              <a:off x="2648422" y="5576267"/>
              <a:ext cx="67363" cy="114327"/>
            </a:xfrm>
            <a:custGeom>
              <a:rect b="b" l="l" r="r" t="t"/>
              <a:pathLst>
                <a:path extrusionOk="0" h="499" w="294">
                  <a:moveTo>
                    <a:pt x="126" y="42"/>
                  </a:moveTo>
                  <a:cubicBezTo>
                    <a:pt x="153" y="42"/>
                    <a:pt x="165" y="54"/>
                    <a:pt x="190" y="54"/>
                  </a:cubicBezTo>
                  <a:cubicBezTo>
                    <a:pt x="202" y="69"/>
                    <a:pt x="217" y="94"/>
                    <a:pt x="217" y="106"/>
                  </a:cubicBezTo>
                  <a:cubicBezTo>
                    <a:pt x="229" y="170"/>
                    <a:pt x="229" y="386"/>
                    <a:pt x="202" y="435"/>
                  </a:cubicBezTo>
                  <a:cubicBezTo>
                    <a:pt x="165" y="386"/>
                    <a:pt x="77" y="182"/>
                    <a:pt x="65" y="145"/>
                  </a:cubicBezTo>
                  <a:cubicBezTo>
                    <a:pt x="65" y="94"/>
                    <a:pt x="89" y="54"/>
                    <a:pt x="126" y="42"/>
                  </a:cubicBezTo>
                  <a:close/>
                  <a:moveTo>
                    <a:pt x="147" y="0"/>
                  </a:moveTo>
                  <a:cubicBezTo>
                    <a:pt x="136" y="0"/>
                    <a:pt x="125" y="2"/>
                    <a:pt x="114" y="5"/>
                  </a:cubicBezTo>
                  <a:cubicBezTo>
                    <a:pt x="50" y="17"/>
                    <a:pt x="1" y="81"/>
                    <a:pt x="13" y="145"/>
                  </a:cubicBezTo>
                  <a:cubicBezTo>
                    <a:pt x="25" y="194"/>
                    <a:pt x="141" y="462"/>
                    <a:pt x="190" y="486"/>
                  </a:cubicBezTo>
                  <a:cubicBezTo>
                    <a:pt x="190" y="499"/>
                    <a:pt x="202" y="499"/>
                    <a:pt x="202" y="499"/>
                  </a:cubicBezTo>
                  <a:cubicBezTo>
                    <a:pt x="202" y="499"/>
                    <a:pt x="217" y="499"/>
                    <a:pt x="217" y="486"/>
                  </a:cubicBezTo>
                  <a:cubicBezTo>
                    <a:pt x="293" y="450"/>
                    <a:pt x="266" y="118"/>
                    <a:pt x="266" y="106"/>
                  </a:cubicBezTo>
                  <a:cubicBezTo>
                    <a:pt x="266" y="69"/>
                    <a:pt x="241" y="42"/>
                    <a:pt x="217" y="17"/>
                  </a:cubicBezTo>
                  <a:cubicBezTo>
                    <a:pt x="198" y="9"/>
                    <a:pt x="174" y="0"/>
                    <a:pt x="147" y="0"/>
                  </a:cubicBezTo>
                  <a:close/>
                </a:path>
              </a:pathLst>
            </a:custGeom>
            <a:solidFill>
              <a:srgbClr val="FFFFFF"/>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92" name="Google Shape;692;g23a8337c1eb_0_6"/>
            <p:cNvSpPr/>
            <p:nvPr/>
          </p:nvSpPr>
          <p:spPr>
            <a:xfrm>
              <a:off x="2688985" y="5616592"/>
              <a:ext cx="104936" cy="74002"/>
            </a:xfrm>
            <a:custGeom>
              <a:rect b="b" l="l" r="r" t="t"/>
              <a:pathLst>
                <a:path extrusionOk="0" h="323" w="458">
                  <a:moveTo>
                    <a:pt x="317" y="45"/>
                  </a:moveTo>
                  <a:cubicBezTo>
                    <a:pt x="345" y="45"/>
                    <a:pt x="369" y="70"/>
                    <a:pt x="393" y="82"/>
                  </a:cubicBezTo>
                  <a:cubicBezTo>
                    <a:pt x="393" y="106"/>
                    <a:pt x="406" y="134"/>
                    <a:pt x="393" y="146"/>
                  </a:cubicBezTo>
                  <a:cubicBezTo>
                    <a:pt x="393" y="170"/>
                    <a:pt x="381" y="182"/>
                    <a:pt x="357" y="198"/>
                  </a:cubicBezTo>
                  <a:cubicBezTo>
                    <a:pt x="317" y="222"/>
                    <a:pt x="116" y="274"/>
                    <a:pt x="64" y="274"/>
                  </a:cubicBezTo>
                  <a:cubicBezTo>
                    <a:pt x="77" y="222"/>
                    <a:pt x="229" y="94"/>
                    <a:pt x="281" y="58"/>
                  </a:cubicBezTo>
                  <a:cubicBezTo>
                    <a:pt x="293" y="58"/>
                    <a:pt x="305" y="45"/>
                    <a:pt x="317" y="45"/>
                  </a:cubicBezTo>
                  <a:close/>
                  <a:moveTo>
                    <a:pt x="319" y="1"/>
                  </a:moveTo>
                  <a:cubicBezTo>
                    <a:pt x="297" y="1"/>
                    <a:pt x="274" y="6"/>
                    <a:pt x="253" y="18"/>
                  </a:cubicBezTo>
                  <a:cubicBezTo>
                    <a:pt x="217" y="45"/>
                    <a:pt x="25" y="198"/>
                    <a:pt x="13" y="274"/>
                  </a:cubicBezTo>
                  <a:cubicBezTo>
                    <a:pt x="0" y="286"/>
                    <a:pt x="13" y="298"/>
                    <a:pt x="13" y="310"/>
                  </a:cubicBezTo>
                  <a:cubicBezTo>
                    <a:pt x="13" y="310"/>
                    <a:pt x="40" y="323"/>
                    <a:pt x="64" y="323"/>
                  </a:cubicBezTo>
                  <a:cubicBezTo>
                    <a:pt x="153" y="323"/>
                    <a:pt x="369" y="246"/>
                    <a:pt x="381" y="234"/>
                  </a:cubicBezTo>
                  <a:cubicBezTo>
                    <a:pt x="421" y="222"/>
                    <a:pt x="433" y="198"/>
                    <a:pt x="445" y="158"/>
                  </a:cubicBezTo>
                  <a:cubicBezTo>
                    <a:pt x="457" y="134"/>
                    <a:pt x="445" y="94"/>
                    <a:pt x="433" y="58"/>
                  </a:cubicBezTo>
                  <a:cubicBezTo>
                    <a:pt x="406" y="23"/>
                    <a:pt x="363" y="1"/>
                    <a:pt x="319" y="1"/>
                  </a:cubicBezTo>
                  <a:close/>
                </a:path>
              </a:pathLst>
            </a:custGeom>
            <a:solidFill>
              <a:srgbClr val="FFFFFF"/>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93" name="Google Shape;693;g23a8337c1eb_0_6"/>
            <p:cNvSpPr/>
            <p:nvPr/>
          </p:nvSpPr>
          <p:spPr>
            <a:xfrm>
              <a:off x="2008708" y="5518760"/>
              <a:ext cx="279303" cy="157176"/>
            </a:xfrm>
            <a:custGeom>
              <a:rect b="b" l="l" r="r" t="t"/>
              <a:pathLst>
                <a:path extrusionOk="0" h="686" w="1219">
                  <a:moveTo>
                    <a:pt x="0" y="0"/>
                  </a:moveTo>
                  <a:lnTo>
                    <a:pt x="0" y="686"/>
                  </a:lnTo>
                  <a:lnTo>
                    <a:pt x="1167" y="661"/>
                  </a:lnTo>
                  <a:lnTo>
                    <a:pt x="1218" y="40"/>
                  </a:lnTo>
                  <a:lnTo>
                    <a:pt x="0" y="0"/>
                  </a:lnTo>
                  <a:close/>
                </a:path>
              </a:pathLst>
            </a:custGeom>
            <a:solidFill>
              <a:srgbClr val="E8A286"/>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94" name="Google Shape;694;g23a8337c1eb_0_6"/>
            <p:cNvSpPr/>
            <p:nvPr/>
          </p:nvSpPr>
          <p:spPr>
            <a:xfrm>
              <a:off x="1988317" y="5670203"/>
              <a:ext cx="605348" cy="302209"/>
            </a:xfrm>
            <a:custGeom>
              <a:rect b="b" l="l" r="r" t="t"/>
              <a:pathLst>
                <a:path extrusionOk="0" h="1319" w="2642">
                  <a:moveTo>
                    <a:pt x="1332" y="0"/>
                  </a:moveTo>
                  <a:lnTo>
                    <a:pt x="13" y="25"/>
                  </a:lnTo>
                  <a:lnTo>
                    <a:pt x="1" y="1142"/>
                  </a:lnTo>
                  <a:cubicBezTo>
                    <a:pt x="1" y="1206"/>
                    <a:pt x="53" y="1270"/>
                    <a:pt x="114" y="1270"/>
                  </a:cubicBezTo>
                  <a:lnTo>
                    <a:pt x="2501" y="1319"/>
                  </a:lnTo>
                  <a:cubicBezTo>
                    <a:pt x="2602" y="1319"/>
                    <a:pt x="2641" y="1206"/>
                    <a:pt x="2577" y="1142"/>
                  </a:cubicBezTo>
                  <a:lnTo>
                    <a:pt x="1511" y="165"/>
                  </a:lnTo>
                  <a:lnTo>
                    <a:pt x="1332" y="0"/>
                  </a:lnTo>
                  <a:close/>
                </a:path>
              </a:pathLst>
            </a:custGeom>
            <a:solidFill>
              <a:schemeClr val="dk1"/>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95" name="Google Shape;695;g23a8337c1eb_0_6"/>
            <p:cNvSpPr/>
            <p:nvPr/>
          </p:nvSpPr>
          <p:spPr>
            <a:xfrm>
              <a:off x="1988317" y="5911477"/>
              <a:ext cx="605348" cy="60944"/>
            </a:xfrm>
            <a:custGeom>
              <a:rect b="b" l="l" r="r" t="t"/>
              <a:pathLst>
                <a:path extrusionOk="0" h="266" w="2642">
                  <a:moveTo>
                    <a:pt x="1" y="1"/>
                  </a:moveTo>
                  <a:lnTo>
                    <a:pt x="1" y="89"/>
                  </a:lnTo>
                  <a:cubicBezTo>
                    <a:pt x="1" y="153"/>
                    <a:pt x="53" y="217"/>
                    <a:pt x="114" y="217"/>
                  </a:cubicBezTo>
                  <a:lnTo>
                    <a:pt x="2501" y="266"/>
                  </a:lnTo>
                  <a:cubicBezTo>
                    <a:pt x="2602" y="266"/>
                    <a:pt x="2641" y="153"/>
                    <a:pt x="2577" y="89"/>
                  </a:cubicBezTo>
                  <a:lnTo>
                    <a:pt x="2538" y="53"/>
                  </a:lnTo>
                  <a:cubicBezTo>
                    <a:pt x="2513" y="65"/>
                    <a:pt x="2501" y="77"/>
                    <a:pt x="2462" y="77"/>
                  </a:cubicBezTo>
                  <a:lnTo>
                    <a:pt x="77" y="25"/>
                  </a:lnTo>
                  <a:cubicBezTo>
                    <a:pt x="53" y="25"/>
                    <a:pt x="25" y="13"/>
                    <a:pt x="1" y="1"/>
                  </a:cubicBezTo>
                  <a:close/>
                </a:path>
              </a:pathLst>
            </a:custGeom>
            <a:solidFill>
              <a:srgbClr val="561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96" name="Google Shape;696;g23a8337c1eb_0_6"/>
            <p:cNvSpPr/>
            <p:nvPr/>
          </p:nvSpPr>
          <p:spPr>
            <a:xfrm>
              <a:off x="1982821" y="5911477"/>
              <a:ext cx="520119" cy="20619"/>
            </a:xfrm>
            <a:custGeom>
              <a:rect b="b" l="l" r="r" t="t"/>
              <a:pathLst>
                <a:path extrusionOk="0" h="90" w="2270">
                  <a:moveTo>
                    <a:pt x="25" y="1"/>
                  </a:moveTo>
                  <a:cubicBezTo>
                    <a:pt x="13" y="1"/>
                    <a:pt x="0" y="13"/>
                    <a:pt x="0" y="25"/>
                  </a:cubicBezTo>
                  <a:cubicBezTo>
                    <a:pt x="0" y="38"/>
                    <a:pt x="13" y="53"/>
                    <a:pt x="25" y="53"/>
                  </a:cubicBezTo>
                  <a:lnTo>
                    <a:pt x="2245" y="89"/>
                  </a:lnTo>
                  <a:cubicBezTo>
                    <a:pt x="2269" y="89"/>
                    <a:pt x="2269" y="77"/>
                    <a:pt x="2269" y="65"/>
                  </a:cubicBezTo>
                  <a:cubicBezTo>
                    <a:pt x="2269" y="53"/>
                    <a:pt x="2269" y="38"/>
                    <a:pt x="2245" y="38"/>
                  </a:cubicBezTo>
                  <a:lnTo>
                    <a:pt x="25" y="1"/>
                  </a:lnTo>
                  <a:close/>
                </a:path>
              </a:pathLst>
            </a:custGeom>
            <a:solidFill>
              <a:srgbClr val="FFFFFF"/>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97" name="Google Shape;697;g23a8337c1eb_0_6"/>
            <p:cNvSpPr/>
            <p:nvPr/>
          </p:nvSpPr>
          <p:spPr>
            <a:xfrm>
              <a:off x="2052699" y="5744443"/>
              <a:ext cx="110441" cy="100355"/>
            </a:xfrm>
            <a:custGeom>
              <a:rect b="b" l="l" r="r" t="t"/>
              <a:pathLst>
                <a:path extrusionOk="0" h="438" w="482">
                  <a:moveTo>
                    <a:pt x="228" y="45"/>
                  </a:moveTo>
                  <a:cubicBezTo>
                    <a:pt x="241" y="45"/>
                    <a:pt x="253" y="45"/>
                    <a:pt x="265" y="57"/>
                  </a:cubicBezTo>
                  <a:cubicBezTo>
                    <a:pt x="353" y="69"/>
                    <a:pt x="417" y="157"/>
                    <a:pt x="405" y="261"/>
                  </a:cubicBezTo>
                  <a:cubicBezTo>
                    <a:pt x="393" y="298"/>
                    <a:pt x="365" y="337"/>
                    <a:pt x="329" y="361"/>
                  </a:cubicBezTo>
                  <a:cubicBezTo>
                    <a:pt x="300" y="379"/>
                    <a:pt x="267" y="392"/>
                    <a:pt x="236" y="392"/>
                  </a:cubicBezTo>
                  <a:cubicBezTo>
                    <a:pt x="224" y="392"/>
                    <a:pt x="212" y="390"/>
                    <a:pt x="201" y="386"/>
                  </a:cubicBezTo>
                  <a:cubicBezTo>
                    <a:pt x="152" y="374"/>
                    <a:pt x="113" y="349"/>
                    <a:pt x="88" y="310"/>
                  </a:cubicBezTo>
                  <a:cubicBezTo>
                    <a:pt x="61" y="273"/>
                    <a:pt x="61" y="234"/>
                    <a:pt x="61" y="185"/>
                  </a:cubicBezTo>
                  <a:cubicBezTo>
                    <a:pt x="76" y="109"/>
                    <a:pt x="152" y="45"/>
                    <a:pt x="228" y="45"/>
                  </a:cubicBezTo>
                  <a:close/>
                  <a:moveTo>
                    <a:pt x="231" y="1"/>
                  </a:moveTo>
                  <a:cubicBezTo>
                    <a:pt x="125" y="1"/>
                    <a:pt x="34" y="73"/>
                    <a:pt x="12" y="185"/>
                  </a:cubicBezTo>
                  <a:cubicBezTo>
                    <a:pt x="0" y="234"/>
                    <a:pt x="12" y="298"/>
                    <a:pt x="49" y="349"/>
                  </a:cubicBezTo>
                  <a:cubicBezTo>
                    <a:pt x="88" y="401"/>
                    <a:pt x="125" y="425"/>
                    <a:pt x="189" y="438"/>
                  </a:cubicBezTo>
                  <a:lnTo>
                    <a:pt x="241" y="438"/>
                  </a:lnTo>
                  <a:cubicBezTo>
                    <a:pt x="277" y="438"/>
                    <a:pt x="317" y="425"/>
                    <a:pt x="353" y="401"/>
                  </a:cubicBezTo>
                  <a:cubicBezTo>
                    <a:pt x="405" y="374"/>
                    <a:pt x="442" y="325"/>
                    <a:pt x="457" y="261"/>
                  </a:cubicBezTo>
                  <a:cubicBezTo>
                    <a:pt x="481" y="145"/>
                    <a:pt x="393" y="33"/>
                    <a:pt x="277" y="5"/>
                  </a:cubicBezTo>
                  <a:cubicBezTo>
                    <a:pt x="262" y="2"/>
                    <a:pt x="246" y="1"/>
                    <a:pt x="231" y="1"/>
                  </a:cubicBezTo>
                  <a:close/>
                </a:path>
              </a:pathLst>
            </a:custGeom>
            <a:solidFill>
              <a:srgbClr val="FFFFFF"/>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98" name="Google Shape;698;g23a8337c1eb_0_6"/>
            <p:cNvSpPr/>
            <p:nvPr/>
          </p:nvSpPr>
          <p:spPr>
            <a:xfrm>
              <a:off x="2282058" y="5702975"/>
              <a:ext cx="58201" cy="60258"/>
            </a:xfrm>
            <a:custGeom>
              <a:rect b="b" l="l" r="r" t="t"/>
              <a:pathLst>
                <a:path extrusionOk="0" h="263" w="254">
                  <a:moveTo>
                    <a:pt x="235" y="0"/>
                  </a:moveTo>
                  <a:cubicBezTo>
                    <a:pt x="229" y="0"/>
                    <a:pt x="223" y="3"/>
                    <a:pt x="217" y="10"/>
                  </a:cubicBezTo>
                  <a:lnTo>
                    <a:pt x="13" y="226"/>
                  </a:lnTo>
                  <a:cubicBezTo>
                    <a:pt x="1" y="238"/>
                    <a:pt x="1" y="250"/>
                    <a:pt x="13" y="262"/>
                  </a:cubicBezTo>
                  <a:lnTo>
                    <a:pt x="50" y="262"/>
                  </a:lnTo>
                  <a:lnTo>
                    <a:pt x="254" y="34"/>
                  </a:lnTo>
                  <a:lnTo>
                    <a:pt x="254" y="10"/>
                  </a:lnTo>
                  <a:cubicBezTo>
                    <a:pt x="248" y="3"/>
                    <a:pt x="242" y="0"/>
                    <a:pt x="235" y="0"/>
                  </a:cubicBezTo>
                  <a:close/>
                </a:path>
              </a:pathLst>
            </a:custGeom>
            <a:solidFill>
              <a:srgbClr val="FFFFFF"/>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99" name="Google Shape;699;g23a8337c1eb_0_6"/>
            <p:cNvSpPr/>
            <p:nvPr/>
          </p:nvSpPr>
          <p:spPr>
            <a:xfrm>
              <a:off x="2319860" y="5737795"/>
              <a:ext cx="58201" cy="60258"/>
            </a:xfrm>
            <a:custGeom>
              <a:rect b="b" l="l" r="r" t="t"/>
              <a:pathLst>
                <a:path extrusionOk="0" h="263" w="254">
                  <a:moveTo>
                    <a:pt x="229" y="1"/>
                  </a:moveTo>
                  <a:cubicBezTo>
                    <a:pt x="223" y="1"/>
                    <a:pt x="217" y="4"/>
                    <a:pt x="217" y="10"/>
                  </a:cubicBezTo>
                  <a:lnTo>
                    <a:pt x="13" y="226"/>
                  </a:lnTo>
                  <a:cubicBezTo>
                    <a:pt x="0" y="238"/>
                    <a:pt x="0" y="250"/>
                    <a:pt x="13" y="263"/>
                  </a:cubicBezTo>
                  <a:lnTo>
                    <a:pt x="52" y="263"/>
                  </a:lnTo>
                  <a:lnTo>
                    <a:pt x="253" y="49"/>
                  </a:lnTo>
                  <a:cubicBezTo>
                    <a:pt x="253" y="34"/>
                    <a:pt x="253" y="22"/>
                    <a:pt x="241" y="10"/>
                  </a:cubicBezTo>
                  <a:cubicBezTo>
                    <a:pt x="241" y="4"/>
                    <a:pt x="235" y="1"/>
                    <a:pt x="229" y="1"/>
                  </a:cubicBezTo>
                  <a:close/>
                </a:path>
              </a:pathLst>
            </a:custGeom>
            <a:solidFill>
              <a:srgbClr val="FFFFFF"/>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00" name="Google Shape;700;g23a8337c1eb_0_6"/>
            <p:cNvSpPr/>
            <p:nvPr/>
          </p:nvSpPr>
          <p:spPr>
            <a:xfrm>
              <a:off x="2354689" y="5772625"/>
              <a:ext cx="58201" cy="63925"/>
            </a:xfrm>
            <a:custGeom>
              <a:rect b="b" l="l" r="r" t="t"/>
              <a:pathLst>
                <a:path extrusionOk="0" h="279" w="254">
                  <a:moveTo>
                    <a:pt x="231" y="1"/>
                  </a:moveTo>
                  <a:cubicBezTo>
                    <a:pt x="223" y="1"/>
                    <a:pt x="217" y="4"/>
                    <a:pt x="217" y="10"/>
                  </a:cubicBezTo>
                  <a:lnTo>
                    <a:pt x="13" y="226"/>
                  </a:lnTo>
                  <a:cubicBezTo>
                    <a:pt x="1" y="238"/>
                    <a:pt x="1" y="251"/>
                    <a:pt x="13" y="263"/>
                  </a:cubicBezTo>
                  <a:lnTo>
                    <a:pt x="25" y="278"/>
                  </a:lnTo>
                  <a:cubicBezTo>
                    <a:pt x="37" y="278"/>
                    <a:pt x="37" y="263"/>
                    <a:pt x="52" y="263"/>
                  </a:cubicBezTo>
                  <a:lnTo>
                    <a:pt x="253" y="50"/>
                  </a:lnTo>
                  <a:lnTo>
                    <a:pt x="253" y="10"/>
                  </a:lnTo>
                  <a:cubicBezTo>
                    <a:pt x="247" y="4"/>
                    <a:pt x="238" y="1"/>
                    <a:pt x="231" y="1"/>
                  </a:cubicBezTo>
                  <a:close/>
                </a:path>
              </a:pathLst>
            </a:custGeom>
            <a:solidFill>
              <a:srgbClr val="FFFFFF"/>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01" name="Google Shape;701;g23a8337c1eb_0_6"/>
            <p:cNvSpPr/>
            <p:nvPr/>
          </p:nvSpPr>
          <p:spPr>
            <a:xfrm>
              <a:off x="2247229" y="5587953"/>
              <a:ext cx="63697" cy="114556"/>
            </a:xfrm>
            <a:custGeom>
              <a:rect b="b" l="l" r="r" t="t"/>
              <a:pathLst>
                <a:path extrusionOk="0" h="500" w="278">
                  <a:moveTo>
                    <a:pt x="126" y="43"/>
                  </a:moveTo>
                  <a:cubicBezTo>
                    <a:pt x="165" y="43"/>
                    <a:pt x="202" y="67"/>
                    <a:pt x="202" y="106"/>
                  </a:cubicBezTo>
                  <a:cubicBezTo>
                    <a:pt x="217" y="170"/>
                    <a:pt x="217" y="384"/>
                    <a:pt x="190" y="435"/>
                  </a:cubicBezTo>
                  <a:cubicBezTo>
                    <a:pt x="153" y="384"/>
                    <a:pt x="65" y="183"/>
                    <a:pt x="49" y="143"/>
                  </a:cubicBezTo>
                  <a:cubicBezTo>
                    <a:pt x="49" y="119"/>
                    <a:pt x="49" y="94"/>
                    <a:pt x="65" y="79"/>
                  </a:cubicBezTo>
                  <a:cubicBezTo>
                    <a:pt x="77" y="67"/>
                    <a:pt x="101" y="55"/>
                    <a:pt x="113" y="55"/>
                  </a:cubicBezTo>
                  <a:lnTo>
                    <a:pt x="126" y="43"/>
                  </a:lnTo>
                  <a:close/>
                  <a:moveTo>
                    <a:pt x="128" y="1"/>
                  </a:moveTo>
                  <a:cubicBezTo>
                    <a:pt x="119" y="1"/>
                    <a:pt x="110" y="1"/>
                    <a:pt x="101" y="3"/>
                  </a:cubicBezTo>
                  <a:cubicBezTo>
                    <a:pt x="77" y="3"/>
                    <a:pt x="49" y="30"/>
                    <a:pt x="25" y="55"/>
                  </a:cubicBezTo>
                  <a:cubicBezTo>
                    <a:pt x="1" y="79"/>
                    <a:pt x="1" y="119"/>
                    <a:pt x="1" y="143"/>
                  </a:cubicBezTo>
                  <a:cubicBezTo>
                    <a:pt x="13" y="195"/>
                    <a:pt x="126" y="460"/>
                    <a:pt x="177" y="487"/>
                  </a:cubicBezTo>
                  <a:cubicBezTo>
                    <a:pt x="177" y="499"/>
                    <a:pt x="190" y="499"/>
                    <a:pt x="190" y="499"/>
                  </a:cubicBezTo>
                  <a:lnTo>
                    <a:pt x="202" y="499"/>
                  </a:lnTo>
                  <a:cubicBezTo>
                    <a:pt x="278" y="448"/>
                    <a:pt x="253" y="119"/>
                    <a:pt x="253" y="106"/>
                  </a:cubicBezTo>
                  <a:cubicBezTo>
                    <a:pt x="243" y="39"/>
                    <a:pt x="192" y="1"/>
                    <a:pt x="128" y="1"/>
                  </a:cubicBezTo>
                  <a:close/>
                </a:path>
              </a:pathLst>
            </a:custGeom>
            <a:solidFill>
              <a:srgbClr val="FFFFFF"/>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02" name="Google Shape;702;g23a8337c1eb_0_6"/>
            <p:cNvSpPr/>
            <p:nvPr/>
          </p:nvSpPr>
          <p:spPr>
            <a:xfrm>
              <a:off x="2285039" y="5628506"/>
              <a:ext cx="104707" cy="74002"/>
            </a:xfrm>
            <a:custGeom>
              <a:rect b="b" l="l" r="r" t="t"/>
              <a:pathLst>
                <a:path extrusionOk="0" h="323" w="457">
                  <a:moveTo>
                    <a:pt x="341" y="54"/>
                  </a:moveTo>
                  <a:cubicBezTo>
                    <a:pt x="356" y="54"/>
                    <a:pt x="381" y="70"/>
                    <a:pt x="393" y="94"/>
                  </a:cubicBezTo>
                  <a:cubicBezTo>
                    <a:pt x="393" y="106"/>
                    <a:pt x="405" y="130"/>
                    <a:pt x="393" y="146"/>
                  </a:cubicBezTo>
                  <a:cubicBezTo>
                    <a:pt x="393" y="170"/>
                    <a:pt x="381" y="182"/>
                    <a:pt x="356" y="194"/>
                  </a:cubicBezTo>
                  <a:cubicBezTo>
                    <a:pt x="317" y="222"/>
                    <a:pt x="113" y="271"/>
                    <a:pt x="64" y="271"/>
                  </a:cubicBezTo>
                  <a:cubicBezTo>
                    <a:pt x="76" y="222"/>
                    <a:pt x="229" y="94"/>
                    <a:pt x="280" y="54"/>
                  </a:cubicBezTo>
                  <a:close/>
                  <a:moveTo>
                    <a:pt x="325" y="1"/>
                  </a:moveTo>
                  <a:cubicBezTo>
                    <a:pt x="301" y="1"/>
                    <a:pt x="281" y="9"/>
                    <a:pt x="253" y="18"/>
                  </a:cubicBezTo>
                  <a:cubicBezTo>
                    <a:pt x="216" y="42"/>
                    <a:pt x="25" y="194"/>
                    <a:pt x="12" y="271"/>
                  </a:cubicBezTo>
                  <a:cubicBezTo>
                    <a:pt x="0" y="283"/>
                    <a:pt x="12" y="298"/>
                    <a:pt x="12" y="310"/>
                  </a:cubicBezTo>
                  <a:cubicBezTo>
                    <a:pt x="12" y="310"/>
                    <a:pt x="37" y="322"/>
                    <a:pt x="64" y="322"/>
                  </a:cubicBezTo>
                  <a:cubicBezTo>
                    <a:pt x="152" y="322"/>
                    <a:pt x="369" y="246"/>
                    <a:pt x="381" y="234"/>
                  </a:cubicBezTo>
                  <a:cubicBezTo>
                    <a:pt x="417" y="222"/>
                    <a:pt x="433" y="194"/>
                    <a:pt x="445" y="158"/>
                  </a:cubicBezTo>
                  <a:cubicBezTo>
                    <a:pt x="457" y="130"/>
                    <a:pt x="445" y="94"/>
                    <a:pt x="433" y="70"/>
                  </a:cubicBezTo>
                  <a:cubicBezTo>
                    <a:pt x="417" y="30"/>
                    <a:pt x="381" y="18"/>
                    <a:pt x="356" y="6"/>
                  </a:cubicBezTo>
                  <a:cubicBezTo>
                    <a:pt x="345" y="2"/>
                    <a:pt x="335" y="1"/>
                    <a:pt x="325" y="1"/>
                  </a:cubicBezTo>
                  <a:close/>
                </a:path>
              </a:pathLst>
            </a:custGeom>
            <a:solidFill>
              <a:srgbClr val="FFFFFF"/>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03" name="Google Shape;703;g23a8337c1eb_0_6"/>
            <p:cNvSpPr/>
            <p:nvPr/>
          </p:nvSpPr>
          <p:spPr>
            <a:xfrm>
              <a:off x="1880865" y="3390439"/>
              <a:ext cx="1160073" cy="2201843"/>
            </a:xfrm>
            <a:custGeom>
              <a:rect b="b" l="l" r="r" t="t"/>
              <a:pathLst>
                <a:path extrusionOk="0" h="9610" w="5063">
                  <a:moveTo>
                    <a:pt x="394" y="1"/>
                  </a:moveTo>
                  <a:lnTo>
                    <a:pt x="153" y="713"/>
                  </a:lnTo>
                  <a:cubicBezTo>
                    <a:pt x="13" y="1143"/>
                    <a:pt x="1" y="1615"/>
                    <a:pt x="126" y="2044"/>
                  </a:cubicBezTo>
                  <a:lnTo>
                    <a:pt x="165" y="2148"/>
                  </a:lnTo>
                  <a:lnTo>
                    <a:pt x="394" y="4773"/>
                  </a:lnTo>
                  <a:lnTo>
                    <a:pt x="342" y="9457"/>
                  </a:lnTo>
                  <a:cubicBezTo>
                    <a:pt x="330" y="9545"/>
                    <a:pt x="406" y="9609"/>
                    <a:pt x="494" y="9609"/>
                  </a:cubicBezTo>
                  <a:lnTo>
                    <a:pt x="1816" y="9594"/>
                  </a:lnTo>
                  <a:cubicBezTo>
                    <a:pt x="1892" y="9594"/>
                    <a:pt x="1953" y="9533"/>
                    <a:pt x="1953" y="9469"/>
                  </a:cubicBezTo>
                  <a:lnTo>
                    <a:pt x="2398" y="4849"/>
                  </a:lnTo>
                  <a:lnTo>
                    <a:pt x="2398" y="4697"/>
                  </a:lnTo>
                  <a:lnTo>
                    <a:pt x="2385" y="2617"/>
                  </a:lnTo>
                  <a:lnTo>
                    <a:pt x="3007" y="5065"/>
                  </a:lnTo>
                  <a:lnTo>
                    <a:pt x="2181" y="9381"/>
                  </a:lnTo>
                  <a:cubicBezTo>
                    <a:pt x="2169" y="9469"/>
                    <a:pt x="2233" y="9545"/>
                    <a:pt x="2321" y="9545"/>
                  </a:cubicBezTo>
                  <a:lnTo>
                    <a:pt x="3567" y="9545"/>
                  </a:lnTo>
                  <a:cubicBezTo>
                    <a:pt x="3655" y="9545"/>
                    <a:pt x="3732" y="9481"/>
                    <a:pt x="3756" y="9405"/>
                  </a:cubicBezTo>
                  <a:lnTo>
                    <a:pt x="4938" y="5699"/>
                  </a:lnTo>
                  <a:cubicBezTo>
                    <a:pt x="5050" y="5370"/>
                    <a:pt x="5062" y="5026"/>
                    <a:pt x="4974" y="4697"/>
                  </a:cubicBezTo>
                  <a:lnTo>
                    <a:pt x="3808" y="305"/>
                  </a:lnTo>
                  <a:lnTo>
                    <a:pt x="2209" y="305"/>
                  </a:lnTo>
                  <a:lnTo>
                    <a:pt x="2181" y="1"/>
                  </a:lnTo>
                  <a:close/>
                </a:path>
              </a:pathLst>
            </a:custGeom>
            <a:solidFill>
              <a:srgbClr val="1D958D"/>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04" name="Google Shape;704;g23a8337c1eb_0_6"/>
            <p:cNvSpPr/>
            <p:nvPr/>
          </p:nvSpPr>
          <p:spPr>
            <a:xfrm>
              <a:off x="2421824" y="3536396"/>
              <a:ext cx="43305" cy="471071"/>
            </a:xfrm>
            <a:custGeom>
              <a:rect b="b" l="l" r="r" t="t"/>
              <a:pathLst>
                <a:path extrusionOk="0" h="2056" w="189">
                  <a:moveTo>
                    <a:pt x="113" y="0"/>
                  </a:moveTo>
                  <a:cubicBezTo>
                    <a:pt x="101" y="0"/>
                    <a:pt x="88" y="12"/>
                    <a:pt x="88" y="37"/>
                  </a:cubicBezTo>
                  <a:lnTo>
                    <a:pt x="125" y="762"/>
                  </a:lnTo>
                  <a:cubicBezTo>
                    <a:pt x="140" y="826"/>
                    <a:pt x="140" y="887"/>
                    <a:pt x="125" y="938"/>
                  </a:cubicBezTo>
                  <a:lnTo>
                    <a:pt x="0" y="2029"/>
                  </a:lnTo>
                  <a:cubicBezTo>
                    <a:pt x="0" y="2044"/>
                    <a:pt x="12" y="2056"/>
                    <a:pt x="24" y="2056"/>
                  </a:cubicBezTo>
                  <a:cubicBezTo>
                    <a:pt x="37" y="2056"/>
                    <a:pt x="49" y="2056"/>
                    <a:pt x="49" y="2029"/>
                  </a:cubicBezTo>
                  <a:lnTo>
                    <a:pt x="177" y="950"/>
                  </a:lnTo>
                  <a:cubicBezTo>
                    <a:pt x="189" y="887"/>
                    <a:pt x="189" y="826"/>
                    <a:pt x="177" y="762"/>
                  </a:cubicBezTo>
                  <a:lnTo>
                    <a:pt x="140" y="25"/>
                  </a:lnTo>
                  <a:cubicBezTo>
                    <a:pt x="140" y="12"/>
                    <a:pt x="125" y="0"/>
                    <a:pt x="113" y="0"/>
                  </a:cubicBezTo>
                  <a:close/>
                </a:path>
              </a:pathLst>
            </a:custGeom>
            <a:solidFill>
              <a:srgbClr val="FFFFFF"/>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05" name="Google Shape;705;g23a8337c1eb_0_6"/>
            <p:cNvSpPr/>
            <p:nvPr/>
          </p:nvSpPr>
          <p:spPr>
            <a:xfrm>
              <a:off x="2729538" y="2419877"/>
              <a:ext cx="692423" cy="781528"/>
            </a:xfrm>
            <a:custGeom>
              <a:rect b="b" l="l" r="r" t="t"/>
              <a:pathLst>
                <a:path extrusionOk="0" h="3411" w="3022">
                  <a:moveTo>
                    <a:pt x="2360" y="1"/>
                  </a:moveTo>
                  <a:lnTo>
                    <a:pt x="1462" y="1472"/>
                  </a:lnTo>
                  <a:lnTo>
                    <a:pt x="725" y="622"/>
                  </a:lnTo>
                  <a:lnTo>
                    <a:pt x="0" y="2132"/>
                  </a:lnTo>
                  <a:lnTo>
                    <a:pt x="762" y="3058"/>
                  </a:lnTo>
                  <a:cubicBezTo>
                    <a:pt x="957" y="3298"/>
                    <a:pt x="1228" y="3410"/>
                    <a:pt x="1496" y="3410"/>
                  </a:cubicBezTo>
                  <a:cubicBezTo>
                    <a:pt x="1908" y="3410"/>
                    <a:pt x="2315" y="3146"/>
                    <a:pt x="2437" y="2678"/>
                  </a:cubicBezTo>
                  <a:lnTo>
                    <a:pt x="3021" y="430"/>
                  </a:lnTo>
                  <a:lnTo>
                    <a:pt x="2360" y="1"/>
                  </a:lnTo>
                  <a:close/>
                </a:path>
              </a:pathLst>
            </a:custGeom>
            <a:solidFill>
              <a:srgbClr val="E8A286"/>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06" name="Google Shape;706;g23a8337c1eb_0_6"/>
            <p:cNvSpPr/>
            <p:nvPr/>
          </p:nvSpPr>
          <p:spPr>
            <a:xfrm>
              <a:off x="3005861" y="2742258"/>
              <a:ext cx="69887" cy="111127"/>
            </a:xfrm>
            <a:custGeom>
              <a:rect b="b" l="l" r="r" t="t"/>
              <a:pathLst>
                <a:path extrusionOk="0" h="485" w="305">
                  <a:moveTo>
                    <a:pt x="293" y="1"/>
                  </a:moveTo>
                  <a:cubicBezTo>
                    <a:pt x="280" y="1"/>
                    <a:pt x="268" y="1"/>
                    <a:pt x="256" y="13"/>
                  </a:cubicBezTo>
                  <a:lnTo>
                    <a:pt x="12" y="445"/>
                  </a:lnTo>
                  <a:cubicBezTo>
                    <a:pt x="0" y="457"/>
                    <a:pt x="12" y="470"/>
                    <a:pt x="12" y="470"/>
                  </a:cubicBezTo>
                  <a:lnTo>
                    <a:pt x="28" y="485"/>
                  </a:lnTo>
                  <a:cubicBezTo>
                    <a:pt x="40" y="485"/>
                    <a:pt x="52" y="470"/>
                    <a:pt x="52" y="470"/>
                  </a:cubicBezTo>
                  <a:lnTo>
                    <a:pt x="305" y="40"/>
                  </a:lnTo>
                  <a:cubicBezTo>
                    <a:pt x="305" y="28"/>
                    <a:pt x="305" y="13"/>
                    <a:pt x="293" y="1"/>
                  </a:cubicBezTo>
                  <a:close/>
                </a:path>
              </a:pathLst>
            </a:custGeom>
            <a:solidFill>
              <a:srgbClr val="E06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07" name="Google Shape;707;g23a8337c1eb_0_6"/>
            <p:cNvSpPr/>
            <p:nvPr/>
          </p:nvSpPr>
          <p:spPr>
            <a:xfrm>
              <a:off x="3124998" y="2210461"/>
              <a:ext cx="593434" cy="785423"/>
            </a:xfrm>
            <a:custGeom>
              <a:rect b="b" l="l" r="r" t="t"/>
              <a:pathLst>
                <a:path extrusionOk="0" h="3428" w="2590">
                  <a:moveTo>
                    <a:pt x="1" y="1"/>
                  </a:moveTo>
                  <a:lnTo>
                    <a:pt x="1" y="3427"/>
                  </a:lnTo>
                  <a:lnTo>
                    <a:pt x="2590" y="3427"/>
                  </a:lnTo>
                  <a:lnTo>
                    <a:pt x="2590" y="1"/>
                  </a:lnTo>
                  <a:close/>
                </a:path>
              </a:pathLst>
            </a:custGeom>
            <a:solidFill>
              <a:srgbClr val="F3F3F3"/>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08" name="Google Shape;708;g23a8337c1eb_0_6"/>
            <p:cNvSpPr/>
            <p:nvPr/>
          </p:nvSpPr>
          <p:spPr>
            <a:xfrm>
              <a:off x="3192133" y="2350227"/>
              <a:ext cx="259140" cy="8476"/>
            </a:xfrm>
            <a:custGeom>
              <a:rect b="b" l="l" r="r" t="t"/>
              <a:pathLst>
                <a:path extrusionOk="0" h="37" w="1131">
                  <a:moveTo>
                    <a:pt x="25" y="0"/>
                  </a:moveTo>
                  <a:cubicBezTo>
                    <a:pt x="12" y="0"/>
                    <a:pt x="0" y="12"/>
                    <a:pt x="0" y="24"/>
                  </a:cubicBezTo>
                  <a:cubicBezTo>
                    <a:pt x="0" y="37"/>
                    <a:pt x="12" y="37"/>
                    <a:pt x="25" y="37"/>
                  </a:cubicBezTo>
                  <a:lnTo>
                    <a:pt x="1103" y="37"/>
                  </a:lnTo>
                  <a:cubicBezTo>
                    <a:pt x="1118" y="37"/>
                    <a:pt x="1130" y="37"/>
                    <a:pt x="1130" y="24"/>
                  </a:cubicBezTo>
                  <a:cubicBezTo>
                    <a:pt x="1130" y="12"/>
                    <a:pt x="1118" y="0"/>
                    <a:pt x="1103" y="0"/>
                  </a:cubicBezTo>
                  <a:close/>
                </a:path>
              </a:pathLst>
            </a:custGeom>
            <a:solidFill>
              <a:srgbClr val="561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09" name="Google Shape;709;g23a8337c1eb_0_6"/>
            <p:cNvSpPr/>
            <p:nvPr/>
          </p:nvSpPr>
          <p:spPr>
            <a:xfrm>
              <a:off x="3192133" y="2460440"/>
              <a:ext cx="293971" cy="9162"/>
            </a:xfrm>
            <a:custGeom>
              <a:rect b="b" l="l" r="r" t="t"/>
              <a:pathLst>
                <a:path extrusionOk="0" h="40" w="1283">
                  <a:moveTo>
                    <a:pt x="25" y="0"/>
                  </a:moveTo>
                  <a:cubicBezTo>
                    <a:pt x="12" y="0"/>
                    <a:pt x="0" y="12"/>
                    <a:pt x="0" y="25"/>
                  </a:cubicBezTo>
                  <a:cubicBezTo>
                    <a:pt x="0" y="25"/>
                    <a:pt x="12" y="40"/>
                    <a:pt x="25" y="40"/>
                  </a:cubicBezTo>
                  <a:lnTo>
                    <a:pt x="1255" y="40"/>
                  </a:lnTo>
                  <a:cubicBezTo>
                    <a:pt x="1270" y="40"/>
                    <a:pt x="1282" y="25"/>
                    <a:pt x="1282" y="25"/>
                  </a:cubicBezTo>
                  <a:cubicBezTo>
                    <a:pt x="1282" y="12"/>
                    <a:pt x="1270" y="0"/>
                    <a:pt x="1255" y="0"/>
                  </a:cubicBezTo>
                  <a:close/>
                </a:path>
              </a:pathLst>
            </a:custGeom>
            <a:solidFill>
              <a:srgbClr val="561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10" name="Google Shape;710;g23a8337c1eb_0_6"/>
            <p:cNvSpPr/>
            <p:nvPr/>
          </p:nvSpPr>
          <p:spPr>
            <a:xfrm>
              <a:off x="3192133" y="2814888"/>
              <a:ext cx="293971" cy="9162"/>
            </a:xfrm>
            <a:custGeom>
              <a:rect b="b" l="l" r="r" t="t"/>
              <a:pathLst>
                <a:path extrusionOk="0" h="40" w="1283">
                  <a:moveTo>
                    <a:pt x="25" y="0"/>
                  </a:moveTo>
                  <a:cubicBezTo>
                    <a:pt x="12" y="0"/>
                    <a:pt x="0" y="0"/>
                    <a:pt x="0" y="16"/>
                  </a:cubicBezTo>
                  <a:cubicBezTo>
                    <a:pt x="0" y="28"/>
                    <a:pt x="12" y="40"/>
                    <a:pt x="25" y="40"/>
                  </a:cubicBezTo>
                  <a:lnTo>
                    <a:pt x="1255" y="40"/>
                  </a:lnTo>
                  <a:cubicBezTo>
                    <a:pt x="1270" y="40"/>
                    <a:pt x="1282" y="28"/>
                    <a:pt x="1282" y="16"/>
                  </a:cubicBezTo>
                  <a:cubicBezTo>
                    <a:pt x="1282" y="0"/>
                    <a:pt x="1270" y="0"/>
                    <a:pt x="1255" y="0"/>
                  </a:cubicBezTo>
                  <a:close/>
                </a:path>
              </a:pathLst>
            </a:custGeom>
            <a:solidFill>
              <a:srgbClr val="561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11" name="Google Shape;711;g23a8337c1eb_0_6"/>
            <p:cNvSpPr/>
            <p:nvPr/>
          </p:nvSpPr>
          <p:spPr>
            <a:xfrm>
              <a:off x="3192133" y="2539252"/>
              <a:ext cx="453672" cy="8476"/>
            </a:xfrm>
            <a:custGeom>
              <a:rect b="b" l="l" r="r" t="t"/>
              <a:pathLst>
                <a:path extrusionOk="0" h="37" w="1980">
                  <a:moveTo>
                    <a:pt x="25" y="0"/>
                  </a:moveTo>
                  <a:cubicBezTo>
                    <a:pt x="12" y="0"/>
                    <a:pt x="0" y="13"/>
                    <a:pt x="0" y="25"/>
                  </a:cubicBezTo>
                  <a:cubicBezTo>
                    <a:pt x="0" y="25"/>
                    <a:pt x="12" y="37"/>
                    <a:pt x="25" y="37"/>
                  </a:cubicBezTo>
                  <a:lnTo>
                    <a:pt x="1968" y="37"/>
                  </a:lnTo>
                  <a:lnTo>
                    <a:pt x="1980" y="25"/>
                  </a:lnTo>
                  <a:cubicBezTo>
                    <a:pt x="1980" y="13"/>
                    <a:pt x="1968" y="0"/>
                    <a:pt x="1968" y="0"/>
                  </a:cubicBezTo>
                  <a:close/>
                </a:path>
              </a:pathLst>
            </a:custGeom>
            <a:solidFill>
              <a:srgbClr val="561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12" name="Google Shape;712;g23a8337c1eb_0_6"/>
            <p:cNvSpPr/>
            <p:nvPr/>
          </p:nvSpPr>
          <p:spPr>
            <a:xfrm>
              <a:off x="3192133" y="2722095"/>
              <a:ext cx="453672" cy="9162"/>
            </a:xfrm>
            <a:custGeom>
              <a:rect b="b" l="l" r="r" t="t"/>
              <a:pathLst>
                <a:path extrusionOk="0" h="40" w="1980">
                  <a:moveTo>
                    <a:pt x="25" y="0"/>
                  </a:moveTo>
                  <a:cubicBezTo>
                    <a:pt x="12" y="0"/>
                    <a:pt x="0" y="0"/>
                    <a:pt x="0" y="12"/>
                  </a:cubicBezTo>
                  <a:cubicBezTo>
                    <a:pt x="0" y="25"/>
                    <a:pt x="12" y="40"/>
                    <a:pt x="25" y="40"/>
                  </a:cubicBezTo>
                  <a:lnTo>
                    <a:pt x="1968" y="40"/>
                  </a:lnTo>
                  <a:cubicBezTo>
                    <a:pt x="1968" y="40"/>
                    <a:pt x="1980" y="25"/>
                    <a:pt x="1980" y="12"/>
                  </a:cubicBezTo>
                  <a:cubicBezTo>
                    <a:pt x="1980" y="0"/>
                    <a:pt x="1968" y="0"/>
                    <a:pt x="1968" y="0"/>
                  </a:cubicBezTo>
                  <a:close/>
                </a:path>
              </a:pathLst>
            </a:custGeom>
            <a:solidFill>
              <a:srgbClr val="561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13" name="Google Shape;713;g23a8337c1eb_0_6"/>
            <p:cNvSpPr/>
            <p:nvPr/>
          </p:nvSpPr>
          <p:spPr>
            <a:xfrm>
              <a:off x="3503285" y="2460440"/>
              <a:ext cx="142517" cy="9162"/>
            </a:xfrm>
            <a:custGeom>
              <a:rect b="b" l="l" r="r" t="t"/>
              <a:pathLst>
                <a:path extrusionOk="0" h="40" w="622">
                  <a:moveTo>
                    <a:pt x="25" y="0"/>
                  </a:moveTo>
                  <a:cubicBezTo>
                    <a:pt x="13" y="0"/>
                    <a:pt x="1" y="12"/>
                    <a:pt x="1" y="25"/>
                  </a:cubicBezTo>
                  <a:cubicBezTo>
                    <a:pt x="1" y="25"/>
                    <a:pt x="13" y="40"/>
                    <a:pt x="25" y="40"/>
                  </a:cubicBezTo>
                  <a:lnTo>
                    <a:pt x="610" y="40"/>
                  </a:lnTo>
                  <a:lnTo>
                    <a:pt x="622" y="25"/>
                  </a:lnTo>
                  <a:cubicBezTo>
                    <a:pt x="622" y="12"/>
                    <a:pt x="610" y="0"/>
                    <a:pt x="610" y="0"/>
                  </a:cubicBezTo>
                  <a:close/>
                </a:path>
              </a:pathLst>
            </a:custGeom>
            <a:solidFill>
              <a:srgbClr val="561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14" name="Google Shape;714;g23a8337c1eb_0_6"/>
            <p:cNvSpPr/>
            <p:nvPr/>
          </p:nvSpPr>
          <p:spPr>
            <a:xfrm>
              <a:off x="3192133" y="2632045"/>
              <a:ext cx="142517" cy="8476"/>
            </a:xfrm>
            <a:custGeom>
              <a:rect b="b" l="l" r="r" t="t"/>
              <a:pathLst>
                <a:path extrusionOk="0" h="37" w="622">
                  <a:moveTo>
                    <a:pt x="25" y="0"/>
                  </a:moveTo>
                  <a:cubicBezTo>
                    <a:pt x="12" y="0"/>
                    <a:pt x="0" y="0"/>
                    <a:pt x="0" y="13"/>
                  </a:cubicBezTo>
                  <a:cubicBezTo>
                    <a:pt x="0" y="25"/>
                    <a:pt x="12" y="37"/>
                    <a:pt x="25" y="37"/>
                  </a:cubicBezTo>
                  <a:lnTo>
                    <a:pt x="609" y="37"/>
                  </a:lnTo>
                  <a:cubicBezTo>
                    <a:pt x="609" y="37"/>
                    <a:pt x="622" y="25"/>
                    <a:pt x="622" y="13"/>
                  </a:cubicBezTo>
                  <a:cubicBezTo>
                    <a:pt x="622" y="0"/>
                    <a:pt x="609" y="0"/>
                    <a:pt x="609" y="0"/>
                  </a:cubicBezTo>
                  <a:close/>
                </a:path>
              </a:pathLst>
            </a:custGeom>
            <a:solidFill>
              <a:srgbClr val="561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15" name="Google Shape;715;g23a8337c1eb_0_6"/>
            <p:cNvSpPr/>
            <p:nvPr/>
          </p:nvSpPr>
          <p:spPr>
            <a:xfrm>
              <a:off x="3308527" y="2116982"/>
              <a:ext cx="75611" cy="169091"/>
            </a:xfrm>
            <a:custGeom>
              <a:rect b="b" l="l" r="r" t="t"/>
              <a:pathLst>
                <a:path extrusionOk="0" h="738" w="330">
                  <a:moveTo>
                    <a:pt x="190" y="1"/>
                  </a:moveTo>
                  <a:cubicBezTo>
                    <a:pt x="114" y="1"/>
                    <a:pt x="37" y="53"/>
                    <a:pt x="37" y="141"/>
                  </a:cubicBezTo>
                  <a:lnTo>
                    <a:pt x="1" y="586"/>
                  </a:lnTo>
                  <a:cubicBezTo>
                    <a:pt x="1" y="662"/>
                    <a:pt x="50" y="726"/>
                    <a:pt x="126" y="738"/>
                  </a:cubicBezTo>
                  <a:cubicBezTo>
                    <a:pt x="202" y="738"/>
                    <a:pt x="278" y="674"/>
                    <a:pt x="278" y="598"/>
                  </a:cubicBezTo>
                  <a:lnTo>
                    <a:pt x="318" y="153"/>
                  </a:lnTo>
                  <a:cubicBezTo>
                    <a:pt x="330" y="77"/>
                    <a:pt x="266" y="16"/>
                    <a:pt x="190" y="1"/>
                  </a:cubicBezTo>
                  <a:close/>
                </a:path>
              </a:pathLst>
            </a:custGeom>
            <a:solidFill>
              <a:srgbClr val="E8A286"/>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16" name="Google Shape;716;g23a8337c1eb_0_6"/>
            <p:cNvSpPr/>
            <p:nvPr/>
          </p:nvSpPr>
          <p:spPr>
            <a:xfrm>
              <a:off x="3241630" y="2111486"/>
              <a:ext cx="75611" cy="175044"/>
            </a:xfrm>
            <a:custGeom>
              <a:rect b="b" l="l" r="r" t="t"/>
              <a:pathLst>
                <a:path extrusionOk="0" h="764" w="330">
                  <a:moveTo>
                    <a:pt x="189" y="0"/>
                  </a:moveTo>
                  <a:cubicBezTo>
                    <a:pt x="113" y="0"/>
                    <a:pt x="49" y="52"/>
                    <a:pt x="37" y="128"/>
                  </a:cubicBezTo>
                  <a:lnTo>
                    <a:pt x="1" y="610"/>
                  </a:lnTo>
                  <a:cubicBezTo>
                    <a:pt x="1" y="686"/>
                    <a:pt x="49" y="762"/>
                    <a:pt x="141" y="762"/>
                  </a:cubicBezTo>
                  <a:cubicBezTo>
                    <a:pt x="147" y="763"/>
                    <a:pt x="153" y="763"/>
                    <a:pt x="159" y="763"/>
                  </a:cubicBezTo>
                  <a:cubicBezTo>
                    <a:pt x="227" y="763"/>
                    <a:pt x="279" y="704"/>
                    <a:pt x="293" y="634"/>
                  </a:cubicBezTo>
                  <a:lnTo>
                    <a:pt x="329" y="153"/>
                  </a:lnTo>
                  <a:cubicBezTo>
                    <a:pt x="329" y="77"/>
                    <a:pt x="278" y="13"/>
                    <a:pt x="189" y="0"/>
                  </a:cubicBezTo>
                  <a:close/>
                </a:path>
              </a:pathLst>
            </a:custGeom>
            <a:solidFill>
              <a:srgbClr val="E8A286"/>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17" name="Google Shape;717;g23a8337c1eb_0_6"/>
            <p:cNvSpPr/>
            <p:nvPr/>
          </p:nvSpPr>
          <p:spPr>
            <a:xfrm>
              <a:off x="3372224" y="2146078"/>
              <a:ext cx="72630" cy="131745"/>
            </a:xfrm>
            <a:custGeom>
              <a:rect b="b" l="l" r="r" t="t"/>
              <a:pathLst>
                <a:path extrusionOk="0" h="575" w="317">
                  <a:moveTo>
                    <a:pt x="161" y="0"/>
                  </a:moveTo>
                  <a:cubicBezTo>
                    <a:pt x="93" y="0"/>
                    <a:pt x="39" y="60"/>
                    <a:pt x="27" y="130"/>
                  </a:cubicBezTo>
                  <a:lnTo>
                    <a:pt x="0" y="422"/>
                  </a:lnTo>
                  <a:cubicBezTo>
                    <a:pt x="0" y="498"/>
                    <a:pt x="64" y="559"/>
                    <a:pt x="140" y="574"/>
                  </a:cubicBezTo>
                  <a:cubicBezTo>
                    <a:pt x="216" y="574"/>
                    <a:pt x="280" y="523"/>
                    <a:pt x="292" y="434"/>
                  </a:cubicBezTo>
                  <a:lnTo>
                    <a:pt x="317" y="154"/>
                  </a:lnTo>
                  <a:cubicBezTo>
                    <a:pt x="317" y="78"/>
                    <a:pt x="256" y="2"/>
                    <a:pt x="180" y="2"/>
                  </a:cubicBezTo>
                  <a:cubicBezTo>
                    <a:pt x="173" y="1"/>
                    <a:pt x="167" y="0"/>
                    <a:pt x="161" y="0"/>
                  </a:cubicBezTo>
                  <a:close/>
                </a:path>
              </a:pathLst>
            </a:custGeom>
            <a:solidFill>
              <a:srgbClr val="E8A286"/>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18" name="Google Shape;718;g23a8337c1eb_0_6"/>
            <p:cNvSpPr/>
            <p:nvPr/>
          </p:nvSpPr>
          <p:spPr>
            <a:xfrm>
              <a:off x="3436379" y="2151583"/>
              <a:ext cx="69887" cy="97145"/>
            </a:xfrm>
            <a:custGeom>
              <a:rect b="b" l="l" r="r" t="t"/>
              <a:pathLst>
                <a:path extrusionOk="0" h="422" w="305">
                  <a:moveTo>
                    <a:pt x="155" y="1"/>
                  </a:moveTo>
                  <a:cubicBezTo>
                    <a:pt x="78" y="1"/>
                    <a:pt x="24" y="60"/>
                    <a:pt x="12" y="130"/>
                  </a:cubicBezTo>
                  <a:lnTo>
                    <a:pt x="12" y="270"/>
                  </a:lnTo>
                  <a:cubicBezTo>
                    <a:pt x="0" y="346"/>
                    <a:pt x="64" y="422"/>
                    <a:pt x="140" y="422"/>
                  </a:cubicBezTo>
                  <a:cubicBezTo>
                    <a:pt x="147" y="423"/>
                    <a:pt x="153" y="424"/>
                    <a:pt x="159" y="424"/>
                  </a:cubicBezTo>
                  <a:cubicBezTo>
                    <a:pt x="227" y="424"/>
                    <a:pt x="281" y="364"/>
                    <a:pt x="293" y="294"/>
                  </a:cubicBezTo>
                  <a:lnTo>
                    <a:pt x="305" y="154"/>
                  </a:lnTo>
                  <a:cubicBezTo>
                    <a:pt x="305" y="66"/>
                    <a:pt x="253" y="2"/>
                    <a:pt x="177" y="2"/>
                  </a:cubicBezTo>
                  <a:cubicBezTo>
                    <a:pt x="170" y="1"/>
                    <a:pt x="162" y="1"/>
                    <a:pt x="155" y="1"/>
                  </a:cubicBezTo>
                  <a:close/>
                </a:path>
              </a:pathLst>
            </a:custGeom>
            <a:solidFill>
              <a:srgbClr val="E8A286"/>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19" name="Google Shape;719;g23a8337c1eb_0_6"/>
            <p:cNvSpPr/>
            <p:nvPr/>
          </p:nvSpPr>
          <p:spPr>
            <a:xfrm>
              <a:off x="3305098" y="2140811"/>
              <a:ext cx="17638" cy="115936"/>
            </a:xfrm>
            <a:custGeom>
              <a:rect b="b" l="l" r="r" t="t"/>
              <a:pathLst>
                <a:path extrusionOk="0" h="506" w="77">
                  <a:moveTo>
                    <a:pt x="52" y="0"/>
                  </a:moveTo>
                  <a:cubicBezTo>
                    <a:pt x="40" y="0"/>
                    <a:pt x="28" y="13"/>
                    <a:pt x="28" y="25"/>
                  </a:cubicBezTo>
                  <a:lnTo>
                    <a:pt x="1" y="482"/>
                  </a:lnTo>
                  <a:cubicBezTo>
                    <a:pt x="1" y="494"/>
                    <a:pt x="1" y="506"/>
                    <a:pt x="16" y="506"/>
                  </a:cubicBezTo>
                  <a:lnTo>
                    <a:pt x="28" y="506"/>
                  </a:lnTo>
                  <a:cubicBezTo>
                    <a:pt x="40" y="506"/>
                    <a:pt x="52" y="494"/>
                    <a:pt x="52" y="482"/>
                  </a:cubicBezTo>
                  <a:lnTo>
                    <a:pt x="77" y="37"/>
                  </a:lnTo>
                  <a:cubicBezTo>
                    <a:pt x="77" y="13"/>
                    <a:pt x="65" y="13"/>
                    <a:pt x="52" y="0"/>
                  </a:cubicBezTo>
                  <a:close/>
                </a:path>
              </a:pathLst>
            </a:custGeom>
            <a:solidFill>
              <a:srgbClr val="E06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20" name="Google Shape;720;g23a8337c1eb_0_6"/>
            <p:cNvSpPr/>
            <p:nvPr/>
          </p:nvSpPr>
          <p:spPr>
            <a:xfrm>
              <a:off x="3372224" y="2155469"/>
              <a:ext cx="20391" cy="104936"/>
            </a:xfrm>
            <a:custGeom>
              <a:rect b="b" l="l" r="r" t="t"/>
              <a:pathLst>
                <a:path extrusionOk="0" h="458" w="89">
                  <a:moveTo>
                    <a:pt x="64" y="0"/>
                  </a:moveTo>
                  <a:cubicBezTo>
                    <a:pt x="40" y="0"/>
                    <a:pt x="40" y="0"/>
                    <a:pt x="27" y="25"/>
                  </a:cubicBezTo>
                  <a:lnTo>
                    <a:pt x="0" y="430"/>
                  </a:lnTo>
                  <a:cubicBezTo>
                    <a:pt x="0" y="442"/>
                    <a:pt x="12" y="457"/>
                    <a:pt x="27" y="457"/>
                  </a:cubicBezTo>
                  <a:cubicBezTo>
                    <a:pt x="40" y="457"/>
                    <a:pt x="52" y="457"/>
                    <a:pt x="52" y="442"/>
                  </a:cubicBezTo>
                  <a:lnTo>
                    <a:pt x="76" y="25"/>
                  </a:lnTo>
                  <a:cubicBezTo>
                    <a:pt x="88" y="13"/>
                    <a:pt x="76" y="0"/>
                    <a:pt x="64" y="0"/>
                  </a:cubicBezTo>
                  <a:close/>
                </a:path>
              </a:pathLst>
            </a:custGeom>
            <a:solidFill>
              <a:srgbClr val="E06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21" name="Google Shape;721;g23a8337c1eb_0_6"/>
            <p:cNvSpPr/>
            <p:nvPr/>
          </p:nvSpPr>
          <p:spPr>
            <a:xfrm>
              <a:off x="3436379" y="2163726"/>
              <a:ext cx="14895" cy="84774"/>
            </a:xfrm>
            <a:custGeom>
              <a:rect b="b" l="l" r="r" t="t"/>
              <a:pathLst>
                <a:path extrusionOk="0" h="370" w="65">
                  <a:moveTo>
                    <a:pt x="37" y="1"/>
                  </a:moveTo>
                  <a:cubicBezTo>
                    <a:pt x="25" y="1"/>
                    <a:pt x="12" y="1"/>
                    <a:pt x="12" y="25"/>
                  </a:cubicBezTo>
                  <a:lnTo>
                    <a:pt x="0" y="345"/>
                  </a:lnTo>
                  <a:cubicBezTo>
                    <a:pt x="0" y="357"/>
                    <a:pt x="12" y="369"/>
                    <a:pt x="25" y="369"/>
                  </a:cubicBezTo>
                  <a:cubicBezTo>
                    <a:pt x="37" y="369"/>
                    <a:pt x="52" y="369"/>
                    <a:pt x="52" y="357"/>
                  </a:cubicBezTo>
                  <a:lnTo>
                    <a:pt x="64" y="25"/>
                  </a:lnTo>
                  <a:cubicBezTo>
                    <a:pt x="64" y="13"/>
                    <a:pt x="52" y="1"/>
                    <a:pt x="37" y="1"/>
                  </a:cubicBezTo>
                  <a:close/>
                </a:path>
              </a:pathLst>
            </a:custGeom>
            <a:solidFill>
              <a:srgbClr val="E06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22" name="Google Shape;722;g23a8337c1eb_0_6"/>
            <p:cNvSpPr/>
            <p:nvPr/>
          </p:nvSpPr>
          <p:spPr>
            <a:xfrm>
              <a:off x="1665259" y="2262929"/>
              <a:ext cx="1372932" cy="1235873"/>
            </a:xfrm>
            <a:custGeom>
              <a:rect b="b" l="l" r="r" t="t"/>
              <a:pathLst>
                <a:path extrusionOk="0" h="5394" w="5992">
                  <a:moveTo>
                    <a:pt x="1944" y="0"/>
                  </a:moveTo>
                  <a:lnTo>
                    <a:pt x="1587" y="13"/>
                  </a:lnTo>
                  <a:cubicBezTo>
                    <a:pt x="1082" y="25"/>
                    <a:pt x="598" y="317"/>
                    <a:pt x="409" y="798"/>
                  </a:cubicBezTo>
                  <a:cubicBezTo>
                    <a:pt x="381" y="862"/>
                    <a:pt x="357" y="926"/>
                    <a:pt x="345" y="1002"/>
                  </a:cubicBezTo>
                  <a:lnTo>
                    <a:pt x="28" y="2461"/>
                  </a:lnTo>
                  <a:cubicBezTo>
                    <a:pt x="1" y="2562"/>
                    <a:pt x="77" y="2653"/>
                    <a:pt x="180" y="2665"/>
                  </a:cubicBezTo>
                  <a:lnTo>
                    <a:pt x="1118" y="2689"/>
                  </a:lnTo>
                  <a:lnTo>
                    <a:pt x="902" y="5394"/>
                  </a:lnTo>
                  <a:lnTo>
                    <a:pt x="5117" y="5394"/>
                  </a:lnTo>
                  <a:lnTo>
                    <a:pt x="5026" y="2830"/>
                  </a:lnTo>
                  <a:lnTo>
                    <a:pt x="5927" y="1876"/>
                  </a:lnTo>
                  <a:cubicBezTo>
                    <a:pt x="5991" y="1800"/>
                    <a:pt x="5991" y="1688"/>
                    <a:pt x="5915" y="1611"/>
                  </a:cubicBezTo>
                  <a:lnTo>
                    <a:pt x="4709" y="482"/>
                  </a:lnTo>
                  <a:cubicBezTo>
                    <a:pt x="4508" y="229"/>
                    <a:pt x="4204" y="64"/>
                    <a:pt x="3859" y="64"/>
                  </a:cubicBezTo>
                  <a:lnTo>
                    <a:pt x="1996" y="0"/>
                  </a:lnTo>
                  <a:cubicBezTo>
                    <a:pt x="1980" y="0"/>
                    <a:pt x="1956" y="0"/>
                    <a:pt x="1944" y="13"/>
                  </a:cubicBezTo>
                  <a:lnTo>
                    <a:pt x="1944" y="0"/>
                  </a:lnTo>
                  <a:close/>
                </a:path>
              </a:pathLst>
            </a:custGeom>
            <a:solidFill>
              <a:schemeClr val="dk1"/>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23" name="Google Shape;723;g23a8337c1eb_0_6"/>
            <p:cNvSpPr/>
            <p:nvPr/>
          </p:nvSpPr>
          <p:spPr>
            <a:xfrm>
              <a:off x="2165664" y="1449543"/>
              <a:ext cx="526300" cy="374152"/>
            </a:xfrm>
            <a:custGeom>
              <a:rect b="b" l="l" r="r" t="t"/>
              <a:pathLst>
                <a:path extrusionOk="0" h="1632" w="2297">
                  <a:moveTo>
                    <a:pt x="1320" y="1"/>
                  </a:moveTo>
                  <a:cubicBezTo>
                    <a:pt x="1288" y="1"/>
                    <a:pt x="1254" y="3"/>
                    <a:pt x="1219" y="8"/>
                  </a:cubicBezTo>
                  <a:cubicBezTo>
                    <a:pt x="1091" y="21"/>
                    <a:pt x="966" y="85"/>
                    <a:pt x="902" y="200"/>
                  </a:cubicBezTo>
                  <a:cubicBezTo>
                    <a:pt x="890" y="213"/>
                    <a:pt x="877" y="225"/>
                    <a:pt x="862" y="249"/>
                  </a:cubicBezTo>
                  <a:cubicBezTo>
                    <a:pt x="862" y="264"/>
                    <a:pt x="686" y="276"/>
                    <a:pt x="673" y="289"/>
                  </a:cubicBezTo>
                  <a:cubicBezTo>
                    <a:pt x="509" y="325"/>
                    <a:pt x="305" y="389"/>
                    <a:pt x="229" y="554"/>
                  </a:cubicBezTo>
                  <a:cubicBezTo>
                    <a:pt x="192" y="618"/>
                    <a:pt x="177" y="706"/>
                    <a:pt x="177" y="782"/>
                  </a:cubicBezTo>
                  <a:cubicBezTo>
                    <a:pt x="52" y="873"/>
                    <a:pt x="0" y="1050"/>
                    <a:pt x="52" y="1202"/>
                  </a:cubicBezTo>
                  <a:lnTo>
                    <a:pt x="177" y="1595"/>
                  </a:lnTo>
                  <a:cubicBezTo>
                    <a:pt x="204" y="1583"/>
                    <a:pt x="229" y="1583"/>
                    <a:pt x="268" y="1583"/>
                  </a:cubicBezTo>
                  <a:lnTo>
                    <a:pt x="469" y="1583"/>
                  </a:lnTo>
                  <a:cubicBezTo>
                    <a:pt x="503" y="1607"/>
                    <a:pt x="548" y="1632"/>
                    <a:pt x="585" y="1632"/>
                  </a:cubicBezTo>
                  <a:cubicBezTo>
                    <a:pt x="604" y="1632"/>
                    <a:pt x="621" y="1625"/>
                    <a:pt x="634" y="1607"/>
                  </a:cubicBezTo>
                  <a:cubicBezTo>
                    <a:pt x="649" y="1595"/>
                    <a:pt x="686" y="1431"/>
                    <a:pt x="686" y="1419"/>
                  </a:cubicBezTo>
                  <a:cubicBezTo>
                    <a:pt x="698" y="1367"/>
                    <a:pt x="698" y="1315"/>
                    <a:pt x="698" y="1278"/>
                  </a:cubicBezTo>
                  <a:cubicBezTo>
                    <a:pt x="698" y="1190"/>
                    <a:pt x="698" y="1102"/>
                    <a:pt x="710" y="1010"/>
                  </a:cubicBezTo>
                  <a:cubicBezTo>
                    <a:pt x="762" y="1062"/>
                    <a:pt x="838" y="1087"/>
                    <a:pt x="914" y="1087"/>
                  </a:cubicBezTo>
                  <a:lnTo>
                    <a:pt x="1243" y="1087"/>
                  </a:lnTo>
                  <a:cubicBezTo>
                    <a:pt x="1334" y="1087"/>
                    <a:pt x="1423" y="1050"/>
                    <a:pt x="1487" y="986"/>
                  </a:cubicBezTo>
                  <a:lnTo>
                    <a:pt x="1523" y="986"/>
                  </a:lnTo>
                  <a:cubicBezTo>
                    <a:pt x="1563" y="1087"/>
                    <a:pt x="1675" y="1163"/>
                    <a:pt x="1791" y="1163"/>
                  </a:cubicBezTo>
                  <a:lnTo>
                    <a:pt x="1956" y="1163"/>
                  </a:lnTo>
                  <a:lnTo>
                    <a:pt x="1956" y="1190"/>
                  </a:lnTo>
                  <a:cubicBezTo>
                    <a:pt x="1960" y="1207"/>
                    <a:pt x="1971" y="1215"/>
                    <a:pt x="1985" y="1215"/>
                  </a:cubicBezTo>
                  <a:cubicBezTo>
                    <a:pt x="2013" y="1215"/>
                    <a:pt x="2054" y="1188"/>
                    <a:pt x="2096" y="1138"/>
                  </a:cubicBezTo>
                  <a:cubicBezTo>
                    <a:pt x="2208" y="1074"/>
                    <a:pt x="2297" y="962"/>
                    <a:pt x="2297" y="822"/>
                  </a:cubicBezTo>
                  <a:lnTo>
                    <a:pt x="2297" y="618"/>
                  </a:lnTo>
                  <a:lnTo>
                    <a:pt x="2284" y="618"/>
                  </a:lnTo>
                  <a:cubicBezTo>
                    <a:pt x="2248" y="453"/>
                    <a:pt x="2108" y="325"/>
                    <a:pt x="1928" y="313"/>
                  </a:cubicBezTo>
                  <a:lnTo>
                    <a:pt x="1879" y="313"/>
                  </a:lnTo>
                  <a:cubicBezTo>
                    <a:pt x="1709" y="167"/>
                    <a:pt x="1579" y="1"/>
                    <a:pt x="1320" y="1"/>
                  </a:cubicBezTo>
                  <a:close/>
                </a:path>
              </a:pathLst>
            </a:custGeom>
            <a:solidFill>
              <a:schemeClr val="dk1"/>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24" name="Google Shape;724;g23a8337c1eb_0_6"/>
            <p:cNvSpPr/>
            <p:nvPr/>
          </p:nvSpPr>
          <p:spPr>
            <a:xfrm>
              <a:off x="2148245" y="1655073"/>
              <a:ext cx="497659" cy="730435"/>
            </a:xfrm>
            <a:custGeom>
              <a:rect b="b" l="l" r="r" t="t"/>
              <a:pathLst>
                <a:path extrusionOk="0" h="3188" w="2172">
                  <a:moveTo>
                    <a:pt x="725" y="1"/>
                  </a:moveTo>
                  <a:lnTo>
                    <a:pt x="725" y="686"/>
                  </a:lnTo>
                  <a:lnTo>
                    <a:pt x="344" y="686"/>
                  </a:lnTo>
                  <a:cubicBezTo>
                    <a:pt x="305" y="686"/>
                    <a:pt x="280" y="686"/>
                    <a:pt x="253" y="698"/>
                  </a:cubicBezTo>
                  <a:cubicBezTo>
                    <a:pt x="116" y="738"/>
                    <a:pt x="0" y="863"/>
                    <a:pt x="0" y="1027"/>
                  </a:cubicBezTo>
                  <a:lnTo>
                    <a:pt x="0" y="1067"/>
                  </a:lnTo>
                  <a:cubicBezTo>
                    <a:pt x="0" y="1243"/>
                    <a:pt x="153" y="1396"/>
                    <a:pt x="344" y="1396"/>
                  </a:cubicBezTo>
                  <a:lnTo>
                    <a:pt x="433" y="1396"/>
                  </a:lnTo>
                  <a:lnTo>
                    <a:pt x="344" y="2538"/>
                  </a:lnTo>
                  <a:cubicBezTo>
                    <a:pt x="305" y="2870"/>
                    <a:pt x="558" y="3159"/>
                    <a:pt x="890" y="3186"/>
                  </a:cubicBezTo>
                  <a:lnTo>
                    <a:pt x="953" y="3186"/>
                  </a:lnTo>
                  <a:cubicBezTo>
                    <a:pt x="969" y="3187"/>
                    <a:pt x="984" y="3188"/>
                    <a:pt x="999" y="3188"/>
                  </a:cubicBezTo>
                  <a:cubicBezTo>
                    <a:pt x="1309" y="3188"/>
                    <a:pt x="1576" y="2954"/>
                    <a:pt x="1599" y="2626"/>
                  </a:cubicBezTo>
                  <a:lnTo>
                    <a:pt x="1623" y="2209"/>
                  </a:lnTo>
                  <a:cubicBezTo>
                    <a:pt x="1928" y="2197"/>
                    <a:pt x="2172" y="1956"/>
                    <a:pt x="2172" y="1664"/>
                  </a:cubicBezTo>
                  <a:lnTo>
                    <a:pt x="2172" y="330"/>
                  </a:lnTo>
                  <a:cubicBezTo>
                    <a:pt x="2172" y="305"/>
                    <a:pt x="2172" y="266"/>
                    <a:pt x="2156" y="241"/>
                  </a:cubicBezTo>
                  <a:cubicBezTo>
                    <a:pt x="2120" y="266"/>
                    <a:pt x="2068" y="266"/>
                    <a:pt x="2019" y="266"/>
                  </a:cubicBezTo>
                  <a:lnTo>
                    <a:pt x="1867" y="266"/>
                  </a:lnTo>
                  <a:cubicBezTo>
                    <a:pt x="1739" y="266"/>
                    <a:pt x="1623" y="177"/>
                    <a:pt x="1587" y="65"/>
                  </a:cubicBezTo>
                  <a:cubicBezTo>
                    <a:pt x="1523" y="141"/>
                    <a:pt x="1422" y="190"/>
                    <a:pt x="1319" y="190"/>
                  </a:cubicBezTo>
                  <a:lnTo>
                    <a:pt x="990" y="190"/>
                  </a:lnTo>
                  <a:cubicBezTo>
                    <a:pt x="862" y="190"/>
                    <a:pt x="762" y="113"/>
                    <a:pt x="725" y="1"/>
                  </a:cubicBezTo>
                  <a:close/>
                </a:path>
              </a:pathLst>
            </a:custGeom>
            <a:solidFill>
              <a:srgbClr val="E8A286"/>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25" name="Google Shape;725;g23a8337c1eb_0_6"/>
            <p:cNvSpPr/>
            <p:nvPr/>
          </p:nvSpPr>
          <p:spPr>
            <a:xfrm>
              <a:off x="2342775" y="2114229"/>
              <a:ext cx="177576" cy="125100"/>
            </a:xfrm>
            <a:custGeom>
              <a:rect b="b" l="l" r="r" t="t"/>
              <a:pathLst>
                <a:path extrusionOk="0" h="546" w="775">
                  <a:moveTo>
                    <a:pt x="1" y="1"/>
                  </a:moveTo>
                  <a:cubicBezTo>
                    <a:pt x="1" y="1"/>
                    <a:pt x="89" y="546"/>
                    <a:pt x="750" y="546"/>
                  </a:cubicBezTo>
                  <a:lnTo>
                    <a:pt x="774" y="205"/>
                  </a:lnTo>
                  <a:lnTo>
                    <a:pt x="774" y="205"/>
                  </a:lnTo>
                  <a:cubicBezTo>
                    <a:pt x="774" y="205"/>
                    <a:pt x="741" y="207"/>
                    <a:pt x="687" y="207"/>
                  </a:cubicBezTo>
                  <a:cubicBezTo>
                    <a:pt x="510" y="207"/>
                    <a:pt x="118" y="185"/>
                    <a:pt x="1" y="1"/>
                  </a:cubicBezTo>
                  <a:close/>
                </a:path>
              </a:pathLst>
            </a:custGeom>
            <a:solidFill>
              <a:srgbClr val="E06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26" name="Google Shape;726;g23a8337c1eb_0_6"/>
            <p:cNvSpPr/>
            <p:nvPr/>
          </p:nvSpPr>
          <p:spPr>
            <a:xfrm>
              <a:off x="2142521" y="2209547"/>
              <a:ext cx="439233" cy="273111"/>
            </a:xfrm>
            <a:custGeom>
              <a:rect b="b" l="l" r="r" t="t"/>
              <a:pathLst>
                <a:path extrusionOk="0" h="1192" w="1917">
                  <a:moveTo>
                    <a:pt x="286" y="0"/>
                  </a:moveTo>
                  <a:cubicBezTo>
                    <a:pt x="267" y="0"/>
                    <a:pt x="248" y="9"/>
                    <a:pt x="241" y="29"/>
                  </a:cubicBezTo>
                  <a:lnTo>
                    <a:pt x="25" y="474"/>
                  </a:lnTo>
                  <a:cubicBezTo>
                    <a:pt x="1" y="510"/>
                    <a:pt x="13" y="574"/>
                    <a:pt x="37" y="614"/>
                  </a:cubicBezTo>
                  <a:lnTo>
                    <a:pt x="494" y="1147"/>
                  </a:lnTo>
                  <a:cubicBezTo>
                    <a:pt x="517" y="1175"/>
                    <a:pt x="555" y="1191"/>
                    <a:pt x="593" y="1191"/>
                  </a:cubicBezTo>
                  <a:cubicBezTo>
                    <a:pt x="622" y="1191"/>
                    <a:pt x="652" y="1182"/>
                    <a:pt x="674" y="1159"/>
                  </a:cubicBezTo>
                  <a:lnTo>
                    <a:pt x="1091" y="766"/>
                  </a:lnTo>
                  <a:cubicBezTo>
                    <a:pt x="1097" y="760"/>
                    <a:pt x="1103" y="757"/>
                    <a:pt x="1110" y="757"/>
                  </a:cubicBezTo>
                  <a:cubicBezTo>
                    <a:pt x="1116" y="757"/>
                    <a:pt x="1123" y="760"/>
                    <a:pt x="1131" y="766"/>
                  </a:cubicBezTo>
                  <a:lnTo>
                    <a:pt x="1396" y="1071"/>
                  </a:lnTo>
                  <a:cubicBezTo>
                    <a:pt x="1416" y="1095"/>
                    <a:pt x="1438" y="1107"/>
                    <a:pt x="1458" y="1107"/>
                  </a:cubicBezTo>
                  <a:cubicBezTo>
                    <a:pt x="1479" y="1107"/>
                    <a:pt x="1498" y="1095"/>
                    <a:pt x="1511" y="1071"/>
                  </a:cubicBezTo>
                  <a:lnTo>
                    <a:pt x="1877" y="651"/>
                  </a:lnTo>
                  <a:cubicBezTo>
                    <a:pt x="1916" y="614"/>
                    <a:pt x="1916" y="562"/>
                    <a:pt x="1904" y="526"/>
                  </a:cubicBezTo>
                  <a:lnTo>
                    <a:pt x="1764" y="157"/>
                  </a:lnTo>
                  <a:cubicBezTo>
                    <a:pt x="1756" y="105"/>
                    <a:pt x="1723" y="75"/>
                    <a:pt x="1686" y="75"/>
                  </a:cubicBezTo>
                  <a:cubicBezTo>
                    <a:pt x="1669" y="75"/>
                    <a:pt x="1652" y="81"/>
                    <a:pt x="1636" y="93"/>
                  </a:cubicBezTo>
                  <a:lnTo>
                    <a:pt x="1116" y="638"/>
                  </a:lnTo>
                  <a:cubicBezTo>
                    <a:pt x="1116" y="644"/>
                    <a:pt x="1112" y="648"/>
                    <a:pt x="1109" y="648"/>
                  </a:cubicBezTo>
                  <a:cubicBezTo>
                    <a:pt x="1106" y="648"/>
                    <a:pt x="1103" y="644"/>
                    <a:pt x="1103" y="638"/>
                  </a:cubicBezTo>
                  <a:lnTo>
                    <a:pt x="330" y="17"/>
                  </a:lnTo>
                  <a:cubicBezTo>
                    <a:pt x="319" y="6"/>
                    <a:pt x="302" y="0"/>
                    <a:pt x="286" y="0"/>
                  </a:cubicBezTo>
                  <a:close/>
                </a:path>
              </a:pathLst>
            </a:custGeom>
            <a:solidFill>
              <a:srgbClr val="F2F2F2"/>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27" name="Google Shape;727;g23a8337c1eb_0_6"/>
            <p:cNvSpPr/>
            <p:nvPr/>
          </p:nvSpPr>
          <p:spPr>
            <a:xfrm>
              <a:off x="2136331" y="2203127"/>
              <a:ext cx="450918" cy="283873"/>
            </a:xfrm>
            <a:custGeom>
              <a:rect b="b" l="l" r="r" t="t"/>
              <a:pathLst>
                <a:path extrusionOk="0" h="1239" w="1968">
                  <a:moveTo>
                    <a:pt x="345" y="57"/>
                  </a:moveTo>
                  <a:lnTo>
                    <a:pt x="1118" y="691"/>
                  </a:lnTo>
                  <a:cubicBezTo>
                    <a:pt x="1124" y="698"/>
                    <a:pt x="1134" y="702"/>
                    <a:pt x="1144" y="702"/>
                  </a:cubicBezTo>
                  <a:cubicBezTo>
                    <a:pt x="1154" y="702"/>
                    <a:pt x="1164" y="698"/>
                    <a:pt x="1170" y="691"/>
                  </a:cubicBezTo>
                  <a:lnTo>
                    <a:pt x="1691" y="146"/>
                  </a:lnTo>
                  <a:cubicBezTo>
                    <a:pt x="1699" y="137"/>
                    <a:pt x="1708" y="128"/>
                    <a:pt x="1717" y="128"/>
                  </a:cubicBezTo>
                  <a:cubicBezTo>
                    <a:pt x="1720" y="128"/>
                    <a:pt x="1724" y="130"/>
                    <a:pt x="1727" y="133"/>
                  </a:cubicBezTo>
                  <a:cubicBezTo>
                    <a:pt x="1739" y="133"/>
                    <a:pt x="1767" y="158"/>
                    <a:pt x="1767" y="185"/>
                  </a:cubicBezTo>
                  <a:lnTo>
                    <a:pt x="1904" y="554"/>
                  </a:lnTo>
                  <a:cubicBezTo>
                    <a:pt x="1919" y="590"/>
                    <a:pt x="1919" y="630"/>
                    <a:pt x="1892" y="654"/>
                  </a:cubicBezTo>
                  <a:lnTo>
                    <a:pt x="1523" y="1087"/>
                  </a:lnTo>
                  <a:lnTo>
                    <a:pt x="1511" y="1087"/>
                  </a:lnTo>
                  <a:cubicBezTo>
                    <a:pt x="1511" y="1099"/>
                    <a:pt x="1499" y="1111"/>
                    <a:pt x="1487" y="1111"/>
                  </a:cubicBezTo>
                  <a:cubicBezTo>
                    <a:pt x="1474" y="1111"/>
                    <a:pt x="1462" y="1099"/>
                    <a:pt x="1447" y="1087"/>
                  </a:cubicBezTo>
                  <a:lnTo>
                    <a:pt x="1170" y="782"/>
                  </a:lnTo>
                  <a:cubicBezTo>
                    <a:pt x="1170" y="767"/>
                    <a:pt x="1158" y="767"/>
                    <a:pt x="1143" y="767"/>
                  </a:cubicBezTo>
                  <a:cubicBezTo>
                    <a:pt x="1130" y="767"/>
                    <a:pt x="1118" y="767"/>
                    <a:pt x="1106" y="782"/>
                  </a:cubicBezTo>
                  <a:lnTo>
                    <a:pt x="674" y="1175"/>
                  </a:lnTo>
                  <a:cubicBezTo>
                    <a:pt x="665" y="1184"/>
                    <a:pt x="650" y="1192"/>
                    <a:pt x="633" y="1192"/>
                  </a:cubicBezTo>
                  <a:cubicBezTo>
                    <a:pt x="625" y="1192"/>
                    <a:pt x="618" y="1191"/>
                    <a:pt x="610" y="1187"/>
                  </a:cubicBezTo>
                  <a:cubicBezTo>
                    <a:pt x="585" y="1187"/>
                    <a:pt x="561" y="1175"/>
                    <a:pt x="549" y="1163"/>
                  </a:cubicBezTo>
                  <a:lnTo>
                    <a:pt x="92" y="630"/>
                  </a:lnTo>
                  <a:cubicBezTo>
                    <a:pt x="64" y="590"/>
                    <a:pt x="52" y="554"/>
                    <a:pt x="77" y="514"/>
                  </a:cubicBezTo>
                  <a:lnTo>
                    <a:pt x="293" y="69"/>
                  </a:lnTo>
                  <a:cubicBezTo>
                    <a:pt x="293" y="57"/>
                    <a:pt x="305" y="57"/>
                    <a:pt x="305" y="57"/>
                  </a:cubicBezTo>
                  <a:close/>
                  <a:moveTo>
                    <a:pt x="323" y="1"/>
                  </a:moveTo>
                  <a:cubicBezTo>
                    <a:pt x="314" y="1"/>
                    <a:pt x="304" y="2"/>
                    <a:pt x="293" y="6"/>
                  </a:cubicBezTo>
                  <a:cubicBezTo>
                    <a:pt x="281" y="6"/>
                    <a:pt x="256" y="21"/>
                    <a:pt x="244" y="45"/>
                  </a:cubicBezTo>
                  <a:lnTo>
                    <a:pt x="28" y="490"/>
                  </a:lnTo>
                  <a:cubicBezTo>
                    <a:pt x="0" y="538"/>
                    <a:pt x="16" y="602"/>
                    <a:pt x="52" y="654"/>
                  </a:cubicBezTo>
                  <a:lnTo>
                    <a:pt x="509" y="1199"/>
                  </a:lnTo>
                  <a:cubicBezTo>
                    <a:pt x="521" y="1224"/>
                    <a:pt x="561" y="1239"/>
                    <a:pt x="597" y="1239"/>
                  </a:cubicBezTo>
                  <a:lnTo>
                    <a:pt x="610" y="1239"/>
                  </a:lnTo>
                  <a:cubicBezTo>
                    <a:pt x="649" y="1239"/>
                    <a:pt x="686" y="1224"/>
                    <a:pt x="713" y="1212"/>
                  </a:cubicBezTo>
                  <a:lnTo>
                    <a:pt x="1130" y="819"/>
                  </a:lnTo>
                  <a:lnTo>
                    <a:pt x="1411" y="1111"/>
                  </a:lnTo>
                  <a:cubicBezTo>
                    <a:pt x="1423" y="1148"/>
                    <a:pt x="1447" y="1163"/>
                    <a:pt x="1487" y="1163"/>
                  </a:cubicBezTo>
                  <a:cubicBezTo>
                    <a:pt x="1511" y="1163"/>
                    <a:pt x="1538" y="1135"/>
                    <a:pt x="1563" y="1111"/>
                  </a:cubicBezTo>
                  <a:lnTo>
                    <a:pt x="1931" y="691"/>
                  </a:lnTo>
                  <a:cubicBezTo>
                    <a:pt x="1968" y="654"/>
                    <a:pt x="1968" y="590"/>
                    <a:pt x="1956" y="538"/>
                  </a:cubicBezTo>
                  <a:lnTo>
                    <a:pt x="1816" y="173"/>
                  </a:lnTo>
                  <a:cubicBezTo>
                    <a:pt x="1803" y="133"/>
                    <a:pt x="1779" y="97"/>
                    <a:pt x="1739" y="82"/>
                  </a:cubicBezTo>
                  <a:cubicBezTo>
                    <a:pt x="1733" y="78"/>
                    <a:pt x="1726" y="77"/>
                    <a:pt x="1718" y="77"/>
                  </a:cubicBezTo>
                  <a:cubicBezTo>
                    <a:pt x="1695" y="77"/>
                    <a:pt x="1669" y="89"/>
                    <a:pt x="1651" y="109"/>
                  </a:cubicBezTo>
                  <a:lnTo>
                    <a:pt x="1130" y="642"/>
                  </a:lnTo>
                  <a:lnTo>
                    <a:pt x="369" y="21"/>
                  </a:lnTo>
                  <a:cubicBezTo>
                    <a:pt x="360" y="10"/>
                    <a:pt x="345" y="1"/>
                    <a:pt x="323" y="1"/>
                  </a:cubicBezTo>
                  <a:close/>
                </a:path>
              </a:pathLst>
            </a:custGeom>
            <a:solidFill>
              <a:srgbClr val="561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28" name="Google Shape;728;g23a8337c1eb_0_6"/>
            <p:cNvSpPr/>
            <p:nvPr/>
          </p:nvSpPr>
          <p:spPr>
            <a:xfrm>
              <a:off x="2607411" y="2547500"/>
              <a:ext cx="276560" cy="44220"/>
            </a:xfrm>
            <a:custGeom>
              <a:rect b="b" l="l" r="r" t="t"/>
              <a:pathLst>
                <a:path extrusionOk="0" h="193" w="1207">
                  <a:moveTo>
                    <a:pt x="52" y="1"/>
                  </a:moveTo>
                  <a:cubicBezTo>
                    <a:pt x="28" y="1"/>
                    <a:pt x="0" y="13"/>
                    <a:pt x="0" y="40"/>
                  </a:cubicBezTo>
                  <a:lnTo>
                    <a:pt x="0" y="141"/>
                  </a:lnTo>
                  <a:cubicBezTo>
                    <a:pt x="0" y="165"/>
                    <a:pt x="28" y="193"/>
                    <a:pt x="52" y="193"/>
                  </a:cubicBezTo>
                  <a:lnTo>
                    <a:pt x="1157" y="193"/>
                  </a:lnTo>
                  <a:cubicBezTo>
                    <a:pt x="1182" y="193"/>
                    <a:pt x="1206" y="165"/>
                    <a:pt x="1206" y="141"/>
                  </a:cubicBezTo>
                  <a:lnTo>
                    <a:pt x="1206" y="40"/>
                  </a:lnTo>
                  <a:cubicBezTo>
                    <a:pt x="1206" y="13"/>
                    <a:pt x="1182" y="1"/>
                    <a:pt x="1157" y="1"/>
                  </a:cubicBezTo>
                  <a:close/>
                </a:path>
              </a:pathLst>
            </a:custGeom>
            <a:solidFill>
              <a:srgbClr val="92D050"/>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29" name="Google Shape;729;g23a8337c1eb_0_6"/>
            <p:cNvSpPr/>
            <p:nvPr/>
          </p:nvSpPr>
          <p:spPr>
            <a:xfrm>
              <a:off x="2587020" y="2602720"/>
              <a:ext cx="317112" cy="372782"/>
            </a:xfrm>
            <a:custGeom>
              <a:rect b="b" l="l" r="r" t="t"/>
              <a:pathLst>
                <a:path extrusionOk="0" h="1627" w="1384">
                  <a:moveTo>
                    <a:pt x="1" y="0"/>
                  </a:moveTo>
                  <a:lnTo>
                    <a:pt x="193" y="1627"/>
                  </a:lnTo>
                  <a:lnTo>
                    <a:pt x="1195" y="1627"/>
                  </a:lnTo>
                  <a:lnTo>
                    <a:pt x="1384" y="0"/>
                  </a:lnTo>
                  <a:close/>
                </a:path>
              </a:pathLst>
            </a:custGeom>
            <a:solidFill>
              <a:srgbClr val="92D050"/>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30" name="Google Shape;730;g23a8337c1eb_0_6"/>
            <p:cNvSpPr/>
            <p:nvPr/>
          </p:nvSpPr>
          <p:spPr>
            <a:xfrm>
              <a:off x="2564105" y="2582558"/>
              <a:ext cx="363847" cy="61630"/>
            </a:xfrm>
            <a:custGeom>
              <a:rect b="b" l="l" r="r" t="t"/>
              <a:pathLst>
                <a:path extrusionOk="0" h="269" w="1588">
                  <a:moveTo>
                    <a:pt x="128" y="0"/>
                  </a:moveTo>
                  <a:cubicBezTo>
                    <a:pt x="52" y="0"/>
                    <a:pt x="0" y="52"/>
                    <a:pt x="0" y="128"/>
                  </a:cubicBezTo>
                  <a:cubicBezTo>
                    <a:pt x="0" y="204"/>
                    <a:pt x="52" y="268"/>
                    <a:pt x="128" y="268"/>
                  </a:cubicBezTo>
                  <a:lnTo>
                    <a:pt x="1459" y="268"/>
                  </a:lnTo>
                  <a:cubicBezTo>
                    <a:pt x="1523" y="268"/>
                    <a:pt x="1587" y="204"/>
                    <a:pt x="1587" y="128"/>
                  </a:cubicBezTo>
                  <a:cubicBezTo>
                    <a:pt x="1587" y="52"/>
                    <a:pt x="1523" y="0"/>
                    <a:pt x="1459" y="0"/>
                  </a:cubicBezTo>
                  <a:close/>
                </a:path>
              </a:pathLst>
            </a:custGeom>
            <a:solidFill>
              <a:srgbClr val="561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31" name="Google Shape;731;g23a8337c1eb_0_6"/>
            <p:cNvSpPr/>
            <p:nvPr/>
          </p:nvSpPr>
          <p:spPr>
            <a:xfrm>
              <a:off x="2674318" y="2696199"/>
              <a:ext cx="142517" cy="142510"/>
            </a:xfrm>
            <a:custGeom>
              <a:rect b="b" l="l" r="r" t="t"/>
              <a:pathLst>
                <a:path extrusionOk="0" h="622" w="622">
                  <a:moveTo>
                    <a:pt x="305" y="1"/>
                  </a:moveTo>
                  <a:cubicBezTo>
                    <a:pt x="141" y="1"/>
                    <a:pt x="1" y="138"/>
                    <a:pt x="1" y="305"/>
                  </a:cubicBezTo>
                  <a:cubicBezTo>
                    <a:pt x="1" y="482"/>
                    <a:pt x="141" y="622"/>
                    <a:pt x="305" y="622"/>
                  </a:cubicBezTo>
                  <a:cubicBezTo>
                    <a:pt x="485" y="622"/>
                    <a:pt x="622" y="482"/>
                    <a:pt x="622" y="305"/>
                  </a:cubicBezTo>
                  <a:cubicBezTo>
                    <a:pt x="622" y="138"/>
                    <a:pt x="485" y="1"/>
                    <a:pt x="305" y="1"/>
                  </a:cubicBezTo>
                  <a:close/>
                </a:path>
              </a:pathLst>
            </a:custGeom>
            <a:solidFill>
              <a:srgbClr val="F6EEE2"/>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32" name="Google Shape;732;g23a8337c1eb_0_6"/>
            <p:cNvSpPr/>
            <p:nvPr/>
          </p:nvSpPr>
          <p:spPr>
            <a:xfrm>
              <a:off x="1663193" y="2662065"/>
              <a:ext cx="1247127" cy="676591"/>
            </a:xfrm>
            <a:custGeom>
              <a:rect b="b" l="l" r="r" t="t"/>
              <a:pathLst>
                <a:path extrusionOk="0" h="2953" w="5443">
                  <a:moveTo>
                    <a:pt x="4527" y="0"/>
                  </a:moveTo>
                  <a:cubicBezTo>
                    <a:pt x="4516" y="0"/>
                    <a:pt x="4503" y="3"/>
                    <a:pt x="4490" y="9"/>
                  </a:cubicBezTo>
                  <a:cubicBezTo>
                    <a:pt x="4465" y="9"/>
                    <a:pt x="4441" y="22"/>
                    <a:pt x="4426" y="34"/>
                  </a:cubicBezTo>
                  <a:cubicBezTo>
                    <a:pt x="4249" y="162"/>
                    <a:pt x="3792" y="631"/>
                    <a:pt x="3792" y="631"/>
                  </a:cubicBezTo>
                  <a:cubicBezTo>
                    <a:pt x="3740" y="683"/>
                    <a:pt x="3704" y="743"/>
                    <a:pt x="3664" y="807"/>
                  </a:cubicBezTo>
                  <a:lnTo>
                    <a:pt x="1761" y="1404"/>
                  </a:lnTo>
                  <a:lnTo>
                    <a:pt x="1761" y="1404"/>
                  </a:lnTo>
                  <a:lnTo>
                    <a:pt x="1852" y="960"/>
                  </a:lnTo>
                  <a:lnTo>
                    <a:pt x="266" y="911"/>
                  </a:lnTo>
                  <a:lnTo>
                    <a:pt x="74" y="1873"/>
                  </a:lnTo>
                  <a:cubicBezTo>
                    <a:pt x="0" y="2467"/>
                    <a:pt x="480" y="2952"/>
                    <a:pt x="1031" y="2952"/>
                  </a:cubicBezTo>
                  <a:cubicBezTo>
                    <a:pt x="1142" y="2952"/>
                    <a:pt x="1255" y="2933"/>
                    <a:pt x="1368" y="2890"/>
                  </a:cubicBezTo>
                  <a:lnTo>
                    <a:pt x="4072" y="1825"/>
                  </a:lnTo>
                  <a:cubicBezTo>
                    <a:pt x="4136" y="1825"/>
                    <a:pt x="4213" y="1825"/>
                    <a:pt x="4249" y="1797"/>
                  </a:cubicBezTo>
                  <a:lnTo>
                    <a:pt x="5050" y="1456"/>
                  </a:lnTo>
                  <a:cubicBezTo>
                    <a:pt x="5202" y="1392"/>
                    <a:pt x="5263" y="1200"/>
                    <a:pt x="5138" y="1176"/>
                  </a:cubicBezTo>
                  <a:cubicBezTo>
                    <a:pt x="5263" y="1164"/>
                    <a:pt x="5391" y="1112"/>
                    <a:pt x="5367" y="960"/>
                  </a:cubicBezTo>
                  <a:cubicBezTo>
                    <a:pt x="5355" y="871"/>
                    <a:pt x="5291" y="859"/>
                    <a:pt x="5227" y="847"/>
                  </a:cubicBezTo>
                  <a:cubicBezTo>
                    <a:pt x="5339" y="835"/>
                    <a:pt x="5443" y="795"/>
                    <a:pt x="5431" y="683"/>
                  </a:cubicBezTo>
                  <a:cubicBezTo>
                    <a:pt x="5431" y="542"/>
                    <a:pt x="5315" y="515"/>
                    <a:pt x="5215" y="515"/>
                  </a:cubicBezTo>
                  <a:cubicBezTo>
                    <a:pt x="5278" y="503"/>
                    <a:pt x="5355" y="466"/>
                    <a:pt x="5339" y="363"/>
                  </a:cubicBezTo>
                  <a:cubicBezTo>
                    <a:pt x="5312" y="243"/>
                    <a:pt x="5231" y="206"/>
                    <a:pt x="5133" y="206"/>
                  </a:cubicBezTo>
                  <a:cubicBezTo>
                    <a:pt x="5013" y="206"/>
                    <a:pt x="4868" y="260"/>
                    <a:pt x="4758" y="287"/>
                  </a:cubicBezTo>
                  <a:cubicBezTo>
                    <a:pt x="4669" y="314"/>
                    <a:pt x="4593" y="351"/>
                    <a:pt x="4502" y="378"/>
                  </a:cubicBezTo>
                  <a:cubicBezTo>
                    <a:pt x="4541" y="287"/>
                    <a:pt x="4578" y="198"/>
                    <a:pt x="4578" y="98"/>
                  </a:cubicBezTo>
                  <a:cubicBezTo>
                    <a:pt x="4578" y="73"/>
                    <a:pt x="4578" y="34"/>
                    <a:pt x="4554" y="9"/>
                  </a:cubicBezTo>
                  <a:cubicBezTo>
                    <a:pt x="4548" y="3"/>
                    <a:pt x="4538" y="0"/>
                    <a:pt x="4527" y="0"/>
                  </a:cubicBezTo>
                  <a:close/>
                </a:path>
              </a:pathLst>
            </a:custGeom>
            <a:solidFill>
              <a:srgbClr val="E8A286"/>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33" name="Google Shape;733;g23a8337c1eb_0_6"/>
            <p:cNvSpPr/>
            <p:nvPr/>
          </p:nvSpPr>
          <p:spPr>
            <a:xfrm>
              <a:off x="2060957" y="2588053"/>
              <a:ext cx="110441" cy="393166"/>
            </a:xfrm>
            <a:custGeom>
              <a:rect b="b" l="l" r="r" t="t"/>
              <a:pathLst>
                <a:path extrusionOk="0" h="1716" w="482">
                  <a:moveTo>
                    <a:pt x="457" y="1"/>
                  </a:moveTo>
                  <a:cubicBezTo>
                    <a:pt x="445" y="1"/>
                    <a:pt x="433" y="16"/>
                    <a:pt x="433" y="28"/>
                  </a:cubicBezTo>
                  <a:lnTo>
                    <a:pt x="369" y="1182"/>
                  </a:lnTo>
                  <a:cubicBezTo>
                    <a:pt x="369" y="1234"/>
                    <a:pt x="345" y="1258"/>
                    <a:pt x="305" y="1258"/>
                  </a:cubicBezTo>
                  <a:lnTo>
                    <a:pt x="89" y="1258"/>
                  </a:lnTo>
                  <a:lnTo>
                    <a:pt x="13" y="1691"/>
                  </a:lnTo>
                  <a:cubicBezTo>
                    <a:pt x="1" y="1703"/>
                    <a:pt x="13" y="1715"/>
                    <a:pt x="25" y="1715"/>
                  </a:cubicBezTo>
                  <a:lnTo>
                    <a:pt x="40" y="1715"/>
                  </a:lnTo>
                  <a:cubicBezTo>
                    <a:pt x="52" y="1715"/>
                    <a:pt x="52" y="1703"/>
                    <a:pt x="65" y="1691"/>
                  </a:cubicBezTo>
                  <a:lnTo>
                    <a:pt x="141" y="1310"/>
                  </a:lnTo>
                  <a:lnTo>
                    <a:pt x="293" y="1310"/>
                  </a:lnTo>
                  <a:cubicBezTo>
                    <a:pt x="369" y="1310"/>
                    <a:pt x="421" y="1258"/>
                    <a:pt x="421" y="1194"/>
                  </a:cubicBezTo>
                  <a:lnTo>
                    <a:pt x="482" y="28"/>
                  </a:lnTo>
                  <a:cubicBezTo>
                    <a:pt x="482" y="16"/>
                    <a:pt x="470" y="1"/>
                    <a:pt x="457" y="1"/>
                  </a:cubicBezTo>
                  <a:close/>
                </a:path>
              </a:pathLst>
            </a:custGeom>
            <a:solidFill>
              <a:srgbClr val="561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34" name="Google Shape;734;g23a8337c1eb_0_6"/>
            <p:cNvSpPr/>
            <p:nvPr/>
          </p:nvSpPr>
          <p:spPr>
            <a:xfrm>
              <a:off x="2596182" y="2710181"/>
              <a:ext cx="113185" cy="79049"/>
            </a:xfrm>
            <a:custGeom>
              <a:rect b="b" l="l" r="r" t="t"/>
              <a:pathLst>
                <a:path extrusionOk="0" h="345" w="492">
                  <a:moveTo>
                    <a:pt x="494" y="0"/>
                  </a:moveTo>
                  <a:lnTo>
                    <a:pt x="494" y="0"/>
                  </a:lnTo>
                  <a:cubicBezTo>
                    <a:pt x="418" y="28"/>
                    <a:pt x="0" y="345"/>
                    <a:pt x="0" y="345"/>
                  </a:cubicBezTo>
                  <a:lnTo>
                    <a:pt x="430" y="168"/>
                  </a:lnTo>
                  <a:lnTo>
                    <a:pt x="494" y="0"/>
                  </a:lnTo>
                  <a:close/>
                </a:path>
              </a:pathLst>
            </a:custGeom>
            <a:solidFill>
              <a:srgbClr val="E58E70"/>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35" name="Google Shape;735;g23a8337c1eb_0_6"/>
            <p:cNvSpPr/>
            <p:nvPr/>
          </p:nvSpPr>
          <p:spPr>
            <a:xfrm>
              <a:off x="2787959" y="2771582"/>
              <a:ext cx="84774" cy="35058"/>
            </a:xfrm>
            <a:custGeom>
              <a:rect b="b" l="l" r="r" t="t"/>
              <a:pathLst>
                <a:path extrusionOk="0" h="153" w="370">
                  <a:moveTo>
                    <a:pt x="342" y="0"/>
                  </a:moveTo>
                  <a:cubicBezTo>
                    <a:pt x="293" y="13"/>
                    <a:pt x="50" y="89"/>
                    <a:pt x="25" y="101"/>
                  </a:cubicBezTo>
                  <a:cubicBezTo>
                    <a:pt x="13" y="101"/>
                    <a:pt x="1" y="113"/>
                    <a:pt x="13" y="128"/>
                  </a:cubicBezTo>
                  <a:cubicBezTo>
                    <a:pt x="13" y="141"/>
                    <a:pt x="25" y="153"/>
                    <a:pt x="37" y="153"/>
                  </a:cubicBezTo>
                  <a:cubicBezTo>
                    <a:pt x="141" y="113"/>
                    <a:pt x="318" y="64"/>
                    <a:pt x="342" y="52"/>
                  </a:cubicBezTo>
                  <a:cubicBezTo>
                    <a:pt x="354" y="52"/>
                    <a:pt x="369" y="37"/>
                    <a:pt x="369" y="25"/>
                  </a:cubicBezTo>
                  <a:cubicBezTo>
                    <a:pt x="369" y="13"/>
                    <a:pt x="354" y="0"/>
                    <a:pt x="342" y="0"/>
                  </a:cubicBezTo>
                  <a:close/>
                </a:path>
              </a:pathLst>
            </a:custGeom>
            <a:solidFill>
              <a:srgbClr val="E06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36" name="Google Shape;736;g23a8337c1eb_0_6"/>
            <p:cNvSpPr/>
            <p:nvPr/>
          </p:nvSpPr>
          <p:spPr>
            <a:xfrm>
              <a:off x="1996802" y="2960607"/>
              <a:ext cx="134270" cy="52696"/>
            </a:xfrm>
            <a:custGeom>
              <a:rect b="b" l="l" r="r" t="t"/>
              <a:pathLst>
                <a:path extrusionOk="0" h="230" w="586">
                  <a:moveTo>
                    <a:pt x="549" y="1"/>
                  </a:moveTo>
                  <a:lnTo>
                    <a:pt x="16" y="177"/>
                  </a:lnTo>
                  <a:cubicBezTo>
                    <a:pt x="0" y="177"/>
                    <a:pt x="0" y="202"/>
                    <a:pt x="0" y="217"/>
                  </a:cubicBezTo>
                  <a:cubicBezTo>
                    <a:pt x="0" y="217"/>
                    <a:pt x="16" y="229"/>
                    <a:pt x="28" y="229"/>
                  </a:cubicBezTo>
                  <a:lnTo>
                    <a:pt x="573" y="50"/>
                  </a:lnTo>
                  <a:cubicBezTo>
                    <a:pt x="585" y="37"/>
                    <a:pt x="585" y="25"/>
                    <a:pt x="585" y="13"/>
                  </a:cubicBezTo>
                  <a:cubicBezTo>
                    <a:pt x="585" y="1"/>
                    <a:pt x="561" y="1"/>
                    <a:pt x="549" y="1"/>
                  </a:cubicBezTo>
                  <a:close/>
                </a:path>
              </a:pathLst>
            </a:custGeom>
            <a:solidFill>
              <a:srgbClr val="E06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37" name="Google Shape;737;g23a8337c1eb_0_6"/>
            <p:cNvSpPr/>
            <p:nvPr/>
          </p:nvSpPr>
          <p:spPr>
            <a:xfrm>
              <a:off x="2802626" y="2849718"/>
              <a:ext cx="70116" cy="29553"/>
            </a:xfrm>
            <a:custGeom>
              <a:rect b="b" l="l" r="r" t="t"/>
              <a:pathLst>
                <a:path extrusionOk="0" h="129" w="306">
                  <a:moveTo>
                    <a:pt x="266" y="1"/>
                  </a:moveTo>
                  <a:lnTo>
                    <a:pt x="25" y="77"/>
                  </a:lnTo>
                  <a:cubicBezTo>
                    <a:pt x="13" y="92"/>
                    <a:pt x="1" y="104"/>
                    <a:pt x="13" y="116"/>
                  </a:cubicBezTo>
                  <a:cubicBezTo>
                    <a:pt x="13" y="128"/>
                    <a:pt x="25" y="128"/>
                    <a:pt x="37" y="128"/>
                  </a:cubicBezTo>
                  <a:lnTo>
                    <a:pt x="278" y="52"/>
                  </a:lnTo>
                  <a:cubicBezTo>
                    <a:pt x="290" y="52"/>
                    <a:pt x="305" y="40"/>
                    <a:pt x="305" y="16"/>
                  </a:cubicBezTo>
                  <a:cubicBezTo>
                    <a:pt x="290" y="1"/>
                    <a:pt x="278" y="1"/>
                    <a:pt x="266" y="1"/>
                  </a:cubicBezTo>
                  <a:close/>
                </a:path>
              </a:pathLst>
            </a:custGeom>
            <a:solidFill>
              <a:srgbClr val="E06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38" name="Google Shape;738;g23a8337c1eb_0_6"/>
            <p:cNvSpPr/>
            <p:nvPr/>
          </p:nvSpPr>
          <p:spPr>
            <a:xfrm>
              <a:off x="2805607" y="2925787"/>
              <a:ext cx="43305" cy="20391"/>
            </a:xfrm>
            <a:custGeom>
              <a:rect b="b" l="l" r="r" t="t"/>
              <a:pathLst>
                <a:path extrusionOk="0" h="89" w="189">
                  <a:moveTo>
                    <a:pt x="152" y="1"/>
                  </a:moveTo>
                  <a:lnTo>
                    <a:pt x="12" y="37"/>
                  </a:lnTo>
                  <a:cubicBezTo>
                    <a:pt x="0" y="49"/>
                    <a:pt x="0" y="64"/>
                    <a:pt x="0" y="77"/>
                  </a:cubicBezTo>
                  <a:cubicBezTo>
                    <a:pt x="0" y="89"/>
                    <a:pt x="12" y="89"/>
                    <a:pt x="24" y="89"/>
                  </a:cubicBezTo>
                  <a:lnTo>
                    <a:pt x="37" y="89"/>
                  </a:lnTo>
                  <a:lnTo>
                    <a:pt x="165" y="49"/>
                  </a:lnTo>
                  <a:cubicBezTo>
                    <a:pt x="177" y="49"/>
                    <a:pt x="189" y="37"/>
                    <a:pt x="177" y="25"/>
                  </a:cubicBezTo>
                  <a:cubicBezTo>
                    <a:pt x="177" y="13"/>
                    <a:pt x="165" y="1"/>
                    <a:pt x="152" y="1"/>
                  </a:cubicBezTo>
                  <a:close/>
                </a:path>
              </a:pathLst>
            </a:custGeom>
            <a:solidFill>
              <a:srgbClr val="E06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pic>
        <p:nvPicPr>
          <p:cNvPr descr="Graphical user interface, application&#10;&#10;Description automatically generated with medium confidence" id="739" name="Google Shape;739;g23a8337c1eb_0_6"/>
          <p:cNvPicPr preferRelativeResize="0"/>
          <p:nvPr/>
        </p:nvPicPr>
        <p:blipFill rotWithShape="1">
          <a:blip r:embed="rId5">
            <a:alphaModFix/>
          </a:blip>
          <a:srcRect b="0" l="0" r="0" t="0"/>
          <a:stretch/>
        </p:blipFill>
        <p:spPr>
          <a:xfrm>
            <a:off x="34350" y="4765725"/>
            <a:ext cx="1559450" cy="327176"/>
          </a:xfrm>
          <a:prstGeom prst="rect">
            <a:avLst/>
          </a:prstGeom>
          <a:noFill/>
          <a:ln>
            <a:noFill/>
          </a:ln>
        </p:spPr>
      </p:pic>
      <p:pic>
        <p:nvPicPr>
          <p:cNvPr id="740" name="Google Shape;740;g23a8337c1eb_0_6"/>
          <p:cNvPicPr preferRelativeResize="0"/>
          <p:nvPr/>
        </p:nvPicPr>
        <p:blipFill rotWithShape="1">
          <a:blip r:embed="rId6">
            <a:alphaModFix/>
          </a:blip>
          <a:srcRect b="0" l="0" r="0" t="7561"/>
          <a:stretch/>
        </p:blipFill>
        <p:spPr>
          <a:xfrm>
            <a:off x="3561600" y="2571750"/>
            <a:ext cx="2020826" cy="18679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6"/>
          <p:cNvSpPr txBox="1"/>
          <p:nvPr>
            <p:ph type="title"/>
          </p:nvPr>
        </p:nvSpPr>
        <p:spPr>
          <a:xfrm>
            <a:off x="1925500" y="648650"/>
            <a:ext cx="6321600" cy="635400"/>
          </a:xfrm>
          <a:prstGeom prst="rect">
            <a:avLst/>
          </a:prstGeom>
          <a:noFill/>
          <a:ln>
            <a:noFill/>
          </a:ln>
        </p:spPr>
        <p:txBody>
          <a:bodyPr anchorCtr="0" anchor="t" bIns="91425" lIns="91425" spcFirstLastPara="1" rIns="91425" wrap="square" tIns="91425">
            <a:noAutofit/>
          </a:bodyPr>
          <a:lstStyle/>
          <a:p>
            <a:pPr indent="0" lvl="0" marL="457200" rtl="0" algn="ctr">
              <a:lnSpc>
                <a:spcPct val="100000"/>
              </a:lnSpc>
              <a:spcBef>
                <a:spcPts val="0"/>
              </a:spcBef>
              <a:spcAft>
                <a:spcPts val="0"/>
              </a:spcAft>
              <a:buClr>
                <a:schemeClr val="dk2"/>
              </a:buClr>
              <a:buSzPts val="1100"/>
              <a:buFont typeface="Arial"/>
              <a:buNone/>
            </a:pPr>
            <a:r>
              <a:rPr lang="es-ES" sz="1400">
                <a:latin typeface="Lato"/>
                <a:ea typeface="Lato"/>
                <a:cs typeface="Lato"/>
                <a:sym typeface="Lato"/>
              </a:rPr>
              <a:t>Cartografía de los procesos económicos y financieros de las empresas sociales</a:t>
            </a:r>
            <a:endParaRPr sz="2600"/>
          </a:p>
        </p:txBody>
      </p:sp>
      <p:sp>
        <p:nvSpPr>
          <p:cNvPr id="176" name="Google Shape;176;p6"/>
          <p:cNvSpPr txBox="1"/>
          <p:nvPr/>
        </p:nvSpPr>
        <p:spPr>
          <a:xfrm>
            <a:off x="456075" y="2317800"/>
            <a:ext cx="2087400" cy="76146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1600"/>
              </a:spcAft>
              <a:buClr>
                <a:srgbClr val="000000"/>
              </a:buClr>
              <a:buSzPts val="2100"/>
              <a:buFont typeface="Arial"/>
              <a:buNone/>
            </a:pPr>
            <a:r>
              <a:rPr b="1" i="0" lang="es-ES" sz="2100" u="none" cap="none" strike="noStrike">
                <a:solidFill>
                  <a:schemeClr val="dk1"/>
                </a:solidFill>
                <a:latin typeface="Lato"/>
                <a:ea typeface="Lato"/>
                <a:cs typeface="Lato"/>
                <a:sym typeface="Lato"/>
              </a:rPr>
              <a:t>índice</a:t>
            </a:r>
            <a:endParaRPr b="0" i="0" sz="1400" u="none" cap="none" strike="noStrike">
              <a:solidFill>
                <a:srgbClr val="000000"/>
              </a:solidFill>
              <a:latin typeface="Arial"/>
              <a:ea typeface="Arial"/>
              <a:cs typeface="Arial"/>
              <a:sym typeface="Arial"/>
            </a:endParaRPr>
          </a:p>
        </p:txBody>
      </p:sp>
      <p:sp>
        <p:nvSpPr>
          <p:cNvPr id="177" name="Google Shape;177;p6"/>
          <p:cNvSpPr txBox="1"/>
          <p:nvPr>
            <p:ph idx="1" type="body"/>
          </p:nvPr>
        </p:nvSpPr>
        <p:spPr>
          <a:xfrm>
            <a:off x="1925500" y="1284050"/>
            <a:ext cx="6371400" cy="3667800"/>
          </a:xfrm>
          <a:prstGeom prst="rect">
            <a:avLst/>
          </a:prstGeom>
          <a:noFill/>
          <a:ln>
            <a:noFill/>
          </a:ln>
        </p:spPr>
        <p:txBody>
          <a:bodyPr anchorCtr="0" anchor="t" bIns="91425" lIns="91425" spcFirstLastPara="1" rIns="91425" wrap="square" tIns="91425">
            <a:noAutofit/>
          </a:bodyPr>
          <a:lstStyle/>
          <a:p>
            <a:pPr indent="-311150" lvl="0" marL="457200" rtl="0" algn="l">
              <a:lnSpc>
                <a:spcPct val="100000"/>
              </a:lnSpc>
              <a:spcBef>
                <a:spcPts val="0"/>
              </a:spcBef>
              <a:spcAft>
                <a:spcPts val="0"/>
              </a:spcAft>
              <a:buClr>
                <a:schemeClr val="dk1"/>
              </a:buClr>
              <a:buSzPts val="1300"/>
              <a:buAutoNum type="arabicPeriod"/>
            </a:pPr>
            <a:r>
              <a:rPr b="1" lang="es-ES" sz="1300">
                <a:solidFill>
                  <a:schemeClr val="dk1"/>
                </a:solidFill>
              </a:rPr>
              <a:t>EL PROCESO DE PLANIFICACIÓN EMPRESARIAL</a:t>
            </a:r>
            <a:endParaRPr/>
          </a:p>
          <a:p>
            <a:pPr indent="-228600" lvl="0" marL="457200" rtl="0" algn="l">
              <a:lnSpc>
                <a:spcPct val="100000"/>
              </a:lnSpc>
              <a:spcBef>
                <a:spcPts val="0"/>
              </a:spcBef>
              <a:spcAft>
                <a:spcPts val="0"/>
              </a:spcAft>
              <a:buClr>
                <a:schemeClr val="dk1"/>
              </a:buClr>
              <a:buSzPts val="1300"/>
              <a:buNone/>
            </a:pPr>
            <a:r>
              <a:t/>
            </a:r>
            <a:endParaRPr b="1" sz="1300">
              <a:solidFill>
                <a:schemeClr val="dk1"/>
              </a:solidFill>
            </a:endParaRPr>
          </a:p>
          <a:p>
            <a:pPr indent="0" lvl="0" marL="0" rtl="0" algn="l">
              <a:lnSpc>
                <a:spcPct val="100000"/>
              </a:lnSpc>
              <a:spcBef>
                <a:spcPts val="0"/>
              </a:spcBef>
              <a:spcAft>
                <a:spcPts val="0"/>
              </a:spcAft>
              <a:buSzPts val="1400"/>
              <a:buNone/>
            </a:pPr>
            <a:r>
              <a:rPr b="1" lang="es-ES" sz="1000"/>
              <a:t>1.1 El objetivo de las herramientas de planificación y gestión</a:t>
            </a:r>
            <a:endParaRPr/>
          </a:p>
          <a:p>
            <a:pPr indent="0" lvl="0" marL="0" rtl="0" algn="l">
              <a:lnSpc>
                <a:spcPct val="100000"/>
              </a:lnSpc>
              <a:spcBef>
                <a:spcPts val="0"/>
              </a:spcBef>
              <a:spcAft>
                <a:spcPts val="0"/>
              </a:spcAft>
              <a:buSzPts val="1400"/>
              <a:buNone/>
            </a:pPr>
            <a:r>
              <a:rPr b="1" lang="es-ES" sz="1000"/>
              <a:t>1.2 Planificar la agenda teniendo en cuenta las prioridades y las necesidades internas</a:t>
            </a:r>
            <a:endParaRPr/>
          </a:p>
          <a:p>
            <a:pPr indent="0" lvl="0" marL="0" rtl="0" algn="l">
              <a:lnSpc>
                <a:spcPct val="100000"/>
              </a:lnSpc>
              <a:spcBef>
                <a:spcPts val="0"/>
              </a:spcBef>
              <a:spcAft>
                <a:spcPts val="0"/>
              </a:spcAft>
              <a:buSzPts val="1400"/>
              <a:buNone/>
            </a:pPr>
            <a:r>
              <a:rPr b="1" lang="es-ES" sz="1000"/>
              <a:t>1.3 Articular la misión de la empresa social</a:t>
            </a:r>
            <a:endParaRPr/>
          </a:p>
          <a:p>
            <a:pPr indent="0" lvl="0" marL="0" rtl="0" algn="l">
              <a:lnSpc>
                <a:spcPct val="100000"/>
              </a:lnSpc>
              <a:spcBef>
                <a:spcPts val="0"/>
              </a:spcBef>
              <a:spcAft>
                <a:spcPts val="0"/>
              </a:spcAft>
              <a:buSzPts val="1400"/>
              <a:buNone/>
            </a:pPr>
            <a:r>
              <a:rPr b="1" lang="es-ES" sz="1000"/>
              <a:t>1.4 Esbozar las acciones específicas para alcanzar las metas y los objetivos</a:t>
            </a:r>
            <a:endParaRPr/>
          </a:p>
          <a:p>
            <a:pPr indent="0" lvl="0" marL="0" rtl="0" algn="l">
              <a:lnSpc>
                <a:spcPct val="100000"/>
              </a:lnSpc>
              <a:spcBef>
                <a:spcPts val="0"/>
              </a:spcBef>
              <a:spcAft>
                <a:spcPts val="0"/>
              </a:spcAft>
              <a:buSzPts val="1400"/>
              <a:buNone/>
            </a:pPr>
            <a:r>
              <a:rPr b="1" lang="es-ES" sz="1000"/>
              <a:t>1.5 Establecer objetivos para planificar, medir y mejorar el rendimiento</a:t>
            </a:r>
            <a:endParaRPr/>
          </a:p>
          <a:p>
            <a:pPr indent="0" lvl="0" marL="0" rtl="0" algn="l">
              <a:lnSpc>
                <a:spcPct val="100000"/>
              </a:lnSpc>
              <a:spcBef>
                <a:spcPts val="0"/>
              </a:spcBef>
              <a:spcAft>
                <a:spcPts val="0"/>
              </a:spcAft>
              <a:buSzPts val="1400"/>
              <a:buNone/>
            </a:pPr>
            <a:r>
              <a:rPr b="1" lang="es-ES" sz="1000"/>
              <a:t>1.6 Ecosistemas de apoyo a la empresa social: mantener una comunicación eficaz con las partes interesadas, los financiadores o inversores, la comunidad, la junta directiva, los empleados y los voluntarios (red)</a:t>
            </a:r>
            <a:endParaRPr/>
          </a:p>
          <a:p>
            <a:pPr indent="0" lvl="0" marL="0" rtl="0" algn="l">
              <a:lnSpc>
                <a:spcPct val="100000"/>
              </a:lnSpc>
              <a:spcBef>
                <a:spcPts val="0"/>
              </a:spcBef>
              <a:spcAft>
                <a:spcPts val="0"/>
              </a:spcAft>
              <a:buSzPts val="1400"/>
              <a:buNone/>
            </a:pPr>
            <a:r>
              <a:rPr b="1" lang="es-ES" sz="1000"/>
              <a:t>1.7 Qué es un plan de empresa</a:t>
            </a:r>
            <a:endParaRPr/>
          </a:p>
          <a:p>
            <a:pPr indent="0" lvl="0" marL="0" rtl="0" algn="l">
              <a:lnSpc>
                <a:spcPct val="100000"/>
              </a:lnSpc>
              <a:spcBef>
                <a:spcPts val="0"/>
              </a:spcBef>
              <a:spcAft>
                <a:spcPts val="0"/>
              </a:spcAft>
              <a:buSzPts val="1400"/>
              <a:buNone/>
            </a:pPr>
            <a:r>
              <a:t/>
            </a:r>
            <a:endParaRPr sz="1000"/>
          </a:p>
          <a:p>
            <a:pPr indent="0" lvl="0" marL="457200" rtl="0" algn="l">
              <a:lnSpc>
                <a:spcPct val="100000"/>
              </a:lnSpc>
              <a:spcBef>
                <a:spcPts val="0"/>
              </a:spcBef>
              <a:spcAft>
                <a:spcPts val="0"/>
              </a:spcAft>
              <a:buSzPts val="1400"/>
              <a:buNone/>
            </a:pPr>
            <a:r>
              <a:t/>
            </a:r>
            <a:endParaRPr sz="1000">
              <a:latin typeface="Arial"/>
              <a:ea typeface="Arial"/>
              <a:cs typeface="Arial"/>
              <a:sym typeface="Arial"/>
            </a:endParaRPr>
          </a:p>
          <a:p>
            <a:pPr indent="0" lvl="0" marL="146050" rtl="0" algn="l">
              <a:lnSpc>
                <a:spcPct val="115000"/>
              </a:lnSpc>
              <a:spcBef>
                <a:spcPts val="0"/>
              </a:spcBef>
              <a:spcAft>
                <a:spcPts val="0"/>
              </a:spcAft>
              <a:buClr>
                <a:schemeClr val="dk1"/>
              </a:buClr>
              <a:buSzPts val="1300"/>
              <a:buNone/>
            </a:pPr>
            <a:r>
              <a:rPr b="1" lang="es-ES" sz="1300">
                <a:solidFill>
                  <a:schemeClr val="dk1"/>
                </a:solidFill>
              </a:rPr>
              <a:t>2.    EL BALANCE ECONÓMICO DE LA EMPRESA SOCIAL</a:t>
            </a:r>
            <a:endParaRPr/>
          </a:p>
          <a:p>
            <a:pPr indent="0" lvl="0" marL="0" rtl="0" algn="l">
              <a:lnSpc>
                <a:spcPct val="100000"/>
              </a:lnSpc>
              <a:spcBef>
                <a:spcPts val="1600"/>
              </a:spcBef>
              <a:spcAft>
                <a:spcPts val="0"/>
              </a:spcAft>
              <a:buSzPts val="1400"/>
              <a:buNone/>
            </a:pPr>
            <a:r>
              <a:rPr b="1" lang="es-ES" sz="1000"/>
              <a:t>2.1 Características y gestión de los objetivos financieros</a:t>
            </a:r>
            <a:endParaRPr/>
          </a:p>
          <a:p>
            <a:pPr indent="0" lvl="0" marL="0" rtl="0" algn="l">
              <a:lnSpc>
                <a:spcPct val="100000"/>
              </a:lnSpc>
              <a:spcBef>
                <a:spcPts val="1600"/>
              </a:spcBef>
              <a:spcAft>
                <a:spcPts val="0"/>
              </a:spcAft>
              <a:buSzPts val="1400"/>
              <a:buNone/>
            </a:pPr>
            <a:r>
              <a:rPr b="1" lang="es-ES" sz="1000"/>
              <a:t>2.2 Planificación de los recursos, costes e ingresos necesarios </a:t>
            </a:r>
            <a:endParaRPr/>
          </a:p>
          <a:p>
            <a:pPr indent="0" lvl="0" marL="457200" rtl="0" algn="l">
              <a:lnSpc>
                <a:spcPct val="115000"/>
              </a:lnSpc>
              <a:spcBef>
                <a:spcPts val="0"/>
              </a:spcBef>
              <a:spcAft>
                <a:spcPts val="0"/>
              </a:spcAft>
              <a:buSzPts val="1400"/>
              <a:buNone/>
            </a:pPr>
            <a:r>
              <a:t/>
            </a:r>
            <a:endParaRPr sz="1600"/>
          </a:p>
        </p:txBody>
      </p:sp>
      <p:pic>
        <p:nvPicPr>
          <p:cNvPr id="178" name="Google Shape;178;p6"/>
          <p:cNvPicPr preferRelativeResize="0"/>
          <p:nvPr/>
        </p:nvPicPr>
        <p:blipFill rotWithShape="1">
          <a:blip r:embed="rId3">
            <a:alphaModFix/>
          </a:blip>
          <a:srcRect b="0" l="0" r="0" t="0"/>
          <a:stretch/>
        </p:blipFill>
        <p:spPr>
          <a:xfrm>
            <a:off x="265500" y="4577350"/>
            <a:ext cx="1484200" cy="307805"/>
          </a:xfrm>
          <a:prstGeom prst="rect">
            <a:avLst/>
          </a:prstGeom>
          <a:noFill/>
          <a:ln>
            <a:noFill/>
          </a:ln>
        </p:spPr>
      </p:pic>
      <p:pic>
        <p:nvPicPr>
          <p:cNvPr id="179" name="Google Shape;179;p6"/>
          <p:cNvPicPr preferRelativeResize="0"/>
          <p:nvPr/>
        </p:nvPicPr>
        <p:blipFill rotWithShape="1">
          <a:blip r:embed="rId4">
            <a:alphaModFix/>
          </a:blip>
          <a:srcRect b="0" l="0" r="0" t="0"/>
          <a:stretch/>
        </p:blipFill>
        <p:spPr>
          <a:xfrm>
            <a:off x="265500" y="244925"/>
            <a:ext cx="1393177" cy="1318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7"/>
          <p:cNvSpPr txBox="1"/>
          <p:nvPr>
            <p:ph type="title"/>
          </p:nvPr>
        </p:nvSpPr>
        <p:spPr>
          <a:xfrm>
            <a:off x="1508100" y="511550"/>
            <a:ext cx="6127800" cy="909600"/>
          </a:xfrm>
          <a:prstGeom prst="rect">
            <a:avLst/>
          </a:prstGeom>
          <a:noFill/>
          <a:ln>
            <a:noFill/>
          </a:ln>
        </p:spPr>
        <p:txBody>
          <a:bodyPr anchorCtr="0" anchor="t" bIns="91425" lIns="91425" spcFirstLastPara="1" rIns="91425" wrap="square" tIns="91425">
            <a:noAutofit/>
          </a:bodyPr>
          <a:lstStyle/>
          <a:p>
            <a:pPr indent="0" lvl="0" marL="914400" rtl="0" algn="ctr">
              <a:lnSpc>
                <a:spcPct val="100000"/>
              </a:lnSpc>
              <a:spcBef>
                <a:spcPts val="0"/>
              </a:spcBef>
              <a:spcAft>
                <a:spcPts val="0"/>
              </a:spcAft>
              <a:buSzPts val="3000"/>
              <a:buNone/>
            </a:pPr>
            <a:r>
              <a:rPr lang="es-ES" sz="1400">
                <a:latin typeface="Lato"/>
                <a:ea typeface="Lato"/>
                <a:cs typeface="Lato"/>
                <a:sym typeface="Lato"/>
              </a:rPr>
              <a:t>Planificación y gestión financiera de empresas sociales </a:t>
            </a:r>
            <a:br>
              <a:rPr lang="es-ES" sz="1400">
                <a:latin typeface="Lato"/>
                <a:ea typeface="Lato"/>
                <a:cs typeface="Lato"/>
                <a:sym typeface="Lato"/>
              </a:rPr>
            </a:br>
            <a:r>
              <a:rPr lang="es-ES" sz="1400">
                <a:latin typeface="Lato"/>
                <a:ea typeface="Lato"/>
                <a:cs typeface="Lato"/>
                <a:sym typeface="Lato"/>
              </a:rPr>
              <a:t>y </a:t>
            </a:r>
            <a:br>
              <a:rPr lang="es-ES" sz="1400">
                <a:latin typeface="Lato"/>
                <a:ea typeface="Lato"/>
                <a:cs typeface="Lato"/>
                <a:sym typeface="Lato"/>
              </a:rPr>
            </a:br>
            <a:r>
              <a:rPr lang="es-ES" sz="1400">
                <a:latin typeface="Lato"/>
                <a:ea typeface="Lato"/>
                <a:cs typeface="Lato"/>
                <a:sym typeface="Lato"/>
              </a:rPr>
              <a:t>innovación y digitalización de los procesos financieros</a:t>
            </a:r>
            <a:endParaRPr sz="1400">
              <a:latin typeface="Lato"/>
              <a:ea typeface="Lato"/>
              <a:cs typeface="Lato"/>
              <a:sym typeface="Lato"/>
            </a:endParaRPr>
          </a:p>
        </p:txBody>
      </p:sp>
      <p:sp>
        <p:nvSpPr>
          <p:cNvPr id="185" name="Google Shape;185;p7"/>
          <p:cNvSpPr txBox="1"/>
          <p:nvPr>
            <p:ph idx="1" type="body"/>
          </p:nvPr>
        </p:nvSpPr>
        <p:spPr>
          <a:xfrm>
            <a:off x="2328858" y="1216438"/>
            <a:ext cx="6371400" cy="3226800"/>
          </a:xfrm>
          <a:prstGeom prst="rect">
            <a:avLst/>
          </a:prstGeom>
          <a:noFill/>
          <a:ln>
            <a:noFill/>
          </a:ln>
        </p:spPr>
        <p:txBody>
          <a:bodyPr anchorCtr="0" anchor="t" bIns="91425" lIns="91425" spcFirstLastPara="1" rIns="91425" wrap="square" tIns="91425">
            <a:noAutofit/>
          </a:bodyPr>
          <a:lstStyle/>
          <a:p>
            <a:pPr indent="0" lvl="0" marL="146050" rtl="0" algn="l">
              <a:lnSpc>
                <a:spcPct val="100000"/>
              </a:lnSpc>
              <a:spcBef>
                <a:spcPts val="0"/>
              </a:spcBef>
              <a:spcAft>
                <a:spcPts val="0"/>
              </a:spcAft>
              <a:buClr>
                <a:schemeClr val="dk1"/>
              </a:buClr>
              <a:buSzPts val="1300"/>
              <a:buNone/>
            </a:pPr>
            <a:r>
              <a:rPr b="1" lang="es-ES" sz="1300">
                <a:solidFill>
                  <a:schemeClr val="dk1"/>
                </a:solidFill>
              </a:rPr>
              <a:t>3.    INTRODUCCIÓN A LA GESTIÓN FINANCIERA</a:t>
            </a:r>
            <a:endParaRPr/>
          </a:p>
          <a:p>
            <a:pPr indent="0" lvl="0" marL="0" rtl="0" algn="l">
              <a:lnSpc>
                <a:spcPct val="100000"/>
              </a:lnSpc>
              <a:spcBef>
                <a:spcPts val="600"/>
              </a:spcBef>
              <a:spcAft>
                <a:spcPts val="0"/>
              </a:spcAft>
              <a:buSzPts val="1400"/>
              <a:buNone/>
            </a:pPr>
            <a:r>
              <a:rPr b="1" lang="es-ES" sz="1000"/>
              <a:t>3.1 ¿Qué es la gestión financiera? </a:t>
            </a:r>
            <a:endParaRPr/>
          </a:p>
          <a:p>
            <a:pPr indent="0" lvl="0" marL="0" rtl="0" algn="l">
              <a:lnSpc>
                <a:spcPct val="100000"/>
              </a:lnSpc>
              <a:spcBef>
                <a:spcPts val="600"/>
              </a:spcBef>
              <a:spcAft>
                <a:spcPts val="0"/>
              </a:spcAft>
              <a:buSzPts val="1400"/>
              <a:buNone/>
            </a:pPr>
            <a:r>
              <a:rPr b="1" lang="es-ES" sz="1000"/>
              <a:t>3.2 Los objetivos  </a:t>
            </a:r>
            <a:endParaRPr/>
          </a:p>
          <a:p>
            <a:pPr indent="0" lvl="0" marL="0" rtl="0" algn="l">
              <a:lnSpc>
                <a:spcPct val="100000"/>
              </a:lnSpc>
              <a:spcBef>
                <a:spcPts val="600"/>
              </a:spcBef>
              <a:spcAft>
                <a:spcPts val="0"/>
              </a:spcAft>
              <a:buSzPts val="1400"/>
              <a:buNone/>
            </a:pPr>
            <a:r>
              <a:rPr b="1" lang="es-ES" sz="1000"/>
              <a:t>3.3 Elementos de la gestión financiera </a:t>
            </a:r>
            <a:endParaRPr/>
          </a:p>
          <a:p>
            <a:pPr indent="0" lvl="0" marL="457200" rtl="0" algn="l">
              <a:lnSpc>
                <a:spcPct val="100000"/>
              </a:lnSpc>
              <a:spcBef>
                <a:spcPts val="0"/>
              </a:spcBef>
              <a:spcAft>
                <a:spcPts val="0"/>
              </a:spcAft>
              <a:buClr>
                <a:schemeClr val="dk2"/>
              </a:buClr>
              <a:buSzPts val="1100"/>
              <a:buFont typeface="Arial"/>
              <a:buNone/>
            </a:pPr>
            <a:r>
              <a:t/>
            </a:r>
            <a:endParaRPr sz="1000"/>
          </a:p>
          <a:p>
            <a:pPr indent="0" lvl="0" marL="146050" rtl="0" algn="l">
              <a:lnSpc>
                <a:spcPct val="100000"/>
              </a:lnSpc>
              <a:spcBef>
                <a:spcPts val="0"/>
              </a:spcBef>
              <a:spcAft>
                <a:spcPts val="0"/>
              </a:spcAft>
              <a:buClr>
                <a:schemeClr val="dk1"/>
              </a:buClr>
              <a:buSzPts val="1300"/>
              <a:buNone/>
            </a:pPr>
            <a:r>
              <a:rPr b="1" lang="es-ES" sz="1300">
                <a:solidFill>
                  <a:schemeClr val="dk1"/>
                </a:solidFill>
              </a:rPr>
              <a:t>4.    COMPONENTES DE LA GESTIÓN FINANCIERA - CONSTRUCCIÓN, LECTURA Y COMPRENSIÓN </a:t>
            </a:r>
            <a:endParaRPr/>
          </a:p>
          <a:p>
            <a:pPr indent="0" lvl="0" marL="0" rtl="0" algn="l">
              <a:lnSpc>
                <a:spcPct val="100000"/>
              </a:lnSpc>
              <a:spcBef>
                <a:spcPts val="0"/>
              </a:spcBef>
              <a:spcAft>
                <a:spcPts val="0"/>
              </a:spcAft>
              <a:buSzPts val="1400"/>
              <a:buNone/>
            </a:pPr>
            <a:r>
              <a:t/>
            </a:r>
            <a:endParaRPr b="1" sz="1200">
              <a:solidFill>
                <a:schemeClr val="dk1"/>
              </a:solidFill>
            </a:endParaRPr>
          </a:p>
          <a:p>
            <a:pPr indent="0" lvl="0" marL="0" rtl="0" algn="l">
              <a:lnSpc>
                <a:spcPct val="100000"/>
              </a:lnSpc>
              <a:spcBef>
                <a:spcPts val="0"/>
              </a:spcBef>
              <a:spcAft>
                <a:spcPts val="0"/>
              </a:spcAft>
              <a:buSzPts val="1400"/>
              <a:buNone/>
            </a:pPr>
            <a:r>
              <a:rPr b="1" lang="es-ES" sz="1000"/>
              <a:t>4.1 El balance </a:t>
            </a:r>
            <a:endParaRPr/>
          </a:p>
          <a:p>
            <a:pPr indent="0" lvl="0" marL="0" rtl="0" algn="l">
              <a:lnSpc>
                <a:spcPct val="100000"/>
              </a:lnSpc>
              <a:spcBef>
                <a:spcPts val="0"/>
              </a:spcBef>
              <a:spcAft>
                <a:spcPts val="0"/>
              </a:spcAft>
              <a:buSzPts val="1400"/>
              <a:buNone/>
            </a:pPr>
            <a:r>
              <a:rPr b="1" lang="es-ES" sz="1000"/>
              <a:t>4.2 La cuenta de pérdidas y ganancias   </a:t>
            </a:r>
            <a:endParaRPr/>
          </a:p>
          <a:p>
            <a:pPr indent="0" lvl="0" marL="0" rtl="0" algn="l">
              <a:lnSpc>
                <a:spcPct val="100000"/>
              </a:lnSpc>
              <a:spcBef>
                <a:spcPts val="0"/>
              </a:spcBef>
              <a:spcAft>
                <a:spcPts val="0"/>
              </a:spcAft>
              <a:buSzPts val="1400"/>
              <a:buNone/>
            </a:pPr>
            <a:r>
              <a:rPr b="1" lang="es-ES" sz="1000"/>
              <a:t>4.3 El estado de tesorería </a:t>
            </a:r>
            <a:endParaRPr/>
          </a:p>
          <a:p>
            <a:pPr indent="0" lvl="0" marL="0" rtl="0" algn="l">
              <a:lnSpc>
                <a:spcPct val="100000"/>
              </a:lnSpc>
              <a:spcBef>
                <a:spcPts val="0"/>
              </a:spcBef>
              <a:spcAft>
                <a:spcPts val="0"/>
              </a:spcAft>
              <a:buSzPts val="1400"/>
              <a:buNone/>
            </a:pPr>
            <a:r>
              <a:rPr b="1" lang="es-ES" sz="1000"/>
              <a:t>4.4 La importancia de los indicadores presupuestarios de los estados anteriores a efectos de control y gestión</a:t>
            </a:r>
            <a:endParaRPr/>
          </a:p>
          <a:p>
            <a:pPr indent="0" lvl="0" marL="457200" rtl="0" algn="l">
              <a:lnSpc>
                <a:spcPct val="100000"/>
              </a:lnSpc>
              <a:spcBef>
                <a:spcPts val="0"/>
              </a:spcBef>
              <a:spcAft>
                <a:spcPts val="0"/>
              </a:spcAft>
              <a:buSzPts val="1400"/>
              <a:buNone/>
            </a:pPr>
            <a:r>
              <a:t/>
            </a:r>
            <a:endParaRPr sz="1200">
              <a:solidFill>
                <a:schemeClr val="dk1"/>
              </a:solidFill>
            </a:endParaRPr>
          </a:p>
          <a:p>
            <a:pPr indent="0" lvl="0" marL="146050" rtl="0" algn="l">
              <a:lnSpc>
                <a:spcPct val="100000"/>
              </a:lnSpc>
              <a:spcBef>
                <a:spcPts val="0"/>
              </a:spcBef>
              <a:spcAft>
                <a:spcPts val="0"/>
              </a:spcAft>
              <a:buClr>
                <a:schemeClr val="dk1"/>
              </a:buClr>
              <a:buSzPts val="1300"/>
              <a:buNone/>
            </a:pPr>
            <a:r>
              <a:rPr b="1" lang="es-ES" sz="1300">
                <a:solidFill>
                  <a:schemeClr val="dk1"/>
                </a:solidFill>
              </a:rPr>
              <a:t>5.    AUTOMATIZACIÓN Y GESTIÓN FINANCIERA</a:t>
            </a:r>
            <a:endParaRPr/>
          </a:p>
          <a:p>
            <a:pPr indent="0" lvl="0" marL="0" rtl="0" algn="l">
              <a:lnSpc>
                <a:spcPct val="100000"/>
              </a:lnSpc>
              <a:spcBef>
                <a:spcPts val="0"/>
              </a:spcBef>
              <a:spcAft>
                <a:spcPts val="0"/>
              </a:spcAft>
              <a:buSzPts val="1400"/>
              <a:buNone/>
            </a:pPr>
            <a:r>
              <a:t/>
            </a:r>
            <a:endParaRPr b="1" sz="1200">
              <a:solidFill>
                <a:schemeClr val="dk1"/>
              </a:solidFill>
            </a:endParaRPr>
          </a:p>
          <a:p>
            <a:pPr indent="0" lvl="0" marL="0" rtl="0" algn="l">
              <a:lnSpc>
                <a:spcPct val="100000"/>
              </a:lnSpc>
              <a:spcBef>
                <a:spcPts val="0"/>
              </a:spcBef>
              <a:spcAft>
                <a:spcPts val="0"/>
              </a:spcAft>
              <a:buSzPts val="1400"/>
              <a:buNone/>
            </a:pPr>
            <a:r>
              <a:rPr b="1" lang="es-ES" sz="1000"/>
              <a:t>5.1 Big Data para la gestión en tiempo real </a:t>
            </a:r>
            <a:endParaRPr/>
          </a:p>
          <a:p>
            <a:pPr indent="0" lvl="0" marL="0" rtl="0" algn="l">
              <a:lnSpc>
                <a:spcPct val="100000"/>
              </a:lnSpc>
              <a:spcBef>
                <a:spcPts val="0"/>
              </a:spcBef>
              <a:spcAft>
                <a:spcPts val="0"/>
              </a:spcAft>
              <a:buSzPts val="1400"/>
              <a:buNone/>
            </a:pPr>
            <a:r>
              <a:rPr b="1" lang="es-ES" sz="1000"/>
              <a:t>5.2 Consejos sobre herramientas</a:t>
            </a:r>
            <a:endParaRPr/>
          </a:p>
          <a:p>
            <a:pPr indent="0" lvl="0" marL="457200" rtl="0" algn="l">
              <a:lnSpc>
                <a:spcPct val="100000"/>
              </a:lnSpc>
              <a:spcBef>
                <a:spcPts val="0"/>
              </a:spcBef>
              <a:spcAft>
                <a:spcPts val="0"/>
              </a:spcAft>
              <a:buSzPts val="1400"/>
              <a:buNone/>
            </a:pPr>
            <a:r>
              <a:t/>
            </a:r>
            <a:endParaRPr sz="1000"/>
          </a:p>
          <a:p>
            <a:pPr indent="0" lvl="0" marL="457200" rtl="0" algn="l">
              <a:lnSpc>
                <a:spcPct val="115000"/>
              </a:lnSpc>
              <a:spcBef>
                <a:spcPts val="0"/>
              </a:spcBef>
              <a:spcAft>
                <a:spcPts val="1200"/>
              </a:spcAft>
              <a:buSzPts val="1400"/>
              <a:buNone/>
            </a:pPr>
            <a:r>
              <a:t/>
            </a:r>
            <a:endParaRPr b="1">
              <a:solidFill>
                <a:schemeClr val="dk1"/>
              </a:solidFill>
            </a:endParaRPr>
          </a:p>
        </p:txBody>
      </p:sp>
      <p:sp>
        <p:nvSpPr>
          <p:cNvPr id="186" name="Google Shape;186;p7"/>
          <p:cNvSpPr txBox="1"/>
          <p:nvPr/>
        </p:nvSpPr>
        <p:spPr>
          <a:xfrm>
            <a:off x="605375" y="2317800"/>
            <a:ext cx="1053300" cy="76146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1600"/>
              </a:spcAft>
              <a:buClr>
                <a:srgbClr val="000000"/>
              </a:buClr>
              <a:buSzPts val="2100"/>
              <a:buFont typeface="Arial"/>
              <a:buNone/>
            </a:pPr>
            <a:r>
              <a:rPr b="1" i="0" lang="es-ES" sz="2100" u="none" cap="none" strike="noStrike">
                <a:solidFill>
                  <a:schemeClr val="dk1"/>
                </a:solidFill>
                <a:latin typeface="Lato"/>
                <a:ea typeface="Lato"/>
                <a:cs typeface="Lato"/>
                <a:sym typeface="Lato"/>
              </a:rPr>
              <a:t>índice</a:t>
            </a:r>
            <a:endParaRPr b="0" i="0" sz="1400" u="none" cap="none" strike="noStrike">
              <a:solidFill>
                <a:srgbClr val="000000"/>
              </a:solidFill>
              <a:latin typeface="Arial"/>
              <a:ea typeface="Arial"/>
              <a:cs typeface="Arial"/>
              <a:sym typeface="Arial"/>
            </a:endParaRPr>
          </a:p>
        </p:txBody>
      </p:sp>
      <p:pic>
        <p:nvPicPr>
          <p:cNvPr id="187" name="Google Shape;187;p7"/>
          <p:cNvPicPr preferRelativeResize="0"/>
          <p:nvPr/>
        </p:nvPicPr>
        <p:blipFill rotWithShape="1">
          <a:blip r:embed="rId3">
            <a:alphaModFix/>
          </a:blip>
          <a:srcRect b="0" l="0" r="0" t="0"/>
          <a:stretch/>
        </p:blipFill>
        <p:spPr>
          <a:xfrm>
            <a:off x="265500" y="4577350"/>
            <a:ext cx="1484200" cy="307805"/>
          </a:xfrm>
          <a:prstGeom prst="rect">
            <a:avLst/>
          </a:prstGeom>
          <a:noFill/>
          <a:ln>
            <a:noFill/>
          </a:ln>
        </p:spPr>
      </p:pic>
      <p:pic>
        <p:nvPicPr>
          <p:cNvPr id="188" name="Google Shape;188;p7"/>
          <p:cNvPicPr preferRelativeResize="0"/>
          <p:nvPr/>
        </p:nvPicPr>
        <p:blipFill rotWithShape="1">
          <a:blip r:embed="rId4">
            <a:alphaModFix/>
          </a:blip>
          <a:srcRect b="0" l="0" r="0" t="0"/>
          <a:stretch/>
        </p:blipFill>
        <p:spPr>
          <a:xfrm>
            <a:off x="265500" y="244925"/>
            <a:ext cx="1393177" cy="1318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8"/>
          <p:cNvSpPr txBox="1"/>
          <p:nvPr>
            <p:ph type="title"/>
          </p:nvPr>
        </p:nvSpPr>
        <p:spPr>
          <a:xfrm>
            <a:off x="281725" y="2571750"/>
            <a:ext cx="4045200" cy="1318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Clr>
                <a:schemeClr val="dk2"/>
              </a:buClr>
              <a:buSzPts val="1100"/>
              <a:buFont typeface="Arial"/>
              <a:buNone/>
            </a:pPr>
            <a:r>
              <a:rPr lang="es-ES" sz="2400">
                <a:solidFill>
                  <a:srgbClr val="122D4A"/>
                </a:solidFill>
                <a:latin typeface="Arial"/>
                <a:ea typeface="Arial"/>
                <a:cs typeface="Arial"/>
                <a:sym typeface="Arial"/>
              </a:rPr>
              <a:t>1.1 La </a:t>
            </a:r>
            <a:r>
              <a:rPr lang="es-ES" sz="2400">
                <a:solidFill>
                  <a:schemeClr val="dk2"/>
                </a:solidFill>
                <a:latin typeface="Arial"/>
                <a:ea typeface="Arial"/>
                <a:cs typeface="Arial"/>
                <a:sym typeface="Arial"/>
              </a:rPr>
              <a:t>finalidad</a:t>
            </a:r>
            <a:r>
              <a:rPr lang="es-ES" sz="2400">
                <a:solidFill>
                  <a:srgbClr val="122D4A"/>
                </a:solidFill>
                <a:latin typeface="Arial"/>
                <a:ea typeface="Arial"/>
                <a:cs typeface="Arial"/>
                <a:sym typeface="Arial"/>
              </a:rPr>
              <a:t> de las herramientas de planificación y gestión</a:t>
            </a:r>
            <a:endParaRPr b="0" sz="2400">
              <a:solidFill>
                <a:srgbClr val="12129F"/>
              </a:solidFill>
              <a:latin typeface="Arial"/>
              <a:ea typeface="Arial"/>
              <a:cs typeface="Arial"/>
              <a:sym typeface="Arial"/>
            </a:endParaRPr>
          </a:p>
        </p:txBody>
      </p:sp>
      <p:sp>
        <p:nvSpPr>
          <p:cNvPr id="194" name="Google Shape;194;p8"/>
          <p:cNvSpPr txBox="1"/>
          <p:nvPr>
            <p:ph idx="2" type="body"/>
          </p:nvPr>
        </p:nvSpPr>
        <p:spPr>
          <a:xfrm>
            <a:off x="4737875" y="826975"/>
            <a:ext cx="4244100" cy="3941400"/>
          </a:xfrm>
          <a:prstGeom prst="rect">
            <a:avLst/>
          </a:prstGeom>
          <a:noFill/>
          <a:ln>
            <a:noFill/>
          </a:ln>
        </p:spPr>
        <p:txBody>
          <a:bodyPr anchorCtr="0" anchor="ctr" bIns="91425" lIns="91425" spcFirstLastPara="1" rIns="91425" wrap="square" tIns="91425">
            <a:noAutofit/>
          </a:bodyPr>
          <a:lstStyle/>
          <a:p>
            <a:pPr indent="0" lvl="0" marL="0" rtl="0" algn="just">
              <a:lnSpc>
                <a:spcPct val="100000"/>
              </a:lnSpc>
              <a:spcBef>
                <a:spcPts val="0"/>
              </a:spcBef>
              <a:spcAft>
                <a:spcPts val="0"/>
              </a:spcAft>
              <a:buSzPts val="1800"/>
              <a:buNone/>
            </a:pPr>
            <a:r>
              <a:rPr lang="es-ES" sz="1400">
                <a:solidFill>
                  <a:schemeClr val="dk2"/>
                </a:solidFill>
              </a:rPr>
              <a:t>Una de las principales causas del éxito de las empresas es la </a:t>
            </a:r>
            <a:r>
              <a:rPr b="1" lang="es-ES" sz="1400">
                <a:solidFill>
                  <a:schemeClr val="dk2"/>
                </a:solidFill>
              </a:rPr>
              <a:t>definición de sus propios objetivos</a:t>
            </a:r>
            <a:r>
              <a:rPr lang="es-ES" sz="1400">
                <a:solidFill>
                  <a:schemeClr val="dk2"/>
                </a:solidFill>
              </a:rPr>
              <a:t>. Para alcanzar el éxito es necesario:</a:t>
            </a:r>
            <a:endParaRPr/>
          </a:p>
          <a:p>
            <a:pPr indent="0" lvl="0" marL="0" rtl="0" algn="just">
              <a:lnSpc>
                <a:spcPct val="100000"/>
              </a:lnSpc>
              <a:spcBef>
                <a:spcPts val="1600"/>
              </a:spcBef>
              <a:spcAft>
                <a:spcPts val="0"/>
              </a:spcAft>
              <a:buSzPts val="1800"/>
              <a:buNone/>
            </a:pPr>
            <a:r>
              <a:t/>
            </a:r>
            <a:endParaRPr sz="1400">
              <a:solidFill>
                <a:schemeClr val="dk2"/>
              </a:solidFill>
            </a:endParaRPr>
          </a:p>
          <a:p>
            <a:pPr indent="-317500" lvl="0" marL="457200" rtl="0" algn="l">
              <a:lnSpc>
                <a:spcPct val="115000"/>
              </a:lnSpc>
              <a:spcBef>
                <a:spcPts val="1600"/>
              </a:spcBef>
              <a:spcAft>
                <a:spcPts val="0"/>
              </a:spcAft>
              <a:buClr>
                <a:schemeClr val="dk2"/>
              </a:buClr>
              <a:buSzPts val="1400"/>
              <a:buChar char="●"/>
            </a:pPr>
            <a:r>
              <a:rPr lang="es-ES" sz="1400">
                <a:solidFill>
                  <a:schemeClr val="dk2"/>
                </a:solidFill>
              </a:rPr>
              <a:t>Sepa claramente lo que busca;</a:t>
            </a:r>
            <a:endParaRPr/>
          </a:p>
          <a:p>
            <a:pPr indent="-317500" lvl="0" marL="457200" rtl="0" algn="l">
              <a:lnSpc>
                <a:spcPct val="115000"/>
              </a:lnSpc>
              <a:spcBef>
                <a:spcPts val="1600"/>
              </a:spcBef>
              <a:spcAft>
                <a:spcPts val="0"/>
              </a:spcAft>
              <a:buClr>
                <a:schemeClr val="dk2"/>
              </a:buClr>
              <a:buSzPts val="1400"/>
              <a:buChar char="●"/>
            </a:pPr>
            <a:r>
              <a:rPr lang="es-ES" sz="1400">
                <a:solidFill>
                  <a:schemeClr val="dk2"/>
                </a:solidFill>
              </a:rPr>
              <a:t>Desarrolla un plan para conseguirlo;</a:t>
            </a:r>
            <a:endParaRPr/>
          </a:p>
          <a:p>
            <a:pPr indent="-317500" lvl="0" marL="457200" rtl="0" algn="l">
              <a:lnSpc>
                <a:spcPct val="115000"/>
              </a:lnSpc>
              <a:spcBef>
                <a:spcPts val="1600"/>
              </a:spcBef>
              <a:spcAft>
                <a:spcPts val="0"/>
              </a:spcAft>
              <a:buClr>
                <a:schemeClr val="dk2"/>
              </a:buClr>
              <a:buSzPts val="1400"/>
              <a:buChar char="●"/>
            </a:pPr>
            <a:r>
              <a:rPr lang="es-ES" sz="1400">
                <a:solidFill>
                  <a:schemeClr val="dk2"/>
                </a:solidFill>
              </a:rPr>
              <a:t>Concéntrate, trabaja y esfuérzate por alcanzarlo</a:t>
            </a:r>
            <a:endParaRPr/>
          </a:p>
        </p:txBody>
      </p:sp>
      <p:sp>
        <p:nvSpPr>
          <p:cNvPr id="195" name="Google Shape;195;p8"/>
          <p:cNvSpPr txBox="1"/>
          <p:nvPr>
            <p:ph type="title"/>
          </p:nvPr>
        </p:nvSpPr>
        <p:spPr>
          <a:xfrm>
            <a:off x="281725" y="1383375"/>
            <a:ext cx="4045200" cy="1318200"/>
          </a:xfrm>
          <a:prstGeom prst="rect">
            <a:avLst/>
          </a:prstGeom>
          <a:noFill/>
          <a:ln>
            <a:noFill/>
          </a:ln>
        </p:spPr>
        <p:txBody>
          <a:bodyPr anchorCtr="0" anchor="ctr" bIns="91425" lIns="91425" spcFirstLastPara="1" rIns="91425" wrap="square" tIns="91425">
            <a:noAutofit/>
          </a:bodyPr>
          <a:lstStyle/>
          <a:p>
            <a:pPr indent="-381000" lvl="0" marL="457200" rtl="0" algn="ctr">
              <a:lnSpc>
                <a:spcPct val="100000"/>
              </a:lnSpc>
              <a:spcBef>
                <a:spcPts val="0"/>
              </a:spcBef>
              <a:spcAft>
                <a:spcPts val="0"/>
              </a:spcAft>
              <a:buSzPts val="2400"/>
              <a:buAutoNum type="arabicPeriod"/>
            </a:pPr>
            <a:r>
              <a:rPr lang="es-ES" sz="2400"/>
              <a:t>EL PROCESO DE PLANIFICACIÓN EMPRESARIAL </a:t>
            </a:r>
            <a:endParaRPr/>
          </a:p>
        </p:txBody>
      </p:sp>
      <p:sp>
        <p:nvSpPr>
          <p:cNvPr id="196" name="Google Shape;196;p8"/>
          <p:cNvSpPr txBox="1"/>
          <p:nvPr>
            <p:ph type="title"/>
          </p:nvPr>
        </p:nvSpPr>
        <p:spPr>
          <a:xfrm>
            <a:off x="4837325" y="737400"/>
            <a:ext cx="4045200" cy="1318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Clr>
                <a:schemeClr val="dk2"/>
              </a:buClr>
              <a:buSzPts val="1100"/>
              <a:buFont typeface="Arial"/>
              <a:buNone/>
            </a:pPr>
            <a:r>
              <a:rPr lang="es-ES" sz="1800">
                <a:solidFill>
                  <a:srgbClr val="09142A"/>
                </a:solidFill>
                <a:latin typeface="Lato"/>
                <a:ea typeface="Lato"/>
                <a:cs typeface="Lato"/>
                <a:sym typeface="Lato"/>
              </a:rPr>
              <a:t>La importancia de la planificación</a:t>
            </a:r>
            <a:endParaRPr/>
          </a:p>
        </p:txBody>
      </p:sp>
      <p:pic>
        <p:nvPicPr>
          <p:cNvPr id="197" name="Google Shape;197;p8"/>
          <p:cNvPicPr preferRelativeResize="0"/>
          <p:nvPr/>
        </p:nvPicPr>
        <p:blipFill rotWithShape="1">
          <a:blip r:embed="rId3">
            <a:alphaModFix/>
          </a:blip>
          <a:srcRect b="0" l="0" r="0" t="0"/>
          <a:stretch/>
        </p:blipFill>
        <p:spPr>
          <a:xfrm>
            <a:off x="265500" y="4577350"/>
            <a:ext cx="1484200" cy="307805"/>
          </a:xfrm>
          <a:prstGeom prst="rect">
            <a:avLst/>
          </a:prstGeom>
          <a:noFill/>
          <a:ln>
            <a:noFill/>
          </a:ln>
        </p:spPr>
      </p:pic>
      <p:pic>
        <p:nvPicPr>
          <p:cNvPr id="198" name="Google Shape;198;p8"/>
          <p:cNvPicPr preferRelativeResize="0"/>
          <p:nvPr/>
        </p:nvPicPr>
        <p:blipFill rotWithShape="1">
          <a:blip r:embed="rId4">
            <a:alphaModFix/>
          </a:blip>
          <a:srcRect b="0" l="0" r="0" t="0"/>
          <a:stretch/>
        </p:blipFill>
        <p:spPr>
          <a:xfrm>
            <a:off x="265500" y="244925"/>
            <a:ext cx="1393177" cy="1318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9"/>
          <p:cNvSpPr txBox="1"/>
          <p:nvPr>
            <p:ph idx="1" type="body"/>
          </p:nvPr>
        </p:nvSpPr>
        <p:spPr>
          <a:xfrm>
            <a:off x="548575" y="1793100"/>
            <a:ext cx="8121300" cy="29031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2"/>
              </a:buClr>
              <a:buSzPts val="1100"/>
              <a:buFont typeface="Arial"/>
              <a:buNone/>
            </a:pPr>
            <a:r>
              <a:rPr lang="es-ES" sz="1600"/>
              <a:t>Para definir correctamente los objetivos, éstos deben reunir una serie de características. Los objetivos deben ser </a:t>
            </a:r>
            <a:r>
              <a:rPr b="1" lang="es-ES" sz="1600"/>
              <a:t>SMART</a:t>
            </a:r>
            <a:endParaRPr/>
          </a:p>
          <a:p>
            <a:pPr indent="0" lvl="0" marL="0" rtl="0" algn="just">
              <a:lnSpc>
                <a:spcPct val="115000"/>
              </a:lnSpc>
              <a:spcBef>
                <a:spcPts val="0"/>
              </a:spcBef>
              <a:spcAft>
                <a:spcPts val="0"/>
              </a:spcAft>
              <a:buClr>
                <a:schemeClr val="dk2"/>
              </a:buClr>
              <a:buSzPts val="1100"/>
              <a:buFont typeface="Arial"/>
              <a:buNone/>
            </a:pPr>
            <a:r>
              <a:t/>
            </a:r>
            <a:endParaRPr sz="1600"/>
          </a:p>
          <a:p>
            <a:pPr indent="-285750" lvl="0" marL="285750" rtl="0" algn="just">
              <a:lnSpc>
                <a:spcPct val="115000"/>
              </a:lnSpc>
              <a:spcBef>
                <a:spcPts val="0"/>
              </a:spcBef>
              <a:spcAft>
                <a:spcPts val="0"/>
              </a:spcAft>
              <a:buSzPts val="1100"/>
              <a:buChar char="●"/>
            </a:pPr>
            <a:r>
              <a:rPr b="1" lang="es-ES" sz="1600">
                <a:solidFill>
                  <a:srgbClr val="F46524"/>
                </a:solidFill>
              </a:rPr>
              <a:t>Específicos</a:t>
            </a:r>
            <a:r>
              <a:rPr lang="es-ES" sz="1600"/>
              <a:t> - detallados, centrados y bien definidos</a:t>
            </a:r>
            <a:endParaRPr/>
          </a:p>
          <a:p>
            <a:pPr indent="-285750" lvl="0" marL="285750" rtl="0" algn="just">
              <a:lnSpc>
                <a:spcPct val="115000"/>
              </a:lnSpc>
              <a:spcBef>
                <a:spcPts val="0"/>
              </a:spcBef>
              <a:spcAft>
                <a:spcPts val="0"/>
              </a:spcAft>
              <a:buSzPts val="1100"/>
              <a:buChar char="●"/>
            </a:pPr>
            <a:r>
              <a:rPr b="1" lang="es-ES" sz="1600">
                <a:solidFill>
                  <a:srgbClr val="F46524"/>
                </a:solidFill>
              </a:rPr>
              <a:t>Mensurables</a:t>
            </a:r>
            <a:r>
              <a:rPr lang="es-ES" sz="1600"/>
              <a:t> - una medida para controlar el progreso</a:t>
            </a:r>
            <a:endParaRPr/>
          </a:p>
          <a:p>
            <a:pPr indent="-285750" lvl="0" marL="285750" rtl="0" algn="just">
              <a:lnSpc>
                <a:spcPct val="115000"/>
              </a:lnSpc>
              <a:spcBef>
                <a:spcPts val="0"/>
              </a:spcBef>
              <a:spcAft>
                <a:spcPts val="0"/>
              </a:spcAft>
              <a:buSzPts val="1100"/>
              <a:buChar char="●"/>
            </a:pPr>
            <a:r>
              <a:rPr b="1" lang="es-ES" sz="1600">
                <a:solidFill>
                  <a:srgbClr val="F46524"/>
                </a:solidFill>
              </a:rPr>
              <a:t>Alcanzables</a:t>
            </a:r>
            <a:r>
              <a:rPr lang="es-ES" sz="1600"/>
              <a:t> (o acordados) - se dispone de los recursos necesarios</a:t>
            </a:r>
            <a:endParaRPr/>
          </a:p>
          <a:p>
            <a:pPr indent="-285750" lvl="0" marL="285750" rtl="0" algn="just">
              <a:lnSpc>
                <a:spcPct val="115000"/>
              </a:lnSpc>
              <a:spcBef>
                <a:spcPts val="0"/>
              </a:spcBef>
              <a:spcAft>
                <a:spcPts val="0"/>
              </a:spcAft>
              <a:buSzPts val="1100"/>
              <a:buChar char="●"/>
            </a:pPr>
            <a:r>
              <a:rPr b="1" lang="es-ES" sz="1600">
                <a:solidFill>
                  <a:srgbClr val="F46524"/>
                </a:solidFill>
              </a:rPr>
              <a:t>Pertinentes</a:t>
            </a:r>
            <a:r>
              <a:rPr lang="es-ES" sz="1600"/>
              <a:t> (o realistas): comprensión clara de cómo puede alcanzarse el objetivo, en consonancia con la estrategia general de la organización.</a:t>
            </a:r>
            <a:endParaRPr/>
          </a:p>
          <a:p>
            <a:pPr indent="-285750" lvl="0" marL="285750" rtl="0" algn="just">
              <a:lnSpc>
                <a:spcPct val="115000"/>
              </a:lnSpc>
              <a:spcBef>
                <a:spcPts val="0"/>
              </a:spcBef>
              <a:spcAft>
                <a:spcPts val="0"/>
              </a:spcAft>
              <a:buSzPts val="1100"/>
              <a:buChar char="●"/>
            </a:pPr>
            <a:r>
              <a:rPr b="1" lang="es-ES" sz="1600">
                <a:solidFill>
                  <a:srgbClr val="F46524"/>
                </a:solidFill>
              </a:rPr>
              <a:t>Limitado en el tiempo</a:t>
            </a:r>
            <a:r>
              <a:rPr lang="es-ES" sz="1600"/>
              <a:t>: debe establecerse un periodo de tiempo limitado. </a:t>
            </a:r>
            <a:endParaRPr/>
          </a:p>
        </p:txBody>
      </p:sp>
      <p:pic>
        <p:nvPicPr>
          <p:cNvPr id="204" name="Google Shape;204;p9"/>
          <p:cNvPicPr preferRelativeResize="0"/>
          <p:nvPr/>
        </p:nvPicPr>
        <p:blipFill rotWithShape="1">
          <a:blip r:embed="rId3">
            <a:alphaModFix/>
          </a:blip>
          <a:srcRect b="0" l="0" r="0" t="0"/>
          <a:stretch/>
        </p:blipFill>
        <p:spPr>
          <a:xfrm>
            <a:off x="2683100" y="180599"/>
            <a:ext cx="3777798" cy="1593326"/>
          </a:xfrm>
          <a:prstGeom prst="rect">
            <a:avLst/>
          </a:prstGeom>
          <a:noFill/>
          <a:ln>
            <a:noFill/>
          </a:ln>
        </p:spPr>
      </p:pic>
      <p:pic>
        <p:nvPicPr>
          <p:cNvPr id="205" name="Google Shape;205;p9"/>
          <p:cNvPicPr preferRelativeResize="0"/>
          <p:nvPr/>
        </p:nvPicPr>
        <p:blipFill rotWithShape="1">
          <a:blip r:embed="rId4">
            <a:alphaModFix/>
          </a:blip>
          <a:srcRect b="0" l="0" r="0" t="0"/>
          <a:stretch/>
        </p:blipFill>
        <p:spPr>
          <a:xfrm>
            <a:off x="1789397" y="96574"/>
            <a:ext cx="784074" cy="771826"/>
          </a:xfrm>
          <a:prstGeom prst="rect">
            <a:avLst/>
          </a:prstGeom>
          <a:noFill/>
          <a:ln>
            <a:noFill/>
          </a:ln>
        </p:spPr>
      </p:pic>
      <p:pic>
        <p:nvPicPr>
          <p:cNvPr id="206" name="Google Shape;206;p9"/>
          <p:cNvPicPr preferRelativeResize="0"/>
          <p:nvPr/>
        </p:nvPicPr>
        <p:blipFill rotWithShape="1">
          <a:blip r:embed="rId5">
            <a:alphaModFix/>
          </a:blip>
          <a:srcRect b="0" l="0" r="0" t="0"/>
          <a:stretch/>
        </p:blipFill>
        <p:spPr>
          <a:xfrm>
            <a:off x="265500" y="4577350"/>
            <a:ext cx="1484200" cy="307805"/>
          </a:xfrm>
          <a:prstGeom prst="rect">
            <a:avLst/>
          </a:prstGeom>
          <a:noFill/>
          <a:ln>
            <a:noFill/>
          </a:ln>
        </p:spPr>
      </p:pic>
      <p:pic>
        <p:nvPicPr>
          <p:cNvPr id="207" name="Google Shape;207;p9"/>
          <p:cNvPicPr preferRelativeResize="0"/>
          <p:nvPr/>
        </p:nvPicPr>
        <p:blipFill rotWithShape="1">
          <a:blip r:embed="rId6">
            <a:alphaModFix/>
          </a:blip>
          <a:srcRect b="0" l="0" r="0" t="0"/>
          <a:stretch/>
        </p:blipFill>
        <p:spPr>
          <a:xfrm>
            <a:off x="0" y="447300"/>
            <a:ext cx="1097150" cy="10381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