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embeddedFontLst>
    <p:embeddedFont>
      <p:font typeface="Lato" panose="020F0502020204030203" pitchFamily="34" charset="0"/>
      <p:regular r:id="rId72"/>
      <p:bold r:id="rId73"/>
      <p:italic r:id="rId74"/>
      <p:boldItalic r:id="rId75"/>
    </p:embeddedFont>
    <p:embeddedFont>
      <p:font typeface="Noto Sans" panose="020B0502040504020204" pitchFamily="34" charset="0"/>
      <p:regular r:id="rId76"/>
      <p:bold r:id="rId77"/>
      <p:italic r:id="rId78"/>
      <p:boldItalic r:id="rId79"/>
    </p:embeddedFont>
    <p:embeddedFont>
      <p:font typeface="Open Sans" panose="020B0606030504020204" pitchFamily="34" charset="0"/>
      <p:regular r:id="rId80"/>
      <p:bold r:id="rId81"/>
      <p:italic r:id="rId82"/>
      <p:boldItalic r:id="rId83"/>
    </p:embeddedFont>
    <p:embeddedFont>
      <p:font typeface="Raleway" pitchFamily="2"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479">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bZvRxres76/fvdELRB10xb73L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F3E290-2963-4F4C-BDD7-DCDF7C0D1AC9}">
  <a:tblStyle styleId="{B7F3E290-2963-4F4C-BDD7-DCDF7C0D1AC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 pos="4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5" name="Google Shape;415;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d0de89e1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4" name="Google Shape;424;g1d0de89e1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d0de89e19a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d0de89e19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2" name="Google Shape;44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2" name="Google Shape;45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d0de89e19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1" name="Google Shape;461;g1d0de89e19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0634f5fe2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6" name="Google Shape;656;g20634f5fe2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3a1ce89e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g23a1ce89e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d0de89e19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d0de89e19a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57"/>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57"/>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5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57"/>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5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cxnSp>
        <p:nvCxnSpPr>
          <p:cNvPr id="62" name="Google Shape;62;g23a1ce89eda_0_14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3" name="Google Shape;63;g23a1ce89eda_0_14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64" name="Google Shape;64;g23a1ce89eda_0_14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65" name="Google Shape;65;g23a1ce89eda_0_14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66" name="Google Shape;66;g23a1ce89eda_0_14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7" name="Google Shape;67;g23a1ce89eda_0_1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
        <p:cNvGrpSpPr/>
        <p:nvPr/>
      </p:nvGrpSpPr>
      <p:grpSpPr>
        <a:xfrm>
          <a:off x="0" y="0"/>
          <a:ext cx="0" cy="0"/>
          <a:chOff x="0" y="0"/>
          <a:chExt cx="0" cy="0"/>
        </a:xfrm>
      </p:grpSpPr>
      <p:cxnSp>
        <p:nvCxnSpPr>
          <p:cNvPr id="17" name="Google Shape;17;p5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 name="Google Shape;18;p58"/>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p58"/>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
        <p:cNvGrpSpPr/>
        <p:nvPr/>
      </p:nvGrpSpPr>
      <p:grpSpPr>
        <a:xfrm>
          <a:off x="0" y="0"/>
          <a:ext cx="0" cy="0"/>
          <a:chOff x="0" y="0"/>
          <a:chExt cx="0" cy="0"/>
        </a:xfrm>
      </p:grpSpPr>
      <p:cxnSp>
        <p:nvCxnSpPr>
          <p:cNvPr id="22" name="Google Shape;22;p6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3" name="Google Shape;23;p65"/>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24" name="Google Shape;24;p65"/>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5" name="Google Shape;25;p65"/>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6" name="Google Shape;26;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5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 name="Google Shape;29;p5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0" name="Google Shape;30;p59"/>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1" name="Google Shape;31;p59"/>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5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3" name="Google Shape;33;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cxnSp>
        <p:nvCxnSpPr>
          <p:cNvPr id="38" name="Google Shape;38;p6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9" name="Google Shape;39;p6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40" name="Google Shape;40;p6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6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6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6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6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5"/>
        <p:cNvGrpSpPr/>
        <p:nvPr/>
      </p:nvGrpSpPr>
      <p:grpSpPr>
        <a:xfrm>
          <a:off x="0" y="0"/>
          <a:ext cx="0" cy="0"/>
          <a:chOff x="0" y="0"/>
          <a:chExt cx="0" cy="0"/>
        </a:xfrm>
      </p:grpSpPr>
      <p:cxnSp>
        <p:nvCxnSpPr>
          <p:cNvPr id="46" name="Google Shape;46;p62"/>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47" name="Google Shape;47;p62"/>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62"/>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9" name="Google Shape;49;p6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50"/>
        <p:cNvGrpSpPr/>
        <p:nvPr/>
      </p:nvGrpSpPr>
      <p:grpSpPr>
        <a:xfrm>
          <a:off x="0" y="0"/>
          <a:ext cx="0" cy="0"/>
          <a:chOff x="0" y="0"/>
          <a:chExt cx="0" cy="0"/>
        </a:xfrm>
      </p:grpSpPr>
      <p:cxnSp>
        <p:nvCxnSpPr>
          <p:cNvPr id="51" name="Google Shape;51;p63"/>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63"/>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3" name="Google Shape;53;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cxnSp>
        <p:nvCxnSpPr>
          <p:cNvPr id="55" name="Google Shape;55;p6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6" name="Google Shape;56;p6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7" name="Google Shape;57;p64"/>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6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5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2.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hyperlink" Target="https://jcsr.springeropen.com/articles/10.1186/s40991-016-0004-6"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hyperlink" Target="https://jcsr.springeropen.com/articles/10.1186/s40991-016-0004-6"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hyperlink" Target="https://www.synthesis-center.org/" TargetMode="External"/><Relationship Id="rId5" Type="http://schemas.openxmlformats.org/officeDocument/2006/relationships/image" Target="../media/image2.jpeg"/><Relationship Id="rId4" Type="http://schemas.openxmlformats.org/officeDocument/2006/relationships/hyperlink" Target="https://www.beyond-capital.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1846774" y="965560"/>
            <a:ext cx="7235666" cy="21432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4800"/>
              <a:buNone/>
            </a:pPr>
            <a:r>
              <a:rPr lang="it" sz="3600" dirty="0">
                <a:solidFill>
                  <a:srgbClr val="122D4A"/>
                </a:solidFill>
                <a:latin typeface="Lato"/>
                <a:ea typeface="Lato"/>
                <a:cs typeface="Lato"/>
                <a:sym typeface="Lato"/>
              </a:rPr>
              <a:t>Ενότητα 4</a:t>
            </a:r>
            <a:endParaRPr sz="3600" dirty="0">
              <a:solidFill>
                <a:srgbClr val="122D4A"/>
              </a:solidFill>
              <a:latin typeface="Lato"/>
              <a:ea typeface="Lato"/>
              <a:cs typeface="Lato"/>
              <a:sym typeface="Lato"/>
            </a:endParaRPr>
          </a:p>
          <a:p>
            <a:pPr marL="0" lvl="0" indent="0" algn="l" rtl="0">
              <a:lnSpc>
                <a:spcPct val="70000"/>
              </a:lnSpc>
              <a:spcBef>
                <a:spcPts val="0"/>
              </a:spcBef>
              <a:spcAft>
                <a:spcPts val="0"/>
              </a:spcAft>
              <a:buSzPts val="4800"/>
              <a:buNone/>
            </a:pPr>
            <a:endParaRPr sz="3600" dirty="0">
              <a:solidFill>
                <a:srgbClr val="122D4A"/>
              </a:solidFill>
              <a:latin typeface="Lato"/>
              <a:ea typeface="Lato"/>
              <a:cs typeface="Lato"/>
              <a:sym typeface="Lato"/>
            </a:endParaRPr>
          </a:p>
          <a:p>
            <a:pPr marL="0" lvl="0" indent="0" algn="l" rtl="0">
              <a:lnSpc>
                <a:spcPct val="70000"/>
              </a:lnSpc>
              <a:spcBef>
                <a:spcPts val="0"/>
              </a:spcBef>
              <a:spcAft>
                <a:spcPts val="0"/>
              </a:spcAft>
              <a:buClr>
                <a:schemeClr val="dk2"/>
              </a:buClr>
              <a:buSzPts val="4800"/>
              <a:buFont typeface="Arial"/>
              <a:buNone/>
            </a:pPr>
            <a:r>
              <a:rPr lang="it" sz="3600" dirty="0">
                <a:solidFill>
                  <a:srgbClr val="122D4A"/>
                </a:solidFill>
                <a:latin typeface="Lato"/>
                <a:ea typeface="Lato"/>
                <a:cs typeface="Lato"/>
                <a:sym typeface="Lato"/>
              </a:rPr>
              <a:t>Κοινωνική </a:t>
            </a:r>
            <a:r>
              <a:rPr lang="el-GR" sz="3600" dirty="0">
                <a:solidFill>
                  <a:srgbClr val="122D4A"/>
                </a:solidFill>
                <a:latin typeface="Lato"/>
                <a:ea typeface="Lato"/>
                <a:cs typeface="Lato"/>
                <a:sym typeface="Lato"/>
              </a:rPr>
              <a:t>Ε</a:t>
            </a:r>
            <a:r>
              <a:rPr lang="it" sz="3600" dirty="0">
                <a:solidFill>
                  <a:srgbClr val="122D4A"/>
                </a:solidFill>
                <a:latin typeface="Lato"/>
                <a:ea typeface="Lato"/>
                <a:cs typeface="Lato"/>
                <a:sym typeface="Lato"/>
              </a:rPr>
              <a:t>πιχειρηματικότητα και </a:t>
            </a:r>
            <a:r>
              <a:rPr lang="el-GR" sz="3600" dirty="0">
                <a:solidFill>
                  <a:srgbClr val="122D4A"/>
                </a:solidFill>
                <a:latin typeface="Lato"/>
                <a:ea typeface="Lato"/>
                <a:cs typeface="Lato"/>
                <a:sym typeface="Lato"/>
              </a:rPr>
              <a:t>Ε</a:t>
            </a:r>
            <a:r>
              <a:rPr lang="it" sz="3600" dirty="0">
                <a:solidFill>
                  <a:srgbClr val="122D4A"/>
                </a:solidFill>
                <a:latin typeface="Lato"/>
                <a:ea typeface="Lato"/>
                <a:cs typeface="Lato"/>
                <a:sym typeface="Lato"/>
              </a:rPr>
              <a:t>πιχειρηματική </a:t>
            </a:r>
            <a:r>
              <a:rPr lang="el-GR" sz="3600" dirty="0">
                <a:solidFill>
                  <a:srgbClr val="122D4A"/>
                </a:solidFill>
                <a:latin typeface="Lato"/>
                <a:ea typeface="Lato"/>
                <a:cs typeface="Lato"/>
                <a:sym typeface="Lato"/>
              </a:rPr>
              <a:t>Δεοντολογία</a:t>
            </a:r>
            <a:endParaRPr sz="3600" dirty="0">
              <a:solidFill>
                <a:schemeClr val="dk2"/>
              </a:solidFill>
              <a:latin typeface="Lato"/>
              <a:ea typeface="Lato"/>
              <a:cs typeface="Lato"/>
              <a:sym typeface="Lato"/>
            </a:endParaRPr>
          </a:p>
        </p:txBody>
      </p:sp>
      <p:pic>
        <p:nvPicPr>
          <p:cNvPr id="74" name="Google Shape;74;p1"/>
          <p:cNvPicPr preferRelativeResize="0"/>
          <p:nvPr/>
        </p:nvPicPr>
        <p:blipFill rotWithShape="1">
          <a:blip r:embed="rId3">
            <a:alphaModFix/>
          </a:blip>
          <a:srcRect/>
          <a:stretch/>
        </p:blipFill>
        <p:spPr>
          <a:xfrm>
            <a:off x="61560" y="5650"/>
            <a:ext cx="1792650" cy="1696175"/>
          </a:xfrm>
          <a:prstGeom prst="rect">
            <a:avLst/>
          </a:prstGeom>
          <a:noFill/>
          <a:ln>
            <a:noFill/>
          </a:ln>
        </p:spPr>
      </p:pic>
      <p:pic>
        <p:nvPicPr>
          <p:cNvPr id="75" name="Google Shape;75;p1" descr="Graphical user interface, application&#10;&#10;Description automatically generated with medium confidence"/>
          <p:cNvPicPr preferRelativeResize="0"/>
          <p:nvPr/>
        </p:nvPicPr>
        <p:blipFill rotWithShape="1">
          <a:blip r:embed="rId4">
            <a:alphaModFix/>
          </a:blip>
          <a:srcRect/>
          <a:stretch/>
        </p:blipFill>
        <p:spPr>
          <a:xfrm>
            <a:off x="0" y="4515696"/>
            <a:ext cx="2226240" cy="467054"/>
          </a:xfrm>
          <a:prstGeom prst="rect">
            <a:avLst/>
          </a:prstGeom>
          <a:noFill/>
          <a:ln>
            <a:noFill/>
          </a:ln>
        </p:spPr>
      </p:pic>
      <p:sp>
        <p:nvSpPr>
          <p:cNvPr id="4" name="Google Shape;73;p1">
            <a:extLst>
              <a:ext uri="{FF2B5EF4-FFF2-40B4-BE49-F238E27FC236}">
                <a16:creationId xmlns:a16="http://schemas.microsoft.com/office/drawing/2014/main" id="{4FA3E0F0-5947-F074-5271-27F38FFEA543}"/>
              </a:ext>
            </a:extLst>
          </p:cNvPr>
          <p:cNvSpPr txBox="1">
            <a:spLocks/>
          </p:cNvSpPr>
          <p:nvPr/>
        </p:nvSpPr>
        <p:spPr>
          <a:xfrm>
            <a:off x="2371717" y="3741050"/>
            <a:ext cx="6331500" cy="1241700"/>
          </a:xfrm>
          <a:prstGeom prst="rect">
            <a:avLst/>
          </a:prstGeom>
          <a:solidFill>
            <a:schemeClr val="dk1"/>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1pPr>
            <a:lvl2pPr marL="914400" marR="0" lvl="1"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2pPr>
            <a:lvl3pPr marL="1371600" marR="0" lvl="2"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3pPr>
            <a:lvl4pPr marL="1828800" marR="0" lvl="3"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4pPr>
            <a:lvl5pPr marL="2286000" marR="0" lvl="4"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5pPr>
            <a:lvl6pPr marL="2743200" marR="0" lvl="5"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6pPr>
            <a:lvl7pPr marL="3200400" marR="0" lvl="6"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7pPr>
            <a:lvl8pPr marL="3657600" marR="0" lvl="7"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8pPr>
            <a:lvl9pPr marL="4114800" marR="0" lvl="8" indent="-31750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9pPr>
          </a:lstStyle>
          <a:p>
            <a:pPr marL="0" indent="0">
              <a:buClr>
                <a:schemeClr val="dk2"/>
              </a:buClr>
              <a:buFont typeface="Arial"/>
              <a:buNone/>
            </a:pPr>
            <a:r>
              <a:rPr lang="en-US" sz="2300"/>
              <a:t>SYNTHESIS &amp; MSE INSTITUTE</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p:nvPr/>
        </p:nvSpPr>
        <p:spPr>
          <a:xfrm>
            <a:off x="0" y="340184"/>
            <a:ext cx="9250680" cy="4929045"/>
          </a:xfrm>
          <a:prstGeom prst="rect">
            <a:avLst/>
          </a:prstGeom>
          <a:noFill/>
          <a:ln>
            <a:noFill/>
          </a:ln>
        </p:spPr>
        <p:txBody>
          <a:bodyPr spcFirstLastPara="1" wrap="square" lIns="91425" tIns="91425" rIns="91425" bIns="91425" anchor="ctr" anchorCtr="0">
            <a:noAutofit/>
          </a:bodyPr>
          <a:lstStyle/>
          <a:p>
            <a:pPr marL="0" marR="50800" lvl="0" indent="0" algn="ctr" rtl="0">
              <a:lnSpc>
                <a:spcPct val="115000"/>
              </a:lnSpc>
              <a:spcBef>
                <a:spcPts val="1200"/>
              </a:spcBef>
              <a:spcAft>
                <a:spcPts val="0"/>
              </a:spcAft>
              <a:buClr>
                <a:schemeClr val="lt1"/>
              </a:buClr>
              <a:buSzPts val="1800"/>
              <a:buFont typeface="Lato"/>
              <a:buNone/>
            </a:pPr>
            <a:r>
              <a:rPr lang="it" sz="1900" b="1" i="0" u="none" strike="noStrike" cap="none" dirty="0">
                <a:solidFill>
                  <a:schemeClr val="dk2"/>
                </a:solidFill>
                <a:latin typeface="Lato"/>
                <a:ea typeface="Lato"/>
                <a:cs typeface="Lato"/>
                <a:sym typeface="Lato"/>
              </a:rPr>
              <a:t>Η </a:t>
            </a:r>
            <a:r>
              <a:rPr lang="el-GR" sz="1900" b="1" i="0" u="none" strike="noStrike" cap="none" dirty="0">
                <a:solidFill>
                  <a:schemeClr val="dk2"/>
                </a:solidFill>
                <a:latin typeface="Lato"/>
                <a:ea typeface="Lato"/>
                <a:cs typeface="Lato"/>
                <a:sym typeface="Lato"/>
              </a:rPr>
              <a:t>Ε</a:t>
            </a:r>
            <a:r>
              <a:rPr lang="it" sz="1900" b="1" i="0" u="none" strike="noStrike" cap="none" dirty="0">
                <a:solidFill>
                  <a:schemeClr val="dk2"/>
                </a:solidFill>
                <a:latin typeface="Lato"/>
                <a:ea typeface="Lato"/>
                <a:cs typeface="Lato"/>
                <a:sym typeface="Lato"/>
              </a:rPr>
              <a:t>πιχειρηματική </a:t>
            </a:r>
            <a:r>
              <a:rPr lang="el-GR" sz="1900" b="1" i="0" u="none" strike="noStrike" cap="none" dirty="0">
                <a:solidFill>
                  <a:schemeClr val="dk2"/>
                </a:solidFill>
                <a:latin typeface="Lato"/>
                <a:ea typeface="Lato"/>
                <a:cs typeface="Lato"/>
                <a:sym typeface="Lato"/>
              </a:rPr>
              <a:t>Δεοντολογία</a:t>
            </a:r>
            <a:r>
              <a:rPr lang="it" sz="1900" b="1" i="0" u="none" strike="noStrike" cap="none" dirty="0">
                <a:solidFill>
                  <a:schemeClr val="dk2"/>
                </a:solidFill>
                <a:latin typeface="Lato"/>
                <a:ea typeface="Lato"/>
                <a:cs typeface="Lato"/>
                <a:sym typeface="Lato"/>
              </a:rPr>
              <a:t> </a:t>
            </a:r>
            <a:r>
              <a:rPr lang="it" sz="1900" b="0" i="0" u="none" strike="noStrike" cap="none" dirty="0">
                <a:solidFill>
                  <a:schemeClr val="dk2"/>
                </a:solidFill>
                <a:latin typeface="Lato"/>
                <a:ea typeface="Lato"/>
                <a:cs typeface="Lato"/>
                <a:sym typeface="Lato"/>
              </a:rPr>
              <a:t>είναι</a:t>
            </a:r>
            <a:endParaRPr sz="1900" b="1" i="0" u="none" strike="noStrike" cap="none" dirty="0">
              <a:solidFill>
                <a:schemeClr val="dk2"/>
              </a:solidFill>
              <a:latin typeface="Lato"/>
              <a:ea typeface="Lato"/>
              <a:cs typeface="Lato"/>
              <a:sym typeface="Lato"/>
            </a:endParaRPr>
          </a:p>
          <a:p>
            <a:pPr marL="0" marR="50800" lvl="0" indent="0" algn="ctr" rtl="0">
              <a:lnSpc>
                <a:spcPct val="115000"/>
              </a:lnSpc>
              <a:spcBef>
                <a:spcPts val="1200"/>
              </a:spcBef>
              <a:spcAft>
                <a:spcPts val="0"/>
              </a:spcAft>
              <a:buClr>
                <a:schemeClr val="lt1"/>
              </a:buClr>
              <a:buSzPts val="1800"/>
              <a:buFont typeface="Lato"/>
              <a:buNone/>
            </a:pPr>
            <a:r>
              <a:rPr lang="it" sz="1900" b="0" i="0" u="none" strike="noStrike" cap="none" dirty="0">
                <a:solidFill>
                  <a:schemeClr val="dk2"/>
                </a:solidFill>
                <a:latin typeface="Lato"/>
                <a:ea typeface="Lato"/>
                <a:cs typeface="Lato"/>
                <a:sym typeface="Lato"/>
              </a:rPr>
              <a:t>"η μελέτη των κατάλληλων επιχειρηματικών πολιτικών και πρακτικών σχετικά με δυνητικά αμφιλεγόμενα θέματα που περιλαμβάνουν, μεταξύ άλλων, την εταιρική διακυβέρνηση, τις εσωτερικές συναλλαγές, τη δωροδοκία, τις διακρίσεις, την εταιρική κοινωνική ευθύνη και </a:t>
            </a:r>
            <a:r>
              <a:rPr lang="el-GR" sz="1900" b="0" i="0" u="none" strike="noStrike" cap="none" dirty="0">
                <a:solidFill>
                  <a:schemeClr val="dk2"/>
                </a:solidFill>
                <a:latin typeface="Lato"/>
                <a:ea typeface="Lato"/>
                <a:cs typeface="Lato"/>
                <a:sym typeface="Lato"/>
              </a:rPr>
              <a:t>των ευθυνών </a:t>
            </a:r>
            <a:r>
              <a:rPr lang="it" sz="1900" b="0" i="0" u="none" strike="noStrike" cap="none" dirty="0">
                <a:solidFill>
                  <a:schemeClr val="dk2"/>
                </a:solidFill>
                <a:latin typeface="Lato"/>
                <a:ea typeface="Lato"/>
                <a:cs typeface="Lato"/>
                <a:sym typeface="Lato"/>
              </a:rPr>
              <a:t>εμπιστοσύνης".</a:t>
            </a:r>
            <a:endParaRPr sz="1400" b="0" i="0" u="none" strike="noStrike" cap="none" dirty="0">
              <a:solidFill>
                <a:srgbClr val="000000"/>
              </a:solidFill>
              <a:latin typeface="Arial"/>
              <a:ea typeface="Arial"/>
              <a:cs typeface="Arial"/>
              <a:sym typeface="Arial"/>
            </a:endParaRPr>
          </a:p>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dirty="0">
              <a:solidFill>
                <a:schemeClr val="lt1"/>
              </a:solidFill>
              <a:latin typeface="Lato"/>
              <a:ea typeface="Lato"/>
              <a:cs typeface="Lato"/>
              <a:sym typeface="Lato"/>
            </a:endParaRPr>
          </a:p>
        </p:txBody>
      </p:sp>
      <p:sp>
        <p:nvSpPr>
          <p:cNvPr id="151" name="Google Shape;151;p9"/>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600">
              <a:solidFill>
                <a:schemeClr val="dk2"/>
              </a:solidFill>
              <a:latin typeface="Arial"/>
              <a:ea typeface="Arial"/>
              <a:cs typeface="Arial"/>
              <a:sym typeface="Arial"/>
            </a:endParaRPr>
          </a:p>
          <a:p>
            <a:pPr marL="0" lvl="0" indent="0" algn="l" rtl="0">
              <a:lnSpc>
                <a:spcPct val="115000"/>
              </a:lnSpc>
              <a:spcBef>
                <a:spcPts val="1200"/>
              </a:spcBef>
              <a:spcAft>
                <a:spcPts val="1600"/>
              </a:spcAft>
              <a:buSzPts val="1800"/>
              <a:buNone/>
            </a:pPr>
            <a:endParaRPr sz="1500">
              <a:solidFill>
                <a:schemeClr val="lt1"/>
              </a:solidFill>
            </a:endParaRPr>
          </a:p>
        </p:txBody>
      </p:sp>
      <p:pic>
        <p:nvPicPr>
          <p:cNvPr id="152" name="Google Shape;152;p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53" name="Google Shape;153;p9"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p:nvPr/>
        </p:nvSpPr>
        <p:spPr>
          <a:xfrm>
            <a:off x="288758" y="1304850"/>
            <a:ext cx="8855242" cy="3671248"/>
          </a:xfrm>
          <a:prstGeom prst="rect">
            <a:avLst/>
          </a:prstGeom>
          <a:noFill/>
          <a:ln>
            <a:noFill/>
          </a:ln>
        </p:spPr>
        <p:txBody>
          <a:bodyPr spcFirstLastPara="1" wrap="square" lIns="91425" tIns="91425" rIns="91425" bIns="91425" anchor="ctr" anchorCtr="0">
            <a:noAutofit/>
          </a:bodyPr>
          <a:lstStyle/>
          <a:p>
            <a:pPr marL="82550" marR="50800" lvl="0" indent="0" algn="l" rtl="0">
              <a:lnSpc>
                <a:spcPct val="115000"/>
              </a:lnSpc>
              <a:spcBef>
                <a:spcPts val="1200"/>
              </a:spcBef>
              <a:spcAft>
                <a:spcPts val="0"/>
              </a:spcAft>
              <a:buClr>
                <a:schemeClr val="dk2"/>
              </a:buClr>
              <a:buSzPts val="2300"/>
              <a:buFont typeface="Lato"/>
              <a:buNone/>
            </a:pPr>
            <a:r>
              <a:rPr lang="it" sz="1600" b="1" i="0" u="none" strike="noStrike" cap="none" dirty="0">
                <a:solidFill>
                  <a:schemeClr val="dk2"/>
                </a:solidFill>
                <a:latin typeface="Lato"/>
                <a:ea typeface="Lato"/>
                <a:cs typeface="Lato"/>
                <a:sym typeface="Lato"/>
              </a:rPr>
              <a:t>Επιχειρηματική </a:t>
            </a:r>
            <a:r>
              <a:rPr lang="el-GR" sz="1600" b="1" dirty="0">
                <a:solidFill>
                  <a:schemeClr val="dk2"/>
                </a:solidFill>
                <a:latin typeface="Lato"/>
                <a:ea typeface="Lato"/>
                <a:cs typeface="Lato"/>
                <a:sym typeface="Lato"/>
              </a:rPr>
              <a:t>Η</a:t>
            </a:r>
            <a:r>
              <a:rPr lang="it" sz="1600" b="1" i="0" u="none" strike="noStrike" cap="none" dirty="0">
                <a:solidFill>
                  <a:schemeClr val="dk2"/>
                </a:solidFill>
                <a:latin typeface="Lato"/>
                <a:ea typeface="Lato"/>
                <a:cs typeface="Lato"/>
                <a:sym typeface="Lato"/>
              </a:rPr>
              <a:t>θική</a:t>
            </a:r>
            <a:r>
              <a:rPr lang="el-GR" sz="1600" b="1" i="0" u="none" strike="noStrike" cap="none" dirty="0">
                <a:solidFill>
                  <a:schemeClr val="dk2"/>
                </a:solidFill>
                <a:latin typeface="Lato"/>
                <a:ea typeface="Lato"/>
                <a:cs typeface="Lato"/>
                <a:sym typeface="Lato"/>
              </a:rPr>
              <a:t>-Δεοντολογία</a:t>
            </a:r>
            <a:r>
              <a:rPr lang="it" sz="1600" b="1" i="0" u="none" strike="noStrike" cap="none" dirty="0">
                <a:solidFill>
                  <a:schemeClr val="dk2"/>
                </a:solidFill>
                <a:latin typeface="Lato"/>
                <a:ea typeface="Lato"/>
                <a:cs typeface="Lato"/>
                <a:sym typeface="Lato"/>
              </a:rPr>
              <a:t>:</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dirty="0">
                <a:solidFill>
                  <a:schemeClr val="dk2"/>
                </a:solidFill>
                <a:latin typeface="Lato"/>
                <a:ea typeface="Lato"/>
                <a:cs typeface="Lato"/>
                <a:sym typeface="Lato"/>
              </a:rPr>
              <a:t>συχνά καθοδηγούνται από το νόμο</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dirty="0">
                <a:solidFill>
                  <a:schemeClr val="dk2"/>
                </a:solidFill>
                <a:latin typeface="Lato"/>
                <a:ea typeface="Lato"/>
                <a:cs typeface="Lato"/>
                <a:sym typeface="Lato"/>
              </a:rPr>
              <a:t>καθοδηγ</a:t>
            </a:r>
            <a:r>
              <a:rPr lang="el-GR" sz="1600" b="0" i="0" u="none" strike="noStrike" cap="none" dirty="0" err="1">
                <a:solidFill>
                  <a:schemeClr val="dk2"/>
                </a:solidFill>
                <a:latin typeface="Lato"/>
                <a:ea typeface="Lato"/>
                <a:cs typeface="Lato"/>
                <a:sym typeface="Lato"/>
              </a:rPr>
              <a:t>εί</a:t>
            </a:r>
            <a:r>
              <a:rPr lang="it" sz="1600" b="0" i="0" u="none" strike="noStrike" cap="none" dirty="0">
                <a:solidFill>
                  <a:schemeClr val="dk2"/>
                </a:solidFill>
                <a:latin typeface="Lato"/>
                <a:ea typeface="Lato"/>
                <a:cs typeface="Lato"/>
                <a:sym typeface="Lato"/>
              </a:rPr>
              <a:t> τις επιχειρήσεις να κερδίσουν την έγκριση του κοινού</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dirty="0">
                <a:solidFill>
                  <a:schemeClr val="dk2"/>
                </a:solidFill>
                <a:latin typeface="Lato"/>
                <a:ea typeface="Lato"/>
                <a:cs typeface="Lato"/>
                <a:sym typeface="Lato"/>
              </a:rPr>
              <a:t>αποτελ</a:t>
            </a:r>
            <a:r>
              <a:rPr lang="el-GR" sz="1600" b="0" i="0" u="none" strike="noStrike" cap="none" dirty="0" err="1">
                <a:solidFill>
                  <a:schemeClr val="dk2"/>
                </a:solidFill>
                <a:latin typeface="Lato"/>
                <a:ea typeface="Lato"/>
                <a:cs typeface="Lato"/>
                <a:sym typeface="Lato"/>
              </a:rPr>
              <a:t>εί</a:t>
            </a:r>
            <a:r>
              <a:rPr lang="it" sz="1600" b="0" i="0" u="none" strike="noStrike" cap="none" dirty="0">
                <a:solidFill>
                  <a:schemeClr val="dk2"/>
                </a:solidFill>
                <a:latin typeface="Lato"/>
                <a:ea typeface="Lato"/>
                <a:cs typeface="Lato"/>
                <a:sym typeface="Lato"/>
              </a:rPr>
              <a:t> εργαλείο επιβίωσης για τις επιχειρήσεις και τους κοινωνικούς επιχειρηματίες </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el-GR" sz="1600" b="0" i="0" u="none" strike="noStrike" cap="none" dirty="0">
                <a:solidFill>
                  <a:schemeClr val="dk2"/>
                </a:solidFill>
                <a:latin typeface="Lato"/>
                <a:ea typeface="Lato"/>
                <a:cs typeface="Lato"/>
                <a:sym typeface="Lato"/>
              </a:rPr>
              <a:t>εξακριβώνει </a:t>
            </a:r>
            <a:r>
              <a:rPr lang="it" sz="1600" b="0" i="0" u="none" strike="noStrike" cap="none" dirty="0">
                <a:solidFill>
                  <a:schemeClr val="dk2"/>
                </a:solidFill>
                <a:latin typeface="Lato"/>
                <a:ea typeface="Lato"/>
                <a:cs typeface="Lato"/>
                <a:sym typeface="Lato"/>
              </a:rPr>
              <a:t>τους κοινωνικούς, πολιτιστικούς, νομικούς και άλλους παράγοντες που οδηγούν σε οικονομικούς περιορισμούς</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dirty="0">
                <a:solidFill>
                  <a:schemeClr val="dk2"/>
                </a:solidFill>
                <a:latin typeface="Lato"/>
                <a:ea typeface="Lato"/>
                <a:cs typeface="Lato"/>
                <a:sym typeface="Lato"/>
              </a:rPr>
              <a:t>διασφαλίζει τα συμφέροντα των μερών που συμμετέχουν στο κοινωνικό δίκτυο των επιχειρήσεων</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dirty="0">
                <a:solidFill>
                  <a:schemeClr val="dk2"/>
                </a:solidFill>
                <a:latin typeface="Lato"/>
                <a:ea typeface="Lato"/>
                <a:cs typeface="Lato"/>
                <a:sym typeface="Lato"/>
              </a:rPr>
              <a:t>υποστηρίζ</a:t>
            </a:r>
            <a:r>
              <a:rPr lang="el-GR" sz="1600" b="0" i="0" u="none" strike="noStrike" cap="none" dirty="0">
                <a:solidFill>
                  <a:schemeClr val="dk2"/>
                </a:solidFill>
                <a:latin typeface="Lato"/>
                <a:ea typeface="Lato"/>
                <a:cs typeface="Lato"/>
                <a:sym typeface="Lato"/>
              </a:rPr>
              <a:t>ει</a:t>
            </a:r>
            <a:r>
              <a:rPr lang="it" sz="1600" b="0" i="0" u="none" strike="noStrike" cap="none" dirty="0">
                <a:solidFill>
                  <a:schemeClr val="dk2"/>
                </a:solidFill>
                <a:latin typeface="Lato"/>
                <a:ea typeface="Lato"/>
                <a:cs typeface="Lato"/>
                <a:sym typeface="Lato"/>
              </a:rPr>
              <a:t> την επικέντρωση των ηθικών και κοινωνικών αξιών</a:t>
            </a:r>
            <a:endParaRPr sz="1400" b="0" i="0" u="none" strike="noStrike" cap="none" dirty="0">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dirty="0">
                <a:solidFill>
                  <a:schemeClr val="dk2"/>
                </a:solidFill>
                <a:latin typeface="Lato"/>
                <a:ea typeface="Lato"/>
                <a:cs typeface="Lato"/>
                <a:sym typeface="Lato"/>
              </a:rPr>
              <a:t>λαμβάν</a:t>
            </a:r>
            <a:r>
              <a:rPr lang="el-GR" sz="1600" b="0" i="0" u="none" strike="noStrike" cap="none" dirty="0">
                <a:solidFill>
                  <a:schemeClr val="dk2"/>
                </a:solidFill>
                <a:latin typeface="Lato"/>
                <a:ea typeface="Lato"/>
                <a:cs typeface="Lato"/>
                <a:sym typeface="Lato"/>
              </a:rPr>
              <a:t>ει</a:t>
            </a:r>
            <a:r>
              <a:rPr lang="it" sz="1600" b="0" i="0" u="none" strike="noStrike" cap="none" dirty="0">
                <a:solidFill>
                  <a:schemeClr val="dk2"/>
                </a:solidFill>
                <a:latin typeface="Lato"/>
                <a:ea typeface="Lato"/>
                <a:cs typeface="Lato"/>
                <a:sym typeface="Lato"/>
              </a:rPr>
              <a:t> υπόψη την προστασία των καταναλωτών, την ευημερία και τις δίκαιες επιχειρηματικές πρακτικές, μεταξύ άλλων</a:t>
            </a:r>
            <a:endParaRPr sz="1400" b="0" i="0" u="none" strike="noStrike" cap="none" dirty="0">
              <a:solidFill>
                <a:srgbClr val="000000"/>
              </a:solidFill>
              <a:latin typeface="Arial"/>
              <a:ea typeface="Arial"/>
              <a:cs typeface="Arial"/>
              <a:sym typeface="Arial"/>
            </a:endParaRPr>
          </a:p>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dirty="0">
              <a:solidFill>
                <a:schemeClr val="lt1"/>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dirty="0">
              <a:solidFill>
                <a:schemeClr val="lt1"/>
              </a:solidFill>
              <a:latin typeface="Lato"/>
              <a:ea typeface="Lato"/>
              <a:cs typeface="Lato"/>
              <a:sym typeface="Lato"/>
            </a:endParaRPr>
          </a:p>
        </p:txBody>
      </p:sp>
      <p:pic>
        <p:nvPicPr>
          <p:cNvPr id="159" name="Google Shape;159;p1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60" name="Google Shape;160;p10" descr="Graphical user interface, application&#10;&#10;Description automatically generated with medium confidence"/>
          <p:cNvPicPr preferRelativeResize="0"/>
          <p:nvPr/>
        </p:nvPicPr>
        <p:blipFill rotWithShape="1">
          <a:blip r:embed="rId4">
            <a:alphaModFix/>
          </a:blip>
          <a:srcRect t="10809" b="-10809"/>
          <a:stretch/>
        </p:blipFill>
        <p:spPr>
          <a:xfrm>
            <a:off x="50390" y="4764768"/>
            <a:ext cx="1805261" cy="3787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93373" y="1912650"/>
            <a:ext cx="4260263" cy="1318200"/>
          </a:xfrm>
          <a:prstGeom prst="rect">
            <a:avLst/>
          </a:prstGeom>
          <a:noFill/>
          <a:ln>
            <a:noFill/>
          </a:ln>
        </p:spPr>
        <p:txBody>
          <a:bodyPr spcFirstLastPara="1" wrap="square" lIns="91425" tIns="91425" rIns="91425" bIns="91425" anchor="ctr" anchorCtr="0">
            <a:noAutofit/>
          </a:bodyPr>
          <a:lstStyle/>
          <a:p>
            <a:pPr marL="457200" lvl="0" indent="-412750" algn="ctr" rtl="0">
              <a:lnSpc>
                <a:spcPct val="100000"/>
              </a:lnSpc>
              <a:spcBef>
                <a:spcPts val="0"/>
              </a:spcBef>
              <a:spcAft>
                <a:spcPts val="0"/>
              </a:spcAft>
              <a:buSzPts val="2900"/>
              <a:buFont typeface="Lato"/>
              <a:buAutoNum type="arabicPeriod"/>
            </a:pPr>
            <a:r>
              <a:rPr lang="it" sz="2900">
                <a:latin typeface="Lato"/>
                <a:ea typeface="Lato"/>
                <a:cs typeface="Lato"/>
                <a:sym typeface="Lato"/>
              </a:rPr>
              <a:t>Κοινωνική επιχειρηματικότητα </a:t>
            </a:r>
            <a:endParaRPr sz="2900">
              <a:latin typeface="Lato"/>
              <a:ea typeface="Lato"/>
              <a:cs typeface="Lato"/>
              <a:sym typeface="Lato"/>
            </a:endParaRPr>
          </a:p>
        </p:txBody>
      </p:sp>
      <p:sp>
        <p:nvSpPr>
          <p:cNvPr id="166" name="Google Shape;166;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167" name="Google Shape;167;p11"/>
          <p:cNvSpPr txBox="1"/>
          <p:nvPr/>
        </p:nvSpPr>
        <p:spPr>
          <a:xfrm>
            <a:off x="4515525" y="30268"/>
            <a:ext cx="4641001" cy="4654136"/>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500" b="0" i="0" u="none" strike="noStrike" cap="none" dirty="0">
              <a:solidFill>
                <a:schemeClr val="lt1"/>
              </a:solidFill>
              <a:latin typeface="Lato"/>
              <a:ea typeface="Lato"/>
              <a:cs typeface="Lato"/>
              <a:sym typeface="Lato"/>
            </a:endParaRPr>
          </a:p>
          <a:p>
            <a:pPr marL="0" marR="50800" lvl="0" indent="0" algn="just" rtl="0">
              <a:lnSpc>
                <a:spcPct val="115000"/>
              </a:lnSpc>
              <a:spcBef>
                <a:spcPts val="1200"/>
              </a:spcBef>
              <a:spcAft>
                <a:spcPts val="0"/>
              </a:spcAft>
              <a:buNone/>
            </a:pPr>
            <a:r>
              <a:rPr lang="it" sz="1500" b="1" dirty="0">
                <a:solidFill>
                  <a:schemeClr val="dk2"/>
                </a:solidFill>
                <a:latin typeface="Lato"/>
                <a:ea typeface="Lato"/>
                <a:cs typeface="Lato"/>
                <a:sym typeface="Lato"/>
              </a:rPr>
              <a:t>1.1 Η </a:t>
            </a:r>
            <a:r>
              <a:rPr lang="el-GR" sz="1500" b="1" dirty="0">
                <a:solidFill>
                  <a:schemeClr val="dk2"/>
                </a:solidFill>
                <a:latin typeface="Lato"/>
                <a:ea typeface="Lato"/>
                <a:cs typeface="Lato"/>
                <a:sym typeface="Lato"/>
              </a:rPr>
              <a:t>Κ</a:t>
            </a:r>
            <a:r>
              <a:rPr lang="it" sz="1500" b="1" dirty="0">
                <a:solidFill>
                  <a:schemeClr val="dk2"/>
                </a:solidFill>
                <a:latin typeface="Lato"/>
                <a:ea typeface="Lato"/>
                <a:cs typeface="Lato"/>
                <a:sym typeface="Lato"/>
              </a:rPr>
              <a:t>οινωνική </a:t>
            </a:r>
            <a:r>
              <a:rPr lang="el-GR" sz="1500" b="1" dirty="0">
                <a:solidFill>
                  <a:schemeClr val="dk2"/>
                </a:solidFill>
                <a:latin typeface="Lato"/>
                <a:ea typeface="Lato"/>
                <a:cs typeface="Lato"/>
                <a:sym typeface="Lato"/>
              </a:rPr>
              <a:t>Ε</a:t>
            </a:r>
            <a:r>
              <a:rPr lang="it" sz="1500" b="1" dirty="0">
                <a:solidFill>
                  <a:schemeClr val="dk2"/>
                </a:solidFill>
                <a:latin typeface="Lato"/>
                <a:ea typeface="Lato"/>
                <a:cs typeface="Lato"/>
                <a:sym typeface="Lato"/>
              </a:rPr>
              <a:t>πιχειρηματικότητα </a:t>
            </a:r>
            <a:r>
              <a:rPr lang="el-GR" sz="1500" b="1" dirty="0">
                <a:solidFill>
                  <a:schemeClr val="dk2"/>
                </a:solidFill>
                <a:latin typeface="Lato"/>
                <a:ea typeface="Lato"/>
                <a:cs typeface="Lato"/>
                <a:sym typeface="Lato"/>
              </a:rPr>
              <a:t>σε πλαίσιο</a:t>
            </a:r>
            <a:r>
              <a:rPr lang="it" sz="1500" b="1" dirty="0">
                <a:solidFill>
                  <a:schemeClr val="dk2"/>
                </a:solidFill>
                <a:latin typeface="Lato"/>
                <a:ea typeface="Lato"/>
                <a:cs typeface="Lato"/>
                <a:sym typeface="Lato"/>
              </a:rPr>
              <a:t>:</a:t>
            </a:r>
            <a:endParaRPr sz="1500" b="1" dirty="0">
              <a:solidFill>
                <a:schemeClr val="dk2"/>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sz="1500" b="0" i="0" u="none" strike="noStrike" cap="none" dirty="0">
                <a:solidFill>
                  <a:schemeClr val="dk2"/>
                </a:solidFill>
                <a:latin typeface="Lato"/>
                <a:ea typeface="Lato"/>
                <a:cs typeface="Lato"/>
                <a:sym typeface="Lato"/>
              </a:rPr>
              <a:t>Οι </a:t>
            </a:r>
            <a:r>
              <a:rPr lang="el-GR" sz="1500" b="0" i="0" u="none" strike="noStrike" cap="none" dirty="0">
                <a:solidFill>
                  <a:schemeClr val="dk2"/>
                </a:solidFill>
                <a:latin typeface="Lato"/>
                <a:ea typeface="Lato"/>
                <a:cs typeface="Lato"/>
                <a:sym typeface="Lato"/>
              </a:rPr>
              <a:t>Κ</a:t>
            </a:r>
            <a:r>
              <a:rPr lang="it" sz="1500" b="0" i="0" u="none" strike="noStrike" cap="none" dirty="0">
                <a:solidFill>
                  <a:schemeClr val="dk2"/>
                </a:solidFill>
                <a:latin typeface="Lato"/>
                <a:ea typeface="Lato"/>
                <a:cs typeface="Lato"/>
                <a:sym typeface="Lato"/>
              </a:rPr>
              <a:t>οινωνικές </a:t>
            </a:r>
            <a:r>
              <a:rPr lang="el-GR" sz="1500" dirty="0">
                <a:solidFill>
                  <a:schemeClr val="dk2"/>
                </a:solidFill>
                <a:latin typeface="Lato"/>
                <a:ea typeface="Lato"/>
                <a:cs typeface="Lato"/>
                <a:sym typeface="Lato"/>
              </a:rPr>
              <a:t>Ε</a:t>
            </a:r>
            <a:r>
              <a:rPr lang="it" sz="1500" b="0" i="0" u="none" strike="noStrike" cap="none" dirty="0">
                <a:solidFill>
                  <a:schemeClr val="dk2"/>
                </a:solidFill>
                <a:latin typeface="Lato"/>
                <a:ea typeface="Lato"/>
                <a:cs typeface="Lato"/>
                <a:sym typeface="Lato"/>
              </a:rPr>
              <a:t>πιχειρήσεις ή</a:t>
            </a:r>
            <a:r>
              <a:rPr lang="el-GR" sz="1500" b="0" i="0" u="none" strike="noStrike" cap="none" dirty="0">
                <a:solidFill>
                  <a:schemeClr val="dk2"/>
                </a:solidFill>
                <a:latin typeface="Lato"/>
                <a:ea typeface="Lato"/>
                <a:cs typeface="Lato"/>
                <a:sym typeface="Lato"/>
              </a:rPr>
              <a:t> επιχειρηματικές δραστηριότητες </a:t>
            </a:r>
            <a:r>
              <a:rPr lang="it" sz="1500" b="0" i="0" u="none" strike="noStrike" cap="none" dirty="0">
                <a:solidFill>
                  <a:schemeClr val="dk2"/>
                </a:solidFill>
                <a:latin typeface="Lato"/>
                <a:ea typeface="Lato"/>
                <a:cs typeface="Lato"/>
                <a:sym typeface="Lato"/>
              </a:rPr>
              <a:t>συμμετέχουν ενεργά στη δημιουργία θετικού κοινωνικού αντίκτυπου στις άμεσες παγκόσμιες κοινότητές τους. </a:t>
            </a:r>
            <a:endParaRPr sz="1500" b="0" i="0" u="none" strike="noStrike" cap="none" dirty="0">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el-GR" sz="1500" b="0" i="0" u="none" strike="noStrike" cap="none" dirty="0">
                <a:solidFill>
                  <a:schemeClr val="dk2"/>
                </a:solidFill>
                <a:latin typeface="Lato"/>
                <a:ea typeface="Lato"/>
                <a:cs typeface="Lato"/>
                <a:sym typeface="Lato"/>
              </a:rPr>
              <a:t>Δίνουν αξία σ</a:t>
            </a:r>
            <a:r>
              <a:rPr lang="it" sz="1500" b="0" i="0" u="none" strike="noStrike" cap="none" dirty="0">
                <a:solidFill>
                  <a:schemeClr val="dk2"/>
                </a:solidFill>
                <a:latin typeface="Lato"/>
                <a:ea typeface="Lato"/>
                <a:cs typeface="Lato"/>
                <a:sym typeface="Lato"/>
              </a:rPr>
              <a:t>την κοινότητα, το περιβάλλον και άλλες κοινωνικές προτεραιότητες. </a:t>
            </a:r>
            <a:endParaRPr sz="1500" b="0" i="0" u="none" strike="noStrike" cap="none" dirty="0">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sz="1500" b="0" i="0" u="none" strike="noStrike" cap="none" dirty="0">
                <a:solidFill>
                  <a:schemeClr val="dk2"/>
                </a:solidFill>
                <a:latin typeface="Lato"/>
                <a:ea typeface="Lato"/>
                <a:cs typeface="Lato"/>
                <a:sym typeface="Lato"/>
              </a:rPr>
              <a:t>Όσον αφορά τη δι</a:t>
            </a:r>
            <a:r>
              <a:rPr lang="el-GR" sz="1500" b="0" i="0" u="none" strike="noStrike" cap="none" dirty="0" err="1">
                <a:solidFill>
                  <a:schemeClr val="dk2"/>
                </a:solidFill>
                <a:latin typeface="Lato"/>
                <a:ea typeface="Lato"/>
                <a:cs typeface="Lato"/>
                <a:sym typeface="Lato"/>
              </a:rPr>
              <a:t>αχείριση</a:t>
            </a:r>
            <a:r>
              <a:rPr lang="it" sz="1500" b="0" i="0" u="none" strike="noStrike" cap="none" dirty="0">
                <a:solidFill>
                  <a:schemeClr val="dk2"/>
                </a:solidFill>
                <a:latin typeface="Lato"/>
                <a:ea typeface="Lato"/>
                <a:cs typeface="Lato"/>
                <a:sym typeface="Lato"/>
              </a:rPr>
              <a:t>, τιμούν τη διαφάνεια και δημιουργούν ένα περιβάλλον όπου όλοι επωφελούνται.</a:t>
            </a:r>
            <a:endParaRPr sz="1500" b="0" i="0" u="none" strike="noStrike" cap="none" dirty="0">
              <a:solidFill>
                <a:srgbClr val="000000"/>
              </a:solidFill>
              <a:latin typeface="Arial"/>
              <a:ea typeface="Arial"/>
              <a:cs typeface="Arial"/>
              <a:sym typeface="Arial"/>
            </a:endParaRPr>
          </a:p>
        </p:txBody>
      </p:sp>
      <p:pic>
        <p:nvPicPr>
          <p:cNvPr id="168" name="Google Shape;168;p11" descr="Chat"/>
          <p:cNvPicPr preferRelativeResize="0"/>
          <p:nvPr/>
        </p:nvPicPr>
        <p:blipFill rotWithShape="1">
          <a:blip r:embed="rId3">
            <a:alphaModFix/>
          </a:blip>
          <a:srcRect/>
          <a:stretch/>
        </p:blipFill>
        <p:spPr>
          <a:xfrm>
            <a:off x="713891" y="3212018"/>
            <a:ext cx="3118486" cy="1472386"/>
          </a:xfrm>
          <a:prstGeom prst="rect">
            <a:avLst/>
          </a:prstGeom>
          <a:noFill/>
          <a:ln>
            <a:noFill/>
          </a:ln>
        </p:spPr>
      </p:pic>
      <p:pic>
        <p:nvPicPr>
          <p:cNvPr id="169" name="Google Shape;169;p1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70" name="Google Shape;170;p1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194606" y="1912650"/>
            <a:ext cx="49395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None/>
            </a:pPr>
            <a:r>
              <a:rPr lang="it" sz="1900" b="0" dirty="0">
                <a:solidFill>
                  <a:schemeClr val="dk2"/>
                </a:solidFill>
                <a:latin typeface="Lato"/>
                <a:ea typeface="Lato"/>
                <a:cs typeface="Lato"/>
                <a:sym typeface="Lato"/>
              </a:rPr>
              <a:t>Η Ευρωπαϊκή Επιτροπή θα ορίσει μια "κοινωνική επιχείρηση" χρησιμοποιώντας τα ακόλουθα χαρακτηριστικά:</a:t>
            </a:r>
            <a:endParaRPr sz="1900" b="0" dirty="0">
              <a:solidFill>
                <a:schemeClr val="dk2"/>
              </a:solidFill>
              <a:latin typeface="Lato"/>
              <a:ea typeface="Lato"/>
              <a:cs typeface="Lato"/>
              <a:sym typeface="Lato"/>
            </a:endParaRPr>
          </a:p>
        </p:txBody>
      </p:sp>
      <p:sp>
        <p:nvSpPr>
          <p:cNvPr id="176" name="Google Shape;176;p1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177" name="Google Shape;177;p12"/>
          <p:cNvSpPr txBox="1"/>
          <p:nvPr/>
        </p:nvSpPr>
        <p:spPr>
          <a:xfrm>
            <a:off x="4550288" y="-100208"/>
            <a:ext cx="4632960" cy="4830836"/>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dirty="0">
              <a:solidFill>
                <a:schemeClr val="lt1"/>
              </a:solidFill>
              <a:latin typeface="Lato"/>
              <a:ea typeface="Lato"/>
              <a:cs typeface="Lato"/>
              <a:sym typeface="Lato"/>
            </a:endParaRPr>
          </a:p>
          <a:p>
            <a:pPr marL="342900" marR="0" lvl="0" indent="-342900" algn="just" rtl="0">
              <a:lnSpc>
                <a:spcPct val="115000"/>
              </a:lnSpc>
              <a:spcBef>
                <a:spcPts val="0"/>
              </a:spcBef>
              <a:spcAft>
                <a:spcPts val="0"/>
              </a:spcAft>
              <a:buClr>
                <a:schemeClr val="dk2"/>
              </a:buClr>
              <a:buSzPts val="1800"/>
              <a:buFont typeface="Noto Sans"/>
              <a:buChar char="∙"/>
            </a:pPr>
            <a:r>
              <a:rPr lang="it" sz="1600" b="0" i="0" u="none" strike="noStrike" cap="none" dirty="0">
                <a:solidFill>
                  <a:schemeClr val="dk2"/>
                </a:solidFill>
                <a:latin typeface="Lato"/>
                <a:ea typeface="Lato"/>
                <a:cs typeface="Lato"/>
                <a:sym typeface="Lato"/>
              </a:rPr>
              <a:t>Ο κοινωνικός ή κοινωνιοκεντρικός στόχος είναι ο πρωταρχικός στόχος της προσπάθειας και γενικά ακολουθεί την πορεία της κοινωνικής καινοτομίας.</a:t>
            </a:r>
            <a:endParaRPr sz="1400" b="0" i="0" u="none" strike="noStrike" cap="none" dirty="0">
              <a:solidFill>
                <a:srgbClr val="000000"/>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dirty="0">
              <a:solidFill>
                <a:schemeClr val="dk2"/>
              </a:solidFill>
              <a:latin typeface="Lato"/>
              <a:ea typeface="Lato"/>
              <a:cs typeface="Lato"/>
              <a:sym typeface="Lato"/>
            </a:endParaRPr>
          </a:p>
          <a:p>
            <a:pPr marL="342900" marR="0" lvl="0" indent="-342900" algn="just" rtl="0">
              <a:lnSpc>
                <a:spcPct val="115000"/>
              </a:lnSpc>
              <a:spcBef>
                <a:spcPts val="0"/>
              </a:spcBef>
              <a:spcAft>
                <a:spcPts val="0"/>
              </a:spcAft>
              <a:buClr>
                <a:schemeClr val="dk2"/>
              </a:buClr>
              <a:buSzPts val="1800"/>
              <a:buFont typeface="Noto Sans"/>
              <a:buChar char="∙"/>
            </a:pPr>
            <a:r>
              <a:rPr lang="it" sz="1600" b="0" i="0" u="none" strike="noStrike" cap="none" dirty="0">
                <a:solidFill>
                  <a:schemeClr val="dk2"/>
                </a:solidFill>
                <a:latin typeface="Lato"/>
                <a:ea typeface="Lato"/>
                <a:cs typeface="Lato"/>
                <a:sym typeface="Lato"/>
              </a:rPr>
              <a:t>Τα κέρδη επιστρέφουν στην προσπάθεια για την επίτευξη αυτού του κοινωνικού στόχου.</a:t>
            </a:r>
            <a:endParaRPr sz="1400" b="0" i="0" u="none" strike="noStrike" cap="none" dirty="0">
              <a:solidFill>
                <a:srgbClr val="000000"/>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dirty="0">
              <a:solidFill>
                <a:schemeClr val="dk2"/>
              </a:solidFill>
              <a:latin typeface="Lato"/>
              <a:ea typeface="Lato"/>
              <a:cs typeface="Lato"/>
              <a:sym typeface="Lato"/>
            </a:endParaRPr>
          </a:p>
          <a:p>
            <a:pPr marL="342900" marR="0" lvl="0" indent="-342900" algn="just" rtl="0">
              <a:lnSpc>
                <a:spcPct val="115000"/>
              </a:lnSpc>
              <a:spcBef>
                <a:spcPts val="0"/>
              </a:spcBef>
              <a:spcAft>
                <a:spcPts val="1000"/>
              </a:spcAft>
              <a:buClr>
                <a:schemeClr val="dk2"/>
              </a:buClr>
              <a:buSzPts val="1800"/>
              <a:buFont typeface="Noto Sans"/>
              <a:buChar char="∙"/>
            </a:pPr>
            <a:r>
              <a:rPr lang="it" sz="1600" b="0" i="0" u="none" strike="noStrike" cap="none" dirty="0">
                <a:solidFill>
                  <a:schemeClr val="dk2"/>
                </a:solidFill>
                <a:latin typeface="Lato"/>
                <a:ea typeface="Lato"/>
                <a:cs typeface="Lato"/>
                <a:sym typeface="Lato"/>
              </a:rPr>
              <a:t>Η διοίκηση του οργανισμού ή το σύστημα ηγεσίας υποδεικνύουν την ουσία του πρωταρχικού στόχου, για παράδειγμα, με τη χρήση δημοκρατικών ή συμμετοχικών αρχών ή </a:t>
            </a:r>
            <a:r>
              <a:rPr lang="el-GR" sz="1600" b="0" i="0" u="none" strike="noStrike" cap="none" dirty="0" err="1">
                <a:solidFill>
                  <a:schemeClr val="dk2"/>
                </a:solidFill>
                <a:latin typeface="Lato"/>
                <a:ea typeface="Lato"/>
                <a:cs typeface="Lato"/>
                <a:sym typeface="Lato"/>
              </a:rPr>
              <a:t>εφιστώντας</a:t>
            </a:r>
            <a:r>
              <a:rPr lang="el-GR" sz="1600" b="0" i="0" u="none" strike="noStrike" cap="none" dirty="0">
                <a:solidFill>
                  <a:schemeClr val="dk2"/>
                </a:solidFill>
                <a:latin typeface="Lato"/>
                <a:ea typeface="Lato"/>
                <a:cs typeface="Lato"/>
                <a:sym typeface="Lato"/>
              </a:rPr>
              <a:t> </a:t>
            </a:r>
            <a:r>
              <a:rPr lang="it" sz="1600" b="0" i="0" u="none" strike="noStrike" cap="none" dirty="0">
                <a:solidFill>
                  <a:schemeClr val="dk2"/>
                </a:solidFill>
                <a:latin typeface="Lato"/>
                <a:ea typeface="Lato"/>
                <a:cs typeface="Lato"/>
                <a:sym typeface="Lato"/>
              </a:rPr>
              <a:t>την προσοχή τους σε θέματα κοινωνικής δικαιοσύνης.</a:t>
            </a:r>
            <a:endParaRPr sz="1600" b="0" i="0" u="none" strike="noStrike" cap="none" dirty="0">
              <a:solidFill>
                <a:schemeClr val="dk2"/>
              </a:solidFill>
              <a:latin typeface="Lato"/>
              <a:ea typeface="Lato"/>
              <a:cs typeface="Lato"/>
              <a:sym typeface="Lato"/>
            </a:endParaRPr>
          </a:p>
        </p:txBody>
      </p:sp>
      <p:pic>
        <p:nvPicPr>
          <p:cNvPr id="178" name="Google Shape;178;p1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79" name="Google Shape;179;p1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3"/>
          <p:cNvPicPr preferRelativeResize="0"/>
          <p:nvPr/>
        </p:nvPicPr>
        <p:blipFill rotWithShape="1">
          <a:blip r:embed="rId3">
            <a:alphaModFix/>
          </a:blip>
          <a:srcRect/>
          <a:stretch/>
        </p:blipFill>
        <p:spPr>
          <a:xfrm>
            <a:off x="93375" y="158475"/>
            <a:ext cx="1792650" cy="1696175"/>
          </a:xfrm>
          <a:prstGeom prst="rect">
            <a:avLst/>
          </a:prstGeom>
          <a:noFill/>
          <a:ln>
            <a:noFill/>
          </a:ln>
        </p:spPr>
      </p:pic>
      <p:sp>
        <p:nvSpPr>
          <p:cNvPr id="185" name="Google Shape;185;p13"/>
          <p:cNvSpPr txBox="1">
            <a:spLocks noGrp="1"/>
          </p:cNvSpPr>
          <p:nvPr>
            <p:ph type="title"/>
          </p:nvPr>
        </p:nvSpPr>
        <p:spPr>
          <a:xfrm>
            <a:off x="2085946" y="536450"/>
            <a:ext cx="7058054" cy="13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12129F"/>
              </a:buClr>
              <a:buSzPts val="2400"/>
              <a:buNone/>
            </a:pPr>
            <a:r>
              <a:rPr lang="it" sz="1900" b="0" dirty="0">
                <a:latin typeface="Lato"/>
                <a:ea typeface="Lato"/>
                <a:cs typeface="Lato"/>
                <a:sym typeface="Lato"/>
              </a:rPr>
              <a:t>Αν και δεν υπάρχει μια αποκλειστική νομική μορφή για τις κοινωνικές επιχειρήσεις, η πλειοψηφία δραστηριοποιείται στους ακόλουθους τέσσερις τομείς:</a:t>
            </a:r>
            <a:endParaRPr sz="1900" b="0" dirty="0">
              <a:solidFill>
                <a:schemeClr val="dk2"/>
              </a:solidFill>
              <a:latin typeface="Lato"/>
              <a:ea typeface="Lato"/>
              <a:cs typeface="Lato"/>
              <a:sym typeface="Lato"/>
            </a:endParaRPr>
          </a:p>
        </p:txBody>
      </p:sp>
      <p:pic>
        <p:nvPicPr>
          <p:cNvPr id="186" name="Google Shape;186;p13" descr="Social Work Case Management Guide - Setp By Step"/>
          <p:cNvPicPr preferRelativeResize="0"/>
          <p:nvPr/>
        </p:nvPicPr>
        <p:blipFill rotWithShape="1">
          <a:blip r:embed="rId4">
            <a:alphaModFix/>
          </a:blip>
          <a:srcRect/>
          <a:stretch/>
        </p:blipFill>
        <p:spPr>
          <a:xfrm>
            <a:off x="2997844" y="1623822"/>
            <a:ext cx="3148312" cy="2959249"/>
          </a:xfrm>
          <a:prstGeom prst="rect">
            <a:avLst/>
          </a:prstGeom>
          <a:noFill/>
          <a:ln>
            <a:noFill/>
          </a:ln>
        </p:spPr>
      </p:pic>
      <p:sp>
        <p:nvSpPr>
          <p:cNvPr id="187" name="Google Shape;187;p13"/>
          <p:cNvSpPr/>
          <p:nvPr/>
        </p:nvSpPr>
        <p:spPr>
          <a:xfrm>
            <a:off x="6146156" y="3507551"/>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13"/>
          <p:cNvSpPr/>
          <p:nvPr/>
        </p:nvSpPr>
        <p:spPr>
          <a:xfrm>
            <a:off x="6059253" y="2004708"/>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13"/>
          <p:cNvSpPr/>
          <p:nvPr/>
        </p:nvSpPr>
        <p:spPr>
          <a:xfrm flipH="1">
            <a:off x="1973320" y="3459551"/>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13"/>
          <p:cNvSpPr/>
          <p:nvPr/>
        </p:nvSpPr>
        <p:spPr>
          <a:xfrm flipH="1">
            <a:off x="1973321" y="1945500"/>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13"/>
          <p:cNvSpPr/>
          <p:nvPr/>
        </p:nvSpPr>
        <p:spPr>
          <a:xfrm>
            <a:off x="-279585" y="3311428"/>
            <a:ext cx="2647004"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0" i="0" u="none" strike="noStrike" cap="none" dirty="0">
                <a:solidFill>
                  <a:schemeClr val="dk1"/>
                </a:solidFill>
                <a:latin typeface="Lato"/>
                <a:ea typeface="Lato"/>
                <a:cs typeface="Lato"/>
                <a:sym typeface="Lato"/>
              </a:rPr>
              <a:t>Κοινωνικ</a:t>
            </a:r>
            <a:r>
              <a:rPr lang="el-GR" sz="2500" b="0" i="0" u="none" strike="noStrike" cap="none" dirty="0" err="1">
                <a:solidFill>
                  <a:schemeClr val="dk1"/>
                </a:solidFill>
                <a:latin typeface="Lato"/>
                <a:ea typeface="Lato"/>
                <a:cs typeface="Lato"/>
                <a:sym typeface="Lato"/>
              </a:rPr>
              <a:t>ές</a:t>
            </a:r>
            <a:r>
              <a:rPr lang="it" sz="2500" b="0" i="0" u="none" strike="noStrike" cap="none" dirty="0">
                <a:solidFill>
                  <a:schemeClr val="dk1"/>
                </a:solidFill>
                <a:latin typeface="Lato"/>
                <a:ea typeface="Lato"/>
                <a:cs typeface="Lato"/>
                <a:sym typeface="Lato"/>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it" sz="2500" b="0" i="0" u="none" strike="noStrike" cap="none" dirty="0">
                <a:solidFill>
                  <a:schemeClr val="dk1"/>
                </a:solidFill>
                <a:latin typeface="Lato"/>
                <a:ea typeface="Lato"/>
                <a:cs typeface="Lato"/>
                <a:sym typeface="Lato"/>
              </a:rPr>
              <a:t>υπηρεσίες</a:t>
            </a:r>
            <a:endParaRPr sz="1400" b="0" i="0" u="none" strike="noStrike" cap="none" dirty="0">
              <a:solidFill>
                <a:srgbClr val="000000"/>
              </a:solidFill>
              <a:latin typeface="Arial"/>
              <a:ea typeface="Arial"/>
              <a:cs typeface="Arial"/>
              <a:sym typeface="Arial"/>
            </a:endParaRPr>
          </a:p>
        </p:txBody>
      </p:sp>
      <p:sp>
        <p:nvSpPr>
          <p:cNvPr id="192" name="Google Shape;192;p13"/>
          <p:cNvSpPr/>
          <p:nvPr/>
        </p:nvSpPr>
        <p:spPr>
          <a:xfrm>
            <a:off x="6411751" y="3359428"/>
            <a:ext cx="3148312"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0" i="0" u="none" strike="noStrike" cap="none" dirty="0">
                <a:solidFill>
                  <a:schemeClr val="dk1"/>
                </a:solidFill>
                <a:latin typeface="Lato"/>
                <a:ea typeface="Lato"/>
                <a:cs typeface="Lato"/>
                <a:sym typeface="Lato"/>
              </a:rPr>
              <a:t>Εργασ</a:t>
            </a:r>
            <a:r>
              <a:rPr lang="el-GR" sz="2500" b="0" i="0" u="none" strike="noStrike" cap="none" dirty="0" err="1">
                <a:solidFill>
                  <a:schemeClr val="dk1"/>
                </a:solidFill>
                <a:latin typeface="Lato"/>
                <a:ea typeface="Lato"/>
                <a:cs typeface="Lato"/>
                <a:sym typeface="Lato"/>
              </a:rPr>
              <a:t>ιακή</a:t>
            </a:r>
            <a:r>
              <a:rPr lang="it" sz="2500" b="0" i="0" u="none" strike="noStrike" cap="none" dirty="0">
                <a:solidFill>
                  <a:schemeClr val="dk1"/>
                </a:solidFill>
                <a:latin typeface="Lato"/>
                <a:ea typeface="Lato"/>
                <a:cs typeface="Lato"/>
                <a:sym typeface="Lato"/>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it" sz="2500" b="0" i="0" u="none" strike="noStrike" cap="none" dirty="0">
                <a:solidFill>
                  <a:schemeClr val="dk1"/>
                </a:solidFill>
                <a:latin typeface="Lato"/>
                <a:ea typeface="Lato"/>
                <a:cs typeface="Lato"/>
                <a:sym typeface="Lato"/>
              </a:rPr>
              <a:t>συμμαχία</a:t>
            </a:r>
            <a:endParaRPr sz="1400" b="0" i="0" u="none" strike="noStrike" cap="none" dirty="0">
              <a:solidFill>
                <a:srgbClr val="000000"/>
              </a:solidFill>
              <a:latin typeface="Arial"/>
              <a:ea typeface="Arial"/>
              <a:cs typeface="Arial"/>
              <a:sym typeface="Arial"/>
            </a:endParaRPr>
          </a:p>
        </p:txBody>
      </p:sp>
      <p:sp>
        <p:nvSpPr>
          <p:cNvPr id="193" name="Google Shape;193;p13"/>
          <p:cNvSpPr/>
          <p:nvPr/>
        </p:nvSpPr>
        <p:spPr>
          <a:xfrm>
            <a:off x="79662" y="1825808"/>
            <a:ext cx="193548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Lato"/>
                <a:ea typeface="Lato"/>
                <a:cs typeface="Lato"/>
                <a:sym typeface="Lato"/>
              </a:rPr>
              <a:t>Ανάπτυξη μειονεκτικών περιοχών</a:t>
            </a:r>
            <a:endParaRPr sz="1400" b="0" i="0" u="none" strike="noStrike" cap="none">
              <a:solidFill>
                <a:srgbClr val="000000"/>
              </a:solidFill>
              <a:latin typeface="Arial"/>
              <a:ea typeface="Arial"/>
              <a:cs typeface="Arial"/>
              <a:sym typeface="Arial"/>
            </a:endParaRPr>
          </a:p>
        </p:txBody>
      </p:sp>
      <p:sp>
        <p:nvSpPr>
          <p:cNvPr id="194" name="Google Shape;194;p13"/>
          <p:cNvSpPr/>
          <p:nvPr/>
        </p:nvSpPr>
        <p:spPr>
          <a:xfrm>
            <a:off x="6209001" y="2004708"/>
            <a:ext cx="3148312"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0" i="0" u="none" strike="noStrike" cap="none">
                <a:solidFill>
                  <a:schemeClr val="dk1"/>
                </a:solidFill>
                <a:latin typeface="Lato"/>
                <a:ea typeface="Lato"/>
                <a:cs typeface="Lato"/>
                <a:sym typeface="Lato"/>
              </a:rPr>
              <a:t>Άλλα</a:t>
            </a:r>
            <a:endParaRPr sz="1400" b="0" i="0" u="none" strike="noStrike" cap="none">
              <a:solidFill>
                <a:srgbClr val="000000"/>
              </a:solidFill>
              <a:latin typeface="Arial"/>
              <a:ea typeface="Arial"/>
              <a:cs typeface="Arial"/>
              <a:sym typeface="Arial"/>
            </a:endParaRPr>
          </a:p>
        </p:txBody>
      </p:sp>
      <p:pic>
        <p:nvPicPr>
          <p:cNvPr id="195" name="Google Shape;195;p13"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 y="1731212"/>
            <a:ext cx="4571999"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dirty="0">
                <a:latin typeface="Lato"/>
                <a:ea typeface="Lato"/>
                <a:cs typeface="Lato"/>
                <a:sym typeface="Lato"/>
              </a:rPr>
              <a:t>1.2 Η περίπτωση της Κύπρου</a:t>
            </a:r>
            <a:endParaRPr sz="4100" dirty="0">
              <a:latin typeface="Lato"/>
              <a:ea typeface="Lato"/>
              <a:cs typeface="Lato"/>
              <a:sym typeface="Lato"/>
            </a:endParaRPr>
          </a:p>
        </p:txBody>
      </p:sp>
      <p:sp>
        <p:nvSpPr>
          <p:cNvPr id="201" name="Google Shape;201;p1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202" name="Google Shape;202;p14"/>
          <p:cNvSpPr txBox="1"/>
          <p:nvPr/>
        </p:nvSpPr>
        <p:spPr>
          <a:xfrm>
            <a:off x="4571998" y="-132283"/>
            <a:ext cx="4572001" cy="5753932"/>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b="0" i="0" u="none" strike="noStrike" cap="none" dirty="0">
              <a:solidFill>
                <a:schemeClr val="lt1"/>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b="0" i="0" u="none" strike="noStrike" cap="none" dirty="0">
                <a:solidFill>
                  <a:schemeClr val="dk2"/>
                </a:solidFill>
                <a:latin typeface="Lato"/>
                <a:ea typeface="Lato"/>
                <a:cs typeface="Lato"/>
                <a:sym typeface="Lato"/>
              </a:rPr>
              <a:t>2014 - μόνο 7 κοινωνικές επιχειρήσεις στην Κύπρο.</a:t>
            </a:r>
            <a:endParaRPr b="0" i="0" u="none" strike="noStrike" cap="none" dirty="0">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b="0" i="0" u="none" strike="noStrike" cap="none" dirty="0">
                <a:solidFill>
                  <a:schemeClr val="dk2"/>
                </a:solidFill>
                <a:latin typeface="Lato"/>
                <a:ea typeface="Lato"/>
                <a:cs typeface="Lato"/>
                <a:sym typeface="Lato"/>
              </a:rPr>
              <a:t>Δεκέμβριος 2020 - Νόμος για τις κοινωνικές επιχειρήσεις, ο οποίος θεσπίζει για πρώτη φορά νομικό πλαίσιο για τις κοινωνικές επιχειρήσεις που δραστηριοποιούνται στην Κύπρο.</a:t>
            </a:r>
            <a:endParaRPr b="0" i="0" u="none" strike="noStrike" cap="none" dirty="0">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b="0" i="0" u="none" strike="noStrike" cap="none" dirty="0">
                <a:solidFill>
                  <a:schemeClr val="dk2"/>
                </a:solidFill>
                <a:latin typeface="Lato"/>
                <a:ea typeface="Lato"/>
                <a:cs typeface="Lato"/>
                <a:sym typeface="Lato"/>
              </a:rPr>
              <a:t>Τώρα </a:t>
            </a:r>
            <a:r>
              <a:rPr lang="it" dirty="0">
                <a:solidFill>
                  <a:schemeClr val="dk2"/>
                </a:solidFill>
                <a:latin typeface="Lato"/>
                <a:ea typeface="Lato"/>
                <a:cs typeface="Lato"/>
                <a:sym typeface="Lato"/>
              </a:rPr>
              <a:t>υπάρχουν </a:t>
            </a:r>
            <a:r>
              <a:rPr lang="it" b="0" i="0" u="none" strike="noStrike" cap="none" dirty="0">
                <a:solidFill>
                  <a:schemeClr val="dk2"/>
                </a:solidFill>
                <a:latin typeface="Lato"/>
                <a:ea typeface="Lato"/>
                <a:cs typeface="Lato"/>
                <a:sym typeface="Lato"/>
              </a:rPr>
              <a:t>πάνω από 30 σύμφωνα με πρόσφατη μελέτη.</a:t>
            </a:r>
            <a:endParaRPr b="0" i="0" u="none" strike="noStrike" cap="none" dirty="0">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b="0" i="0" u="none" strike="noStrike" cap="none" dirty="0">
                <a:solidFill>
                  <a:schemeClr val="dk2"/>
                </a:solidFill>
                <a:latin typeface="Lato"/>
                <a:ea typeface="Lato"/>
                <a:cs typeface="Lato"/>
                <a:sym typeface="Lato"/>
              </a:rPr>
              <a:t>Με το νέο νόμο: περισσότερη αξιοπιστία, νομική εξουσία και κύρος για τις κοινωνικές επιχειρήσεις που λειτουργούσαν υπό την ετικέτα των "εταιρειών περιορισμένης ευθύνης" ή των "φιλανθρωπικών οργανώσεων".</a:t>
            </a:r>
            <a:endParaRPr b="0" i="0" u="none" strike="noStrike" cap="none" dirty="0">
              <a:solidFill>
                <a:schemeClr val="dk2"/>
              </a:solidFill>
              <a:latin typeface="Lato"/>
              <a:ea typeface="Lato"/>
              <a:cs typeface="Lato"/>
              <a:sym typeface="Lato"/>
            </a:endParaRPr>
          </a:p>
          <a:p>
            <a:pPr marL="457200" marR="50800" lvl="0" indent="-228600" algn="l" rtl="0">
              <a:lnSpc>
                <a:spcPct val="115000"/>
              </a:lnSpc>
              <a:spcBef>
                <a:spcPts val="1200"/>
              </a:spcBef>
              <a:spcAft>
                <a:spcPts val="0"/>
              </a:spcAft>
              <a:buClr>
                <a:schemeClr val="lt1"/>
              </a:buClr>
              <a:buSzPts val="2300"/>
              <a:buFont typeface="Arial"/>
              <a:buNone/>
            </a:pPr>
            <a:endParaRPr b="0" i="0" u="none" strike="noStrike" cap="none" dirty="0">
              <a:solidFill>
                <a:schemeClr val="dk2"/>
              </a:solidFill>
              <a:latin typeface="Lato"/>
              <a:ea typeface="Lato"/>
              <a:cs typeface="Lato"/>
              <a:sym typeface="Lato"/>
            </a:endParaRPr>
          </a:p>
          <a:p>
            <a:pPr marL="457200" marR="50800" lvl="0" indent="-228600" algn="l" rtl="0">
              <a:lnSpc>
                <a:spcPct val="115000"/>
              </a:lnSpc>
              <a:spcBef>
                <a:spcPts val="1200"/>
              </a:spcBef>
              <a:spcAft>
                <a:spcPts val="0"/>
              </a:spcAft>
              <a:buClr>
                <a:schemeClr val="lt1"/>
              </a:buClr>
              <a:buSzPts val="2300"/>
              <a:buFont typeface="Arial"/>
              <a:buNone/>
            </a:pPr>
            <a:endParaRPr b="0" i="0" u="none" strike="noStrike" cap="none" dirty="0">
              <a:solidFill>
                <a:schemeClr val="dk2"/>
              </a:solidFill>
              <a:latin typeface="Lato"/>
              <a:ea typeface="Lato"/>
              <a:cs typeface="Lato"/>
              <a:sym typeface="Lato"/>
            </a:endParaRPr>
          </a:p>
          <a:p>
            <a:pPr marL="342900" marR="0" lvl="0" indent="-228600" algn="l" rtl="0">
              <a:lnSpc>
                <a:spcPct val="115000"/>
              </a:lnSpc>
              <a:spcBef>
                <a:spcPts val="0"/>
              </a:spcBef>
              <a:spcAft>
                <a:spcPts val="0"/>
              </a:spcAft>
              <a:buClr>
                <a:schemeClr val="lt1"/>
              </a:buClr>
              <a:buSzPts val="1800"/>
              <a:buFont typeface="Noto Sans"/>
              <a:buNone/>
            </a:pPr>
            <a:endParaRPr b="0" i="0" u="none" strike="noStrike" cap="none" dirty="0">
              <a:solidFill>
                <a:schemeClr val="dk2"/>
              </a:solidFill>
              <a:latin typeface="Lato"/>
              <a:ea typeface="Lato"/>
              <a:cs typeface="Lato"/>
              <a:sym typeface="Lato"/>
            </a:endParaRPr>
          </a:p>
          <a:p>
            <a:pPr marL="342900" marR="0" lvl="0" indent="-228600" algn="l" rtl="0">
              <a:lnSpc>
                <a:spcPct val="115000"/>
              </a:lnSpc>
              <a:spcBef>
                <a:spcPts val="0"/>
              </a:spcBef>
              <a:spcAft>
                <a:spcPts val="0"/>
              </a:spcAft>
              <a:buClr>
                <a:schemeClr val="lt1"/>
              </a:buClr>
              <a:buSzPts val="1800"/>
              <a:buFont typeface="Noto Sans"/>
              <a:buNone/>
            </a:pPr>
            <a:endParaRPr b="0" i="0" u="none" strike="noStrike" cap="none" dirty="0">
              <a:solidFill>
                <a:schemeClr val="dk2"/>
              </a:solidFill>
              <a:latin typeface="Lato"/>
              <a:ea typeface="Lato"/>
              <a:cs typeface="Lato"/>
              <a:sym typeface="Lato"/>
            </a:endParaRPr>
          </a:p>
        </p:txBody>
      </p:sp>
      <p:pic>
        <p:nvPicPr>
          <p:cNvPr id="203" name="Google Shape;203;p1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204" name="Google Shape;204;p1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205" name="Google Shape;205;p14"/>
          <p:cNvPicPr preferRelativeResize="0"/>
          <p:nvPr/>
        </p:nvPicPr>
        <p:blipFill>
          <a:blip r:embed="rId5">
            <a:alphaModFix/>
          </a:blip>
          <a:stretch>
            <a:fillRect/>
          </a:stretch>
        </p:blipFill>
        <p:spPr>
          <a:xfrm>
            <a:off x="211600" y="2907521"/>
            <a:ext cx="4267199" cy="831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211" name="Google Shape;211;p15"/>
          <p:cNvSpPr txBox="1"/>
          <p:nvPr/>
        </p:nvSpPr>
        <p:spPr>
          <a:xfrm>
            <a:off x="4657343" y="679625"/>
            <a:ext cx="4419891" cy="5049379"/>
          </a:xfrm>
          <a:prstGeom prst="rect">
            <a:avLst/>
          </a:prstGeom>
          <a:noFill/>
          <a:ln>
            <a:noFill/>
          </a:ln>
        </p:spPr>
        <p:txBody>
          <a:bodyPr spcFirstLastPara="1" wrap="square" lIns="91425" tIns="91425" rIns="91425" bIns="91425" anchor="ctr" anchorCtr="0">
            <a:noAutofit/>
          </a:bodyPr>
          <a:lstStyle/>
          <a:p>
            <a:pPr marL="114300" marR="0" lvl="0" indent="0" algn="just" rtl="0">
              <a:lnSpc>
                <a:spcPct val="115000"/>
              </a:lnSpc>
              <a:spcBef>
                <a:spcPts val="0"/>
              </a:spcBef>
              <a:spcAft>
                <a:spcPts val="0"/>
              </a:spcAft>
              <a:buClr>
                <a:schemeClr val="lt1"/>
              </a:buClr>
              <a:buSzPts val="1800"/>
              <a:buFont typeface="Lato"/>
              <a:buNone/>
            </a:pPr>
            <a:endParaRPr sz="1800" b="0" i="0" u="none" strike="noStrike" cap="none" dirty="0">
              <a:solidFill>
                <a:schemeClr val="dk2"/>
              </a:solidFill>
              <a:latin typeface="Lato"/>
              <a:ea typeface="Lato"/>
              <a:cs typeface="Lato"/>
              <a:sym typeface="Lato"/>
            </a:endParaRPr>
          </a:p>
          <a:p>
            <a:pPr marL="114300" marR="0" lvl="0" indent="0" algn="just" rtl="0">
              <a:lnSpc>
                <a:spcPct val="115000"/>
              </a:lnSpc>
              <a:spcBef>
                <a:spcPts val="0"/>
              </a:spcBef>
              <a:spcAft>
                <a:spcPts val="0"/>
              </a:spcAft>
              <a:buClr>
                <a:schemeClr val="lt1"/>
              </a:buClr>
              <a:buSzPts val="1800"/>
              <a:buFont typeface="Lato"/>
              <a:buNone/>
            </a:pPr>
            <a:r>
              <a:rPr lang="it" sz="1600" b="0" i="0" u="none" strike="noStrike" cap="none" dirty="0">
                <a:solidFill>
                  <a:schemeClr val="dk2"/>
                </a:solidFill>
                <a:latin typeface="Lato"/>
                <a:ea typeface="Lato"/>
                <a:cs typeface="Lato"/>
                <a:sym typeface="Lato"/>
              </a:rPr>
              <a:t>Το νομοθετικό πλαίσιο για την ίδρυση Κοινωνικών Επιχειρήσεων στην Κύπρο περιγράφεται ως εξής:</a:t>
            </a:r>
            <a:endParaRPr sz="1400" b="0" i="0" u="none" strike="noStrike" cap="none" dirty="0">
              <a:solidFill>
                <a:srgbClr val="000000"/>
              </a:solidFill>
              <a:latin typeface="Arial"/>
              <a:ea typeface="Arial"/>
              <a:cs typeface="Arial"/>
              <a:sym typeface="Arial"/>
            </a:endParaRPr>
          </a:p>
          <a:p>
            <a:pPr marL="114300" marR="0" lvl="0" indent="0" algn="just" rtl="0">
              <a:lnSpc>
                <a:spcPct val="115000"/>
              </a:lnSpc>
              <a:spcBef>
                <a:spcPts val="0"/>
              </a:spcBef>
              <a:spcAft>
                <a:spcPts val="0"/>
              </a:spcAft>
              <a:buClr>
                <a:schemeClr val="lt1"/>
              </a:buClr>
              <a:buSzPts val="1800"/>
              <a:buFont typeface="Lato"/>
              <a:buNone/>
            </a:pPr>
            <a:endParaRPr sz="1600" b="0" i="0" u="none" strike="noStrike" cap="none" dirty="0">
              <a:solidFill>
                <a:schemeClr val="dk2"/>
              </a:solidFill>
              <a:latin typeface="Lato"/>
              <a:ea typeface="Lato"/>
              <a:cs typeface="Lato"/>
              <a:sym typeface="Lato"/>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dirty="0">
                <a:solidFill>
                  <a:schemeClr val="dk2"/>
                </a:solidFill>
                <a:latin typeface="Lato"/>
                <a:ea typeface="Lato"/>
                <a:cs typeface="Lato"/>
                <a:sym typeface="Lato"/>
              </a:rPr>
              <a:t>επιχειρήσεις με κοινωνικό σκοπό</a:t>
            </a:r>
            <a:endParaRPr sz="1600" b="0" i="0" u="none" strike="noStrike" cap="none" dirty="0">
              <a:solidFill>
                <a:schemeClr val="dk2"/>
              </a:solidFill>
              <a:latin typeface="Lato"/>
              <a:ea typeface="Lato"/>
              <a:cs typeface="Lato"/>
              <a:sym typeface="Lato"/>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dirty="0">
                <a:solidFill>
                  <a:schemeClr val="dk2"/>
                </a:solidFill>
                <a:latin typeface="Lato"/>
                <a:ea typeface="Lato"/>
                <a:cs typeface="Lato"/>
                <a:sym typeface="Lato"/>
              </a:rPr>
              <a:t>ένα σημαντικό ποσοστό των κερδών τους επανεπενδύεται στο κοινωνικό τους έργο </a:t>
            </a:r>
            <a:endParaRPr sz="1600" b="0" i="0" u="none" strike="noStrike" cap="none" dirty="0">
              <a:solidFill>
                <a:schemeClr val="dk2"/>
              </a:solidFill>
              <a:latin typeface="Lato"/>
              <a:ea typeface="Lato"/>
              <a:cs typeface="Lato"/>
              <a:sym typeface="Lato"/>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dirty="0">
                <a:solidFill>
                  <a:schemeClr val="dk2"/>
                </a:solidFill>
                <a:latin typeface="Lato"/>
                <a:ea typeface="Lato"/>
                <a:cs typeface="Lato"/>
                <a:sym typeface="Lato"/>
              </a:rPr>
              <a:t>ένα ορισμένο ποσοστό του προσωπικού τους ανήκει σε ευάλωτες ομάδες (νέοι, γυναίκες, άτομα με αναπηρία κ.λπ.)</a:t>
            </a:r>
            <a:endParaRPr sz="1600" b="0" i="0" u="none" strike="noStrike" cap="none" dirty="0">
              <a:solidFill>
                <a:schemeClr val="dk2"/>
              </a:solidFill>
              <a:latin typeface="Lato"/>
              <a:ea typeface="Lato"/>
              <a:cs typeface="Lato"/>
              <a:sym typeface="Lato"/>
            </a:endParaRPr>
          </a:p>
          <a:p>
            <a:pPr marL="457200" marR="50800" lvl="0" indent="-228600" algn="just" rtl="0">
              <a:lnSpc>
                <a:spcPct val="115000"/>
              </a:lnSpc>
              <a:spcBef>
                <a:spcPts val="2200"/>
              </a:spcBef>
              <a:spcAft>
                <a:spcPts val="0"/>
              </a:spcAft>
              <a:buClr>
                <a:schemeClr val="lt1"/>
              </a:buClr>
              <a:buSzPts val="2300"/>
              <a:buFont typeface="Arial"/>
              <a:buNone/>
            </a:pPr>
            <a:endParaRPr sz="1600" b="0" i="0" u="none" strike="noStrike" cap="none" dirty="0">
              <a:solidFill>
                <a:schemeClr val="dk2"/>
              </a:solidFill>
              <a:latin typeface="Arial"/>
              <a:ea typeface="Arial"/>
              <a:cs typeface="Arial"/>
              <a:sym typeface="Arial"/>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dirty="0">
              <a:solidFill>
                <a:schemeClr val="dk2"/>
              </a:solidFill>
              <a:latin typeface="Arial"/>
              <a:ea typeface="Arial"/>
              <a:cs typeface="Arial"/>
              <a:sym typeface="Arial"/>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dirty="0">
              <a:solidFill>
                <a:schemeClr val="dk2"/>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dirty="0">
              <a:solidFill>
                <a:schemeClr val="dk2"/>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dirty="0">
              <a:solidFill>
                <a:schemeClr val="dk2"/>
              </a:solidFill>
              <a:latin typeface="Arial"/>
              <a:ea typeface="Arial"/>
              <a:cs typeface="Arial"/>
              <a:sym typeface="Arial"/>
            </a:endParaRPr>
          </a:p>
        </p:txBody>
      </p:sp>
      <p:pic>
        <p:nvPicPr>
          <p:cNvPr id="212" name="Google Shape;212;p15" descr="Premium Vector | Stylized simple outline map of cyprus icon. blue sketch  map of cyprus vector illustration"/>
          <p:cNvPicPr preferRelativeResize="0"/>
          <p:nvPr/>
        </p:nvPicPr>
        <p:blipFill rotWithShape="1">
          <a:blip r:embed="rId3">
            <a:alphaModFix/>
          </a:blip>
          <a:srcRect/>
          <a:stretch/>
        </p:blipFill>
        <p:spPr>
          <a:xfrm>
            <a:off x="941387" y="1035558"/>
            <a:ext cx="2571750" cy="2571750"/>
          </a:xfrm>
          <a:prstGeom prst="rect">
            <a:avLst/>
          </a:prstGeom>
          <a:noFill/>
          <a:ln>
            <a:noFill/>
          </a:ln>
        </p:spPr>
      </p:pic>
      <p:pic>
        <p:nvPicPr>
          <p:cNvPr id="213" name="Google Shape;213;p1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14" name="Google Shape;214;p15"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p:nvPr/>
        </p:nvSpPr>
        <p:spPr>
          <a:xfrm>
            <a:off x="4925568" y="4218432"/>
            <a:ext cx="1475232" cy="729143"/>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 name="Google Shape;220;p16"/>
          <p:cNvSpPr txBox="1">
            <a:spLocks noGrp="1"/>
          </p:cNvSpPr>
          <p:nvPr>
            <p:ph type="title"/>
          </p:nvPr>
        </p:nvSpPr>
        <p:spPr>
          <a:xfrm>
            <a:off x="0" y="1912650"/>
            <a:ext cx="4660068"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sz="2900" dirty="0">
                <a:latin typeface="Lato"/>
                <a:ea typeface="Lato"/>
                <a:cs typeface="Lato"/>
                <a:sym typeface="Lato"/>
              </a:rPr>
              <a:t>1.3 Παραδείγματα επιτυχημένων </a:t>
            </a:r>
            <a:r>
              <a:rPr lang="el-GR" sz="2900" dirty="0">
                <a:latin typeface="Lato"/>
                <a:ea typeface="Lato"/>
                <a:cs typeface="Lato"/>
                <a:sym typeface="Lato"/>
              </a:rPr>
              <a:t>Κ</a:t>
            </a:r>
            <a:r>
              <a:rPr lang="it" sz="2900" dirty="0">
                <a:latin typeface="Lato"/>
                <a:ea typeface="Lato"/>
                <a:cs typeface="Lato"/>
                <a:sym typeface="Lato"/>
              </a:rPr>
              <a:t>οινωνικών </a:t>
            </a:r>
            <a:r>
              <a:rPr lang="el-GR" sz="2900" dirty="0">
                <a:latin typeface="Lato"/>
                <a:ea typeface="Lato"/>
                <a:cs typeface="Lato"/>
                <a:sym typeface="Lato"/>
              </a:rPr>
              <a:t>Ε</a:t>
            </a:r>
            <a:r>
              <a:rPr lang="it" sz="2900" dirty="0">
                <a:latin typeface="Lato"/>
                <a:ea typeface="Lato"/>
                <a:cs typeface="Lato"/>
                <a:sym typeface="Lato"/>
              </a:rPr>
              <a:t>πιχειρήσεων στην ΕΕ</a:t>
            </a:r>
            <a:endParaRPr sz="4100" dirty="0">
              <a:latin typeface="Lato"/>
              <a:ea typeface="Lato"/>
              <a:cs typeface="Lato"/>
              <a:sym typeface="Lato"/>
            </a:endParaRPr>
          </a:p>
        </p:txBody>
      </p:sp>
      <p:sp>
        <p:nvSpPr>
          <p:cNvPr id="221" name="Google Shape;221;p16"/>
          <p:cNvSpPr txBox="1"/>
          <p:nvPr/>
        </p:nvSpPr>
        <p:spPr>
          <a:xfrm>
            <a:off x="4572000" y="195925"/>
            <a:ext cx="4433688" cy="4292887"/>
          </a:xfrm>
          <a:prstGeom prst="rect">
            <a:avLst/>
          </a:prstGeom>
          <a:noFill/>
          <a:ln>
            <a:noFill/>
          </a:ln>
        </p:spPr>
        <p:txBody>
          <a:bodyPr spcFirstLastPara="1" wrap="square" lIns="91425" tIns="91425" rIns="91425" bIns="91425" anchor="ctr" anchorCtr="0">
            <a:noAutofit/>
          </a:bodyPr>
          <a:lstStyle/>
          <a:p>
            <a:pPr marL="368300" marR="50800" lvl="0" indent="-285750" algn="just" rtl="0">
              <a:lnSpc>
                <a:spcPct val="115000"/>
              </a:lnSpc>
              <a:spcBef>
                <a:spcPts val="1200"/>
              </a:spcBef>
              <a:spcAft>
                <a:spcPts val="0"/>
              </a:spcAft>
              <a:buClr>
                <a:schemeClr val="dk2"/>
              </a:buClr>
              <a:buSzPts val="2300"/>
              <a:buFont typeface="Arial"/>
              <a:buChar char="•"/>
            </a:pPr>
            <a:r>
              <a:rPr lang="it" sz="1400" b="1" i="0" u="none" strike="noStrike" cap="none" dirty="0">
                <a:solidFill>
                  <a:schemeClr val="dk2"/>
                </a:solidFill>
                <a:latin typeface="Lato"/>
                <a:ea typeface="Lato"/>
                <a:cs typeface="Lato"/>
                <a:sym typeface="Lato"/>
              </a:rPr>
              <a:t>MUD Jeans </a:t>
            </a:r>
            <a:r>
              <a:rPr lang="it" sz="1400" b="1" i="0" u="sng" strike="noStrike" cap="none" dirty="0">
                <a:solidFill>
                  <a:schemeClr val="dk2"/>
                </a:solidFill>
                <a:latin typeface="Lato"/>
                <a:ea typeface="Lato"/>
                <a:cs typeface="Lato"/>
                <a:sym typeface="Lato"/>
              </a:rPr>
              <a:t>(</a:t>
            </a:r>
            <a:r>
              <a:rPr lang="it" sz="1400" b="1" i="0" u="none" strike="noStrike" cap="none" dirty="0">
                <a:solidFill>
                  <a:schemeClr val="dk2"/>
                </a:solidFill>
                <a:latin typeface="Lato"/>
                <a:ea typeface="Lato"/>
                <a:cs typeface="Lato"/>
                <a:sym typeface="Lato"/>
              </a:rPr>
              <a:t>https://mudjeans.eu): </a:t>
            </a:r>
            <a:r>
              <a:rPr lang="it" sz="1400" b="0" i="0" u="none" strike="noStrike" cap="none" dirty="0">
                <a:solidFill>
                  <a:schemeClr val="dk2"/>
                </a:solidFill>
                <a:latin typeface="Lato"/>
                <a:ea typeface="Lato"/>
                <a:cs typeface="Lato"/>
                <a:sym typeface="Lato"/>
              </a:rPr>
              <a:t>MUD Jeans: μάρκα με έδρα το Άμστερνταμ που ανακυκλώνει παλιά, φθαρμένα τζιν σε νέα </a:t>
            </a:r>
            <a:r>
              <a:rPr lang="el-GR" sz="1400" b="0" i="0" u="none" strike="noStrike" cap="none" dirty="0">
                <a:solidFill>
                  <a:schemeClr val="dk2"/>
                </a:solidFill>
                <a:latin typeface="Lato"/>
                <a:ea typeface="Lato"/>
                <a:cs typeface="Lato"/>
                <a:sym typeface="Lato"/>
              </a:rPr>
              <a:t>τζιν</a:t>
            </a:r>
            <a:r>
              <a:rPr lang="it" sz="1400" b="0" i="0" u="none" strike="noStrike" cap="none" dirty="0">
                <a:solidFill>
                  <a:schemeClr val="dk2"/>
                </a:solidFill>
                <a:latin typeface="Lato"/>
                <a:ea typeface="Lato"/>
                <a:cs typeface="Lato"/>
                <a:sym typeface="Lato"/>
              </a:rPr>
              <a:t>.</a:t>
            </a:r>
            <a:endParaRPr sz="1400" b="0" i="0" u="none" strike="noStrike" cap="none" dirty="0">
              <a:solidFill>
                <a:srgbClr val="000000"/>
              </a:solidFill>
              <a:latin typeface="Arial"/>
              <a:ea typeface="Arial"/>
              <a:cs typeface="Arial"/>
              <a:sym typeface="Arial"/>
            </a:endParaRPr>
          </a:p>
          <a:p>
            <a:pPr marL="368300" marR="50800" lvl="0" indent="-139700" algn="l" rtl="0">
              <a:lnSpc>
                <a:spcPct val="115000"/>
              </a:lnSpc>
              <a:spcBef>
                <a:spcPts val="1200"/>
              </a:spcBef>
              <a:spcAft>
                <a:spcPts val="0"/>
              </a:spcAft>
              <a:buClr>
                <a:schemeClr val="lt1"/>
              </a:buClr>
              <a:buSzPts val="2300"/>
              <a:buFont typeface="Arial"/>
              <a:buNone/>
            </a:pPr>
            <a:endParaRPr sz="1400" b="0" i="0" u="none" strike="noStrike" cap="none" dirty="0">
              <a:solidFill>
                <a:schemeClr val="dk2"/>
              </a:solidFill>
              <a:latin typeface="Lato"/>
              <a:ea typeface="Lato"/>
              <a:cs typeface="Lato"/>
              <a:sym typeface="Lato"/>
            </a:endParaRPr>
          </a:p>
          <a:p>
            <a:pPr marL="368300" marR="50800" lvl="0" indent="-139700" algn="l" rtl="0">
              <a:lnSpc>
                <a:spcPct val="115000"/>
              </a:lnSpc>
              <a:spcBef>
                <a:spcPts val="1200"/>
              </a:spcBef>
              <a:spcAft>
                <a:spcPts val="0"/>
              </a:spcAft>
              <a:buClr>
                <a:schemeClr val="lt1"/>
              </a:buClr>
              <a:buSzPts val="2300"/>
              <a:buFont typeface="Arial"/>
              <a:buNone/>
            </a:pPr>
            <a:endParaRPr sz="1400" b="0" i="0" u="none" strike="noStrike" cap="none" dirty="0">
              <a:solidFill>
                <a:schemeClr val="dk2"/>
              </a:solidFill>
              <a:latin typeface="Lato"/>
              <a:ea typeface="Lato"/>
              <a:cs typeface="Lato"/>
              <a:sym typeface="Lato"/>
            </a:endParaRPr>
          </a:p>
          <a:p>
            <a:pPr marL="82550" marR="50800" lvl="0" indent="0" algn="l" rtl="0">
              <a:lnSpc>
                <a:spcPct val="115000"/>
              </a:lnSpc>
              <a:spcBef>
                <a:spcPts val="1200"/>
              </a:spcBef>
              <a:spcAft>
                <a:spcPts val="0"/>
              </a:spcAft>
              <a:buClr>
                <a:schemeClr val="lt1"/>
              </a:buClr>
              <a:buSzPts val="2300"/>
              <a:buFont typeface="Lato"/>
              <a:buNone/>
            </a:pPr>
            <a:endParaRPr sz="1400" b="0" i="0" u="none" strike="noStrike" cap="none" dirty="0">
              <a:solidFill>
                <a:schemeClr val="dk2"/>
              </a:solidFill>
              <a:latin typeface="Lato"/>
              <a:ea typeface="Lato"/>
              <a:cs typeface="Lato"/>
              <a:sym typeface="Lato"/>
            </a:endParaRPr>
          </a:p>
          <a:p>
            <a:pPr marL="368300" marR="50800" lvl="0" indent="-285750" algn="just" rtl="0">
              <a:lnSpc>
                <a:spcPct val="115000"/>
              </a:lnSpc>
              <a:spcBef>
                <a:spcPts val="1200"/>
              </a:spcBef>
              <a:spcAft>
                <a:spcPts val="0"/>
              </a:spcAft>
              <a:buClr>
                <a:schemeClr val="dk2"/>
              </a:buClr>
              <a:buSzPts val="2300"/>
              <a:buFont typeface="Arial"/>
              <a:buChar char="•"/>
            </a:pPr>
            <a:r>
              <a:rPr lang="it" sz="1400" b="1" i="0" u="none" strike="noStrike" cap="none" dirty="0">
                <a:solidFill>
                  <a:schemeClr val="dk2"/>
                </a:solidFill>
                <a:latin typeface="Lato"/>
                <a:ea typeface="Lato"/>
                <a:cs typeface="Lato"/>
                <a:sym typeface="Lato"/>
              </a:rPr>
              <a:t>Carbon Equity</a:t>
            </a:r>
            <a:r>
              <a:rPr lang="el-GR" sz="1400" b="1" i="0" u="none" strike="noStrike" cap="none" dirty="0">
                <a:solidFill>
                  <a:schemeClr val="dk2"/>
                </a:solidFill>
                <a:latin typeface="Lato"/>
                <a:ea typeface="Lato"/>
                <a:cs typeface="Lato"/>
                <a:sym typeface="Lato"/>
              </a:rPr>
              <a:t> </a:t>
            </a:r>
            <a:r>
              <a:rPr lang="it" sz="1400" b="1" i="0" u="sng" strike="noStrike" cap="none" dirty="0">
                <a:solidFill>
                  <a:schemeClr val="dk2"/>
                </a:solidFill>
                <a:latin typeface="Lato"/>
                <a:ea typeface="Lato"/>
                <a:cs typeface="Lato"/>
                <a:sym typeface="Lato"/>
              </a:rPr>
              <a:t>(</a:t>
            </a:r>
            <a:r>
              <a:rPr lang="it" sz="1400" b="1" i="0" u="none" strike="noStrike" cap="none" dirty="0">
                <a:solidFill>
                  <a:schemeClr val="dk2"/>
                </a:solidFill>
                <a:latin typeface="Lato"/>
                <a:ea typeface="Lato"/>
                <a:cs typeface="Lato"/>
                <a:sym typeface="Lato"/>
              </a:rPr>
              <a:t>https://carbonequity.com): </a:t>
            </a:r>
            <a:r>
              <a:rPr lang="it" sz="1400" b="0" i="0" u="none" strike="noStrike" cap="none" dirty="0">
                <a:solidFill>
                  <a:schemeClr val="dk2"/>
                </a:solidFill>
                <a:latin typeface="Lato"/>
                <a:ea typeface="Lato"/>
                <a:cs typeface="Lato"/>
                <a:sym typeface="Lato"/>
              </a:rPr>
              <a:t>Μια επιχείρηση που συνδέει τους επενδυτές για να βάλουν τα χρήματά τους "για την οικοδόμηση των εταιρειών με τον μεγαλύτερο αντίκτυπο στον κόσμο, συγκεντρώνοντας κεφάλαια σε πρώτης τάξεως </a:t>
            </a:r>
            <a:r>
              <a:rPr lang="el-GR" sz="1400" b="0" i="0" u="none" strike="noStrike" cap="none" dirty="0">
                <a:solidFill>
                  <a:schemeClr val="dk2"/>
                </a:solidFill>
                <a:latin typeface="Lato"/>
                <a:ea typeface="Lato"/>
                <a:cs typeface="Lato"/>
                <a:sym typeface="Lato"/>
              </a:rPr>
              <a:t>ταμεία για το κλίμα</a:t>
            </a:r>
            <a:r>
              <a:rPr lang="it" sz="1400" b="0" i="0" u="none" strike="noStrike" cap="none" dirty="0">
                <a:solidFill>
                  <a:schemeClr val="dk2"/>
                </a:solidFill>
                <a:latin typeface="Lato"/>
                <a:ea typeface="Lato"/>
                <a:cs typeface="Lato"/>
                <a:sym typeface="Lato"/>
              </a:rPr>
              <a:t>".</a:t>
            </a:r>
            <a:endParaRPr sz="1400" b="1" i="0" u="none" strike="noStrike" cap="none" dirty="0">
              <a:solidFill>
                <a:schemeClr val="dk2"/>
              </a:solidFill>
              <a:latin typeface="Lato"/>
              <a:ea typeface="Lato"/>
              <a:cs typeface="Lato"/>
              <a:sym typeface="Lato"/>
            </a:endParaRPr>
          </a:p>
          <a:p>
            <a:pPr marL="342900" marR="0" lvl="0" indent="-228600" algn="just" rtl="0">
              <a:lnSpc>
                <a:spcPct val="115000"/>
              </a:lnSpc>
              <a:spcBef>
                <a:spcPts val="0"/>
              </a:spcBef>
              <a:spcAft>
                <a:spcPts val="0"/>
              </a:spcAft>
              <a:buClr>
                <a:schemeClr val="lt1"/>
              </a:buClr>
              <a:buSzPts val="1800"/>
              <a:buFont typeface="Noto Sans"/>
              <a:buNone/>
            </a:pPr>
            <a:endParaRPr sz="1400" b="0" i="0" u="none" strike="noStrike" cap="none" dirty="0">
              <a:solidFill>
                <a:schemeClr val="dk2"/>
              </a:solidFill>
              <a:latin typeface="Lato"/>
              <a:ea typeface="Lato"/>
              <a:cs typeface="Lato"/>
              <a:sym typeface="Lato"/>
            </a:endParaRPr>
          </a:p>
        </p:txBody>
      </p:sp>
      <p:pic>
        <p:nvPicPr>
          <p:cNvPr id="222" name="Google Shape;222;p16" descr="A picture containing person, case, shoes, feet&#10;&#10;Description automatically generated"/>
          <p:cNvPicPr preferRelativeResize="0"/>
          <p:nvPr/>
        </p:nvPicPr>
        <p:blipFill rotWithShape="1">
          <a:blip r:embed="rId3">
            <a:alphaModFix/>
          </a:blip>
          <a:srcRect/>
          <a:stretch/>
        </p:blipFill>
        <p:spPr>
          <a:xfrm>
            <a:off x="7058844" y="1318811"/>
            <a:ext cx="1819656" cy="1023557"/>
          </a:xfrm>
          <a:prstGeom prst="roundRect">
            <a:avLst>
              <a:gd name="adj" fmla="val 8594"/>
            </a:avLst>
          </a:prstGeom>
          <a:solidFill>
            <a:srgbClr val="ECECEC"/>
          </a:solidFill>
          <a:ln>
            <a:noFill/>
          </a:ln>
          <a:effectLst>
            <a:reflection stA="38000" endPos="28000" dist="5000" dir="5400000" sy="-100000" algn="bl" rotWithShape="0"/>
          </a:effectLst>
        </p:spPr>
      </p:pic>
      <p:pic>
        <p:nvPicPr>
          <p:cNvPr id="223" name="Google Shape;223;p16" descr="Carbon Equity's Agrifood Tech Feeder"/>
          <p:cNvPicPr preferRelativeResize="0"/>
          <p:nvPr/>
        </p:nvPicPr>
        <p:blipFill rotWithShape="1">
          <a:blip r:embed="rId4">
            <a:alphaModFix/>
          </a:blip>
          <a:srcRect/>
          <a:stretch/>
        </p:blipFill>
        <p:spPr>
          <a:xfrm>
            <a:off x="7403268" y="4271754"/>
            <a:ext cx="1475232" cy="622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24" name="Google Shape;224;p16"/>
          <p:cNvPicPr preferRelativeResize="0"/>
          <p:nvPr/>
        </p:nvPicPr>
        <p:blipFill rotWithShape="1">
          <a:blip r:embed="rId5">
            <a:alphaModFix/>
          </a:blip>
          <a:srcRect/>
          <a:stretch/>
        </p:blipFill>
        <p:spPr>
          <a:xfrm>
            <a:off x="0" y="0"/>
            <a:ext cx="718275" cy="679625"/>
          </a:xfrm>
          <a:prstGeom prst="rect">
            <a:avLst/>
          </a:prstGeom>
          <a:noFill/>
          <a:ln>
            <a:noFill/>
          </a:ln>
        </p:spPr>
      </p:pic>
      <p:pic>
        <p:nvPicPr>
          <p:cNvPr id="225" name="Google Shape;225;p16" descr="Graphical user interface, application&#10;&#10;Description automatically generated with medium confidence"/>
          <p:cNvPicPr preferRelativeResize="0"/>
          <p:nvPr/>
        </p:nvPicPr>
        <p:blipFill rotWithShape="1">
          <a:blip r:embed="rId6">
            <a:alphaModFix/>
          </a:blip>
          <a:srcRect/>
          <a:stretch/>
        </p:blipFill>
        <p:spPr>
          <a:xfrm>
            <a:off x="66765" y="4665043"/>
            <a:ext cx="1805264" cy="378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7"/>
          <p:cNvPicPr preferRelativeResize="0"/>
          <p:nvPr/>
        </p:nvPicPr>
        <p:blipFill rotWithShape="1">
          <a:blip r:embed="rId3">
            <a:alphaModFix/>
          </a:blip>
          <a:srcRect/>
          <a:stretch/>
        </p:blipFill>
        <p:spPr>
          <a:xfrm>
            <a:off x="359137" y="2812963"/>
            <a:ext cx="2679192" cy="1406576"/>
          </a:xfrm>
          <a:prstGeom prst="roundRect">
            <a:avLst>
              <a:gd name="adj" fmla="val 8594"/>
            </a:avLst>
          </a:prstGeom>
          <a:solidFill>
            <a:srgbClr val="ECECEC"/>
          </a:solidFill>
          <a:ln>
            <a:noFill/>
          </a:ln>
          <a:effectLst>
            <a:reflection stA="38000" endPos="28000" dist="5000" dir="5400000" sy="-100000" algn="bl" rotWithShape="0"/>
          </a:effectLst>
        </p:spPr>
      </p:pic>
      <p:sp>
        <p:nvSpPr>
          <p:cNvPr id="231" name="Google Shape;231;p17"/>
          <p:cNvSpPr txBox="1"/>
          <p:nvPr/>
        </p:nvSpPr>
        <p:spPr>
          <a:xfrm>
            <a:off x="4555098" y="339812"/>
            <a:ext cx="4229765" cy="4292887"/>
          </a:xfrm>
          <a:prstGeom prst="rect">
            <a:avLst/>
          </a:prstGeom>
          <a:noFill/>
          <a:ln>
            <a:noFill/>
          </a:ln>
        </p:spPr>
        <p:txBody>
          <a:bodyPr spcFirstLastPara="1" wrap="square" lIns="91425" tIns="91425" rIns="91425" bIns="91425" anchor="ctr" anchorCtr="0">
            <a:noAutofit/>
          </a:bodyPr>
          <a:lstStyle/>
          <a:p>
            <a:pPr marL="457200" marR="50800" lvl="0" indent="-374650" algn="just" rtl="0">
              <a:lnSpc>
                <a:spcPct val="115000"/>
              </a:lnSpc>
              <a:spcBef>
                <a:spcPts val="1200"/>
              </a:spcBef>
              <a:spcAft>
                <a:spcPts val="0"/>
              </a:spcAft>
              <a:buClr>
                <a:schemeClr val="dk2"/>
              </a:buClr>
              <a:buSzPts val="2300"/>
              <a:buFont typeface="Arial"/>
              <a:buChar char="•"/>
            </a:pPr>
            <a:r>
              <a:rPr lang="it" sz="1600" b="1" i="0" u="none" strike="noStrike" cap="none" dirty="0">
                <a:solidFill>
                  <a:schemeClr val="dk2"/>
                </a:solidFill>
                <a:latin typeface="Lato"/>
                <a:ea typeface="Lato"/>
                <a:cs typeface="Lato"/>
                <a:sym typeface="Lato"/>
              </a:rPr>
              <a:t>Toast Ale </a:t>
            </a:r>
            <a:r>
              <a:rPr lang="it" sz="1600" b="1" i="0" u="sng" strike="noStrike" cap="none" dirty="0">
                <a:solidFill>
                  <a:schemeClr val="dk2"/>
                </a:solidFill>
                <a:latin typeface="Lato"/>
                <a:ea typeface="Lato"/>
                <a:cs typeface="Lato"/>
                <a:sym typeface="Lato"/>
              </a:rPr>
              <a:t>(</a:t>
            </a:r>
            <a:r>
              <a:rPr lang="it" sz="1600" b="1" i="0" u="none" strike="noStrike" cap="none" dirty="0">
                <a:solidFill>
                  <a:schemeClr val="dk2"/>
                </a:solidFill>
                <a:latin typeface="Lato"/>
                <a:ea typeface="Lato"/>
                <a:cs typeface="Lato"/>
                <a:sym typeface="Lato"/>
              </a:rPr>
              <a:t>https://www.toastale.com): </a:t>
            </a:r>
            <a:r>
              <a:rPr lang="it" sz="1600" b="0" i="0" u="none" strike="noStrike" cap="none" dirty="0">
                <a:solidFill>
                  <a:schemeClr val="dk2"/>
                </a:solidFill>
                <a:latin typeface="Lato"/>
                <a:ea typeface="Lato"/>
                <a:cs typeface="Lato"/>
                <a:sym typeface="Lato"/>
              </a:rPr>
              <a:t> Ζυθοποιία με έδρα το Λονδίνο που παρασκευάζει μπύρα από τα υπολείμματα ψωμιού που σε άλλες περιπτώσεις θα είχαν πεταχτεί.</a:t>
            </a:r>
            <a:endParaRPr sz="1400" b="0" i="0" u="none" strike="noStrike" cap="none" dirty="0">
              <a:solidFill>
                <a:srgbClr val="000000"/>
              </a:solidFill>
              <a:latin typeface="Arial"/>
              <a:ea typeface="Arial"/>
              <a:cs typeface="Arial"/>
              <a:sym typeface="Arial"/>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dirty="0">
              <a:solidFill>
                <a:schemeClr val="dk2"/>
              </a:solidFill>
              <a:latin typeface="Lato"/>
              <a:ea typeface="Lato"/>
              <a:cs typeface="Lato"/>
              <a:sym typeface="Lato"/>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dirty="0">
              <a:solidFill>
                <a:schemeClr val="dk2"/>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en-US" sz="1600" b="1" i="0" u="none" strike="noStrike" cap="none" dirty="0">
                <a:solidFill>
                  <a:schemeClr val="dk2"/>
                </a:solidFill>
                <a:latin typeface="Lato"/>
                <a:ea typeface="Lato"/>
                <a:cs typeface="Lato"/>
                <a:sym typeface="Lato"/>
              </a:rPr>
              <a:t>Beam</a:t>
            </a:r>
            <a:r>
              <a:rPr lang="it" sz="1600" b="1" i="0" u="none" strike="noStrike" cap="none" dirty="0">
                <a:solidFill>
                  <a:schemeClr val="dk2"/>
                </a:solidFill>
                <a:latin typeface="Lato"/>
                <a:ea typeface="Lato"/>
                <a:cs typeface="Lato"/>
                <a:sym typeface="Lato"/>
              </a:rPr>
              <a:t> </a:t>
            </a:r>
            <a:r>
              <a:rPr lang="it" sz="1600" b="1" i="0" u="sng" strike="noStrike" cap="none" dirty="0">
                <a:solidFill>
                  <a:schemeClr val="dk2"/>
                </a:solidFill>
                <a:latin typeface="Lato"/>
                <a:ea typeface="Lato"/>
                <a:cs typeface="Lato"/>
                <a:sym typeface="Lato"/>
              </a:rPr>
              <a:t>(</a:t>
            </a:r>
            <a:r>
              <a:rPr lang="it" sz="1600" b="1" i="0" u="none" strike="noStrike" cap="none" dirty="0">
                <a:solidFill>
                  <a:schemeClr val="dk2"/>
                </a:solidFill>
                <a:latin typeface="Lato"/>
                <a:ea typeface="Lato"/>
                <a:cs typeface="Lato"/>
                <a:sym typeface="Lato"/>
              </a:rPr>
              <a:t>https://beam.org):  </a:t>
            </a:r>
            <a:r>
              <a:rPr lang="it" sz="1600" b="0" i="0" u="none" strike="noStrike" cap="none" dirty="0">
                <a:solidFill>
                  <a:schemeClr val="dk2"/>
                </a:solidFill>
                <a:latin typeface="Lato"/>
                <a:ea typeface="Lato"/>
                <a:cs typeface="Lato"/>
                <a:sym typeface="Lato"/>
              </a:rPr>
              <a:t>Με έδρα το Ηνωμένο Βασίλειο, επιχείρηση που στοχεύει στην ανακούφιση των αστέγων παρέχοντας νέες ευκαιρίες σταδιοδρομίας σε άστεγους. </a:t>
            </a:r>
            <a:endParaRPr sz="1600" b="0" i="0" u="none" strike="noStrike" cap="none" dirty="0">
              <a:solidFill>
                <a:schemeClr val="dk2"/>
              </a:solidFill>
              <a:latin typeface="Lato"/>
              <a:ea typeface="Lato"/>
              <a:cs typeface="Lato"/>
              <a:sym typeface="Lato"/>
            </a:endParaRPr>
          </a:p>
          <a:p>
            <a:pPr marL="342900" marR="0" lvl="0" indent="-228600" algn="just" rtl="0">
              <a:lnSpc>
                <a:spcPct val="115000"/>
              </a:lnSpc>
              <a:spcBef>
                <a:spcPts val="0"/>
              </a:spcBef>
              <a:spcAft>
                <a:spcPts val="0"/>
              </a:spcAft>
              <a:buClr>
                <a:schemeClr val="lt1"/>
              </a:buClr>
              <a:buSzPts val="1800"/>
              <a:buFont typeface="Noto Sans"/>
              <a:buNone/>
            </a:pPr>
            <a:endParaRPr sz="1400" b="0" i="0" u="none" strike="noStrike" cap="none" dirty="0">
              <a:solidFill>
                <a:schemeClr val="dk2"/>
              </a:solidFill>
              <a:latin typeface="Lato"/>
              <a:ea typeface="Lato"/>
              <a:cs typeface="Lato"/>
              <a:sym typeface="Lato"/>
            </a:endParaRPr>
          </a:p>
          <a:p>
            <a:pPr marL="342900" marR="0" lvl="0" indent="-228600" algn="just" rtl="0">
              <a:lnSpc>
                <a:spcPct val="115000"/>
              </a:lnSpc>
              <a:spcBef>
                <a:spcPts val="0"/>
              </a:spcBef>
              <a:spcAft>
                <a:spcPts val="0"/>
              </a:spcAft>
              <a:buClr>
                <a:schemeClr val="lt1"/>
              </a:buClr>
              <a:buSzPts val="1800"/>
              <a:buFont typeface="Noto Sans"/>
              <a:buNone/>
            </a:pPr>
            <a:endParaRPr sz="1400" b="0" i="0" u="none" strike="noStrike" cap="none" dirty="0">
              <a:solidFill>
                <a:schemeClr val="dk2"/>
              </a:solidFill>
              <a:latin typeface="Lato"/>
              <a:ea typeface="Lato"/>
              <a:cs typeface="Lato"/>
              <a:sym typeface="Lato"/>
            </a:endParaRPr>
          </a:p>
        </p:txBody>
      </p:sp>
      <p:pic>
        <p:nvPicPr>
          <p:cNvPr id="232" name="Google Shape;232;p17" descr="A picture containing bottle, indoor, food, alcohol&#10;&#10;Description automatically generated"/>
          <p:cNvPicPr preferRelativeResize="0"/>
          <p:nvPr/>
        </p:nvPicPr>
        <p:blipFill rotWithShape="1">
          <a:blip r:embed="rId4">
            <a:alphaModFix/>
          </a:blip>
          <a:srcRect/>
          <a:stretch/>
        </p:blipFill>
        <p:spPr>
          <a:xfrm>
            <a:off x="1285107" y="375125"/>
            <a:ext cx="2528507" cy="1646259"/>
          </a:xfrm>
          <a:prstGeom prst="roundRect">
            <a:avLst>
              <a:gd name="adj" fmla="val 8594"/>
            </a:avLst>
          </a:prstGeom>
          <a:solidFill>
            <a:srgbClr val="ECECEC"/>
          </a:solidFill>
          <a:ln>
            <a:noFill/>
          </a:ln>
          <a:effectLst>
            <a:reflection stA="38000" endPos="28000" dist="5000" dir="5400000" sy="-100000" algn="bl" rotWithShape="0"/>
          </a:effectLst>
        </p:spPr>
      </p:pic>
      <p:pic>
        <p:nvPicPr>
          <p:cNvPr id="233" name="Google Shape;233;p17" descr="About Beam"/>
          <p:cNvPicPr preferRelativeResize="0"/>
          <p:nvPr/>
        </p:nvPicPr>
        <p:blipFill rotWithShape="1">
          <a:blip r:embed="rId5">
            <a:alphaModFix/>
          </a:blip>
          <a:srcRect/>
          <a:stretch/>
        </p:blipFill>
        <p:spPr>
          <a:xfrm>
            <a:off x="3038329" y="3247701"/>
            <a:ext cx="1411661" cy="559959"/>
          </a:xfrm>
          <a:prstGeom prst="rect">
            <a:avLst/>
          </a:prstGeom>
          <a:noFill/>
          <a:ln>
            <a:noFill/>
          </a:ln>
          <a:effectLst>
            <a:outerShdw blurRad="292100" dist="139700" dir="2700000" algn="tl" rotWithShape="0">
              <a:srgbClr val="333333">
                <a:alpha val="64313"/>
              </a:srgbClr>
            </a:outerShdw>
          </a:effectLst>
        </p:spPr>
      </p:pic>
      <p:pic>
        <p:nvPicPr>
          <p:cNvPr id="234" name="Google Shape;234;p17"/>
          <p:cNvPicPr preferRelativeResize="0"/>
          <p:nvPr/>
        </p:nvPicPr>
        <p:blipFill rotWithShape="1">
          <a:blip r:embed="rId6">
            <a:alphaModFix/>
          </a:blip>
          <a:srcRect/>
          <a:stretch/>
        </p:blipFill>
        <p:spPr>
          <a:xfrm>
            <a:off x="0" y="0"/>
            <a:ext cx="718275" cy="679625"/>
          </a:xfrm>
          <a:prstGeom prst="rect">
            <a:avLst/>
          </a:prstGeom>
          <a:noFill/>
          <a:ln>
            <a:noFill/>
          </a:ln>
        </p:spPr>
      </p:pic>
      <p:pic>
        <p:nvPicPr>
          <p:cNvPr id="235" name="Google Shape;235;p17" descr="Graphical user interface, application&#10;&#10;Description automatically generated with medium confidence"/>
          <p:cNvPicPr preferRelativeResize="0"/>
          <p:nvPr/>
        </p:nvPicPr>
        <p:blipFill rotWithShape="1">
          <a:blip r:embed="rId7">
            <a:alphaModFix/>
          </a:blip>
          <a:srcRect/>
          <a:stretch/>
        </p:blipFill>
        <p:spPr>
          <a:xfrm>
            <a:off x="66765" y="4665043"/>
            <a:ext cx="1805264" cy="3787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p:nvPr/>
        </p:nvSpPr>
        <p:spPr>
          <a:xfrm>
            <a:off x="4790366" y="4230624"/>
            <a:ext cx="1049602" cy="64617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18"/>
          <p:cNvSpPr txBox="1">
            <a:spLocks noGrp="1"/>
          </p:cNvSpPr>
          <p:nvPr>
            <p:ph type="title"/>
          </p:nvPr>
        </p:nvSpPr>
        <p:spPr>
          <a:xfrm>
            <a:off x="93373" y="1912650"/>
            <a:ext cx="4260263"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a:latin typeface="Lato"/>
                <a:ea typeface="Lato"/>
                <a:cs typeface="Lato"/>
                <a:sym typeface="Lato"/>
              </a:rPr>
              <a:t>2. Επιχειρηματική ηθική</a:t>
            </a:r>
            <a:endParaRPr sz="4100">
              <a:latin typeface="Lato"/>
              <a:ea typeface="Lato"/>
              <a:cs typeface="Lato"/>
              <a:sym typeface="Lato"/>
            </a:endParaRPr>
          </a:p>
        </p:txBody>
      </p:sp>
      <p:sp>
        <p:nvSpPr>
          <p:cNvPr id="242" name="Google Shape;242;p1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pic>
        <p:nvPicPr>
          <p:cNvPr id="243" name="Google Shape;243;p18" descr="Top reasons why business ethics is important"/>
          <p:cNvPicPr preferRelativeResize="0"/>
          <p:nvPr/>
        </p:nvPicPr>
        <p:blipFill rotWithShape="1">
          <a:blip r:embed="rId3">
            <a:alphaModFix/>
          </a:blip>
          <a:srcRect/>
          <a:stretch/>
        </p:blipFill>
        <p:spPr>
          <a:xfrm>
            <a:off x="432804" y="2816050"/>
            <a:ext cx="3581400" cy="1647825"/>
          </a:xfrm>
          <a:prstGeom prst="rect">
            <a:avLst/>
          </a:prstGeom>
          <a:noFill/>
          <a:ln>
            <a:noFill/>
          </a:ln>
        </p:spPr>
      </p:pic>
      <p:sp>
        <p:nvSpPr>
          <p:cNvPr id="244" name="Google Shape;244;p18"/>
          <p:cNvSpPr txBox="1"/>
          <p:nvPr/>
        </p:nvSpPr>
        <p:spPr>
          <a:xfrm>
            <a:off x="4600545" y="584928"/>
            <a:ext cx="4476689" cy="5049379"/>
          </a:xfrm>
          <a:prstGeom prst="rect">
            <a:avLst/>
          </a:prstGeom>
          <a:noFill/>
          <a:ln>
            <a:noFill/>
          </a:ln>
        </p:spPr>
        <p:txBody>
          <a:bodyPr spcFirstLastPara="1" wrap="square" lIns="91425" tIns="91425" rIns="91425" bIns="91425" anchor="ctr" anchorCtr="0">
            <a:noAutofit/>
          </a:bodyPr>
          <a:lstStyle/>
          <a:p>
            <a:pPr marL="0" marR="50800" lvl="0" indent="0" algn="l" rtl="0">
              <a:lnSpc>
                <a:spcPct val="115000"/>
              </a:lnSpc>
              <a:spcBef>
                <a:spcPts val="1200"/>
              </a:spcBef>
              <a:spcAft>
                <a:spcPts val="0"/>
              </a:spcAft>
              <a:buClr>
                <a:schemeClr val="dk2"/>
              </a:buClr>
              <a:buSzPts val="1800"/>
              <a:buFont typeface="Lato"/>
              <a:buNone/>
            </a:pPr>
            <a:r>
              <a:rPr lang="it" sz="1600" b="1" dirty="0">
                <a:solidFill>
                  <a:schemeClr val="dk2"/>
                </a:solidFill>
                <a:latin typeface="Lato"/>
                <a:ea typeface="Lato"/>
                <a:cs typeface="Lato"/>
                <a:sym typeface="Lato"/>
              </a:rPr>
              <a:t>2.1 </a:t>
            </a:r>
            <a:r>
              <a:rPr lang="it" sz="1600" b="1" i="0" u="none" strike="noStrike" cap="none" dirty="0">
                <a:solidFill>
                  <a:schemeClr val="dk2"/>
                </a:solidFill>
                <a:latin typeface="Lato"/>
                <a:ea typeface="Lato"/>
                <a:cs typeface="Lato"/>
                <a:sym typeface="Lato"/>
              </a:rPr>
              <a:t>Παράγοντες που επηρεάζουν την επιχειρηματική </a:t>
            </a:r>
            <a:r>
              <a:rPr lang="el-GR" sz="1600" b="1" dirty="0">
                <a:solidFill>
                  <a:schemeClr val="dk2"/>
                </a:solidFill>
                <a:latin typeface="Lato"/>
                <a:ea typeface="Lato"/>
                <a:cs typeface="Lato"/>
                <a:sym typeface="Lato"/>
              </a:rPr>
              <a:t>ηθική-δεοντολογία</a:t>
            </a:r>
            <a:r>
              <a:rPr lang="it" sz="1600" b="1" i="0" u="none" strike="noStrike" cap="none" dirty="0">
                <a:solidFill>
                  <a:schemeClr val="dk2"/>
                </a:solidFill>
                <a:latin typeface="Lato"/>
                <a:ea typeface="Lato"/>
                <a:cs typeface="Lato"/>
                <a:sym typeface="Lato"/>
              </a:rPr>
              <a:t>:</a:t>
            </a:r>
            <a:endParaRPr sz="1400" b="0" i="0" u="none" strike="noStrike" cap="none" dirty="0">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dirty="0">
                <a:solidFill>
                  <a:schemeClr val="dk2"/>
                </a:solidFill>
                <a:latin typeface="Lato"/>
                <a:ea typeface="Lato"/>
                <a:cs typeface="Lato"/>
                <a:sym typeface="Lato"/>
              </a:rPr>
              <a:t>Η διοίκηση ή/και ο ιδιοκτήτης της επιχείρησης </a:t>
            </a:r>
            <a:endParaRPr sz="1400" b="0" i="0" u="none" strike="noStrike" cap="none" dirty="0">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chemeClr val="dk2"/>
              </a:buClr>
              <a:buSzPts val="1800"/>
              <a:buFont typeface="Arial"/>
              <a:buChar char="•"/>
            </a:pPr>
            <a:r>
              <a:rPr lang="el-GR" sz="1600" b="0" i="0" u="none" strike="noStrike" cap="none" dirty="0">
                <a:solidFill>
                  <a:schemeClr val="dk2"/>
                </a:solidFill>
                <a:latin typeface="Lato"/>
                <a:ea typeface="Lato"/>
                <a:cs typeface="Lato"/>
                <a:sym typeface="Lato"/>
              </a:rPr>
              <a:t>Οι</a:t>
            </a:r>
            <a:r>
              <a:rPr lang="it" sz="1600" b="0" i="0" u="none" strike="noStrike" cap="none" dirty="0">
                <a:solidFill>
                  <a:schemeClr val="dk2"/>
                </a:solidFill>
                <a:latin typeface="Lato"/>
                <a:ea typeface="Lato"/>
                <a:cs typeface="Lato"/>
                <a:sym typeface="Lato"/>
              </a:rPr>
              <a:t> αξίες που επιθυμούν να προβάλλουν μέσω της επιχείρησής τους</a:t>
            </a:r>
            <a:endParaRPr sz="1400" b="0" i="0" u="none" strike="noStrike" cap="none" dirty="0">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dirty="0">
                <a:solidFill>
                  <a:schemeClr val="dk2"/>
                </a:solidFill>
                <a:latin typeface="Lato"/>
                <a:ea typeface="Lato"/>
                <a:cs typeface="Lato"/>
                <a:sym typeface="Lato"/>
              </a:rPr>
              <a:t>Πίεση από άλλα ενδιαφερόμενα μέρη, όπως το ευρύ κοινό, περιβαλλοντικές ομάδες και ακτιβιστές</a:t>
            </a:r>
            <a:endParaRPr sz="1400" b="0" i="0" u="none" strike="noStrike" cap="none" dirty="0">
              <a:solidFill>
                <a:srgbClr val="000000"/>
              </a:solidFill>
              <a:latin typeface="Arial"/>
              <a:ea typeface="Arial"/>
              <a:cs typeface="Arial"/>
              <a:sym typeface="Arial"/>
            </a:endParaRPr>
          </a:p>
          <a:p>
            <a:pPr marL="285750" marR="0" lvl="0" indent="-171450" algn="just" rtl="0">
              <a:lnSpc>
                <a:spcPct val="115000"/>
              </a:lnSpc>
              <a:spcBef>
                <a:spcPts val="0"/>
              </a:spcBef>
              <a:spcAft>
                <a:spcPts val="0"/>
              </a:spcAft>
              <a:buClr>
                <a:schemeClr val="lt1"/>
              </a:buClr>
              <a:buSzPts val="1800"/>
              <a:buFont typeface="Arial"/>
              <a:buNone/>
            </a:pPr>
            <a:endParaRPr sz="1600" b="0" i="0" u="none" strike="noStrike" cap="none" dirty="0">
              <a:solidFill>
                <a:schemeClr val="dk2"/>
              </a:solidFill>
              <a:latin typeface="Lato"/>
              <a:ea typeface="Lato"/>
              <a:cs typeface="Lato"/>
              <a:sym typeface="Lato"/>
            </a:endParaRPr>
          </a:p>
          <a:p>
            <a:pPr marL="285750" marR="0" lvl="0" indent="-171450" algn="just" rtl="0">
              <a:lnSpc>
                <a:spcPct val="115000"/>
              </a:lnSpc>
              <a:spcBef>
                <a:spcPts val="0"/>
              </a:spcBef>
              <a:spcAft>
                <a:spcPts val="0"/>
              </a:spcAft>
              <a:buClr>
                <a:schemeClr val="lt1"/>
              </a:buClr>
              <a:buSzPts val="1800"/>
              <a:buFont typeface="Arial"/>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dirty="0">
              <a:solidFill>
                <a:schemeClr val="lt1"/>
              </a:solidFill>
              <a:latin typeface="Lato"/>
              <a:ea typeface="Lato"/>
              <a:cs typeface="Lato"/>
              <a:sym typeface="Lato"/>
            </a:endParaRPr>
          </a:p>
        </p:txBody>
      </p:sp>
      <p:pic>
        <p:nvPicPr>
          <p:cNvPr id="245" name="Google Shape;245;p1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46" name="Google Shape;246;p18"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2" descr="A picture containing text, indoor&#10;&#10;Description automatically generated"/>
          <p:cNvPicPr preferRelativeResize="0"/>
          <p:nvPr/>
        </p:nvPicPr>
        <p:blipFill rotWithShape="1">
          <a:blip r:embed="rId3">
            <a:alphaModFix/>
          </a:blip>
          <a:srcRect/>
          <a:stretch/>
        </p:blipFill>
        <p:spPr>
          <a:xfrm>
            <a:off x="948152" y="478457"/>
            <a:ext cx="7839614" cy="3919807"/>
          </a:xfrm>
          <a:prstGeom prst="rect">
            <a:avLst/>
          </a:prstGeom>
          <a:noFill/>
          <a:ln>
            <a:noFill/>
          </a:ln>
        </p:spPr>
      </p:pic>
      <p:pic>
        <p:nvPicPr>
          <p:cNvPr id="81" name="Google Shape;81;p2"/>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82" name="Google Shape;82;p2"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p:nvPr/>
        </p:nvSpPr>
        <p:spPr>
          <a:xfrm>
            <a:off x="4634629" y="504303"/>
            <a:ext cx="4505235" cy="5049379"/>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Clr>
                <a:schemeClr val="dk2"/>
              </a:buClr>
              <a:buSzPts val="1800"/>
              <a:buFont typeface="Lato"/>
              <a:buNone/>
            </a:pPr>
            <a:r>
              <a:rPr lang="it" i="0" u="none" strike="noStrike" cap="none" dirty="0">
                <a:solidFill>
                  <a:schemeClr val="dk2"/>
                </a:solidFill>
                <a:latin typeface="Lato"/>
                <a:ea typeface="Lato"/>
                <a:cs typeface="Lato"/>
                <a:sym typeface="Lato"/>
              </a:rPr>
              <a:t>Συμπτώματα έλλειψης ισχυρής επιχειρηματικής ηθικής: </a:t>
            </a:r>
            <a:endParaRPr b="1" i="0" u="none" strike="noStrike" cap="none" dirty="0">
              <a:solidFill>
                <a:schemeClr val="dk2"/>
              </a:solidFill>
              <a:latin typeface="Lato"/>
              <a:ea typeface="Lato"/>
              <a:cs typeface="Lato"/>
              <a:sym typeface="Lato"/>
            </a:endParaRPr>
          </a:p>
          <a:p>
            <a:pPr marL="285750" marR="0" lvl="0" indent="-285750" algn="just" rtl="0">
              <a:lnSpc>
                <a:spcPct val="115000"/>
              </a:lnSpc>
              <a:spcBef>
                <a:spcPts val="1000"/>
              </a:spcBef>
              <a:spcAft>
                <a:spcPts val="0"/>
              </a:spcAft>
              <a:buClr>
                <a:schemeClr val="dk2"/>
              </a:buClr>
              <a:buSzPts val="1800"/>
              <a:buFont typeface="Arial"/>
              <a:buChar char="•"/>
            </a:pPr>
            <a:r>
              <a:rPr lang="it" b="0" i="0" u="none" strike="noStrike" cap="none" dirty="0">
                <a:solidFill>
                  <a:schemeClr val="dk2"/>
                </a:solidFill>
                <a:latin typeface="Lato"/>
                <a:ea typeface="Lato"/>
                <a:cs typeface="Lato"/>
                <a:sym typeface="Lato"/>
              </a:rPr>
              <a:t>Συνεχής εξουθένωση των εργαζομένων</a:t>
            </a:r>
            <a:endParaRPr b="0" i="0" u="none" strike="noStrike" cap="none" dirty="0">
              <a:solidFill>
                <a:srgbClr val="000000"/>
              </a:solidFill>
              <a:latin typeface="Arial"/>
              <a:ea typeface="Arial"/>
              <a:cs typeface="Arial"/>
              <a:sym typeface="Arial"/>
            </a:endParaRPr>
          </a:p>
          <a:p>
            <a:pPr marL="285750" marR="0" lvl="0" indent="-285750" algn="just" rtl="0">
              <a:lnSpc>
                <a:spcPct val="115000"/>
              </a:lnSpc>
              <a:spcBef>
                <a:spcPts val="1000"/>
              </a:spcBef>
              <a:spcAft>
                <a:spcPts val="0"/>
              </a:spcAft>
              <a:buClr>
                <a:schemeClr val="dk2"/>
              </a:buClr>
              <a:buSzPts val="1800"/>
              <a:buFont typeface="Arial"/>
              <a:buChar char="•"/>
            </a:pPr>
            <a:r>
              <a:rPr lang="it" b="0" i="0" u="none" strike="noStrike" cap="none" dirty="0">
                <a:solidFill>
                  <a:schemeClr val="dk2"/>
                </a:solidFill>
                <a:latin typeface="Lato"/>
                <a:ea typeface="Lato"/>
                <a:cs typeface="Lato"/>
                <a:sym typeface="Lato"/>
              </a:rPr>
              <a:t>Συναισθηματική αναταραχή των εργαζομένων</a:t>
            </a:r>
            <a:endParaRPr b="0" i="0" u="none" strike="noStrike" cap="none" dirty="0">
              <a:solidFill>
                <a:srgbClr val="000000"/>
              </a:solidFill>
              <a:latin typeface="Arial"/>
              <a:ea typeface="Arial"/>
              <a:cs typeface="Arial"/>
              <a:sym typeface="Arial"/>
            </a:endParaRPr>
          </a:p>
          <a:p>
            <a:pPr marL="285750" marR="0" lvl="0" indent="-285750" algn="just" rtl="0">
              <a:lnSpc>
                <a:spcPct val="115000"/>
              </a:lnSpc>
              <a:spcBef>
                <a:spcPts val="1000"/>
              </a:spcBef>
              <a:spcAft>
                <a:spcPts val="0"/>
              </a:spcAft>
              <a:buClr>
                <a:schemeClr val="dk2"/>
              </a:buClr>
              <a:buSzPts val="1800"/>
              <a:buFont typeface="Arial"/>
              <a:buChar char="•"/>
            </a:pPr>
            <a:r>
              <a:rPr lang="it" b="0" i="0" u="none" strike="noStrike" cap="none" dirty="0">
                <a:solidFill>
                  <a:schemeClr val="dk2"/>
                </a:solidFill>
                <a:latin typeface="Lato"/>
                <a:ea typeface="Lato"/>
                <a:cs typeface="Lato"/>
                <a:sym typeface="Lato"/>
              </a:rPr>
              <a:t>Υψηλή εναλλαγή προσωπικού ή δυσκολία να διατηρηθεί η επιχείρηση ανοιχτή μακροπρόθεσμα</a:t>
            </a:r>
            <a:endParaRPr b="0" i="0" u="none" strike="noStrike" cap="none" dirty="0">
              <a:solidFill>
                <a:srgbClr val="000000"/>
              </a:solidFill>
              <a:latin typeface="Arial"/>
              <a:ea typeface="Arial"/>
              <a:cs typeface="Arial"/>
              <a:sym typeface="Arial"/>
            </a:endParaRPr>
          </a:p>
          <a:p>
            <a:pPr marL="285750" marR="0" lvl="0" indent="-171450" algn="just" rtl="0">
              <a:lnSpc>
                <a:spcPct val="115000"/>
              </a:lnSpc>
              <a:spcBef>
                <a:spcPts val="0"/>
              </a:spcBef>
              <a:spcAft>
                <a:spcPts val="0"/>
              </a:spcAft>
              <a:buClr>
                <a:schemeClr val="lt1"/>
              </a:buClr>
              <a:buSzPts val="1800"/>
              <a:buFont typeface="Arial"/>
              <a:buNone/>
            </a:pPr>
            <a:endParaRPr b="0" i="0" u="none" strike="noStrike" cap="none" dirty="0">
              <a:solidFill>
                <a:schemeClr val="dk2"/>
              </a:solidFill>
              <a:latin typeface="Lato"/>
              <a:ea typeface="Lato"/>
              <a:cs typeface="Lato"/>
              <a:sym typeface="Lato"/>
            </a:endParaRPr>
          </a:p>
          <a:p>
            <a:pPr marL="285750" marR="0" lvl="0" indent="-171450" algn="just" rtl="0">
              <a:lnSpc>
                <a:spcPct val="115000"/>
              </a:lnSpc>
              <a:spcBef>
                <a:spcPts val="0"/>
              </a:spcBef>
              <a:spcAft>
                <a:spcPts val="0"/>
              </a:spcAft>
              <a:buClr>
                <a:schemeClr val="lt1"/>
              </a:buClr>
              <a:buSzPts val="1800"/>
              <a:buFont typeface="Arial"/>
              <a:buNone/>
            </a:pPr>
            <a:endParaRPr b="0" i="0" u="none" strike="noStrike" cap="none" dirty="0">
              <a:solidFill>
                <a:schemeClr val="dk2"/>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b="0" i="0" u="none" strike="noStrike" cap="none" dirty="0">
              <a:solidFill>
                <a:schemeClr val="lt1"/>
              </a:solidFill>
              <a:latin typeface="Lato"/>
              <a:ea typeface="Lato"/>
              <a:cs typeface="Lato"/>
              <a:sym typeface="Lato"/>
            </a:endParaRPr>
          </a:p>
        </p:txBody>
      </p:sp>
      <p:pic>
        <p:nvPicPr>
          <p:cNvPr id="252" name="Google Shape;252;p19" descr="Top reasons why business ethics is important"/>
          <p:cNvPicPr preferRelativeResize="0"/>
          <p:nvPr/>
        </p:nvPicPr>
        <p:blipFill rotWithShape="1">
          <a:blip r:embed="rId3">
            <a:alphaModFix/>
          </a:blip>
          <a:srcRect/>
          <a:stretch/>
        </p:blipFill>
        <p:spPr>
          <a:xfrm>
            <a:off x="432804" y="2816050"/>
            <a:ext cx="3581400" cy="1647825"/>
          </a:xfrm>
          <a:prstGeom prst="rect">
            <a:avLst/>
          </a:prstGeom>
          <a:noFill/>
          <a:ln>
            <a:noFill/>
          </a:ln>
        </p:spPr>
      </p:pic>
      <p:pic>
        <p:nvPicPr>
          <p:cNvPr id="253" name="Google Shape;253;p1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54" name="Google Shape;254;p1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66764" y="1348649"/>
            <a:ext cx="4505235" cy="151981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dirty="0">
                <a:solidFill>
                  <a:schemeClr val="dk1"/>
                </a:solidFill>
                <a:latin typeface="Lato"/>
                <a:ea typeface="Lato"/>
                <a:cs typeface="Lato"/>
                <a:sym typeface="Lato"/>
              </a:rPr>
              <a:t>2.2 Αρχές της </a:t>
            </a:r>
            <a:br>
              <a:rPr lang="it" sz="2900" dirty="0">
                <a:solidFill>
                  <a:schemeClr val="dk1"/>
                </a:solidFill>
                <a:latin typeface="Lato"/>
                <a:ea typeface="Lato"/>
                <a:cs typeface="Lato"/>
                <a:sym typeface="Lato"/>
              </a:rPr>
            </a:br>
            <a:r>
              <a:rPr lang="it" sz="2900" dirty="0">
                <a:solidFill>
                  <a:schemeClr val="dk1"/>
                </a:solidFill>
                <a:latin typeface="Lato"/>
                <a:ea typeface="Lato"/>
                <a:cs typeface="Lato"/>
                <a:sym typeface="Lato"/>
              </a:rPr>
              <a:t>Επιχειρηματικής Ηθικής</a:t>
            </a:r>
            <a:endParaRPr sz="4100" dirty="0">
              <a:solidFill>
                <a:schemeClr val="dk1"/>
              </a:solidFill>
              <a:latin typeface="Lato"/>
              <a:ea typeface="Lato"/>
              <a:cs typeface="Lato"/>
              <a:sym typeface="Lato"/>
            </a:endParaRPr>
          </a:p>
        </p:txBody>
      </p:sp>
      <p:pic>
        <p:nvPicPr>
          <p:cNvPr id="260" name="Google Shape;260;p20"/>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61" name="Google Shape;261;p20"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265500" y="521268"/>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latin typeface="Lato"/>
                <a:ea typeface="Lato"/>
                <a:cs typeface="Lato"/>
                <a:sym typeface="Lato"/>
              </a:rPr>
              <a:t>1) Λογοδοσία</a:t>
            </a:r>
            <a:endParaRPr>
              <a:latin typeface="Lato"/>
              <a:ea typeface="Lato"/>
              <a:cs typeface="Lato"/>
              <a:sym typeface="Lato"/>
            </a:endParaRPr>
          </a:p>
        </p:txBody>
      </p:sp>
      <p:sp>
        <p:nvSpPr>
          <p:cNvPr id="267" name="Google Shape;267;p21"/>
          <p:cNvSpPr txBox="1">
            <a:spLocks noGrp="1"/>
          </p:cNvSpPr>
          <p:nvPr>
            <p:ph type="body" idx="2"/>
          </p:nvPr>
        </p:nvSpPr>
        <p:spPr>
          <a:xfrm>
            <a:off x="428286" y="2360736"/>
            <a:ext cx="3882414" cy="1186374"/>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endParaRPr sz="1800" dirty="0">
              <a:latin typeface="Lato"/>
              <a:ea typeface="Lato"/>
              <a:cs typeface="Lato"/>
              <a:sym typeface="Lato"/>
            </a:endParaRPr>
          </a:p>
          <a:p>
            <a:pPr marL="114300" lvl="0" indent="0" algn="just" rtl="0">
              <a:lnSpc>
                <a:spcPct val="115000"/>
              </a:lnSpc>
              <a:spcBef>
                <a:spcPts val="0"/>
              </a:spcBef>
              <a:spcAft>
                <a:spcPts val="0"/>
              </a:spcAft>
              <a:buSzPts val="1800"/>
              <a:buNone/>
            </a:pPr>
            <a:endParaRPr dirty="0">
              <a:solidFill>
                <a:srgbClr val="C7450A"/>
              </a:solidFill>
              <a:latin typeface="Lato"/>
              <a:ea typeface="Lato"/>
              <a:cs typeface="Lato"/>
              <a:sym typeface="Lato"/>
            </a:endParaRPr>
          </a:p>
          <a:p>
            <a:pPr marL="114300" lvl="0" indent="0" algn="ctr" rtl="0">
              <a:lnSpc>
                <a:spcPct val="115000"/>
              </a:lnSpc>
              <a:spcBef>
                <a:spcPts val="0"/>
              </a:spcBef>
              <a:spcAft>
                <a:spcPts val="0"/>
              </a:spcAft>
              <a:buSzPts val="1800"/>
              <a:buNone/>
            </a:pPr>
            <a:r>
              <a:rPr lang="it" dirty="0">
                <a:solidFill>
                  <a:srgbClr val="C7450A"/>
                </a:solidFill>
                <a:latin typeface="Lato"/>
                <a:ea typeface="Lato"/>
                <a:cs typeface="Lato"/>
                <a:sym typeface="Lato"/>
              </a:rPr>
              <a:t>Τόσο ο εργαζόμενος όσο και ο οργανισμός είναι υπεύθυνοι για τη διατήρηση ηθικών πρακτικών εργασίας.</a:t>
            </a:r>
            <a:endParaRPr sz="1800" dirty="0">
              <a:solidFill>
                <a:srgbClr val="C7450A"/>
              </a:solidFill>
              <a:latin typeface="Lato"/>
              <a:ea typeface="Lato"/>
              <a:cs typeface="Lato"/>
              <a:sym typeface="Lato"/>
            </a:endParaRPr>
          </a:p>
          <a:p>
            <a:pPr marL="114300" lvl="0" indent="0" algn="l" rtl="0">
              <a:lnSpc>
                <a:spcPct val="115000"/>
              </a:lnSpc>
              <a:spcBef>
                <a:spcPts val="0"/>
              </a:spcBef>
              <a:spcAft>
                <a:spcPts val="0"/>
              </a:spcAft>
              <a:buSzPts val="1800"/>
              <a:buNone/>
            </a:pPr>
            <a:endParaRPr dirty="0">
              <a:latin typeface="Lato"/>
              <a:ea typeface="Lato"/>
              <a:cs typeface="Lato"/>
              <a:sym typeface="Lato"/>
            </a:endParaRPr>
          </a:p>
          <a:p>
            <a:pPr marL="457200" lvl="0" indent="-228600" algn="l" rtl="0">
              <a:lnSpc>
                <a:spcPct val="115000"/>
              </a:lnSpc>
              <a:spcBef>
                <a:spcPts val="0"/>
              </a:spcBef>
              <a:spcAft>
                <a:spcPts val="0"/>
              </a:spcAft>
              <a:buClr>
                <a:schemeClr val="lt1"/>
              </a:buClr>
              <a:buSzPts val="1800"/>
              <a:buNone/>
            </a:pPr>
            <a:endParaRPr dirty="0"/>
          </a:p>
        </p:txBody>
      </p:sp>
      <p:pic>
        <p:nvPicPr>
          <p:cNvPr id="268" name="Google Shape;268;p21" descr="Our Culture | Mirroring Our Community | AbsoluteCare"/>
          <p:cNvPicPr preferRelativeResize="0"/>
          <p:nvPr/>
        </p:nvPicPr>
        <p:blipFill rotWithShape="1">
          <a:blip r:embed="rId3">
            <a:alphaModFix/>
          </a:blip>
          <a:srcRect/>
          <a:stretch/>
        </p:blipFill>
        <p:spPr>
          <a:xfrm>
            <a:off x="6268452" y="2116867"/>
            <a:ext cx="1619250" cy="1158729"/>
          </a:xfrm>
          <a:prstGeom prst="rect">
            <a:avLst/>
          </a:prstGeom>
          <a:noFill/>
          <a:ln>
            <a:noFill/>
          </a:ln>
        </p:spPr>
      </p:pic>
      <p:pic>
        <p:nvPicPr>
          <p:cNvPr id="269" name="Google Shape;269;p2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70" name="Google Shape;270;p2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p:nvPr/>
        </p:nvSpPr>
        <p:spPr>
          <a:xfrm>
            <a:off x="4572000" y="473232"/>
            <a:ext cx="4455707"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dirty="0">
                <a:solidFill>
                  <a:schemeClr val="lt1"/>
                </a:solidFill>
                <a:latin typeface="Lato"/>
                <a:ea typeface="Lato"/>
                <a:cs typeface="Lato"/>
                <a:sym typeface="Lato"/>
              </a:rPr>
              <a:t>2) Φροντίδα και σεβασμός</a:t>
            </a:r>
            <a:endParaRPr sz="3600" b="1" i="0" u="none" strike="noStrike" cap="none" dirty="0">
              <a:solidFill>
                <a:schemeClr val="lt1"/>
              </a:solidFill>
              <a:latin typeface="Lato"/>
              <a:ea typeface="Lato"/>
              <a:cs typeface="Lato"/>
              <a:sym typeface="Lato"/>
            </a:endParaRPr>
          </a:p>
        </p:txBody>
      </p:sp>
      <p:sp>
        <p:nvSpPr>
          <p:cNvPr id="276" name="Google Shape;276;p22"/>
          <p:cNvSpPr txBox="1"/>
          <p:nvPr/>
        </p:nvSpPr>
        <p:spPr>
          <a:xfrm>
            <a:off x="4852807" y="2069432"/>
            <a:ext cx="3894091" cy="1728592"/>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endParaRPr sz="1800" b="0" i="0" u="none" strike="noStrike" cap="none" dirty="0">
              <a:solidFill>
                <a:schemeClr val="lt1"/>
              </a:solidFill>
              <a:latin typeface="Lato"/>
              <a:ea typeface="Lato"/>
              <a:cs typeface="Lato"/>
              <a:sym typeface="Lato"/>
            </a:endParaRPr>
          </a:p>
          <a:p>
            <a:pPr marL="114300" marR="0" lvl="0" indent="0" algn="ctr" rtl="0">
              <a:lnSpc>
                <a:spcPct val="115000"/>
              </a:lnSpc>
              <a:spcBef>
                <a:spcPts val="0"/>
              </a:spcBef>
              <a:spcAft>
                <a:spcPts val="0"/>
              </a:spcAft>
              <a:buClr>
                <a:schemeClr val="lt1"/>
              </a:buClr>
              <a:buSzPts val="1800"/>
              <a:buFont typeface="Lato"/>
              <a:buNone/>
            </a:pPr>
            <a:endParaRPr sz="1800" b="0" i="0" u="none" strike="noStrike" cap="none" dirty="0">
              <a:solidFill>
                <a:schemeClr val="lt1"/>
              </a:solidFill>
              <a:latin typeface="Lato"/>
              <a:ea typeface="Lato"/>
              <a:cs typeface="Lato"/>
              <a:sym typeface="Lato"/>
            </a:endParaRPr>
          </a:p>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dirty="0">
                <a:solidFill>
                  <a:schemeClr val="lt1"/>
                </a:solidFill>
                <a:latin typeface="Lato"/>
                <a:ea typeface="Lato"/>
                <a:cs typeface="Lato"/>
                <a:sym typeface="Lato"/>
              </a:rPr>
              <a:t>Ένα ασφαλές περιβάλλον διασφαλίζει ότι οι εργαζόμενοι αισθάνονται άνετα και εργάζονται σε βέλτιστες συνθήκες.</a:t>
            </a:r>
            <a:endParaRPr sz="1400" b="0" i="0" u="none" strike="noStrike" cap="none" dirty="0">
              <a:solidFill>
                <a:srgbClr val="000000"/>
              </a:solidFill>
              <a:latin typeface="Arial"/>
              <a:ea typeface="Arial"/>
              <a:cs typeface="Arial"/>
              <a:sym typeface="Arial"/>
            </a:endParaRPr>
          </a:p>
          <a:p>
            <a:pPr marL="457200" marR="0" lvl="0" indent="-228600" algn="ctr" rtl="0">
              <a:lnSpc>
                <a:spcPct val="115000"/>
              </a:lnSpc>
              <a:spcBef>
                <a:spcPts val="0"/>
              </a:spcBef>
              <a:spcAft>
                <a:spcPts val="0"/>
              </a:spcAft>
              <a:buClr>
                <a:schemeClr val="lt1"/>
              </a:buClr>
              <a:buSzPts val="1800"/>
              <a:buFont typeface="Lato"/>
              <a:buNone/>
            </a:pPr>
            <a:endParaRPr sz="1800" b="0" i="0" u="none" strike="noStrike" cap="none" dirty="0">
              <a:solidFill>
                <a:schemeClr val="lt1"/>
              </a:solidFill>
              <a:latin typeface="Lato"/>
              <a:ea typeface="Lato"/>
              <a:cs typeface="Lato"/>
              <a:sym typeface="Lato"/>
            </a:endParaRPr>
          </a:p>
        </p:txBody>
      </p:sp>
      <p:pic>
        <p:nvPicPr>
          <p:cNvPr id="277" name="Google Shape;277;p22" descr="How to Create a Positive Work Environment | VisiPoint"/>
          <p:cNvPicPr preferRelativeResize="0"/>
          <p:nvPr/>
        </p:nvPicPr>
        <p:blipFill rotWithShape="1">
          <a:blip r:embed="rId3">
            <a:alphaModFix/>
          </a:blip>
          <a:srcRect/>
          <a:stretch/>
        </p:blipFill>
        <p:spPr>
          <a:xfrm>
            <a:off x="-33407" y="2069432"/>
            <a:ext cx="4605408" cy="3074068"/>
          </a:xfrm>
          <a:prstGeom prst="rect">
            <a:avLst/>
          </a:prstGeom>
          <a:noFill/>
          <a:ln>
            <a:noFill/>
          </a:ln>
        </p:spPr>
      </p:pic>
      <p:pic>
        <p:nvPicPr>
          <p:cNvPr id="278" name="Google Shape;278;p22"/>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79" name="Google Shape;279;p22"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title"/>
          </p:nvPr>
        </p:nvSpPr>
        <p:spPr>
          <a:xfrm>
            <a:off x="265500" y="361030"/>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dirty="0">
                <a:latin typeface="Lato"/>
                <a:ea typeface="Lato"/>
                <a:cs typeface="Lato"/>
                <a:sym typeface="Lato"/>
              </a:rPr>
              <a:t>3) Ειλικρίνεια</a:t>
            </a:r>
            <a:endParaRPr dirty="0">
              <a:latin typeface="Lato"/>
              <a:ea typeface="Lato"/>
              <a:cs typeface="Lato"/>
              <a:sym typeface="Lato"/>
            </a:endParaRPr>
          </a:p>
        </p:txBody>
      </p:sp>
      <p:sp>
        <p:nvSpPr>
          <p:cNvPr id="285" name="Google Shape;285;p23"/>
          <p:cNvSpPr txBox="1">
            <a:spLocks noGrp="1"/>
          </p:cNvSpPr>
          <p:nvPr>
            <p:ph type="body" idx="2"/>
          </p:nvPr>
        </p:nvSpPr>
        <p:spPr>
          <a:xfrm>
            <a:off x="-275573" y="2365527"/>
            <a:ext cx="4950902" cy="1098744"/>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dirty="0">
                <a:solidFill>
                  <a:srgbClr val="C7450A"/>
                </a:solidFill>
                <a:latin typeface="Lato"/>
                <a:ea typeface="Lato"/>
                <a:cs typeface="Lato"/>
                <a:sym typeface="Lato"/>
              </a:rPr>
              <a:t>Η διαφανής επικοινωνία μεταξύ των εργαζομένων και των διευθυντών/ιδιοκτητών των επιχειρήσεων είναι ζωτικής σημασίας.</a:t>
            </a:r>
            <a:endParaRPr dirty="0">
              <a:solidFill>
                <a:srgbClr val="C7450A"/>
              </a:solidFill>
              <a:latin typeface="Lato"/>
              <a:ea typeface="Lato"/>
              <a:cs typeface="Lato"/>
              <a:sym typeface="Lato"/>
            </a:endParaRPr>
          </a:p>
        </p:txBody>
      </p:sp>
      <p:pic>
        <p:nvPicPr>
          <p:cNvPr id="286" name="Google Shape;286;p23" descr="Get complete process transparency with PRIME BPM"/>
          <p:cNvPicPr preferRelativeResize="0"/>
          <p:nvPr/>
        </p:nvPicPr>
        <p:blipFill rotWithShape="1">
          <a:blip r:embed="rId3">
            <a:alphaModFix/>
          </a:blip>
          <a:srcRect/>
          <a:stretch/>
        </p:blipFill>
        <p:spPr>
          <a:xfrm>
            <a:off x="4833302" y="980573"/>
            <a:ext cx="4315821" cy="3182353"/>
          </a:xfrm>
          <a:prstGeom prst="rect">
            <a:avLst/>
          </a:prstGeom>
          <a:noFill/>
          <a:ln>
            <a:noFill/>
          </a:ln>
        </p:spPr>
      </p:pic>
      <p:pic>
        <p:nvPicPr>
          <p:cNvPr id="287" name="Google Shape;287;p23"/>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88" name="Google Shape;288;p23"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p:nvPr/>
        </p:nvSpPr>
        <p:spPr>
          <a:xfrm>
            <a:off x="4879879" y="596553"/>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dirty="0">
                <a:solidFill>
                  <a:schemeClr val="lt1"/>
                </a:solidFill>
                <a:latin typeface="Lato"/>
                <a:ea typeface="Lato"/>
                <a:cs typeface="Lato"/>
                <a:sym typeface="Lato"/>
              </a:rPr>
              <a:t>4) Αποφυγή συγκρούσεων</a:t>
            </a:r>
            <a:endParaRPr sz="3600" b="1" i="0" u="none" strike="noStrike" cap="none" dirty="0">
              <a:solidFill>
                <a:schemeClr val="lt1"/>
              </a:solidFill>
              <a:latin typeface="Lato"/>
              <a:ea typeface="Lato"/>
              <a:cs typeface="Lato"/>
              <a:sym typeface="Lato"/>
            </a:endParaRPr>
          </a:p>
        </p:txBody>
      </p:sp>
      <p:sp>
        <p:nvSpPr>
          <p:cNvPr id="294" name="Google Shape;294;p24"/>
          <p:cNvSpPr txBox="1"/>
          <p:nvPr/>
        </p:nvSpPr>
        <p:spPr>
          <a:xfrm>
            <a:off x="4798744" y="2000498"/>
            <a:ext cx="4207470" cy="2546449"/>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dirty="0">
                <a:solidFill>
                  <a:schemeClr val="lt1"/>
                </a:solidFill>
                <a:latin typeface="Lato"/>
                <a:ea typeface="Lato"/>
                <a:cs typeface="Lato"/>
                <a:sym typeface="Lato"/>
              </a:rPr>
              <a:t>Ένα ειρηνικό εργασιακό περιβάλλον με ελάχιστες συγκρούσεις διασφαλίζει μια θετική εργασιακή εμπειρία για τους εργαζόμενους και τους ενθαρρύνει να εργάζονται καλύτερα.</a:t>
            </a:r>
            <a:endParaRPr sz="1800" b="0" i="0" u="none" strike="noStrike" cap="none" dirty="0">
              <a:solidFill>
                <a:schemeClr val="lt1"/>
              </a:solidFill>
              <a:latin typeface="Lato"/>
              <a:ea typeface="Lato"/>
              <a:cs typeface="Lato"/>
              <a:sym typeface="Lato"/>
            </a:endParaRPr>
          </a:p>
          <a:p>
            <a:pPr marL="457200" marR="0" lvl="0" indent="-228600" algn="ctr" rtl="0">
              <a:lnSpc>
                <a:spcPct val="115000"/>
              </a:lnSpc>
              <a:spcBef>
                <a:spcPts val="0"/>
              </a:spcBef>
              <a:spcAft>
                <a:spcPts val="0"/>
              </a:spcAft>
              <a:buClr>
                <a:schemeClr val="lt1"/>
              </a:buClr>
              <a:buSzPts val="1800"/>
              <a:buFont typeface="Lato"/>
              <a:buNone/>
            </a:pPr>
            <a:endParaRPr sz="1800" b="0" i="0" u="none" strike="noStrike" cap="none" dirty="0">
              <a:solidFill>
                <a:schemeClr val="lt1"/>
              </a:solidFill>
              <a:latin typeface="Lato"/>
              <a:ea typeface="Lato"/>
              <a:cs typeface="Lato"/>
              <a:sym typeface="Lato"/>
            </a:endParaRPr>
          </a:p>
        </p:txBody>
      </p:sp>
      <p:pic>
        <p:nvPicPr>
          <p:cNvPr id="295" name="Google Shape;295;p24" descr="7 Ways to Decrease Workplace Distractions &amp; Increase Productivity - Xenium  HR"/>
          <p:cNvPicPr preferRelativeResize="0"/>
          <p:nvPr/>
        </p:nvPicPr>
        <p:blipFill rotWithShape="1">
          <a:blip r:embed="rId3">
            <a:alphaModFix/>
          </a:blip>
          <a:srcRect l="16855" r="39158"/>
          <a:stretch/>
        </p:blipFill>
        <p:spPr>
          <a:xfrm>
            <a:off x="0" y="0"/>
            <a:ext cx="4584032" cy="5143500"/>
          </a:xfrm>
          <a:prstGeom prst="rect">
            <a:avLst/>
          </a:prstGeom>
          <a:noFill/>
          <a:ln>
            <a:noFill/>
          </a:ln>
        </p:spPr>
      </p:pic>
      <p:pic>
        <p:nvPicPr>
          <p:cNvPr id="296" name="Google Shape;296;p24"/>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97" name="Google Shape;297;p24"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5"/>
          <p:cNvSpPr txBox="1">
            <a:spLocks noGrp="1"/>
          </p:cNvSpPr>
          <p:nvPr>
            <p:ph type="title"/>
          </p:nvPr>
        </p:nvSpPr>
        <p:spPr>
          <a:xfrm>
            <a:off x="265500" y="47238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latin typeface="Lato"/>
                <a:ea typeface="Lato"/>
                <a:cs typeface="Lato"/>
                <a:sym typeface="Lato"/>
              </a:rPr>
              <a:t>5) Συμμόρφωση</a:t>
            </a:r>
            <a:endParaRPr>
              <a:latin typeface="Lato"/>
              <a:ea typeface="Lato"/>
              <a:cs typeface="Lato"/>
              <a:sym typeface="Lato"/>
            </a:endParaRPr>
          </a:p>
        </p:txBody>
      </p:sp>
      <p:sp>
        <p:nvSpPr>
          <p:cNvPr id="303" name="Google Shape;303;p25"/>
          <p:cNvSpPr txBox="1">
            <a:spLocks noGrp="1"/>
          </p:cNvSpPr>
          <p:nvPr>
            <p:ph type="body" idx="2"/>
          </p:nvPr>
        </p:nvSpPr>
        <p:spPr>
          <a:xfrm>
            <a:off x="214207" y="2051179"/>
            <a:ext cx="4206855" cy="1957150"/>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dirty="0">
                <a:solidFill>
                  <a:srgbClr val="C7450A"/>
                </a:solidFill>
                <a:latin typeface="Lato"/>
                <a:ea typeface="Lato"/>
                <a:cs typeface="Lato"/>
                <a:sym typeface="Lato"/>
              </a:rPr>
              <a:t>Οι οργανισμοί πρέπει να </a:t>
            </a:r>
            <a:r>
              <a:rPr lang="it" dirty="0">
                <a:solidFill>
                  <a:srgbClr val="C7450A"/>
                </a:solidFill>
                <a:latin typeface="Lato"/>
                <a:ea typeface="Lato"/>
                <a:cs typeface="Lato"/>
                <a:sym typeface="Lato"/>
              </a:rPr>
              <a:t>ακολουθούν τους κανόνες </a:t>
            </a:r>
            <a:r>
              <a:rPr lang="it" sz="1800" dirty="0">
                <a:solidFill>
                  <a:srgbClr val="C7450A"/>
                </a:solidFill>
                <a:latin typeface="Lato"/>
                <a:ea typeface="Lato"/>
                <a:cs typeface="Lato"/>
                <a:sym typeface="Lato"/>
              </a:rPr>
              <a:t>και τους κανονισμούς, ιδίως όταν κινούνται προς μια πιο δεοντολογική προσέγγιση της εργασίας. </a:t>
            </a:r>
            <a:endParaRPr dirty="0">
              <a:solidFill>
                <a:srgbClr val="C7450A"/>
              </a:solidFill>
              <a:latin typeface="Lato"/>
              <a:ea typeface="Lato"/>
              <a:cs typeface="Lato"/>
              <a:sym typeface="Lato"/>
            </a:endParaRPr>
          </a:p>
        </p:txBody>
      </p:sp>
      <p:pic>
        <p:nvPicPr>
          <p:cNvPr id="304" name="Google Shape;304;p25" descr="Compliance Communications | DeskAlerts"/>
          <p:cNvPicPr preferRelativeResize="0"/>
          <p:nvPr/>
        </p:nvPicPr>
        <p:blipFill rotWithShape="1">
          <a:blip r:embed="rId3">
            <a:alphaModFix/>
          </a:blip>
          <a:srcRect/>
          <a:stretch/>
        </p:blipFill>
        <p:spPr>
          <a:xfrm>
            <a:off x="4696634" y="3305846"/>
            <a:ext cx="3360325" cy="2100203"/>
          </a:xfrm>
          <a:prstGeom prst="rect">
            <a:avLst/>
          </a:prstGeom>
          <a:noFill/>
          <a:ln>
            <a:noFill/>
          </a:ln>
        </p:spPr>
      </p:pic>
      <p:pic>
        <p:nvPicPr>
          <p:cNvPr id="305" name="Google Shape;305;p2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06" name="Google Shape;306;p25"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p:nvPr/>
        </p:nvSpPr>
        <p:spPr>
          <a:xfrm>
            <a:off x="4784051" y="391049"/>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lt1"/>
                </a:solidFill>
                <a:latin typeface="Lato"/>
                <a:ea typeface="Lato"/>
                <a:cs typeface="Lato"/>
                <a:sym typeface="Lato"/>
              </a:rPr>
              <a:t>6) Αφοσίωση </a:t>
            </a:r>
            <a:endParaRPr sz="3600" b="1" i="0" u="none" strike="noStrike" cap="none">
              <a:solidFill>
                <a:schemeClr val="lt1"/>
              </a:solidFill>
              <a:latin typeface="Lato"/>
              <a:ea typeface="Lato"/>
              <a:cs typeface="Lato"/>
              <a:sym typeface="Lato"/>
            </a:endParaRPr>
          </a:p>
        </p:txBody>
      </p:sp>
      <p:sp>
        <p:nvSpPr>
          <p:cNvPr id="312" name="Google Shape;312;p26"/>
          <p:cNvSpPr txBox="1"/>
          <p:nvPr/>
        </p:nvSpPr>
        <p:spPr>
          <a:xfrm>
            <a:off x="4414626" y="1671671"/>
            <a:ext cx="4784050" cy="2761422"/>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700" b="0" i="0" u="none" strike="noStrike" cap="none" dirty="0">
                <a:solidFill>
                  <a:schemeClr val="lt1"/>
                </a:solidFill>
                <a:latin typeface="Lato"/>
                <a:ea typeface="Lato"/>
                <a:cs typeface="Lato"/>
                <a:sym typeface="Lato"/>
              </a:rPr>
              <a:t>Οι εργαζόμενοι αναμένεται να επιδεικνύουν αφοσίωση στον οργανισμό τους. Οποιαδήποτε ζητήματα αναμένεται να αντιμετωπίζονται εσωτερικά, διασφαλίζοντας ότι η εικόνα του οργανισμού διατηρείται στα υψηλότερα πρότυπα. </a:t>
            </a:r>
            <a:endParaRPr sz="1700" b="0" i="0" u="none" strike="noStrike" cap="none" dirty="0">
              <a:solidFill>
                <a:schemeClr val="lt1"/>
              </a:solidFill>
              <a:latin typeface="Lato"/>
              <a:ea typeface="Lato"/>
              <a:cs typeface="Lato"/>
              <a:sym typeface="Lato"/>
            </a:endParaRPr>
          </a:p>
          <a:p>
            <a:pPr marL="457200" marR="0" lvl="0" indent="-228600" algn="just" rtl="0">
              <a:lnSpc>
                <a:spcPct val="115000"/>
              </a:lnSpc>
              <a:spcBef>
                <a:spcPts val="0"/>
              </a:spcBef>
              <a:spcAft>
                <a:spcPts val="0"/>
              </a:spcAft>
              <a:buClr>
                <a:schemeClr val="lt1"/>
              </a:buClr>
              <a:buSzPts val="1800"/>
              <a:buFont typeface="Lato"/>
              <a:buNone/>
            </a:pPr>
            <a:endParaRPr sz="1700" b="0" i="0" u="none" strike="noStrike" cap="none" dirty="0">
              <a:solidFill>
                <a:srgbClr val="C7450A"/>
              </a:solidFill>
              <a:latin typeface="Lato"/>
              <a:ea typeface="Lato"/>
              <a:cs typeface="Lato"/>
              <a:sym typeface="Lato"/>
            </a:endParaRPr>
          </a:p>
        </p:txBody>
      </p:sp>
      <p:pic>
        <p:nvPicPr>
          <p:cNvPr id="313" name="Google Shape;313;p26" descr="Customer Loyalty | Retail Loyalty Programs | Apparel Retail Loyalty -  Fibre2Fashion"/>
          <p:cNvPicPr preferRelativeResize="0"/>
          <p:nvPr/>
        </p:nvPicPr>
        <p:blipFill rotWithShape="1">
          <a:blip r:embed="rId3">
            <a:alphaModFix/>
          </a:blip>
          <a:srcRect/>
          <a:stretch/>
        </p:blipFill>
        <p:spPr>
          <a:xfrm>
            <a:off x="718275" y="2026245"/>
            <a:ext cx="3177053" cy="1091009"/>
          </a:xfrm>
          <a:prstGeom prst="rect">
            <a:avLst/>
          </a:prstGeom>
          <a:noFill/>
          <a:ln>
            <a:noFill/>
          </a:ln>
        </p:spPr>
      </p:pic>
      <p:pic>
        <p:nvPicPr>
          <p:cNvPr id="314" name="Google Shape;314;p26"/>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15" name="Google Shape;315;p26"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xfrm>
            <a:off x="-496651" y="610332"/>
            <a:ext cx="5577606"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200">
                <a:latin typeface="Lato"/>
                <a:ea typeface="Lato"/>
                <a:cs typeface="Lato"/>
                <a:sym typeface="Lato"/>
              </a:rPr>
              <a:t>7) Σχετικές πληροφορίες</a:t>
            </a:r>
            <a:endParaRPr sz="3200">
              <a:latin typeface="Lato"/>
              <a:ea typeface="Lato"/>
              <a:cs typeface="Lato"/>
              <a:sym typeface="Lato"/>
            </a:endParaRPr>
          </a:p>
        </p:txBody>
      </p:sp>
      <p:sp>
        <p:nvSpPr>
          <p:cNvPr id="321" name="Google Shape;321;p27"/>
          <p:cNvSpPr txBox="1">
            <a:spLocks noGrp="1"/>
          </p:cNvSpPr>
          <p:nvPr>
            <p:ph type="body" idx="2"/>
          </p:nvPr>
        </p:nvSpPr>
        <p:spPr>
          <a:xfrm>
            <a:off x="-1" y="2292263"/>
            <a:ext cx="4572001" cy="2036812"/>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dirty="0">
                <a:solidFill>
                  <a:srgbClr val="C7450A"/>
                </a:solidFill>
                <a:latin typeface="Lato"/>
                <a:ea typeface="Lato"/>
                <a:cs typeface="Lato"/>
                <a:sym typeface="Lato"/>
              </a:rPr>
              <a:t>Οι οργανισμοί είναι υποχρεωμένοι να κοινοποιούν εκθέσεις σχετικά με τις επιχειρηματικές τους πρακτικές. Όλες οι πληροφορίες που </a:t>
            </a:r>
            <a:r>
              <a:rPr lang="el-GR" dirty="0">
                <a:solidFill>
                  <a:srgbClr val="C7450A"/>
                </a:solidFill>
              </a:rPr>
              <a:t>κοινοποιούνται</a:t>
            </a:r>
            <a:r>
              <a:rPr lang="it" dirty="0">
                <a:solidFill>
                  <a:srgbClr val="C7450A"/>
                </a:solidFill>
                <a:latin typeface="Lato"/>
                <a:ea typeface="Lato"/>
                <a:cs typeface="Lato"/>
                <a:sym typeface="Lato"/>
              </a:rPr>
              <a:t> πρέπει να είναι </a:t>
            </a:r>
            <a:r>
              <a:rPr lang="el-GR" dirty="0">
                <a:solidFill>
                  <a:srgbClr val="C7450A"/>
                </a:solidFill>
              </a:rPr>
              <a:t>αληθινές</a:t>
            </a:r>
            <a:r>
              <a:rPr lang="it" dirty="0">
                <a:solidFill>
                  <a:srgbClr val="C7450A"/>
                </a:solidFill>
                <a:latin typeface="Lato"/>
                <a:ea typeface="Lato"/>
                <a:cs typeface="Lato"/>
                <a:sym typeface="Lato"/>
              </a:rPr>
              <a:t>.</a:t>
            </a:r>
            <a:endParaRPr dirty="0">
              <a:solidFill>
                <a:srgbClr val="C7450A"/>
              </a:solidFill>
              <a:latin typeface="Lato"/>
              <a:ea typeface="Lato"/>
              <a:cs typeface="Lato"/>
              <a:sym typeface="Lato"/>
            </a:endParaRPr>
          </a:p>
        </p:txBody>
      </p:sp>
      <p:pic>
        <p:nvPicPr>
          <p:cNvPr id="322" name="Google Shape;322;p27" descr="Magnifying Glass"/>
          <p:cNvPicPr preferRelativeResize="0"/>
          <p:nvPr/>
        </p:nvPicPr>
        <p:blipFill rotWithShape="1">
          <a:blip r:embed="rId3">
            <a:alphaModFix/>
          </a:blip>
          <a:srcRect/>
          <a:stretch/>
        </p:blipFill>
        <p:spPr>
          <a:xfrm>
            <a:off x="5342074" y="1210631"/>
            <a:ext cx="3007788" cy="2722238"/>
          </a:xfrm>
          <a:prstGeom prst="rect">
            <a:avLst/>
          </a:prstGeom>
          <a:noFill/>
          <a:ln>
            <a:noFill/>
          </a:ln>
        </p:spPr>
      </p:pic>
      <p:pic>
        <p:nvPicPr>
          <p:cNvPr id="323" name="Google Shape;323;p27"/>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24" name="Google Shape;324;p27"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p:nvPr/>
        </p:nvSpPr>
        <p:spPr>
          <a:xfrm>
            <a:off x="4425919" y="483295"/>
            <a:ext cx="4787169"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dirty="0">
                <a:solidFill>
                  <a:schemeClr val="lt1"/>
                </a:solidFill>
                <a:latin typeface="Lato"/>
                <a:ea typeface="Lato"/>
                <a:cs typeface="Lato"/>
                <a:sym typeface="Lato"/>
              </a:rPr>
              <a:t>8) Τήρηση του νόμου</a:t>
            </a:r>
            <a:endParaRPr sz="3600" b="1" i="0" u="none" strike="noStrike" cap="none" dirty="0">
              <a:solidFill>
                <a:schemeClr val="lt1"/>
              </a:solidFill>
              <a:latin typeface="Lato"/>
              <a:ea typeface="Lato"/>
              <a:cs typeface="Lato"/>
              <a:sym typeface="Lato"/>
            </a:endParaRPr>
          </a:p>
        </p:txBody>
      </p:sp>
      <p:sp>
        <p:nvSpPr>
          <p:cNvPr id="330" name="Google Shape;330;p28"/>
          <p:cNvSpPr txBox="1"/>
          <p:nvPr/>
        </p:nvSpPr>
        <p:spPr>
          <a:xfrm>
            <a:off x="4993033" y="1757296"/>
            <a:ext cx="3340608" cy="1961418"/>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chemeClr val="lt1"/>
                </a:solidFill>
                <a:latin typeface="Lato"/>
                <a:ea typeface="Lato"/>
                <a:cs typeface="Lato"/>
                <a:sym typeface="Lato"/>
              </a:rPr>
              <a:t>Οι διευθυντές πρέπει να τηρούν το νόμο και να αντιμετωπίζουν δίκαια όλα τα άτομα στο χώρο εργασίας.</a:t>
            </a:r>
            <a:endParaRPr sz="1800" b="0" i="0" u="none" strike="noStrike" cap="none">
              <a:solidFill>
                <a:schemeClr val="lt1"/>
              </a:solidFill>
              <a:latin typeface="Lato"/>
              <a:ea typeface="Lato"/>
              <a:cs typeface="Lato"/>
              <a:sym typeface="Lato"/>
            </a:endParaRPr>
          </a:p>
        </p:txBody>
      </p:sp>
      <p:pic>
        <p:nvPicPr>
          <p:cNvPr id="331" name="Google Shape;331;p2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32" name="Google Shape;332;p2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333" name="Google Shape;333;p28"/>
          <p:cNvPicPr preferRelativeResize="0"/>
          <p:nvPr/>
        </p:nvPicPr>
        <p:blipFill>
          <a:blip r:embed="rId5">
            <a:alphaModFix/>
          </a:blip>
          <a:stretch>
            <a:fillRect/>
          </a:stretch>
        </p:blipFill>
        <p:spPr>
          <a:xfrm>
            <a:off x="498376" y="1500871"/>
            <a:ext cx="3340625" cy="247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Google Shape;87;p3"/>
          <p:cNvGrpSpPr/>
          <p:nvPr/>
        </p:nvGrpSpPr>
        <p:grpSpPr>
          <a:xfrm>
            <a:off x="1689700" y="2713246"/>
            <a:ext cx="7257383" cy="2413519"/>
            <a:chOff x="1168854" y="2182368"/>
            <a:chExt cx="7975146" cy="2850838"/>
          </a:xfrm>
        </p:grpSpPr>
        <p:sp>
          <p:nvSpPr>
            <p:cNvPr id="88" name="Google Shape;88;p3"/>
            <p:cNvSpPr/>
            <p:nvPr/>
          </p:nvSpPr>
          <p:spPr>
            <a:xfrm>
              <a:off x="4693920" y="4254155"/>
              <a:ext cx="963168" cy="69342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9" name="Google Shape;89;p3" descr="EnSoEd – Innovative teacher training social entrepreneurship"/>
            <p:cNvPicPr preferRelativeResize="0"/>
            <p:nvPr/>
          </p:nvPicPr>
          <p:blipFill rotWithShape="1">
            <a:blip r:embed="rId3">
              <a:alphaModFix/>
            </a:blip>
            <a:srcRect/>
            <a:stretch/>
          </p:blipFill>
          <p:spPr>
            <a:xfrm>
              <a:off x="1168854" y="2182368"/>
              <a:ext cx="7975146" cy="2850838"/>
            </a:xfrm>
            <a:prstGeom prst="rect">
              <a:avLst/>
            </a:prstGeom>
            <a:noFill/>
            <a:ln>
              <a:noFill/>
            </a:ln>
          </p:spPr>
        </p:pic>
      </p:grpSp>
      <p:sp>
        <p:nvSpPr>
          <p:cNvPr id="90" name="Google Shape;90;p3"/>
          <p:cNvSpPr txBox="1">
            <a:spLocks noGrp="1"/>
          </p:cNvSpPr>
          <p:nvPr>
            <p:ph type="title"/>
          </p:nvPr>
        </p:nvSpPr>
        <p:spPr>
          <a:xfrm>
            <a:off x="110980" y="864168"/>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it" sz="2900">
                <a:latin typeface="Lato"/>
                <a:ea typeface="Lato"/>
                <a:cs typeface="Lato"/>
                <a:sym typeface="Lato"/>
              </a:rPr>
              <a:t>Μονάδες εργασίας</a:t>
            </a:r>
            <a:endParaRPr sz="4100">
              <a:latin typeface="Lato"/>
              <a:ea typeface="Lato"/>
              <a:cs typeface="Lato"/>
              <a:sym typeface="Lato"/>
            </a:endParaRPr>
          </a:p>
        </p:txBody>
      </p:sp>
      <p:sp>
        <p:nvSpPr>
          <p:cNvPr id="91" name="Google Shape;91;p3"/>
          <p:cNvSpPr txBox="1">
            <a:spLocks noGrp="1"/>
          </p:cNvSpPr>
          <p:nvPr>
            <p:ph type="body" idx="2"/>
          </p:nvPr>
        </p:nvSpPr>
        <p:spPr>
          <a:xfrm>
            <a:off x="4572000" y="1154500"/>
            <a:ext cx="4538200" cy="3171300"/>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Clr>
                <a:schemeClr val="dk2"/>
              </a:buClr>
              <a:buSzPts val="1800"/>
              <a:buNone/>
            </a:pPr>
            <a:r>
              <a:rPr lang="it" sz="1500" dirty="0">
                <a:solidFill>
                  <a:schemeClr val="dk2"/>
                </a:solidFill>
                <a:latin typeface="Lato"/>
                <a:ea typeface="Lato"/>
                <a:cs typeface="Lato"/>
                <a:sym typeface="Lato"/>
              </a:rPr>
              <a:t>Κοινωνική επιχειρηματικότητα και επιχειρηματική ηθική: </a:t>
            </a:r>
            <a:endParaRPr sz="1500" dirty="0"/>
          </a:p>
          <a:p>
            <a:pPr marL="457200" marR="50800" lvl="0" indent="-374650" algn="just" rtl="0">
              <a:lnSpc>
                <a:spcPct val="115000"/>
              </a:lnSpc>
              <a:spcBef>
                <a:spcPts val="1200"/>
              </a:spcBef>
              <a:spcAft>
                <a:spcPts val="0"/>
              </a:spcAft>
              <a:buClr>
                <a:schemeClr val="dk2"/>
              </a:buClr>
              <a:buSzPts val="2300"/>
              <a:buFont typeface="Arial"/>
              <a:buChar char="•"/>
            </a:pPr>
            <a:r>
              <a:rPr lang="it" sz="1500" dirty="0">
                <a:solidFill>
                  <a:schemeClr val="dk2"/>
                </a:solidFill>
                <a:latin typeface="Lato"/>
                <a:ea typeface="Lato"/>
                <a:cs typeface="Lato"/>
                <a:sym typeface="Lato"/>
              </a:rPr>
              <a:t>Η σχέση μεταξύ των δύο εννοιών. </a:t>
            </a:r>
            <a:endParaRPr sz="1500" dirty="0"/>
          </a:p>
          <a:p>
            <a:pPr marL="457200" marR="50800" lvl="0" indent="-374650" algn="just" rtl="0">
              <a:lnSpc>
                <a:spcPct val="115000"/>
              </a:lnSpc>
              <a:spcBef>
                <a:spcPts val="1200"/>
              </a:spcBef>
              <a:spcAft>
                <a:spcPts val="0"/>
              </a:spcAft>
              <a:buClr>
                <a:schemeClr val="dk2"/>
              </a:buClr>
              <a:buSzPts val="2300"/>
              <a:buFont typeface="Arial"/>
              <a:buChar char="•"/>
            </a:pPr>
            <a:r>
              <a:rPr lang="it" sz="1500" dirty="0">
                <a:solidFill>
                  <a:schemeClr val="dk2"/>
                </a:solidFill>
                <a:latin typeface="Lato"/>
                <a:ea typeface="Lato"/>
                <a:cs typeface="Lato"/>
                <a:sym typeface="Lato"/>
              </a:rPr>
              <a:t>Σύγχρονες επιχειρήσεις και "ηθικό" αποτύπωμα.</a:t>
            </a:r>
            <a:endParaRPr sz="1500" dirty="0"/>
          </a:p>
          <a:p>
            <a:pPr marL="457200" marR="50800" lvl="0" indent="-374650" algn="just" rtl="0">
              <a:lnSpc>
                <a:spcPct val="115000"/>
              </a:lnSpc>
              <a:spcBef>
                <a:spcPts val="1200"/>
              </a:spcBef>
              <a:spcAft>
                <a:spcPts val="0"/>
              </a:spcAft>
              <a:buClr>
                <a:schemeClr val="dk2"/>
              </a:buClr>
              <a:buSzPts val="2300"/>
              <a:buFont typeface="Arial"/>
              <a:buChar char="•"/>
            </a:pPr>
            <a:r>
              <a:rPr lang="it" sz="1500" dirty="0">
                <a:solidFill>
                  <a:schemeClr val="dk2"/>
                </a:solidFill>
                <a:latin typeface="Lato"/>
                <a:ea typeface="Lato"/>
                <a:cs typeface="Lato"/>
                <a:sym typeface="Lato"/>
              </a:rPr>
              <a:t>Κοινωνική επιχειρηματικότητα και ωφέλεια της κοινωνίας μέσω βιώσιμων επιχειρηματικών πρακτικών.</a:t>
            </a:r>
            <a:endParaRPr sz="1500" dirty="0"/>
          </a:p>
          <a:p>
            <a:pPr marL="457200" marR="50800" lvl="0" indent="-374650" algn="just" rtl="0">
              <a:lnSpc>
                <a:spcPct val="115000"/>
              </a:lnSpc>
              <a:spcBef>
                <a:spcPts val="1200"/>
              </a:spcBef>
              <a:spcAft>
                <a:spcPts val="0"/>
              </a:spcAft>
              <a:buClr>
                <a:schemeClr val="dk2"/>
              </a:buClr>
              <a:buSzPts val="2300"/>
              <a:buFont typeface="Arial"/>
              <a:buChar char="•"/>
            </a:pPr>
            <a:r>
              <a:rPr lang="it" sz="1500" dirty="0">
                <a:solidFill>
                  <a:schemeClr val="dk2"/>
                </a:solidFill>
                <a:latin typeface="Lato"/>
                <a:ea typeface="Lato"/>
                <a:cs typeface="Lato"/>
                <a:sym typeface="Lato"/>
              </a:rPr>
              <a:t>Εταιρική Κοινωνική Ευθύνη και τα εργαλεία που μπορούν να κάνουν τις επιχειρήσεις και τους οργανισμούς να επιτύχουν μεγαλύτερη προβολή, βιωσιμότητα και μακροπρόθεσμη ανάπτυξη. </a:t>
            </a:r>
            <a:endParaRPr sz="1500" dirty="0"/>
          </a:p>
          <a:p>
            <a:pPr marL="457200" marR="50800" lvl="0" indent="-228600" algn="just" rtl="0">
              <a:lnSpc>
                <a:spcPct val="115000"/>
              </a:lnSpc>
              <a:spcBef>
                <a:spcPts val="1200"/>
              </a:spcBef>
              <a:spcAft>
                <a:spcPts val="0"/>
              </a:spcAft>
              <a:buClr>
                <a:schemeClr val="dk2"/>
              </a:buClr>
              <a:buSzPts val="2300"/>
              <a:buFont typeface="Arial"/>
              <a:buNone/>
            </a:pPr>
            <a:endParaRPr sz="1500" dirty="0">
              <a:solidFill>
                <a:schemeClr val="lt1"/>
              </a:solidFill>
              <a:latin typeface="Lato"/>
              <a:ea typeface="Lato"/>
              <a:cs typeface="Lato"/>
              <a:sym typeface="Lato"/>
            </a:endParaRPr>
          </a:p>
          <a:p>
            <a:pPr marL="0" lvl="0" indent="0" algn="just" rtl="0">
              <a:lnSpc>
                <a:spcPct val="115000"/>
              </a:lnSpc>
              <a:spcBef>
                <a:spcPts val="1200"/>
              </a:spcBef>
              <a:spcAft>
                <a:spcPts val="1600"/>
              </a:spcAft>
              <a:buSzPts val="1800"/>
              <a:buNone/>
            </a:pPr>
            <a:endParaRPr sz="1500" dirty="0">
              <a:solidFill>
                <a:schemeClr val="lt1"/>
              </a:solidFill>
              <a:latin typeface="Lato"/>
              <a:ea typeface="Lato"/>
              <a:cs typeface="Lato"/>
              <a:sym typeface="Lato"/>
            </a:endParaRPr>
          </a:p>
        </p:txBody>
      </p:sp>
      <p:pic>
        <p:nvPicPr>
          <p:cNvPr id="92" name="Google Shape;92;p3"/>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93" name="Google Shape;93;p3"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p:cNvSpPr txBox="1">
            <a:spLocks noGrp="1"/>
          </p:cNvSpPr>
          <p:nvPr>
            <p:ph type="title"/>
          </p:nvPr>
        </p:nvSpPr>
        <p:spPr>
          <a:xfrm>
            <a:off x="13480" y="565938"/>
            <a:ext cx="4630495"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000" dirty="0">
                <a:latin typeface="Lato"/>
                <a:ea typeface="Lato"/>
                <a:cs typeface="Lato"/>
                <a:sym typeface="Lato"/>
              </a:rPr>
              <a:t>9) Εκπλήρωση δεσμεύσεων</a:t>
            </a:r>
            <a:endParaRPr sz="3000" dirty="0">
              <a:latin typeface="Lato"/>
              <a:ea typeface="Lato"/>
              <a:cs typeface="Lato"/>
              <a:sym typeface="Lato"/>
            </a:endParaRPr>
          </a:p>
        </p:txBody>
      </p:sp>
      <p:sp>
        <p:nvSpPr>
          <p:cNvPr id="339" name="Google Shape;339;p29"/>
          <p:cNvSpPr txBox="1">
            <a:spLocks noGrp="1"/>
          </p:cNvSpPr>
          <p:nvPr>
            <p:ph type="body" idx="2"/>
          </p:nvPr>
        </p:nvSpPr>
        <p:spPr>
          <a:xfrm>
            <a:off x="-93090" y="926883"/>
            <a:ext cx="4737065" cy="3695100"/>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dirty="0">
                <a:solidFill>
                  <a:srgbClr val="C7450A"/>
                </a:solidFill>
                <a:latin typeface="Lato"/>
                <a:ea typeface="Lato"/>
                <a:cs typeface="Lato"/>
                <a:sym typeface="Lato"/>
              </a:rPr>
              <a:t>Οι συμφωνίες θα πρέπει να ερμηνεύονται με λογικούς τρόπους και όχι με τρόπο </a:t>
            </a:r>
            <a:r>
              <a:rPr lang="it" dirty="0">
                <a:solidFill>
                  <a:srgbClr val="C7450A"/>
                </a:solidFill>
                <a:latin typeface="Lato"/>
                <a:ea typeface="Lato"/>
                <a:cs typeface="Lato"/>
                <a:sym typeface="Lato"/>
              </a:rPr>
              <a:t>που να ωφελεί μόνο το ένα μέρος - αυτό είναι άκρως αντιδεοντολογικό.</a:t>
            </a:r>
            <a:endParaRPr sz="1800" dirty="0">
              <a:solidFill>
                <a:srgbClr val="C7450A"/>
              </a:solidFill>
              <a:latin typeface="Lato"/>
              <a:ea typeface="Lato"/>
              <a:cs typeface="Lato"/>
              <a:sym typeface="Lato"/>
            </a:endParaRPr>
          </a:p>
        </p:txBody>
      </p:sp>
      <p:pic>
        <p:nvPicPr>
          <p:cNvPr id="340" name="Google Shape;340;p29" descr="4 Commitments Every Great Web Design Company Makes | by Webcliffe | Medium"/>
          <p:cNvPicPr preferRelativeResize="0"/>
          <p:nvPr/>
        </p:nvPicPr>
        <p:blipFill rotWithShape="1">
          <a:blip r:embed="rId3">
            <a:alphaModFix/>
          </a:blip>
          <a:srcRect/>
          <a:stretch/>
        </p:blipFill>
        <p:spPr>
          <a:xfrm>
            <a:off x="5001305" y="926883"/>
            <a:ext cx="3814500" cy="2940000"/>
          </a:xfrm>
          <a:prstGeom prst="roundRect">
            <a:avLst>
              <a:gd name="adj" fmla="val 8594"/>
            </a:avLst>
          </a:prstGeom>
          <a:solidFill>
            <a:srgbClr val="ECECEC"/>
          </a:solidFill>
          <a:ln>
            <a:noFill/>
          </a:ln>
        </p:spPr>
      </p:pic>
      <p:pic>
        <p:nvPicPr>
          <p:cNvPr id="341" name="Google Shape;341;p2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42" name="Google Shape;342;p2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47" name="Google Shape;347;p30"/>
          <p:cNvSpPr txBox="1">
            <a:spLocks noGrp="1"/>
          </p:cNvSpPr>
          <p:nvPr>
            <p:ph type="title"/>
          </p:nvPr>
        </p:nvSpPr>
        <p:spPr>
          <a:xfrm>
            <a:off x="-1154767" y="814493"/>
            <a:ext cx="6724069" cy="107019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dirty="0">
                <a:solidFill>
                  <a:schemeClr val="lt1"/>
                </a:solidFill>
                <a:latin typeface="Lato"/>
                <a:ea typeface="Lato"/>
                <a:cs typeface="Lato"/>
                <a:sym typeface="Lato"/>
              </a:rPr>
              <a:t>2.3 Διαφορετικοί τύποι </a:t>
            </a:r>
            <a:br>
              <a:rPr lang="it" sz="2900" dirty="0">
                <a:solidFill>
                  <a:schemeClr val="lt1"/>
                </a:solidFill>
                <a:latin typeface="Lato"/>
                <a:ea typeface="Lato"/>
                <a:cs typeface="Lato"/>
                <a:sym typeface="Lato"/>
              </a:rPr>
            </a:br>
            <a:r>
              <a:rPr lang="it" sz="2900" dirty="0">
                <a:solidFill>
                  <a:schemeClr val="lt1"/>
                </a:solidFill>
                <a:latin typeface="Lato"/>
                <a:ea typeface="Lato"/>
                <a:cs typeface="Lato"/>
                <a:sym typeface="Lato"/>
              </a:rPr>
              <a:t>επιχειρηματικής ηθικής</a:t>
            </a:r>
            <a:endParaRPr sz="4100" dirty="0">
              <a:solidFill>
                <a:schemeClr val="lt1"/>
              </a:solidFill>
              <a:latin typeface="Lato"/>
              <a:ea typeface="Lato"/>
              <a:cs typeface="Lato"/>
              <a:sym typeface="Lato"/>
            </a:endParaRPr>
          </a:p>
        </p:txBody>
      </p:sp>
      <p:pic>
        <p:nvPicPr>
          <p:cNvPr id="348" name="Google Shape;348;p30"/>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49" name="Google Shape;349;p30"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body" idx="2"/>
          </p:nvPr>
        </p:nvSpPr>
        <p:spPr>
          <a:xfrm>
            <a:off x="4921721" y="1133274"/>
            <a:ext cx="4045200" cy="3679358"/>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dirty="0">
                <a:solidFill>
                  <a:srgbClr val="F2F2F2"/>
                </a:solidFill>
              </a:rPr>
              <a:t>Η ευθύνη του οργανισμού </a:t>
            </a:r>
            <a:r>
              <a:rPr lang="el-GR" dirty="0">
                <a:solidFill>
                  <a:srgbClr val="F2F2F2"/>
                </a:solidFill>
              </a:rPr>
              <a:t>για τη διαφύλαξη  των συμφερόντων </a:t>
            </a:r>
            <a:r>
              <a:rPr lang="it" dirty="0">
                <a:solidFill>
                  <a:srgbClr val="F2F2F2"/>
                </a:solidFill>
              </a:rPr>
              <a:t>των εργαζομένων, των πελατών και των μετόχων του. </a:t>
            </a:r>
            <a:endParaRPr dirty="0">
              <a:solidFill>
                <a:srgbClr val="F2F2F2"/>
              </a:solidFill>
            </a:endParaRPr>
          </a:p>
        </p:txBody>
      </p:sp>
      <p:sp>
        <p:nvSpPr>
          <p:cNvPr id="355" name="Google Shape;355;p31"/>
          <p:cNvSpPr txBox="1"/>
          <p:nvPr/>
        </p:nvSpPr>
        <p:spPr>
          <a:xfrm>
            <a:off x="4921721" y="79799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br>
              <a:rPr lang="it" sz="3600" b="1" i="0" u="none" strike="noStrike" cap="none">
                <a:solidFill>
                  <a:schemeClr val="dk1"/>
                </a:solidFill>
                <a:latin typeface="Lato"/>
                <a:ea typeface="Lato"/>
                <a:cs typeface="Lato"/>
                <a:sym typeface="Lato"/>
              </a:rPr>
            </a:br>
            <a:r>
              <a:rPr lang="it" sz="3600" b="1" i="0" u="none" strike="noStrike" cap="none">
                <a:solidFill>
                  <a:srgbClr val="F2F2F2"/>
                </a:solidFill>
                <a:latin typeface="Lato"/>
                <a:ea typeface="Lato"/>
                <a:cs typeface="Lato"/>
                <a:sym typeface="Lato"/>
              </a:rPr>
              <a:t>1) Εταιρική ευθύνη</a:t>
            </a:r>
            <a:endParaRPr sz="3600" b="1" i="0" u="none" strike="noStrike" cap="none">
              <a:solidFill>
                <a:srgbClr val="F2F2F2"/>
              </a:solidFill>
              <a:latin typeface="Lato"/>
              <a:ea typeface="Lato"/>
              <a:cs typeface="Lato"/>
              <a:sym typeface="Lato"/>
            </a:endParaRPr>
          </a:p>
        </p:txBody>
      </p:sp>
      <p:pic>
        <p:nvPicPr>
          <p:cNvPr id="356" name="Google Shape;356;p31" descr="How Employee Happiness Impacts Organisational Performance (2) - Aruosa  Osemwegie"/>
          <p:cNvPicPr preferRelativeResize="0"/>
          <p:nvPr/>
        </p:nvPicPr>
        <p:blipFill rotWithShape="1">
          <a:blip r:embed="rId3">
            <a:alphaModFix/>
          </a:blip>
          <a:srcRect/>
          <a:stretch/>
        </p:blipFill>
        <p:spPr>
          <a:xfrm>
            <a:off x="400199" y="1253791"/>
            <a:ext cx="3822081" cy="2635918"/>
          </a:xfrm>
          <a:prstGeom prst="rect">
            <a:avLst/>
          </a:prstGeom>
          <a:noFill/>
          <a:ln>
            <a:noFill/>
          </a:ln>
        </p:spPr>
      </p:pic>
      <p:pic>
        <p:nvPicPr>
          <p:cNvPr id="357" name="Google Shape;357;p3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58" name="Google Shape;358;p3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p:nvPr/>
        </p:nvSpPr>
        <p:spPr>
          <a:xfrm>
            <a:off x="359137" y="67962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2) Κοινωνική ευθύνη</a:t>
            </a:r>
            <a:endParaRPr sz="3600" b="1" i="0" u="none" strike="noStrike" cap="none">
              <a:solidFill>
                <a:schemeClr val="dk1"/>
              </a:solidFill>
              <a:latin typeface="Lato"/>
              <a:ea typeface="Lato"/>
              <a:cs typeface="Lato"/>
              <a:sym typeface="Lato"/>
            </a:endParaRPr>
          </a:p>
        </p:txBody>
      </p:sp>
      <p:sp>
        <p:nvSpPr>
          <p:cNvPr id="364" name="Google Shape;364;p32"/>
          <p:cNvSpPr txBox="1"/>
          <p:nvPr/>
        </p:nvSpPr>
        <p:spPr>
          <a:xfrm>
            <a:off x="0" y="2210637"/>
            <a:ext cx="4735153" cy="1870077"/>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dirty="0">
                <a:solidFill>
                  <a:srgbClr val="C7450A"/>
                </a:solidFill>
                <a:latin typeface="Lato"/>
                <a:ea typeface="Lato"/>
                <a:cs typeface="Lato"/>
                <a:sym typeface="Lato"/>
              </a:rPr>
              <a:t>Η ευθύνη των επιχειρήσεων και των οργανισμών να αντιμετωπίζουν ζητήματα που μπορεί να μην τους αφορούν άμεσα. Ένα παράδειγμα είναι τα κοινωνικά ζητήματα, όπως η προστασία του περιβάλλοντος.</a:t>
            </a:r>
            <a:endParaRPr sz="1800" b="0" i="0" u="none" strike="noStrike" cap="none" dirty="0">
              <a:solidFill>
                <a:srgbClr val="C7450A"/>
              </a:solidFill>
              <a:latin typeface="Lato"/>
              <a:ea typeface="Lato"/>
              <a:cs typeface="Lato"/>
              <a:sym typeface="Lato"/>
            </a:endParaRPr>
          </a:p>
        </p:txBody>
      </p:sp>
      <p:pic>
        <p:nvPicPr>
          <p:cNvPr id="365" name="Google Shape;365;p32" descr="Educational Social Responsibility - Best Schools in Spain"/>
          <p:cNvPicPr preferRelativeResize="0"/>
          <p:nvPr/>
        </p:nvPicPr>
        <p:blipFill rotWithShape="1">
          <a:blip r:embed="rId3">
            <a:alphaModFix/>
          </a:blip>
          <a:srcRect/>
          <a:stretch/>
        </p:blipFill>
        <p:spPr>
          <a:xfrm>
            <a:off x="4735242" y="2210637"/>
            <a:ext cx="4315384" cy="2869731"/>
          </a:xfrm>
          <a:prstGeom prst="rect">
            <a:avLst/>
          </a:prstGeom>
          <a:noFill/>
          <a:ln>
            <a:noFill/>
          </a:ln>
        </p:spPr>
      </p:pic>
      <p:pic>
        <p:nvPicPr>
          <p:cNvPr id="366" name="Google Shape;366;p32"/>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67" name="Google Shape;367;p32"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p:cNvSpPr txBox="1">
            <a:spLocks noGrp="1"/>
          </p:cNvSpPr>
          <p:nvPr>
            <p:ph type="body" idx="2"/>
          </p:nvPr>
        </p:nvSpPr>
        <p:spPr>
          <a:xfrm>
            <a:off x="4921721" y="1133274"/>
            <a:ext cx="4045200" cy="3679358"/>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dirty="0">
                <a:solidFill>
                  <a:srgbClr val="F2F2F2"/>
                </a:solidFill>
              </a:rPr>
              <a:t>Τα άτομα αναμένεται να ενεργούν με ηθικό και υπεύθυνο τρόπο.</a:t>
            </a:r>
            <a:endParaRPr dirty="0">
              <a:solidFill>
                <a:srgbClr val="F2F2F2"/>
              </a:solidFill>
            </a:endParaRPr>
          </a:p>
        </p:txBody>
      </p:sp>
      <p:sp>
        <p:nvSpPr>
          <p:cNvPr id="373" name="Google Shape;373;p33"/>
          <p:cNvSpPr txBox="1"/>
          <p:nvPr/>
        </p:nvSpPr>
        <p:spPr>
          <a:xfrm>
            <a:off x="4921721" y="79799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br>
              <a:rPr lang="it" sz="3600" b="1" i="0" u="none" strike="noStrike" cap="none" dirty="0">
                <a:solidFill>
                  <a:schemeClr val="dk1"/>
                </a:solidFill>
                <a:latin typeface="Lato"/>
                <a:ea typeface="Lato"/>
                <a:cs typeface="Lato"/>
                <a:sym typeface="Lato"/>
              </a:rPr>
            </a:br>
            <a:r>
              <a:rPr lang="it" sz="3600" b="1" i="0" u="none" strike="noStrike" cap="none" dirty="0">
                <a:solidFill>
                  <a:srgbClr val="F2F2F2"/>
                </a:solidFill>
                <a:latin typeface="Lato"/>
                <a:ea typeface="Lato"/>
                <a:cs typeface="Lato"/>
                <a:sym typeface="Lato"/>
              </a:rPr>
              <a:t>3) </a:t>
            </a:r>
            <a:r>
              <a:rPr lang="el-GR" sz="3600" b="1" i="0" u="none" strike="noStrike" cap="none" dirty="0">
                <a:solidFill>
                  <a:srgbClr val="F2F2F2"/>
                </a:solidFill>
                <a:latin typeface="Lato"/>
                <a:ea typeface="Lato"/>
                <a:cs typeface="Lato"/>
                <a:sym typeface="Lato"/>
              </a:rPr>
              <a:t>Ατομική </a:t>
            </a:r>
          </a:p>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dirty="0">
                <a:solidFill>
                  <a:srgbClr val="F2F2F2"/>
                </a:solidFill>
                <a:latin typeface="Lato"/>
                <a:ea typeface="Lato"/>
                <a:cs typeface="Lato"/>
                <a:sym typeface="Lato"/>
              </a:rPr>
              <a:t>ευθύνη</a:t>
            </a:r>
            <a:endParaRPr sz="3600" b="1" i="0" u="none" strike="noStrike" cap="none" dirty="0">
              <a:solidFill>
                <a:srgbClr val="F2F2F2"/>
              </a:solidFill>
              <a:latin typeface="Lato"/>
              <a:ea typeface="Lato"/>
              <a:cs typeface="Lato"/>
              <a:sym typeface="Lato"/>
            </a:endParaRPr>
          </a:p>
        </p:txBody>
      </p:sp>
      <p:pic>
        <p:nvPicPr>
          <p:cNvPr id="374" name="Google Shape;374;p3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75" name="Google Shape;375;p33"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376" name="Google Shape;376;p33"/>
          <p:cNvPicPr preferRelativeResize="0"/>
          <p:nvPr/>
        </p:nvPicPr>
        <p:blipFill>
          <a:blip r:embed="rId5">
            <a:alphaModFix/>
          </a:blip>
          <a:stretch>
            <a:fillRect/>
          </a:stretch>
        </p:blipFill>
        <p:spPr>
          <a:xfrm>
            <a:off x="1040444" y="1642962"/>
            <a:ext cx="2729780" cy="1857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4"/>
          <p:cNvSpPr txBox="1"/>
          <p:nvPr/>
        </p:nvSpPr>
        <p:spPr>
          <a:xfrm>
            <a:off x="359137" y="67962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4) Ηθική της τεχνολογίας</a:t>
            </a:r>
            <a:endParaRPr sz="3600" b="1" i="0" u="none" strike="noStrike" cap="none">
              <a:solidFill>
                <a:schemeClr val="dk1"/>
              </a:solidFill>
              <a:latin typeface="Lato"/>
              <a:ea typeface="Lato"/>
              <a:cs typeface="Lato"/>
              <a:sym typeface="Lato"/>
            </a:endParaRPr>
          </a:p>
        </p:txBody>
      </p:sp>
      <p:sp>
        <p:nvSpPr>
          <p:cNvPr id="382" name="Google Shape;382;p34"/>
          <p:cNvSpPr txBox="1"/>
          <p:nvPr/>
        </p:nvSpPr>
        <p:spPr>
          <a:xfrm>
            <a:off x="-150159" y="2210637"/>
            <a:ext cx="4792396" cy="1870077"/>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dirty="0">
                <a:solidFill>
                  <a:srgbClr val="C7450A"/>
                </a:solidFill>
                <a:latin typeface="Lato"/>
                <a:ea typeface="Lato"/>
                <a:cs typeface="Lato"/>
                <a:sym typeface="Lato"/>
              </a:rPr>
              <a:t>Με την τεχνολογία να εξελίσσεται με ταχείς ρυθμούς, υπάρχει ανάγκη προστασίας των δεδομένων των ατόμων.</a:t>
            </a:r>
            <a:endParaRPr sz="1800" b="0" i="0" u="none" strike="noStrike" cap="none" dirty="0">
              <a:solidFill>
                <a:srgbClr val="C7450A"/>
              </a:solidFill>
              <a:latin typeface="Lato"/>
              <a:ea typeface="Lato"/>
              <a:cs typeface="Lato"/>
              <a:sym typeface="Lato"/>
            </a:endParaRPr>
          </a:p>
        </p:txBody>
      </p:sp>
      <p:pic>
        <p:nvPicPr>
          <p:cNvPr id="383" name="Google Shape;383;p34" descr="3 Key Preparations for GDPR during Brexit"/>
          <p:cNvPicPr preferRelativeResize="0"/>
          <p:nvPr/>
        </p:nvPicPr>
        <p:blipFill rotWithShape="1">
          <a:blip r:embed="rId3">
            <a:alphaModFix/>
          </a:blip>
          <a:srcRect/>
          <a:stretch/>
        </p:blipFill>
        <p:spPr>
          <a:xfrm>
            <a:off x="5026178" y="1271581"/>
            <a:ext cx="3776108" cy="2600338"/>
          </a:xfrm>
          <a:prstGeom prst="rect">
            <a:avLst/>
          </a:prstGeom>
          <a:noFill/>
          <a:ln>
            <a:noFill/>
          </a:ln>
        </p:spPr>
      </p:pic>
      <p:pic>
        <p:nvPicPr>
          <p:cNvPr id="384" name="Google Shape;384;p34"/>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85" name="Google Shape;385;p34"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5"/>
          <p:cNvSpPr txBox="1">
            <a:spLocks noGrp="1"/>
          </p:cNvSpPr>
          <p:nvPr>
            <p:ph type="body" idx="2"/>
          </p:nvPr>
        </p:nvSpPr>
        <p:spPr>
          <a:xfrm>
            <a:off x="4511084" y="1175052"/>
            <a:ext cx="4632916" cy="3679358"/>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dirty="0">
                <a:solidFill>
                  <a:srgbClr val="F2F2F2"/>
                </a:solidFill>
              </a:rPr>
              <a:t>Οι αποφάσεις δεν πρέπει να επηρεάζονται από προσωπικές πεποιθήσεις. </a:t>
            </a:r>
            <a:endParaRPr dirty="0">
              <a:solidFill>
                <a:srgbClr val="F2F2F2"/>
              </a:solidFill>
            </a:endParaRPr>
          </a:p>
        </p:txBody>
      </p:sp>
      <p:sp>
        <p:nvSpPr>
          <p:cNvPr id="391" name="Google Shape;391;p35"/>
          <p:cNvSpPr txBox="1"/>
          <p:nvPr/>
        </p:nvSpPr>
        <p:spPr>
          <a:xfrm>
            <a:off x="4921721" y="79799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br>
              <a:rPr lang="it" sz="3600" b="1" i="0" u="none" strike="noStrike" cap="none">
                <a:solidFill>
                  <a:schemeClr val="dk1"/>
                </a:solidFill>
                <a:latin typeface="Lato"/>
                <a:ea typeface="Lato"/>
                <a:cs typeface="Lato"/>
                <a:sym typeface="Lato"/>
              </a:rPr>
            </a:br>
            <a:r>
              <a:rPr lang="it" sz="3600" b="1" i="0" u="none" strike="noStrike" cap="none">
                <a:solidFill>
                  <a:srgbClr val="F2F2F2"/>
                </a:solidFill>
                <a:latin typeface="Lato"/>
                <a:ea typeface="Lato"/>
                <a:cs typeface="Lato"/>
                <a:sym typeface="Lato"/>
              </a:rPr>
              <a:t>5) Δικαιοσύνη</a:t>
            </a:r>
            <a:endParaRPr sz="3600" b="1" i="0" u="none" strike="noStrike" cap="none">
              <a:solidFill>
                <a:srgbClr val="F2F2F2"/>
              </a:solidFill>
              <a:latin typeface="Lato"/>
              <a:ea typeface="Lato"/>
              <a:cs typeface="Lato"/>
              <a:sym typeface="Lato"/>
            </a:endParaRPr>
          </a:p>
        </p:txBody>
      </p:sp>
      <p:pic>
        <p:nvPicPr>
          <p:cNvPr id="392" name="Google Shape;392;p35" descr="Fairness Archives | Leading with Trust"/>
          <p:cNvPicPr preferRelativeResize="0"/>
          <p:nvPr/>
        </p:nvPicPr>
        <p:blipFill rotWithShape="1">
          <a:blip r:embed="rId3">
            <a:alphaModFix/>
          </a:blip>
          <a:srcRect/>
          <a:stretch/>
        </p:blipFill>
        <p:spPr>
          <a:xfrm>
            <a:off x="1167717" y="1622899"/>
            <a:ext cx="2319413" cy="2312729"/>
          </a:xfrm>
          <a:prstGeom prst="rect">
            <a:avLst/>
          </a:prstGeom>
          <a:noFill/>
          <a:ln>
            <a:noFill/>
          </a:ln>
        </p:spPr>
      </p:pic>
      <p:pic>
        <p:nvPicPr>
          <p:cNvPr id="393" name="Google Shape;393;p3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94" name="Google Shape;394;p35"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6"/>
          <p:cNvSpPr txBox="1"/>
          <p:nvPr/>
        </p:nvSpPr>
        <p:spPr>
          <a:xfrm>
            <a:off x="359137" y="67962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6) Αξιοπιστία και διαφάνεια</a:t>
            </a:r>
            <a:endParaRPr sz="3600" b="1" i="0" u="none" strike="noStrike" cap="none">
              <a:solidFill>
                <a:schemeClr val="dk1"/>
              </a:solidFill>
              <a:latin typeface="Lato"/>
              <a:ea typeface="Lato"/>
              <a:cs typeface="Lato"/>
              <a:sym typeface="Lato"/>
            </a:endParaRPr>
          </a:p>
        </p:txBody>
      </p:sp>
      <p:sp>
        <p:nvSpPr>
          <p:cNvPr id="400" name="Google Shape;400;p36"/>
          <p:cNvSpPr txBox="1"/>
          <p:nvPr/>
        </p:nvSpPr>
        <p:spPr>
          <a:xfrm>
            <a:off x="-58609" y="2210637"/>
            <a:ext cx="4676421" cy="1870077"/>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dirty="0">
                <a:solidFill>
                  <a:srgbClr val="C7450A"/>
                </a:solidFill>
                <a:latin typeface="Lato"/>
                <a:ea typeface="Lato"/>
                <a:cs typeface="Lato"/>
                <a:sym typeface="Lato"/>
              </a:rPr>
              <a:t>Η λογοδοσία και η δεοντολογική αναφορά θα πρέπει να χρησιμοποιούνται κατά την αντιμετώπιση σημαντικών θεμάτων.</a:t>
            </a:r>
            <a:endParaRPr sz="1800" b="0" i="0" u="none" strike="noStrike" cap="none" dirty="0">
              <a:solidFill>
                <a:srgbClr val="C7450A"/>
              </a:solidFill>
              <a:latin typeface="Lato"/>
              <a:ea typeface="Lato"/>
              <a:cs typeface="Lato"/>
              <a:sym typeface="Lato"/>
            </a:endParaRPr>
          </a:p>
        </p:txBody>
      </p:sp>
      <p:pic>
        <p:nvPicPr>
          <p:cNvPr id="401" name="Google Shape;401;p36" descr="Business trust Images | Free Vectors, Stock Photos &amp; PSD"/>
          <p:cNvPicPr preferRelativeResize="0"/>
          <p:nvPr/>
        </p:nvPicPr>
        <p:blipFill rotWithShape="1">
          <a:blip r:embed="rId3">
            <a:alphaModFix/>
          </a:blip>
          <a:srcRect/>
          <a:stretch/>
        </p:blipFill>
        <p:spPr>
          <a:xfrm>
            <a:off x="5219097" y="1338725"/>
            <a:ext cx="3691121" cy="2460241"/>
          </a:xfrm>
          <a:prstGeom prst="rect">
            <a:avLst/>
          </a:prstGeom>
          <a:noFill/>
          <a:ln>
            <a:noFill/>
          </a:ln>
        </p:spPr>
      </p:pic>
      <p:pic>
        <p:nvPicPr>
          <p:cNvPr id="402" name="Google Shape;402;p36"/>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03" name="Google Shape;403;p36"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408" name="Google Shape;408;p69" descr="Reversible Freestanding Chalkboard"/>
          <p:cNvPicPr preferRelativeResize="0"/>
          <p:nvPr/>
        </p:nvPicPr>
        <p:blipFill rotWithShape="1">
          <a:blip r:embed="rId3">
            <a:alphaModFix/>
          </a:blip>
          <a:srcRect/>
          <a:stretch/>
        </p:blipFill>
        <p:spPr>
          <a:xfrm>
            <a:off x="2322096" y="210520"/>
            <a:ext cx="4028650" cy="4454523"/>
          </a:xfrm>
          <a:prstGeom prst="rect">
            <a:avLst/>
          </a:prstGeom>
          <a:noFill/>
          <a:ln>
            <a:noFill/>
          </a:ln>
        </p:spPr>
      </p:pic>
      <p:sp>
        <p:nvSpPr>
          <p:cNvPr id="409" name="Google Shape;409;p69"/>
          <p:cNvSpPr txBox="1">
            <a:spLocks noGrp="1"/>
          </p:cNvSpPr>
          <p:nvPr>
            <p:ph type="title"/>
          </p:nvPr>
        </p:nvSpPr>
        <p:spPr>
          <a:xfrm rot="353121">
            <a:off x="2548011" y="752454"/>
            <a:ext cx="3382523" cy="1892827"/>
          </a:xfrm>
          <a:prstGeom prst="rect">
            <a:avLst/>
          </a:prstGeom>
          <a:noFill/>
          <a:ln>
            <a:noFill/>
          </a:ln>
        </p:spPr>
        <p:txBody>
          <a:bodyPr spcFirstLastPara="1" wrap="square" lIns="91425" tIns="91425" rIns="91425" bIns="91425" anchor="ctr" anchorCtr="0">
            <a:noAutofit/>
          </a:bodyPr>
          <a:lstStyle/>
          <a:p>
            <a:pPr lvl="0" algn="ctr">
              <a:buClr>
                <a:srgbClr val="12129F"/>
              </a:buClr>
              <a:buSzPts val="2400"/>
            </a:pPr>
            <a:r>
              <a:rPr lang="it" sz="2700" dirty="0">
                <a:solidFill>
                  <a:schemeClr val="lt1"/>
                </a:solidFill>
                <a:latin typeface="Lato"/>
                <a:ea typeface="Lato"/>
                <a:cs typeface="Lato"/>
                <a:sym typeface="Lato"/>
              </a:rPr>
              <a:t>2.4 ΘΕΩΡΙΕΣ</a:t>
            </a:r>
            <a:r>
              <a:rPr lang="el-GR" sz="2700" dirty="0">
                <a:solidFill>
                  <a:schemeClr val="lt1"/>
                </a:solidFill>
                <a:latin typeface="Lato"/>
                <a:ea typeface="Lato"/>
                <a:cs typeface="Lato"/>
                <a:sym typeface="Lato"/>
              </a:rPr>
              <a:t> </a:t>
            </a:r>
            <a:r>
              <a:rPr lang="it" sz="2700" dirty="0">
                <a:solidFill>
                  <a:schemeClr val="lt1"/>
                </a:solidFill>
                <a:latin typeface="Lato"/>
                <a:ea typeface="Lato"/>
                <a:cs typeface="Lato"/>
                <a:sym typeface="Lato"/>
              </a:rPr>
              <a:t>ΕΠΙΧΕΙΡΗΜΑΤΙΚ</a:t>
            </a:r>
            <a:r>
              <a:rPr lang="el-GR" sz="2700" dirty="0">
                <a:solidFill>
                  <a:schemeClr val="lt1"/>
                </a:solidFill>
                <a:latin typeface="Lato"/>
                <a:ea typeface="Lato"/>
                <a:cs typeface="Lato"/>
                <a:sym typeface="Lato"/>
              </a:rPr>
              <a:t>ΗΣ</a:t>
            </a:r>
            <a:r>
              <a:rPr lang="it" sz="2700" dirty="0">
                <a:solidFill>
                  <a:schemeClr val="lt1"/>
                </a:solidFill>
                <a:latin typeface="Lato"/>
                <a:ea typeface="Lato"/>
                <a:cs typeface="Lato"/>
                <a:sym typeface="Lato"/>
              </a:rPr>
              <a:t> ΗΘΙ</a:t>
            </a:r>
            <a:r>
              <a:rPr lang="el-GR" sz="2700" dirty="0">
                <a:solidFill>
                  <a:schemeClr val="lt1"/>
                </a:solidFill>
                <a:latin typeface="Lato"/>
                <a:ea typeface="Lato"/>
                <a:cs typeface="Lato"/>
                <a:sym typeface="Lato"/>
              </a:rPr>
              <a:t>ΚΗΣ</a:t>
            </a:r>
            <a:r>
              <a:rPr lang="it" sz="2700" dirty="0">
                <a:solidFill>
                  <a:schemeClr val="lt1"/>
                </a:solidFill>
                <a:latin typeface="Lato"/>
                <a:ea typeface="Lato"/>
                <a:cs typeface="Lato"/>
                <a:sym typeface="Lato"/>
              </a:rPr>
              <a:t> </a:t>
            </a:r>
            <a:br>
              <a:rPr lang="it" sz="2700" dirty="0">
                <a:solidFill>
                  <a:schemeClr val="lt1"/>
                </a:solidFill>
                <a:latin typeface="Lato"/>
                <a:ea typeface="Lato"/>
                <a:cs typeface="Lato"/>
                <a:sym typeface="Lato"/>
              </a:rPr>
            </a:br>
            <a:endParaRPr sz="2700" dirty="0">
              <a:solidFill>
                <a:schemeClr val="lt1"/>
              </a:solidFill>
              <a:latin typeface="Lato"/>
              <a:ea typeface="Lato"/>
              <a:cs typeface="Lato"/>
              <a:sym typeface="Lato"/>
            </a:endParaRPr>
          </a:p>
        </p:txBody>
      </p:sp>
      <p:pic>
        <p:nvPicPr>
          <p:cNvPr id="410" name="Google Shape;410;p6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11" name="Google Shape;411;p6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pic>
        <p:nvPicPr>
          <p:cNvPr id="412" name="Google Shape;412;p69" descr="Businessman fingers on chin"/>
          <p:cNvPicPr preferRelativeResize="0"/>
          <p:nvPr/>
        </p:nvPicPr>
        <p:blipFill rotWithShape="1">
          <a:blip r:embed="rId6">
            <a:alphaModFix/>
          </a:blip>
          <a:srcRect/>
          <a:stretch/>
        </p:blipFill>
        <p:spPr>
          <a:xfrm>
            <a:off x="6422798" y="841380"/>
            <a:ext cx="901558" cy="41764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0"/>
          <p:cNvSpPr txBox="1"/>
          <p:nvPr/>
        </p:nvSpPr>
        <p:spPr>
          <a:xfrm>
            <a:off x="108425" y="1764680"/>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Δεοντολογική θεωρία</a:t>
            </a:r>
            <a:endParaRPr sz="3600" b="1" i="0" u="none" strike="noStrike" cap="none">
              <a:solidFill>
                <a:schemeClr val="dk1"/>
              </a:solidFill>
              <a:latin typeface="Lato"/>
              <a:ea typeface="Lato"/>
              <a:cs typeface="Lato"/>
              <a:sym typeface="Lato"/>
            </a:endParaRPr>
          </a:p>
        </p:txBody>
      </p:sp>
      <p:sp>
        <p:nvSpPr>
          <p:cNvPr id="418" name="Google Shape;418;p70"/>
          <p:cNvSpPr txBox="1"/>
          <p:nvPr/>
        </p:nvSpPr>
        <p:spPr>
          <a:xfrm>
            <a:off x="4599419" y="1488741"/>
            <a:ext cx="4542121" cy="1870077"/>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Η δεοντολογική θεωρία βασίζεται στην παραδοχή ότι η ηθική συμπεριφορά βασίζεται σε ένα προκαθορισμένο σύνολο κανόνων ή αρχών σε </a:t>
            </a:r>
            <a:r>
              <a:rPr lang="el-GR" sz="1800" b="0" i="0" u="none" strike="noStrike" cap="none" dirty="0">
                <a:solidFill>
                  <a:srgbClr val="000000"/>
                </a:solidFill>
                <a:latin typeface="Lato"/>
                <a:ea typeface="Lato"/>
                <a:cs typeface="Lato"/>
                <a:sym typeface="Lato"/>
              </a:rPr>
              <a:t>διαφορετικά</a:t>
            </a:r>
            <a:r>
              <a:rPr lang="it" sz="1800" b="0" i="0" u="none" strike="noStrike" cap="none" dirty="0">
                <a:solidFill>
                  <a:srgbClr val="000000"/>
                </a:solidFill>
                <a:latin typeface="Lato"/>
                <a:ea typeface="Lato"/>
                <a:cs typeface="Lato"/>
                <a:sym typeface="Lato"/>
              </a:rPr>
              <a:t> πλαίσια.</a:t>
            </a:r>
            <a:endParaRPr sz="1800" b="0" i="0" u="none" strike="noStrike" cap="none" dirty="0">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Αν και το πραγματικό αποτέλεσμα της τήρησης αυτών των προκαθορισμένων ηθικών κανόνων μπορεί να ποικίλλει, σύμφωνα με τη θεωρία αυτή, το αποτέλεσμα δεν πρέπει να καθορίζει αν η πράξη είναι ηθική ή όχι. </a:t>
            </a:r>
            <a:endParaRPr sz="1800" b="0" i="0" u="none" strike="noStrike" cap="none" dirty="0">
              <a:solidFill>
                <a:srgbClr val="000000"/>
              </a:solidFill>
              <a:latin typeface="Lato"/>
              <a:ea typeface="Lato"/>
              <a:cs typeface="Lato"/>
              <a:sym typeface="Lato"/>
            </a:endParaRPr>
          </a:p>
        </p:txBody>
      </p:sp>
      <p:pic>
        <p:nvPicPr>
          <p:cNvPr id="419" name="Google Shape;419;p7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20" name="Google Shape;420;p7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421" name="Google Shape;421;p70"/>
          <p:cNvSpPr/>
          <p:nvPr/>
        </p:nvSpPr>
        <p:spPr>
          <a:xfrm>
            <a:off x="8039250" y="3969000"/>
            <a:ext cx="830400" cy="364500"/>
          </a:xfrm>
          <a:prstGeom prst="stripedRightArrow">
            <a:avLst>
              <a:gd name="adj1" fmla="val 50000"/>
              <a:gd name="adj2" fmla="val 50000"/>
            </a:avLst>
          </a:prstGeom>
          <a:solidFill>
            <a:schemeClr val="accent1"/>
          </a:solidFill>
          <a:ln w="19050"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6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9" name="Google Shape;99;p67"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graphicFrame>
        <p:nvGraphicFramePr>
          <p:cNvPr id="100" name="Google Shape;100;p67"/>
          <p:cNvGraphicFramePr/>
          <p:nvPr>
            <p:extLst>
              <p:ext uri="{D42A27DB-BD31-4B8C-83A1-F6EECF244321}">
                <p14:modId xmlns:p14="http://schemas.microsoft.com/office/powerpoint/2010/main" val="2940376728"/>
              </p:ext>
            </p:extLst>
          </p:nvPr>
        </p:nvGraphicFramePr>
        <p:xfrm>
          <a:off x="940849" y="1856566"/>
          <a:ext cx="7603298" cy="2075215"/>
        </p:xfrm>
        <a:graphic>
          <a:graphicData uri="http://schemas.openxmlformats.org/drawingml/2006/table">
            <a:tbl>
              <a:tblPr>
                <a:noFill/>
                <a:tableStyleId>{B7F3E290-2963-4F4C-BDD7-DCDF7C0D1AC9}</a:tableStyleId>
              </a:tblPr>
              <a:tblGrid>
                <a:gridCol w="3832964">
                  <a:extLst>
                    <a:ext uri="{9D8B030D-6E8A-4147-A177-3AD203B41FA5}">
                      <a16:colId xmlns:a16="http://schemas.microsoft.com/office/drawing/2014/main" val="20000"/>
                    </a:ext>
                  </a:extLst>
                </a:gridCol>
                <a:gridCol w="3770334">
                  <a:extLst>
                    <a:ext uri="{9D8B030D-6E8A-4147-A177-3AD203B41FA5}">
                      <a16:colId xmlns:a16="http://schemas.microsoft.com/office/drawing/2014/main" val="20001"/>
                    </a:ext>
                  </a:extLst>
                </a:gridCol>
              </a:tblGrid>
              <a:tr h="445825">
                <a:tc>
                  <a:txBody>
                    <a:bodyPr/>
                    <a:lstStyle/>
                    <a:p>
                      <a:pPr marL="0" marR="0" lvl="0" indent="0" algn="l" rtl="0">
                        <a:lnSpc>
                          <a:spcPct val="100000"/>
                        </a:lnSpc>
                        <a:spcBef>
                          <a:spcPts val="0"/>
                        </a:spcBef>
                        <a:spcAft>
                          <a:spcPts val="0"/>
                        </a:spcAft>
                        <a:buNone/>
                      </a:pPr>
                      <a:r>
                        <a:rPr lang="it" sz="1800" b="1" i="0" u="none" strike="noStrike" cap="none">
                          <a:solidFill>
                            <a:srgbClr val="F46524"/>
                          </a:solidFill>
                          <a:latin typeface="Lato"/>
                          <a:ea typeface="Lato"/>
                          <a:cs typeface="Lato"/>
                          <a:sym typeface="Lato"/>
                        </a:rPr>
                        <a:t>Στόχος:</a:t>
                      </a:r>
                      <a:endParaRPr sz="1200" u="none" strike="noStrike" cap="none"/>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1800" b="1" i="0" u="none" strike="noStrike" cap="none">
                          <a:solidFill>
                            <a:srgbClr val="F46524"/>
                          </a:solidFill>
                          <a:latin typeface="Lato"/>
                          <a:ea typeface="Lato"/>
                          <a:cs typeface="Lato"/>
                          <a:sym typeface="Lato"/>
                        </a:rPr>
                        <a:t>Κριτήρια απόδοσης:</a:t>
                      </a:r>
                      <a:endParaRPr sz="1200" u="none" strike="noStrike" cap="none"/>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97925">
                <a:tc>
                  <a:txBody>
                    <a:bodyPr/>
                    <a:lstStyle/>
                    <a:p>
                      <a:pPr marL="0" marR="0" lvl="0" indent="0" algn="l" rtl="0">
                        <a:lnSpc>
                          <a:spcPct val="100000"/>
                        </a:lnSpc>
                        <a:spcBef>
                          <a:spcPts val="0"/>
                        </a:spcBef>
                        <a:spcAft>
                          <a:spcPts val="0"/>
                        </a:spcAft>
                        <a:buClr>
                          <a:srgbClr val="000000"/>
                        </a:buClr>
                        <a:buSzPts val="1400"/>
                        <a:buFont typeface="Arial"/>
                        <a:buNone/>
                      </a:pPr>
                      <a:r>
                        <a:rPr lang="it" sz="1400" u="none" strike="noStrike" cap="none" dirty="0">
                          <a:solidFill>
                            <a:schemeClr val="dk2"/>
                          </a:solidFill>
                        </a:rPr>
                        <a:t>Να παρέχει στους κοινωνικούς επιχειρηματίες τις γνώσεις και τις δεξιότητες για τον εντοπισμό των βασικών χαρακτηριστικών της </a:t>
                      </a:r>
                      <a:r>
                        <a:rPr lang="it" sz="1400" b="1" i="1" u="none" strike="noStrike" cap="none" dirty="0">
                          <a:solidFill>
                            <a:schemeClr val="dk2"/>
                          </a:solidFill>
                        </a:rPr>
                        <a:t>Kοινωνικής </a:t>
                      </a:r>
                      <a:r>
                        <a:rPr lang="el-GR" sz="1400" b="1" i="1" u="none" strike="noStrike" cap="none" dirty="0">
                          <a:solidFill>
                            <a:schemeClr val="dk2"/>
                          </a:solidFill>
                        </a:rPr>
                        <a:t>Ε</a:t>
                      </a:r>
                      <a:r>
                        <a:rPr lang="it" sz="1400" b="1" i="1" u="none" strike="noStrike" cap="none" dirty="0">
                          <a:solidFill>
                            <a:schemeClr val="dk2"/>
                          </a:solidFill>
                        </a:rPr>
                        <a:t>πιχειρηματικότητας</a:t>
                      </a:r>
                      <a:r>
                        <a:rPr lang="it" sz="1400" b="1" i="0" u="none" strike="noStrike" cap="none" dirty="0">
                          <a:solidFill>
                            <a:schemeClr val="dk2"/>
                          </a:solidFill>
                        </a:rPr>
                        <a:t>, της </a:t>
                      </a:r>
                      <a:r>
                        <a:rPr lang="el-GR" sz="1400" b="1" i="1" u="none" strike="noStrike" cap="none" dirty="0">
                          <a:solidFill>
                            <a:schemeClr val="dk2"/>
                          </a:solidFill>
                        </a:rPr>
                        <a:t>Ε</a:t>
                      </a:r>
                      <a:r>
                        <a:rPr lang="it" sz="1400" b="1" i="1" u="none" strike="noStrike" cap="none" dirty="0">
                          <a:solidFill>
                            <a:schemeClr val="dk2"/>
                          </a:solidFill>
                        </a:rPr>
                        <a:t>πιχειρηματικής </a:t>
                      </a:r>
                      <a:r>
                        <a:rPr lang="el-GR" sz="1400" b="1" i="1" u="none" strike="noStrike" cap="none" dirty="0">
                          <a:solidFill>
                            <a:schemeClr val="dk2"/>
                          </a:solidFill>
                        </a:rPr>
                        <a:t>Δ</a:t>
                      </a:r>
                      <a:r>
                        <a:rPr lang="it" sz="1400" b="1" i="1" u="none" strike="noStrike" cap="none" dirty="0">
                          <a:solidFill>
                            <a:schemeClr val="dk2"/>
                          </a:solidFill>
                        </a:rPr>
                        <a:t>εοντολογίας </a:t>
                      </a:r>
                      <a:r>
                        <a:rPr lang="it" sz="1400" u="none" strike="noStrike" cap="none" dirty="0">
                          <a:solidFill>
                            <a:schemeClr val="dk2"/>
                          </a:solidFill>
                        </a:rPr>
                        <a:t>και της </a:t>
                      </a:r>
                      <a:r>
                        <a:rPr lang="it" sz="1400" b="1" i="1" u="none" strike="noStrike" cap="none" dirty="0">
                          <a:solidFill>
                            <a:schemeClr val="dk2"/>
                          </a:solidFill>
                        </a:rPr>
                        <a:t>Eταιρικής Kοινωνικής </a:t>
                      </a:r>
                      <a:r>
                        <a:rPr lang="el-GR" sz="1400" b="1" i="1" u="none" strike="noStrike" cap="none" dirty="0">
                          <a:solidFill>
                            <a:schemeClr val="dk2"/>
                          </a:solidFill>
                        </a:rPr>
                        <a:t>Ε</a:t>
                      </a:r>
                      <a:r>
                        <a:rPr lang="it" sz="1400" b="1" i="1" u="none" strike="noStrike" cap="none" dirty="0">
                          <a:solidFill>
                            <a:schemeClr val="dk2"/>
                          </a:solidFill>
                        </a:rPr>
                        <a:t>υθύνης</a:t>
                      </a:r>
                      <a:r>
                        <a:rPr lang="it" sz="1400" u="none" strike="noStrike" cap="none" dirty="0">
                          <a:solidFill>
                            <a:schemeClr val="dk2"/>
                          </a:solidFill>
                        </a:rPr>
                        <a:t>.</a:t>
                      </a:r>
                      <a:endParaRPr sz="1400" u="none" strike="noStrike" cap="none" dirty="0"/>
                    </a:p>
                    <a:p>
                      <a:pPr marL="0" marR="0" lvl="0" indent="0" algn="l" rtl="0">
                        <a:lnSpc>
                          <a:spcPct val="100000"/>
                        </a:lnSpc>
                        <a:spcBef>
                          <a:spcPts val="0"/>
                        </a:spcBef>
                        <a:spcAft>
                          <a:spcPts val="0"/>
                        </a:spcAft>
                        <a:buNone/>
                      </a:pPr>
                      <a:endParaRPr sz="1200" u="none" strike="noStrike" cap="none" dirty="0"/>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1400" u="none" strike="noStrike" cap="none" dirty="0">
                          <a:solidFill>
                            <a:schemeClr val="dk2"/>
                          </a:solidFill>
                        </a:rPr>
                        <a:t>Η </a:t>
                      </a:r>
                      <a:r>
                        <a:rPr lang="it" sz="1400" b="1" u="none" strike="noStrike" cap="none" dirty="0">
                          <a:solidFill>
                            <a:schemeClr val="dk2"/>
                          </a:solidFill>
                        </a:rPr>
                        <a:t>ικανότητα</a:t>
                      </a:r>
                      <a:r>
                        <a:rPr lang="it" sz="1400" u="none" strike="noStrike" cap="none" dirty="0">
                          <a:solidFill>
                            <a:schemeClr val="dk2"/>
                          </a:solidFill>
                        </a:rPr>
                        <a:t> κατανόησης των τριών εννοιών, ο εντοπισμός επιχειρήσεων που τις έχουν υιοθετήσει με επιτυχία και η ενσωμάτωσή τους στις δικές τους κοινωνικές επιχειρήσεις και στις καθημερινές επιχειρηματικές πρακτικές. </a:t>
                      </a:r>
                      <a:endParaRPr sz="1400" u="none" strike="noStrike" cap="none" dirty="0">
                        <a:solidFill>
                          <a:schemeClr val="dk2"/>
                        </a:solidFill>
                      </a:endParaRPr>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1" name="Google Shape;101;p67"/>
          <p:cNvSpPr/>
          <p:nvPr/>
        </p:nvSpPr>
        <p:spPr>
          <a:xfrm>
            <a:off x="1518285" y="330708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67"/>
          <p:cNvSpPr txBox="1"/>
          <p:nvPr/>
        </p:nvSpPr>
        <p:spPr>
          <a:xfrm>
            <a:off x="2076451" y="1057541"/>
            <a:ext cx="5332094"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 sz="19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Μεθοδολογία και μαθησιακά αποτελέσματα</a:t>
            </a:r>
            <a:endParaRPr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00000"/>
              </a:lnSpc>
              <a:spcBef>
                <a:spcPts val="0"/>
              </a:spcBef>
              <a:spcAft>
                <a:spcPts val="0"/>
              </a:spcAft>
              <a:buNone/>
            </a:pPr>
            <a:br>
              <a:rPr lang="it"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br>
            <a:endParaRPr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d0de89e19a_0_0"/>
          <p:cNvSpPr txBox="1"/>
          <p:nvPr/>
        </p:nvSpPr>
        <p:spPr>
          <a:xfrm>
            <a:off x="108425" y="1764680"/>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Δεοντολογική θεωρία</a:t>
            </a:r>
            <a:endParaRPr sz="3600" b="1" i="0" u="none" strike="noStrike" cap="none">
              <a:solidFill>
                <a:schemeClr val="dk1"/>
              </a:solidFill>
              <a:latin typeface="Lato"/>
              <a:ea typeface="Lato"/>
              <a:cs typeface="Lato"/>
              <a:sym typeface="Lato"/>
            </a:endParaRPr>
          </a:p>
        </p:txBody>
      </p:sp>
      <p:sp>
        <p:nvSpPr>
          <p:cNvPr id="427" name="Google Shape;427;g1d0de89e19a_0_0"/>
          <p:cNvSpPr txBox="1"/>
          <p:nvPr/>
        </p:nvSpPr>
        <p:spPr>
          <a:xfrm>
            <a:off x="4739665" y="1488742"/>
            <a:ext cx="42960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Σύμφωνα με αυτό το σκεπτικό, αν δώσετε μια υπόσχεση, για παράδειγμα την υπόσχεση να επιστρέψετε χρήματα που έχετε δανειστεί, αλλά δεν έχετε καμία πρόθεση να τα επιστρέψετε, τότε η πράξη σας είναι ηθικά λανθασμένη.</a:t>
            </a:r>
            <a:endParaRPr sz="1800" b="0" i="0" u="none" strike="noStrike" cap="none">
              <a:solidFill>
                <a:srgbClr val="000000"/>
              </a:solidFill>
              <a:latin typeface="Lato"/>
              <a:ea typeface="Lato"/>
              <a:cs typeface="Lato"/>
              <a:sym typeface="Lato"/>
            </a:endParaRPr>
          </a:p>
        </p:txBody>
      </p:sp>
      <p:pic>
        <p:nvPicPr>
          <p:cNvPr id="428" name="Google Shape;428;g1d0de89e19a_0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29" name="Google Shape;429;g1d0de89e19a_0_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430" name="Google Shape;430;g1d0de89e19a_0_0"/>
          <p:cNvPicPr preferRelativeResize="0"/>
          <p:nvPr/>
        </p:nvPicPr>
        <p:blipFill>
          <a:blip r:embed="rId5">
            <a:alphaModFix/>
          </a:blip>
          <a:stretch>
            <a:fillRect/>
          </a:stretch>
        </p:blipFill>
        <p:spPr>
          <a:xfrm>
            <a:off x="5985050" y="3417169"/>
            <a:ext cx="1805250" cy="9974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d0de89e19a_0_9"/>
          <p:cNvSpPr txBox="1"/>
          <p:nvPr/>
        </p:nvSpPr>
        <p:spPr>
          <a:xfrm>
            <a:off x="216709" y="1354134"/>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Ο ωφελιμισμός</a:t>
            </a:r>
            <a:endParaRPr sz="3600" b="1" i="0" u="none" strike="noStrike" cap="none">
              <a:solidFill>
                <a:schemeClr val="dk1"/>
              </a:solidFill>
              <a:latin typeface="Lato"/>
              <a:ea typeface="Lato"/>
              <a:cs typeface="Lato"/>
              <a:sym typeface="Lato"/>
            </a:endParaRPr>
          </a:p>
        </p:txBody>
      </p:sp>
      <p:sp>
        <p:nvSpPr>
          <p:cNvPr id="436" name="Google Shape;436;g1d0de89e19a_0_9"/>
          <p:cNvSpPr txBox="1"/>
          <p:nvPr/>
        </p:nvSpPr>
        <p:spPr>
          <a:xfrm>
            <a:off x="4572000" y="1488742"/>
            <a:ext cx="45720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Η ωφελιμιστική θεωρία συνεχίζει να διαφοροποιεί το σωστό από το λάθος δίνοντας μεγαλύτερη βαρύτητα στα αποτελέσματα.</a:t>
            </a:r>
            <a:endParaRPr sz="1800" b="0" i="0" u="none" strike="noStrike" cap="none" dirty="0">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Αυτή η θεωρία δίνει μεγαλύτερη έμφαση στις επιχειρήσεις που λαμβάνουν υπόψη τους ποιες ενέργειες μπορούν να ωφελήσουν το μεγαλύτερο αριθμό ανθρώπων. </a:t>
            </a:r>
            <a:endParaRPr sz="1800" b="0" i="0" u="none" strike="noStrike" cap="none" dirty="0">
              <a:solidFill>
                <a:srgbClr val="000000"/>
              </a:solidFill>
              <a:latin typeface="Lato"/>
              <a:ea typeface="Lato"/>
              <a:cs typeface="Lato"/>
              <a:sym typeface="Lato"/>
            </a:endParaRPr>
          </a:p>
        </p:txBody>
      </p:sp>
      <p:pic>
        <p:nvPicPr>
          <p:cNvPr id="437" name="Google Shape;437;g1d0de89e19a_0_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38" name="Google Shape;438;g1d0de89e19a_0_9"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sp>
        <p:nvSpPr>
          <p:cNvPr id="439" name="Google Shape;439;g1d0de89e19a_0_9"/>
          <p:cNvSpPr/>
          <p:nvPr/>
        </p:nvSpPr>
        <p:spPr>
          <a:xfrm>
            <a:off x="8039250" y="3969000"/>
            <a:ext cx="830400" cy="364500"/>
          </a:xfrm>
          <a:prstGeom prst="stripedRightArrow">
            <a:avLst>
              <a:gd name="adj1" fmla="val 50000"/>
              <a:gd name="adj2" fmla="val 50000"/>
            </a:avLst>
          </a:prstGeom>
          <a:solidFill>
            <a:schemeClr val="accent1"/>
          </a:solidFill>
          <a:ln w="19050"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p:nvPr/>
        </p:nvSpPr>
        <p:spPr>
          <a:xfrm>
            <a:off x="216709" y="1354134"/>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Χρησιμότητα</a:t>
            </a:r>
            <a:endParaRPr sz="3600" b="1" i="0" u="none" strike="noStrike" cap="none">
              <a:solidFill>
                <a:schemeClr val="dk1"/>
              </a:solidFill>
              <a:latin typeface="Lato"/>
              <a:ea typeface="Lato"/>
              <a:cs typeface="Lato"/>
              <a:sym typeface="Lato"/>
            </a:endParaRPr>
          </a:p>
        </p:txBody>
      </p:sp>
      <p:sp>
        <p:nvSpPr>
          <p:cNvPr id="445" name="Google Shape;445;p71"/>
          <p:cNvSpPr txBox="1"/>
          <p:nvPr/>
        </p:nvSpPr>
        <p:spPr>
          <a:xfrm>
            <a:off x="4848000" y="1210245"/>
            <a:ext cx="4296000" cy="802989"/>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Ένα παράδειγμα είναι η πρακτική της κλιμάκωσης της τιμολόγησης ενός προϊόντος ή μιας υπηρεσίας σε διαφορετικές ομάδες πελατών. </a:t>
            </a:r>
            <a:endParaRPr sz="1800" b="0" i="0" u="none" strike="noStrike" cap="none" dirty="0">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Lato"/>
              <a:ea typeface="Lato"/>
              <a:cs typeface="Lato"/>
              <a:sym typeface="Lato"/>
            </a:endParaRPr>
          </a:p>
        </p:txBody>
      </p:sp>
      <p:pic>
        <p:nvPicPr>
          <p:cNvPr id="446" name="Google Shape;446;p71"/>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47" name="Google Shape;447;p71"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448" name="Google Shape;448;p71"/>
          <p:cNvPicPr preferRelativeResize="0"/>
          <p:nvPr/>
        </p:nvPicPr>
        <p:blipFill>
          <a:blip r:embed="rId5">
            <a:alphaModFix/>
          </a:blip>
          <a:stretch>
            <a:fillRect/>
          </a:stretch>
        </p:blipFill>
        <p:spPr>
          <a:xfrm>
            <a:off x="7431810" y="2463550"/>
            <a:ext cx="1623390" cy="2679951"/>
          </a:xfrm>
          <a:prstGeom prst="rect">
            <a:avLst/>
          </a:prstGeom>
          <a:noFill/>
          <a:ln>
            <a:noFill/>
          </a:ln>
        </p:spPr>
      </p:pic>
      <p:sp>
        <p:nvSpPr>
          <p:cNvPr id="449" name="Google Shape;449;p71"/>
          <p:cNvSpPr txBox="1"/>
          <p:nvPr/>
        </p:nvSpPr>
        <p:spPr>
          <a:xfrm>
            <a:off x="4882091" y="2013234"/>
            <a:ext cx="4045200" cy="232077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Αυτό μπορεί να παρατηρηθεί στον τομέα των αεροπορικών </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εταιρειών, όπου υπάρχει </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διαφορετικό σύστημα</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τιμολόγησης για τις</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θέσεις της πρώτης</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θέσης, της θέσης business</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και της οικονομικής</a:t>
            </a: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θέσης στα αεροπλάνα.</a:t>
            </a:r>
            <a:endParaRPr sz="1800" b="0" i="0" u="none" strike="noStrike" cap="none" dirty="0">
              <a:solidFill>
                <a:srgbClr val="00000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p:nvPr/>
        </p:nvSpPr>
        <p:spPr>
          <a:xfrm>
            <a:off x="216709" y="1488742"/>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Θεωρία των προτύπων</a:t>
            </a:r>
            <a:endParaRPr sz="3600" b="1" i="0" u="none" strike="noStrike" cap="none">
              <a:solidFill>
                <a:schemeClr val="dk1"/>
              </a:solidFill>
              <a:latin typeface="Lato"/>
              <a:ea typeface="Lato"/>
              <a:cs typeface="Lato"/>
              <a:sym typeface="Lato"/>
            </a:endParaRPr>
          </a:p>
        </p:txBody>
      </p:sp>
      <p:sp>
        <p:nvSpPr>
          <p:cNvPr id="455" name="Google Shape;455;p72"/>
          <p:cNvSpPr txBox="1"/>
          <p:nvPr/>
        </p:nvSpPr>
        <p:spPr>
          <a:xfrm>
            <a:off x="4722313" y="1488742"/>
            <a:ext cx="4421687" cy="1870077"/>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Η θεωρία των προτύπων υποδηλώνει ότι υπάρχουν ορισμένα πρότυπα ηθικής συμπεριφοράς που πρέπει να τηρούνται από ολόκληρη την ομάδα. </a:t>
            </a:r>
            <a:endParaRPr sz="1800" b="0" i="0" u="none" strike="noStrike" cap="none" dirty="0">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Η αποδεκτή συμπεριφορά περιγράφεται γενικά για ένα φάσμα πιθανών καταστάσεων. </a:t>
            </a:r>
            <a:endParaRPr sz="1800" b="0" i="0" u="none" strike="noStrike" cap="none" dirty="0">
              <a:solidFill>
                <a:srgbClr val="000000"/>
              </a:solidFill>
              <a:latin typeface="Lato"/>
              <a:ea typeface="Lato"/>
              <a:cs typeface="Lato"/>
              <a:sym typeface="Lato"/>
            </a:endParaRPr>
          </a:p>
        </p:txBody>
      </p:sp>
      <p:pic>
        <p:nvPicPr>
          <p:cNvPr id="456" name="Google Shape;456;p7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57" name="Google Shape;457;p7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458" name="Google Shape;458;p72"/>
          <p:cNvSpPr/>
          <p:nvPr/>
        </p:nvSpPr>
        <p:spPr>
          <a:xfrm>
            <a:off x="8039250" y="3969000"/>
            <a:ext cx="830400" cy="364500"/>
          </a:xfrm>
          <a:prstGeom prst="stripedRightArrow">
            <a:avLst>
              <a:gd name="adj1" fmla="val 50000"/>
              <a:gd name="adj2" fmla="val 50000"/>
            </a:avLst>
          </a:prstGeom>
          <a:solidFill>
            <a:schemeClr val="accent1"/>
          </a:solidFill>
          <a:ln w="19050"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d0de89e19a_0_17"/>
          <p:cNvSpPr txBox="1"/>
          <p:nvPr/>
        </p:nvSpPr>
        <p:spPr>
          <a:xfrm>
            <a:off x="216709" y="1488742"/>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Θεωρία των προτύπων</a:t>
            </a:r>
            <a:endParaRPr sz="3600" b="1" i="0" u="none" strike="noStrike" cap="none">
              <a:solidFill>
                <a:schemeClr val="dk1"/>
              </a:solidFill>
              <a:latin typeface="Lato"/>
              <a:ea typeface="Lato"/>
              <a:cs typeface="Lato"/>
              <a:sym typeface="Lato"/>
            </a:endParaRPr>
          </a:p>
        </p:txBody>
      </p:sp>
      <p:sp>
        <p:nvSpPr>
          <p:cNvPr id="464" name="Google Shape;464;g1d0de89e19a_0_17"/>
          <p:cNvSpPr txBox="1"/>
          <p:nvPr/>
        </p:nvSpPr>
        <p:spPr>
          <a:xfrm>
            <a:off x="4572000" y="54137"/>
            <a:ext cx="4572000" cy="4355026"/>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Για παράδειγμα, ένας εταιρικός κώδικας δεοντολογίας ή ένα εγχειρίδιο εργαζομένων που παρέχει το πλαίσιο για το πώς οι εργαζόμενοι σε έναν οργανισμό αναμένεται να συμπεριφέρονται και να συμπεριφέρονται σε διάφορες καταστάσεις. </a:t>
            </a:r>
            <a:endParaRPr sz="1800" b="0" i="0" u="none" strike="noStrike" cap="none" dirty="0">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endParaRPr sz="1800" dirty="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dirty="0">
                <a:solidFill>
                  <a:srgbClr val="000000"/>
                </a:solidFill>
                <a:latin typeface="Lato"/>
                <a:ea typeface="Lato"/>
                <a:cs typeface="Lato"/>
                <a:sym typeface="Lato"/>
              </a:rPr>
              <a:t>Η παραβίαση των κατευθυντήριων γραμμών συνεπάγεται συνήθως πειθαρχική δίωξη. </a:t>
            </a:r>
            <a:endParaRPr sz="1800" b="0" i="0" u="none" strike="noStrike" cap="none" dirty="0">
              <a:solidFill>
                <a:srgbClr val="000000"/>
              </a:solidFill>
              <a:latin typeface="Lato"/>
              <a:ea typeface="Lato"/>
              <a:cs typeface="Lato"/>
              <a:sym typeface="Lato"/>
            </a:endParaRPr>
          </a:p>
        </p:txBody>
      </p:sp>
      <p:pic>
        <p:nvPicPr>
          <p:cNvPr id="465" name="Google Shape;465;g1d0de89e19a_0_1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66" name="Google Shape;466;g1d0de89e19a_0_17"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467" name="Google Shape;467;g1d0de89e19a_0_17"/>
          <p:cNvPicPr preferRelativeResize="0"/>
          <p:nvPr/>
        </p:nvPicPr>
        <p:blipFill>
          <a:blip r:embed="rId5">
            <a:alphaModFix/>
          </a:blip>
          <a:stretch>
            <a:fillRect/>
          </a:stretch>
        </p:blipFill>
        <p:spPr>
          <a:xfrm>
            <a:off x="5766782" y="1808709"/>
            <a:ext cx="2614125" cy="17515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3"/>
          <p:cNvSpPr txBox="1">
            <a:spLocks noGrp="1"/>
          </p:cNvSpPr>
          <p:nvPr>
            <p:ph type="title"/>
          </p:nvPr>
        </p:nvSpPr>
        <p:spPr>
          <a:xfrm>
            <a:off x="4446740" y="806062"/>
            <a:ext cx="4819641" cy="255768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200" dirty="0">
                <a:solidFill>
                  <a:schemeClr val="lt1"/>
                </a:solidFill>
                <a:latin typeface="Lato" panose="020F0502020204030203" pitchFamily="34" charset="0"/>
                <a:ea typeface="Lato" panose="020F0502020204030203" pitchFamily="34" charset="0"/>
                <a:cs typeface="Lato" panose="020F0502020204030203" pitchFamily="34" charset="0"/>
              </a:rPr>
              <a:t>2.5 Τα οφέλη της </a:t>
            </a:r>
            <a:r>
              <a:rPr lang="el-GR" sz="3200" dirty="0">
                <a:solidFill>
                  <a:schemeClr val="lt1"/>
                </a:solidFill>
                <a:latin typeface="Lato" panose="020F0502020204030203" pitchFamily="34" charset="0"/>
                <a:ea typeface="Lato" panose="020F0502020204030203" pitchFamily="34" charset="0"/>
                <a:cs typeface="Lato" panose="020F0502020204030203" pitchFamily="34" charset="0"/>
              </a:rPr>
              <a:t>Ε</a:t>
            </a:r>
            <a:r>
              <a:rPr lang="it" sz="3200" dirty="0">
                <a:solidFill>
                  <a:schemeClr val="lt1"/>
                </a:solidFill>
                <a:latin typeface="Lato" panose="020F0502020204030203" pitchFamily="34" charset="0"/>
                <a:ea typeface="Lato" panose="020F0502020204030203" pitchFamily="34" charset="0"/>
                <a:cs typeface="Lato" panose="020F0502020204030203" pitchFamily="34" charset="0"/>
              </a:rPr>
              <a:t>πιχειρηματικής </a:t>
            </a:r>
            <a:r>
              <a:rPr lang="el-GR" sz="3200" dirty="0">
                <a:solidFill>
                  <a:schemeClr val="lt1"/>
                </a:solidFill>
                <a:latin typeface="Lato" panose="020F0502020204030203" pitchFamily="34" charset="0"/>
                <a:ea typeface="Lato" panose="020F0502020204030203" pitchFamily="34" charset="0"/>
                <a:cs typeface="Lato" panose="020F0502020204030203" pitchFamily="34" charset="0"/>
              </a:rPr>
              <a:t>Δ</a:t>
            </a:r>
            <a:r>
              <a:rPr lang="it" sz="3200" dirty="0">
                <a:solidFill>
                  <a:schemeClr val="lt1"/>
                </a:solidFill>
                <a:latin typeface="Lato" panose="020F0502020204030203" pitchFamily="34" charset="0"/>
                <a:ea typeface="Lato" panose="020F0502020204030203" pitchFamily="34" charset="0"/>
                <a:cs typeface="Lato" panose="020F0502020204030203" pitchFamily="34" charset="0"/>
              </a:rPr>
              <a:t>εοντολογίας για τις </a:t>
            </a:r>
            <a:r>
              <a:rPr lang="el-GR" sz="3200" dirty="0">
                <a:solidFill>
                  <a:schemeClr val="lt1"/>
                </a:solidFill>
                <a:latin typeface="Lato" panose="020F0502020204030203" pitchFamily="34" charset="0"/>
                <a:ea typeface="Lato" panose="020F0502020204030203" pitchFamily="34" charset="0"/>
                <a:cs typeface="Lato" panose="020F0502020204030203" pitchFamily="34" charset="0"/>
              </a:rPr>
              <a:t>Κ</a:t>
            </a:r>
            <a:r>
              <a:rPr lang="it" sz="3200" dirty="0">
                <a:solidFill>
                  <a:schemeClr val="lt1"/>
                </a:solidFill>
                <a:latin typeface="Lato" panose="020F0502020204030203" pitchFamily="34" charset="0"/>
                <a:ea typeface="Lato" panose="020F0502020204030203" pitchFamily="34" charset="0"/>
                <a:cs typeface="Lato" panose="020F0502020204030203" pitchFamily="34" charset="0"/>
              </a:rPr>
              <a:t>οινωνικές </a:t>
            </a:r>
            <a:r>
              <a:rPr lang="el-GR" sz="3200" dirty="0">
                <a:solidFill>
                  <a:schemeClr val="lt1"/>
                </a:solidFill>
                <a:latin typeface="Lato" panose="020F0502020204030203" pitchFamily="34" charset="0"/>
                <a:ea typeface="Lato" panose="020F0502020204030203" pitchFamily="34" charset="0"/>
                <a:cs typeface="Lato" panose="020F0502020204030203" pitchFamily="34" charset="0"/>
              </a:rPr>
              <a:t>Ε</a:t>
            </a:r>
            <a:r>
              <a:rPr lang="it" sz="3200" dirty="0">
                <a:solidFill>
                  <a:schemeClr val="lt1"/>
                </a:solidFill>
                <a:latin typeface="Lato" panose="020F0502020204030203" pitchFamily="34" charset="0"/>
                <a:ea typeface="Lato" panose="020F0502020204030203" pitchFamily="34" charset="0"/>
                <a:cs typeface="Lato" panose="020F0502020204030203" pitchFamily="34" charset="0"/>
              </a:rPr>
              <a:t>πιχειρήσεις</a:t>
            </a:r>
            <a:endParaRPr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473" name="Google Shape;473;p73"/>
          <p:cNvSpPr txBox="1">
            <a:spLocks noGrp="1"/>
          </p:cNvSpPr>
          <p:nvPr>
            <p:ph type="body" idx="2"/>
          </p:nvPr>
        </p:nvSpPr>
        <p:spPr>
          <a:xfrm>
            <a:off x="96253" y="4020853"/>
            <a:ext cx="4601542" cy="1122647"/>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400" i="1">
                <a:solidFill>
                  <a:srgbClr val="44546A"/>
                </a:solidFill>
                <a:latin typeface="Lato"/>
                <a:ea typeface="Lato"/>
                <a:cs typeface="Lato"/>
                <a:sym typeface="Lato"/>
              </a:rPr>
              <a:t>Σχήμα 1 Διάγραμμα επιχειρηματικής δεοντολογίας (https://www.thehumancapitalhub.com/articles/The-Advantages-Of-Ethical-Behaviour-In-Business)</a:t>
            </a:r>
            <a:endParaRPr sz="1400">
              <a:latin typeface="Lato"/>
              <a:ea typeface="Lato"/>
              <a:cs typeface="Lato"/>
              <a:sym typeface="Lato"/>
            </a:endParaRPr>
          </a:p>
          <a:p>
            <a:pPr marL="457200" lvl="0" indent="-228600" algn="l" rtl="0">
              <a:lnSpc>
                <a:spcPct val="115000"/>
              </a:lnSpc>
              <a:spcBef>
                <a:spcPts val="0"/>
              </a:spcBef>
              <a:spcAft>
                <a:spcPts val="0"/>
              </a:spcAft>
              <a:buClr>
                <a:schemeClr val="lt1"/>
              </a:buClr>
              <a:buSzPts val="1800"/>
              <a:buNone/>
            </a:pPr>
            <a:endParaRPr sz="1400">
              <a:latin typeface="Lato"/>
              <a:ea typeface="Lato"/>
              <a:cs typeface="Lato"/>
              <a:sym typeface="Lato"/>
            </a:endParaRPr>
          </a:p>
        </p:txBody>
      </p:sp>
      <p:pic>
        <p:nvPicPr>
          <p:cNvPr id="474" name="Google Shape;474;p73" descr="The Advantages of Ethical Behaviour in Business"/>
          <p:cNvPicPr preferRelativeResize="0"/>
          <p:nvPr/>
        </p:nvPicPr>
        <p:blipFill rotWithShape="1">
          <a:blip r:embed="rId3">
            <a:alphaModFix/>
          </a:blip>
          <a:srcRect/>
          <a:stretch/>
        </p:blipFill>
        <p:spPr>
          <a:xfrm>
            <a:off x="237237" y="778812"/>
            <a:ext cx="3991459" cy="297734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4"/>
          <p:cNvSpPr txBox="1">
            <a:spLocks noGrp="1"/>
          </p:cNvSpPr>
          <p:nvPr>
            <p:ph type="body" idx="1"/>
          </p:nvPr>
        </p:nvSpPr>
        <p:spPr>
          <a:xfrm>
            <a:off x="676949" y="901625"/>
            <a:ext cx="8400285" cy="9336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1600"/>
              </a:spcBef>
              <a:spcAft>
                <a:spcPts val="0"/>
              </a:spcAft>
              <a:buSzPts val="1400"/>
              <a:buNone/>
            </a:pPr>
            <a:r>
              <a:rPr lang="it" sz="1800" dirty="0">
                <a:latin typeface="Lato"/>
                <a:ea typeface="Lato"/>
                <a:cs typeface="Lato"/>
                <a:sym typeface="Lato"/>
              </a:rPr>
              <a:t>Η αξία της επιχειρηματικής ηθικής εκτείνεται πέρα από την αφοσίωση των εργαζομένων και το μέτωπο ισχύος που παρουσιάζει η ομάδα διαχείρισης.</a:t>
            </a:r>
            <a:endParaRPr dirty="0"/>
          </a:p>
          <a:p>
            <a:pPr marL="457200" lvl="0" indent="0" algn="just" rtl="0">
              <a:lnSpc>
                <a:spcPct val="115000"/>
              </a:lnSpc>
              <a:spcBef>
                <a:spcPts val="2800"/>
              </a:spcBef>
              <a:spcAft>
                <a:spcPts val="0"/>
              </a:spcAft>
              <a:buSzPts val="1400"/>
              <a:buNone/>
            </a:pPr>
            <a:r>
              <a:rPr lang="it" sz="1800" dirty="0">
                <a:latin typeface="Lato"/>
                <a:ea typeface="Lato"/>
                <a:cs typeface="Lato"/>
                <a:sym typeface="Lato"/>
              </a:rPr>
              <a:t>	</a:t>
            </a:r>
            <a:endParaRPr sz="1600" dirty="0"/>
          </a:p>
        </p:txBody>
      </p:sp>
      <p:pic>
        <p:nvPicPr>
          <p:cNvPr id="480" name="Google Shape;480;p7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81" name="Google Shape;481;p7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482" name="Google Shape;482;p74"/>
          <p:cNvSpPr/>
          <p:nvPr/>
        </p:nvSpPr>
        <p:spPr>
          <a:xfrm>
            <a:off x="66765" y="980990"/>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74"/>
          <p:cNvSpPr/>
          <p:nvPr/>
        </p:nvSpPr>
        <p:spPr>
          <a:xfrm>
            <a:off x="531881" y="2169096"/>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74"/>
          <p:cNvSpPr/>
          <p:nvPr/>
        </p:nvSpPr>
        <p:spPr>
          <a:xfrm>
            <a:off x="878224" y="3370801"/>
            <a:ext cx="1099800" cy="565500"/>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5" name="Google Shape;485;p74"/>
          <p:cNvSpPr txBox="1"/>
          <p:nvPr/>
        </p:nvSpPr>
        <p:spPr>
          <a:xfrm>
            <a:off x="1204100" y="1774989"/>
            <a:ext cx="7873134" cy="1499355"/>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2800"/>
              </a:spcBef>
              <a:spcAft>
                <a:spcPts val="0"/>
              </a:spcAft>
              <a:buNone/>
            </a:pPr>
            <a:r>
              <a:rPr lang="it" sz="1800" dirty="0">
                <a:solidFill>
                  <a:schemeClr val="dk2"/>
                </a:solidFill>
                <a:latin typeface="Lato"/>
                <a:ea typeface="Lato"/>
                <a:cs typeface="Lato"/>
                <a:sym typeface="Lato"/>
              </a:rPr>
              <a:t>Η διατήρηση μιας αξιοσέβαστης και άψογης φήμης στην τοπική κοινότητα καθώς και διεθνώς είναι υψίστης σημασίας, τόσο για τη βραχυπρόθεσμη όσο και για τη μακροπρόθεσμη επιτυχία. 	</a:t>
            </a:r>
            <a:endParaRPr dirty="0">
              <a:latin typeface="Lato"/>
              <a:ea typeface="Lato"/>
              <a:cs typeface="Lato"/>
              <a:sym typeface="Lato"/>
            </a:endParaRPr>
          </a:p>
        </p:txBody>
      </p:sp>
      <p:sp>
        <p:nvSpPr>
          <p:cNvPr id="486" name="Google Shape;486;p74"/>
          <p:cNvSpPr txBox="1"/>
          <p:nvPr/>
        </p:nvSpPr>
        <p:spPr>
          <a:xfrm>
            <a:off x="2023238" y="3096108"/>
            <a:ext cx="7053996" cy="171479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2800"/>
              </a:spcBef>
              <a:spcAft>
                <a:spcPts val="0"/>
              </a:spcAft>
              <a:buClr>
                <a:schemeClr val="dk2"/>
              </a:buClr>
              <a:buSzPts val="1100"/>
              <a:buFont typeface="Arial"/>
              <a:buNone/>
            </a:pPr>
            <a:r>
              <a:rPr lang="it" sz="1800" dirty="0">
                <a:solidFill>
                  <a:schemeClr val="dk2"/>
                </a:solidFill>
                <a:latin typeface="Lato"/>
                <a:ea typeface="Lato"/>
                <a:cs typeface="Lato"/>
                <a:sym typeface="Lato"/>
              </a:rPr>
              <a:t>Εάν μια επιχείρηση θεωρείται ότι λειτουργεί με ανήθικο τρόπο, οι επενδυτές είναι λιγότερο πιθανό να αγοράσουν την εταιρεία, ούτε η επιχείρηση θα υποστηριχθεί από μια πιστή πελατειακή βάση.</a:t>
            </a:r>
            <a:endParaRPr sz="1800" dirty="0">
              <a:solidFill>
                <a:schemeClr val="dk2"/>
              </a:solidFill>
              <a:latin typeface="Lato"/>
              <a:ea typeface="Lato"/>
              <a:cs typeface="Lato"/>
              <a:sym typeface="Lato"/>
            </a:endParaRPr>
          </a:p>
          <a:p>
            <a:pPr marL="0" lvl="0" indent="0" algn="l" rtl="0">
              <a:spcBef>
                <a:spcPts val="0"/>
              </a:spcBef>
              <a:spcAft>
                <a:spcPts val="0"/>
              </a:spcAft>
              <a:buClr>
                <a:schemeClr val="dk2"/>
              </a:buClr>
              <a:buSzPts val="1100"/>
              <a:buFont typeface="Arial"/>
              <a:buNone/>
            </a:pPr>
            <a:endParaRPr dirty="0">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5"/>
          <p:cNvSpPr txBox="1">
            <a:spLocks noGrp="1"/>
          </p:cNvSpPr>
          <p:nvPr>
            <p:ph type="title"/>
          </p:nvPr>
        </p:nvSpPr>
        <p:spPr>
          <a:xfrm>
            <a:off x="814192" y="527824"/>
            <a:ext cx="8733248"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1800" dirty="0">
                <a:latin typeface="Lato"/>
                <a:ea typeface="Lato"/>
                <a:cs typeface="Lato"/>
                <a:sym typeface="Lato"/>
              </a:rPr>
              <a:t>Η πρόβλεψη ενός συνόλου </a:t>
            </a:r>
            <a:r>
              <a:rPr lang="el-GR" sz="1800" dirty="0">
                <a:latin typeface="Lato"/>
                <a:ea typeface="Lato"/>
                <a:cs typeface="Lato"/>
                <a:sym typeface="Lato"/>
              </a:rPr>
              <a:t>λεπτομερούς</a:t>
            </a:r>
            <a:r>
              <a:rPr lang="it" sz="1800" dirty="0">
                <a:latin typeface="Lato"/>
                <a:ea typeface="Lato"/>
                <a:cs typeface="Lato"/>
                <a:sym typeface="Lato"/>
              </a:rPr>
              <a:t> επιχειρηματικής δεοντολογίας για τη λειτουργία μιας επιχείρησης έχει το πλεονέκτημα ότι:</a:t>
            </a:r>
            <a:br>
              <a:rPr lang="it" sz="1800" dirty="0">
                <a:latin typeface="Lato"/>
                <a:ea typeface="Lato"/>
                <a:cs typeface="Lato"/>
                <a:sym typeface="Lato"/>
              </a:rPr>
            </a:br>
            <a:endParaRPr dirty="0">
              <a:latin typeface="Lato"/>
              <a:ea typeface="Lato"/>
              <a:cs typeface="Lato"/>
              <a:sym typeface="Lato"/>
            </a:endParaRPr>
          </a:p>
        </p:txBody>
      </p:sp>
      <p:sp>
        <p:nvSpPr>
          <p:cNvPr id="492" name="Google Shape;492;p75"/>
          <p:cNvSpPr txBox="1">
            <a:spLocks noGrp="1"/>
          </p:cNvSpPr>
          <p:nvPr>
            <p:ph type="body" idx="1"/>
          </p:nvPr>
        </p:nvSpPr>
        <p:spPr>
          <a:xfrm>
            <a:off x="1872029" y="1047126"/>
            <a:ext cx="8362713" cy="2165685"/>
          </a:xfrm>
          <a:prstGeom prst="rect">
            <a:avLst/>
          </a:prstGeom>
          <a:noFill/>
          <a:ln>
            <a:noFill/>
          </a:ln>
        </p:spPr>
        <p:txBody>
          <a:bodyPr spcFirstLastPara="1" wrap="square" lIns="91425" tIns="91425" rIns="91425" bIns="91425" anchor="t" anchorCtr="0">
            <a:noAutofit/>
          </a:bodyPr>
          <a:lstStyle/>
          <a:p>
            <a:pPr marL="742950" lvl="0" indent="-285750" algn="just" rtl="0">
              <a:lnSpc>
                <a:spcPct val="100000"/>
              </a:lnSpc>
              <a:spcBef>
                <a:spcPts val="1600"/>
              </a:spcBef>
              <a:spcAft>
                <a:spcPts val="0"/>
              </a:spcAft>
              <a:buSzPts val="1400"/>
              <a:buChar char="●"/>
            </a:pPr>
            <a:r>
              <a:rPr lang="it" sz="1600" dirty="0">
                <a:solidFill>
                  <a:srgbClr val="000000"/>
                </a:solidFill>
                <a:latin typeface="Lato"/>
                <a:ea typeface="Lato"/>
                <a:cs typeface="Lato"/>
                <a:sym typeface="Lato"/>
              </a:rPr>
              <a:t>Προσ</a:t>
            </a:r>
            <a:r>
              <a:rPr lang="el-GR" sz="1600" dirty="0">
                <a:solidFill>
                  <a:srgbClr val="000000"/>
                </a:solidFill>
                <a:latin typeface="Lato"/>
                <a:ea typeface="Lato"/>
                <a:cs typeface="Lato"/>
                <a:sym typeface="Lato"/>
              </a:rPr>
              <a:t>ελκύει</a:t>
            </a:r>
            <a:r>
              <a:rPr lang="it" sz="1600" dirty="0">
                <a:solidFill>
                  <a:srgbClr val="000000"/>
                </a:solidFill>
                <a:latin typeface="Lato"/>
                <a:ea typeface="Lato"/>
                <a:cs typeface="Lato"/>
                <a:sym typeface="Lato"/>
              </a:rPr>
              <a:t> περισσότερ</a:t>
            </a:r>
            <a:r>
              <a:rPr lang="el-GR" sz="1600" dirty="0">
                <a:solidFill>
                  <a:srgbClr val="000000"/>
                </a:solidFill>
              </a:rPr>
              <a:t>ους</a:t>
            </a:r>
            <a:r>
              <a:rPr lang="it" sz="1600" dirty="0">
                <a:solidFill>
                  <a:srgbClr val="000000"/>
                </a:solidFill>
                <a:latin typeface="Lato"/>
                <a:ea typeface="Lato"/>
                <a:cs typeface="Lato"/>
                <a:sym typeface="Lato"/>
              </a:rPr>
              <a:t> επενδυτ</a:t>
            </a:r>
            <a:r>
              <a:rPr lang="el-GR" sz="1600" dirty="0" err="1">
                <a:solidFill>
                  <a:srgbClr val="000000"/>
                </a:solidFill>
                <a:latin typeface="Lato"/>
                <a:ea typeface="Lato"/>
                <a:cs typeface="Lato"/>
                <a:sym typeface="Lato"/>
              </a:rPr>
              <a:t>ές</a:t>
            </a:r>
            <a:r>
              <a:rPr lang="it" sz="1600" dirty="0">
                <a:solidFill>
                  <a:srgbClr val="000000"/>
                </a:solidFill>
                <a:latin typeface="Lato"/>
                <a:ea typeface="Lato"/>
                <a:cs typeface="Lato"/>
                <a:sym typeface="Lato"/>
              </a:rPr>
              <a:t> στην επιχείρηση</a:t>
            </a:r>
            <a:endParaRPr dirty="0"/>
          </a:p>
          <a:p>
            <a:pPr marL="742950" lvl="0" indent="-285750" algn="just" rtl="0">
              <a:lnSpc>
                <a:spcPct val="100000"/>
              </a:lnSpc>
              <a:spcBef>
                <a:spcPts val="2800"/>
              </a:spcBef>
              <a:spcAft>
                <a:spcPts val="0"/>
              </a:spcAft>
              <a:buSzPts val="1400"/>
              <a:buChar char="●"/>
            </a:pPr>
            <a:r>
              <a:rPr lang="it" sz="1600" dirty="0">
                <a:solidFill>
                  <a:srgbClr val="000000"/>
                </a:solidFill>
                <a:latin typeface="Lato"/>
                <a:ea typeface="Lato"/>
                <a:cs typeface="Lato"/>
                <a:sym typeface="Lato"/>
              </a:rPr>
              <a:t>Ανεβ</a:t>
            </a:r>
            <a:r>
              <a:rPr lang="el-GR" sz="1600" dirty="0" err="1">
                <a:solidFill>
                  <a:srgbClr val="000000"/>
                </a:solidFill>
                <a:latin typeface="Lato"/>
                <a:ea typeface="Lato"/>
                <a:cs typeface="Lato"/>
                <a:sym typeface="Lato"/>
              </a:rPr>
              <a:t>άζει</a:t>
            </a:r>
            <a:r>
              <a:rPr lang="it" sz="1600" dirty="0">
                <a:solidFill>
                  <a:srgbClr val="000000"/>
                </a:solidFill>
                <a:latin typeface="Lato"/>
                <a:ea typeface="Lato"/>
                <a:cs typeface="Lato"/>
                <a:sym typeface="Lato"/>
              </a:rPr>
              <a:t> τη φήμη της εταιρείας στο επόμενο επίπεδο</a:t>
            </a:r>
            <a:endParaRPr sz="1600" dirty="0">
              <a:solidFill>
                <a:srgbClr val="000000"/>
              </a:solidFill>
              <a:latin typeface="Lato"/>
              <a:ea typeface="Lato"/>
              <a:cs typeface="Lato"/>
              <a:sym typeface="Lato"/>
            </a:endParaRPr>
          </a:p>
          <a:p>
            <a:pPr marL="742950" lvl="0" indent="-285750" algn="just" rtl="0">
              <a:lnSpc>
                <a:spcPct val="100000"/>
              </a:lnSpc>
              <a:spcBef>
                <a:spcPts val="2800"/>
              </a:spcBef>
              <a:spcAft>
                <a:spcPts val="0"/>
              </a:spcAft>
              <a:buSzPts val="1400"/>
              <a:buChar char="●"/>
            </a:pPr>
            <a:r>
              <a:rPr lang="it" sz="1600" dirty="0">
                <a:solidFill>
                  <a:srgbClr val="000000"/>
                </a:solidFill>
                <a:latin typeface="Lato"/>
                <a:ea typeface="Lato"/>
                <a:cs typeface="Lato"/>
                <a:sym typeface="Lato"/>
              </a:rPr>
              <a:t>Α</a:t>
            </a:r>
            <a:r>
              <a:rPr lang="el-GR" sz="1600" dirty="0" err="1">
                <a:solidFill>
                  <a:srgbClr val="000000"/>
                </a:solidFill>
                <a:latin typeface="Lato"/>
                <a:ea typeface="Lato"/>
                <a:cs typeface="Lato"/>
                <a:sym typeface="Lato"/>
              </a:rPr>
              <a:t>ναπτύσσει</a:t>
            </a:r>
            <a:r>
              <a:rPr lang="it" sz="1600" dirty="0">
                <a:solidFill>
                  <a:srgbClr val="000000"/>
                </a:solidFill>
                <a:latin typeface="Lato"/>
                <a:ea typeface="Lato"/>
                <a:cs typeface="Lato"/>
                <a:sym typeface="Lato"/>
              </a:rPr>
              <a:t> τη</a:t>
            </a:r>
            <a:r>
              <a:rPr lang="el-GR" sz="1600" dirty="0">
                <a:solidFill>
                  <a:srgbClr val="000000"/>
                </a:solidFill>
                <a:latin typeface="Lato"/>
                <a:ea typeface="Lato"/>
                <a:cs typeface="Lato"/>
                <a:sym typeface="Lato"/>
              </a:rPr>
              <a:t>ν</a:t>
            </a:r>
            <a:r>
              <a:rPr lang="it" sz="1600" dirty="0">
                <a:solidFill>
                  <a:srgbClr val="000000"/>
                </a:solidFill>
                <a:latin typeface="Lato"/>
                <a:ea typeface="Lato"/>
                <a:cs typeface="Lato"/>
                <a:sym typeface="Lato"/>
              </a:rPr>
              <a:t> αφοσίωση των πελατών</a:t>
            </a:r>
            <a:endParaRPr dirty="0"/>
          </a:p>
          <a:p>
            <a:pPr marL="742950" lvl="0" indent="-285750" algn="just" rtl="0">
              <a:lnSpc>
                <a:spcPct val="100000"/>
              </a:lnSpc>
              <a:spcBef>
                <a:spcPts val="2800"/>
              </a:spcBef>
              <a:spcAft>
                <a:spcPts val="0"/>
              </a:spcAft>
              <a:buSzPts val="1400"/>
              <a:buChar char="●"/>
            </a:pPr>
            <a:r>
              <a:rPr lang="it" sz="1600" dirty="0">
                <a:solidFill>
                  <a:srgbClr val="000000"/>
                </a:solidFill>
                <a:latin typeface="Lato"/>
                <a:ea typeface="Lato"/>
                <a:cs typeface="Lato"/>
                <a:sym typeface="Lato"/>
              </a:rPr>
              <a:t>Ανταγωνιστικό πλεονέκτημα (πελατειακή βάση)</a:t>
            </a:r>
            <a:endParaRPr dirty="0"/>
          </a:p>
          <a:p>
            <a:pPr marL="742950" lvl="0" indent="-285750" algn="just" rtl="0">
              <a:lnSpc>
                <a:spcPct val="100000"/>
              </a:lnSpc>
              <a:spcBef>
                <a:spcPts val="2800"/>
              </a:spcBef>
              <a:spcAft>
                <a:spcPts val="0"/>
              </a:spcAft>
              <a:buSzPts val="1400"/>
              <a:buChar char="●"/>
            </a:pPr>
            <a:r>
              <a:rPr lang="it" sz="1600" dirty="0">
                <a:solidFill>
                  <a:srgbClr val="000000"/>
                </a:solidFill>
                <a:latin typeface="Lato"/>
                <a:ea typeface="Lato"/>
                <a:cs typeface="Lato"/>
                <a:sym typeface="Lato"/>
              </a:rPr>
              <a:t>Πρ</a:t>
            </a:r>
            <a:r>
              <a:rPr lang="el-GR" sz="1600" dirty="0" err="1">
                <a:solidFill>
                  <a:srgbClr val="000000"/>
                </a:solidFill>
                <a:latin typeface="Lato"/>
                <a:ea typeface="Lato"/>
                <a:cs typeface="Lato"/>
                <a:sym typeface="Lato"/>
              </a:rPr>
              <a:t>ολαμβάνει</a:t>
            </a:r>
            <a:r>
              <a:rPr lang="it" sz="1600" dirty="0">
                <a:solidFill>
                  <a:srgbClr val="000000"/>
                </a:solidFill>
                <a:latin typeface="Lato"/>
                <a:ea typeface="Lato"/>
                <a:cs typeface="Lato"/>
                <a:sym typeface="Lato"/>
              </a:rPr>
              <a:t> νομικ</a:t>
            </a:r>
            <a:r>
              <a:rPr lang="el-GR" sz="1600" dirty="0">
                <a:solidFill>
                  <a:srgbClr val="000000"/>
                </a:solidFill>
                <a:latin typeface="Lato"/>
                <a:ea typeface="Lato"/>
                <a:cs typeface="Lato"/>
                <a:sym typeface="Lato"/>
              </a:rPr>
              <a:t>ά</a:t>
            </a:r>
            <a:r>
              <a:rPr lang="it" sz="1600" dirty="0">
                <a:solidFill>
                  <a:srgbClr val="000000"/>
                </a:solidFill>
                <a:latin typeface="Lato"/>
                <a:ea typeface="Lato"/>
                <a:cs typeface="Lato"/>
                <a:sym typeface="Lato"/>
              </a:rPr>
              <a:t> προβλ</a:t>
            </a:r>
            <a:r>
              <a:rPr lang="el-GR" sz="1600" dirty="0" err="1">
                <a:solidFill>
                  <a:srgbClr val="000000"/>
                </a:solidFill>
                <a:latin typeface="Lato"/>
                <a:ea typeface="Lato"/>
                <a:cs typeface="Lato"/>
                <a:sym typeface="Lato"/>
              </a:rPr>
              <a:t>ήματα</a:t>
            </a:r>
            <a:endParaRPr dirty="0"/>
          </a:p>
          <a:p>
            <a:pPr marL="742950" lvl="0" indent="-285750" algn="just" rtl="0">
              <a:lnSpc>
                <a:spcPct val="100000"/>
              </a:lnSpc>
              <a:spcBef>
                <a:spcPts val="2800"/>
              </a:spcBef>
              <a:spcAft>
                <a:spcPts val="1200"/>
              </a:spcAft>
              <a:buSzPts val="1400"/>
              <a:buChar char="●"/>
            </a:pPr>
            <a:r>
              <a:rPr lang="it" sz="1600" dirty="0">
                <a:solidFill>
                  <a:srgbClr val="000000"/>
                </a:solidFill>
                <a:latin typeface="Lato"/>
                <a:ea typeface="Lato"/>
                <a:cs typeface="Lato"/>
                <a:sym typeface="Lato"/>
              </a:rPr>
              <a:t>Διατ</a:t>
            </a:r>
            <a:r>
              <a:rPr lang="el-GR" sz="1600" dirty="0" err="1">
                <a:solidFill>
                  <a:srgbClr val="000000"/>
                </a:solidFill>
                <a:latin typeface="Lato"/>
                <a:ea typeface="Lato"/>
                <a:cs typeface="Lato"/>
                <a:sym typeface="Lato"/>
              </a:rPr>
              <a:t>ηρεί</a:t>
            </a:r>
            <a:r>
              <a:rPr lang="it" sz="1600" dirty="0">
                <a:solidFill>
                  <a:srgbClr val="000000"/>
                </a:solidFill>
                <a:latin typeface="Lato"/>
                <a:ea typeface="Lato"/>
                <a:cs typeface="Lato"/>
                <a:sym typeface="Lato"/>
              </a:rPr>
              <a:t> τη</a:t>
            </a:r>
            <a:r>
              <a:rPr lang="el-GR" sz="1600" dirty="0">
                <a:solidFill>
                  <a:srgbClr val="000000"/>
                </a:solidFill>
                <a:latin typeface="Lato"/>
                <a:ea typeface="Lato"/>
                <a:cs typeface="Lato"/>
                <a:sym typeface="Lato"/>
              </a:rPr>
              <a:t>ν</a:t>
            </a:r>
            <a:r>
              <a:rPr lang="it" sz="1600" dirty="0">
                <a:solidFill>
                  <a:srgbClr val="000000"/>
                </a:solidFill>
                <a:latin typeface="Lato"/>
                <a:ea typeface="Lato"/>
                <a:cs typeface="Lato"/>
                <a:sym typeface="Lato"/>
              </a:rPr>
              <a:t> καλύτερη ομάδα προσωπικού</a:t>
            </a:r>
            <a:endParaRPr sz="1600" dirty="0">
              <a:latin typeface="Lato"/>
              <a:ea typeface="Lato"/>
              <a:cs typeface="Lato"/>
              <a:sym typeface="Lato"/>
            </a:endParaRPr>
          </a:p>
        </p:txBody>
      </p:sp>
      <p:pic>
        <p:nvPicPr>
          <p:cNvPr id="493" name="Google Shape;493;p7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94" name="Google Shape;494;p7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495" name="Google Shape;495;p75" descr="Checklist"/>
          <p:cNvPicPr preferRelativeResize="0"/>
          <p:nvPr/>
        </p:nvPicPr>
        <p:blipFill rotWithShape="1">
          <a:blip r:embed="rId5">
            <a:alphaModFix/>
          </a:blip>
          <a:srcRect/>
          <a:stretch/>
        </p:blipFill>
        <p:spPr>
          <a:xfrm>
            <a:off x="172729" y="1163224"/>
            <a:ext cx="2091598" cy="31183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7"/>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sz="2900">
                <a:latin typeface="Lato"/>
                <a:ea typeface="Lato"/>
                <a:cs typeface="Lato"/>
                <a:sym typeface="Lato"/>
              </a:rPr>
              <a:t>3. Εταιρική Κοινωνική Ευθύνη</a:t>
            </a:r>
            <a:endParaRPr sz="2900">
              <a:latin typeface="Lato"/>
              <a:ea typeface="Lato"/>
              <a:cs typeface="Lato"/>
              <a:sym typeface="Lato"/>
            </a:endParaRPr>
          </a:p>
          <a:p>
            <a:pPr marL="0" lvl="0" indent="0" algn="ctr" rtl="0">
              <a:lnSpc>
                <a:spcPct val="100000"/>
              </a:lnSpc>
              <a:spcBef>
                <a:spcPts val="0"/>
              </a:spcBef>
              <a:spcAft>
                <a:spcPts val="0"/>
              </a:spcAft>
              <a:buSzPts val="3600"/>
              <a:buNone/>
            </a:pPr>
            <a:endParaRPr sz="2900">
              <a:latin typeface="Lato"/>
              <a:ea typeface="Lato"/>
              <a:cs typeface="Lato"/>
              <a:sym typeface="Lato"/>
            </a:endParaRPr>
          </a:p>
          <a:p>
            <a:pPr marL="0" lvl="0" indent="0" algn="ctr" rtl="0">
              <a:lnSpc>
                <a:spcPct val="100000"/>
              </a:lnSpc>
              <a:spcBef>
                <a:spcPts val="0"/>
              </a:spcBef>
              <a:spcAft>
                <a:spcPts val="0"/>
              </a:spcAft>
              <a:buSzPts val="3600"/>
              <a:buNone/>
            </a:pPr>
            <a:r>
              <a:rPr lang="it" sz="2600">
                <a:latin typeface="Lato"/>
                <a:ea typeface="Lato"/>
                <a:cs typeface="Lato"/>
                <a:sym typeface="Lato"/>
              </a:rPr>
              <a:t>3.1 Ορισμός της ΕΚΕ</a:t>
            </a:r>
            <a:endParaRPr sz="2600">
              <a:latin typeface="Lato"/>
              <a:ea typeface="Lato"/>
              <a:cs typeface="Lato"/>
              <a:sym typeface="Lato"/>
            </a:endParaRPr>
          </a:p>
        </p:txBody>
      </p:sp>
      <p:sp>
        <p:nvSpPr>
          <p:cNvPr id="501" name="Google Shape;501;p37"/>
          <p:cNvSpPr txBox="1">
            <a:spLocks noGrp="1"/>
          </p:cNvSpPr>
          <p:nvPr>
            <p:ph type="body" idx="2"/>
          </p:nvPr>
        </p:nvSpPr>
        <p:spPr>
          <a:xfrm>
            <a:off x="4549092" y="679625"/>
            <a:ext cx="4594908" cy="3700500"/>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SzPts val="1800"/>
              <a:buNone/>
            </a:pPr>
            <a:r>
              <a:rPr lang="it" sz="1900" dirty="0">
                <a:solidFill>
                  <a:schemeClr val="dk2"/>
                </a:solidFill>
                <a:latin typeface="Lato"/>
                <a:ea typeface="Lato"/>
                <a:cs typeface="Lato"/>
                <a:sym typeface="Lato"/>
              </a:rPr>
              <a:t>Τα ΚΥΡΙΑ ζητήματα είναι:</a:t>
            </a:r>
            <a:endParaRPr sz="1900" dirty="0">
              <a:solidFill>
                <a:schemeClr val="dk2"/>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dirty="0">
                <a:solidFill>
                  <a:schemeClr val="dk2"/>
                </a:solidFill>
                <a:latin typeface="Lato"/>
                <a:ea typeface="Lato"/>
                <a:cs typeface="Lato"/>
                <a:sym typeface="Lato"/>
              </a:rPr>
              <a:t>Κατανόηση της θέσης της ΕΚΕ στο πλαίσιο της επιχειρηματικής επιχείρησης</a:t>
            </a:r>
            <a:endParaRPr sz="1600" dirty="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dirty="0">
                <a:solidFill>
                  <a:schemeClr val="dk2"/>
                </a:solidFill>
                <a:latin typeface="Lato"/>
                <a:ea typeface="Lato"/>
                <a:cs typeface="Lato"/>
                <a:sym typeface="Lato"/>
              </a:rPr>
              <a:t>Δημιουργία μιας δομής που σέβεται όλες τις πτυχές της ΕΚΕ</a:t>
            </a:r>
            <a:endParaRPr sz="1600" dirty="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dirty="0">
                <a:solidFill>
                  <a:schemeClr val="dk2"/>
                </a:solidFill>
                <a:latin typeface="Lato"/>
                <a:ea typeface="Lato"/>
                <a:cs typeface="Lato"/>
                <a:sym typeface="Lato"/>
              </a:rPr>
              <a:t>Εφαρμογή της επιχειρηματικής ηθικής από τη σκοπιά της διοίκησης</a:t>
            </a:r>
            <a:endParaRPr sz="1600" dirty="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dirty="0">
                <a:solidFill>
                  <a:schemeClr val="dk2"/>
                </a:solidFill>
                <a:latin typeface="Lato"/>
                <a:ea typeface="Lato"/>
                <a:cs typeface="Lato"/>
                <a:sym typeface="Lato"/>
              </a:rPr>
              <a:t>Διασφάλιση καλής επιχειρηματικής δεοντολογίας από τους εργαζόμενους</a:t>
            </a:r>
            <a:endParaRPr sz="1600" dirty="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dirty="0">
                <a:solidFill>
                  <a:schemeClr val="dk2"/>
                </a:solidFill>
                <a:latin typeface="Lato"/>
                <a:ea typeface="Lato"/>
                <a:cs typeface="Lato"/>
                <a:sym typeface="Lato"/>
              </a:rPr>
              <a:t>Η σχέση μεταξύ κοινωνικής επιχειρηματικότητας και επιχειρηματικής ηθικής;</a:t>
            </a:r>
            <a:endParaRPr sz="2300" dirty="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dirty="0"/>
          </a:p>
        </p:txBody>
      </p:sp>
      <p:pic>
        <p:nvPicPr>
          <p:cNvPr id="502" name="Google Shape;502;p3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03" name="Google Shape;503;p37"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8"/>
          <p:cNvSpPr txBox="1">
            <a:spLocks noGrp="1"/>
          </p:cNvSpPr>
          <p:nvPr>
            <p:ph type="title"/>
          </p:nvPr>
        </p:nvSpPr>
        <p:spPr>
          <a:xfrm>
            <a:off x="199185" y="2055537"/>
            <a:ext cx="2808000" cy="75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it" sz="2900" dirty="0">
                <a:solidFill>
                  <a:schemeClr val="dk1"/>
                </a:solidFill>
                <a:latin typeface="Lato"/>
                <a:ea typeface="Lato"/>
                <a:cs typeface="Lato"/>
                <a:sym typeface="Lato"/>
              </a:rPr>
              <a:t>Εταιρική Κοινωνική Ευθύνη</a:t>
            </a:r>
            <a:endParaRPr sz="4100" dirty="0">
              <a:solidFill>
                <a:schemeClr val="dk1"/>
              </a:solidFill>
              <a:latin typeface="Lato"/>
              <a:ea typeface="Lato"/>
              <a:cs typeface="Lato"/>
              <a:sym typeface="Lato"/>
            </a:endParaRPr>
          </a:p>
        </p:txBody>
      </p:sp>
      <p:pic>
        <p:nvPicPr>
          <p:cNvPr id="509" name="Google Shape;509;p38"/>
          <p:cNvPicPr preferRelativeResize="0"/>
          <p:nvPr/>
        </p:nvPicPr>
        <p:blipFill rotWithShape="1">
          <a:blip r:embed="rId3">
            <a:alphaModFix/>
          </a:blip>
          <a:srcRect/>
          <a:stretch/>
        </p:blipFill>
        <p:spPr>
          <a:xfrm>
            <a:off x="2737600" y="63700"/>
            <a:ext cx="6338525" cy="5015500"/>
          </a:xfrm>
          <a:prstGeom prst="rect">
            <a:avLst/>
          </a:prstGeom>
          <a:noFill/>
          <a:ln>
            <a:noFill/>
          </a:ln>
        </p:spPr>
      </p:pic>
      <p:pic>
        <p:nvPicPr>
          <p:cNvPr id="510" name="Google Shape;510;p3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11" name="Google Shape;511;p38"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8" name="Google Shape;108;p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graphicFrame>
        <p:nvGraphicFramePr>
          <p:cNvPr id="109" name="Google Shape;109;p4"/>
          <p:cNvGraphicFramePr/>
          <p:nvPr>
            <p:extLst>
              <p:ext uri="{D42A27DB-BD31-4B8C-83A1-F6EECF244321}">
                <p14:modId xmlns:p14="http://schemas.microsoft.com/office/powerpoint/2010/main" val="3010578836"/>
              </p:ext>
            </p:extLst>
          </p:nvPr>
        </p:nvGraphicFramePr>
        <p:xfrm>
          <a:off x="544882" y="961521"/>
          <a:ext cx="8373650" cy="3508780"/>
        </p:xfrm>
        <a:graphic>
          <a:graphicData uri="http://schemas.openxmlformats.org/drawingml/2006/table">
            <a:tbl>
              <a:tblPr>
                <a:noFill/>
                <a:tableStyleId>{B7F3E290-2963-4F4C-BDD7-DCDF7C0D1AC9}</a:tableStyleId>
              </a:tblPr>
              <a:tblGrid>
                <a:gridCol w="3060714">
                  <a:extLst>
                    <a:ext uri="{9D8B030D-6E8A-4147-A177-3AD203B41FA5}">
                      <a16:colId xmlns:a16="http://schemas.microsoft.com/office/drawing/2014/main" val="20000"/>
                    </a:ext>
                  </a:extLst>
                </a:gridCol>
                <a:gridCol w="2757626">
                  <a:extLst>
                    <a:ext uri="{9D8B030D-6E8A-4147-A177-3AD203B41FA5}">
                      <a16:colId xmlns:a16="http://schemas.microsoft.com/office/drawing/2014/main" val="20001"/>
                    </a:ext>
                  </a:extLst>
                </a:gridCol>
                <a:gridCol w="2555310">
                  <a:extLst>
                    <a:ext uri="{9D8B030D-6E8A-4147-A177-3AD203B41FA5}">
                      <a16:colId xmlns:a16="http://schemas.microsoft.com/office/drawing/2014/main" val="20002"/>
                    </a:ext>
                  </a:extLst>
                </a:gridCol>
              </a:tblGrid>
              <a:tr h="438450">
                <a:tc>
                  <a:txBody>
                    <a:bodyPr/>
                    <a:lstStyle/>
                    <a:p>
                      <a:pPr marL="0" marR="0" lvl="0" indent="0" algn="l" rtl="0">
                        <a:lnSpc>
                          <a:spcPct val="100000"/>
                        </a:lnSpc>
                        <a:spcBef>
                          <a:spcPts val="0"/>
                        </a:spcBef>
                        <a:spcAft>
                          <a:spcPts val="0"/>
                        </a:spcAft>
                        <a:buNone/>
                      </a:pPr>
                      <a:r>
                        <a:rPr lang="it" sz="2000" b="1" i="0" u="none" strike="noStrike" cap="none" dirty="0">
                          <a:solidFill>
                            <a:srgbClr val="F46524"/>
                          </a:solidFill>
                          <a:latin typeface="Lato"/>
                          <a:ea typeface="Lato"/>
                          <a:cs typeface="Lato"/>
                          <a:sym typeface="Lato"/>
                        </a:rPr>
                        <a:t>Γνώση:</a:t>
                      </a:r>
                      <a:endParaRPr sz="1300" u="none" strike="noStrike" cap="none" dirty="0"/>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Δεξιότητες:</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Ικανότητες:</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008075">
                <a:tc>
                  <a:txBody>
                    <a:bodyPr/>
                    <a:lstStyle/>
                    <a:p>
                      <a:pPr marL="139700" marR="0" lvl="0" indent="0" algn="just" rtl="0">
                        <a:lnSpc>
                          <a:spcPct val="100000"/>
                        </a:lnSpc>
                        <a:spcBef>
                          <a:spcPts val="0"/>
                        </a:spcBef>
                        <a:spcAft>
                          <a:spcPts val="0"/>
                        </a:spcAft>
                        <a:buClr>
                          <a:srgbClr val="FFFFFF"/>
                        </a:buClr>
                        <a:buSzPts val="1400"/>
                        <a:buFont typeface="Arial"/>
                        <a:buNone/>
                      </a:pPr>
                      <a:r>
                        <a:rPr lang="it" sz="1100" u="none" strike="noStrike" cap="none" dirty="0">
                          <a:solidFill>
                            <a:schemeClr val="dk2"/>
                          </a:solidFill>
                          <a:latin typeface="+mn-lt"/>
                        </a:rPr>
                        <a:t>- </a:t>
                      </a:r>
                      <a:r>
                        <a:rPr lang="el-GR" sz="1100" b="0" i="0" u="none" strike="noStrike" cap="none" dirty="0">
                          <a:solidFill>
                            <a:schemeClr val="dk2"/>
                          </a:solidFill>
                          <a:latin typeface="Arial"/>
                          <a:ea typeface="Arial"/>
                          <a:cs typeface="Arial"/>
                          <a:sym typeface="Arial"/>
                        </a:rPr>
                        <a:t>Κατοχή γνώσης </a:t>
                      </a:r>
                      <a:r>
                        <a:rPr lang="it" sz="1100" u="none" strike="noStrike" cap="none" dirty="0">
                          <a:solidFill>
                            <a:schemeClr val="dk2"/>
                          </a:solidFill>
                          <a:latin typeface="+mn-lt"/>
                        </a:rPr>
                        <a:t>και η κατανόηση του τι είναι η κοινωνική επιχειρηματικότητα, πώς μπορεί να οριστεί και ποια είναι τα εθνικά πλαίσια για την κοινωνική επιχειρηματικότητα στις χώρες εταίρους. Επιπλέον, θα παρουσιαστούν και περιπτώσεις επιτυχημένων </a:t>
                      </a:r>
                      <a:r>
                        <a:rPr lang="it" sz="1100" u="none" strike="noStrike" cap="none" dirty="0">
                          <a:solidFill>
                            <a:schemeClr val="dk2"/>
                          </a:solidFill>
                        </a:rPr>
                        <a:t>Κοινωνικών Επιχειρήσεων/Κοινωνικών Επιχειρ</a:t>
                      </a:r>
                      <a:r>
                        <a:rPr lang="el-GR" sz="1100" u="none" strike="noStrike" cap="none" dirty="0" err="1">
                          <a:solidFill>
                            <a:schemeClr val="dk2"/>
                          </a:solidFill>
                        </a:rPr>
                        <a:t>ηματικών</a:t>
                      </a:r>
                      <a:r>
                        <a:rPr lang="el-GR" sz="1100" u="none" strike="noStrike" cap="none" dirty="0">
                          <a:solidFill>
                            <a:schemeClr val="dk2"/>
                          </a:solidFill>
                        </a:rPr>
                        <a:t> Δραστηριοτήτων</a:t>
                      </a:r>
                      <a:r>
                        <a:rPr lang="it" sz="1100" u="none" strike="noStrike" cap="none" dirty="0">
                          <a:solidFill>
                            <a:schemeClr val="dk2"/>
                          </a:solidFill>
                          <a:latin typeface="+mn-lt"/>
                        </a:rPr>
                        <a:t>.</a:t>
                      </a:r>
                      <a:endParaRPr dirty="0">
                        <a:latin typeface="+mn-lt"/>
                      </a:endParaRPr>
                    </a:p>
                    <a:p>
                      <a:pPr marL="457200" marR="0" lvl="0" indent="-228600" algn="just" rtl="0">
                        <a:lnSpc>
                          <a:spcPct val="100000"/>
                        </a:lnSpc>
                        <a:spcBef>
                          <a:spcPts val="0"/>
                        </a:spcBef>
                        <a:spcAft>
                          <a:spcPts val="0"/>
                        </a:spcAft>
                        <a:buClr>
                          <a:srgbClr val="FFFFFF"/>
                        </a:buClr>
                        <a:buSzPts val="1400"/>
                        <a:buFont typeface="Arial"/>
                        <a:buNone/>
                      </a:pPr>
                      <a:endParaRPr sz="1100" u="none" strike="noStrike" cap="none" dirty="0">
                        <a:solidFill>
                          <a:schemeClr val="dk2"/>
                        </a:solidFill>
                        <a:latin typeface="+mn-lt"/>
                      </a:endParaRPr>
                    </a:p>
                    <a:p>
                      <a:pPr marL="139700" marR="0" lvl="0" indent="0" algn="just" rtl="0">
                        <a:lnSpc>
                          <a:spcPct val="100000"/>
                        </a:lnSpc>
                        <a:spcBef>
                          <a:spcPts val="0"/>
                        </a:spcBef>
                        <a:spcAft>
                          <a:spcPts val="0"/>
                        </a:spcAft>
                        <a:buClr>
                          <a:srgbClr val="FFFFFF"/>
                        </a:buClr>
                        <a:buSzPts val="1400"/>
                        <a:buFont typeface="Arial"/>
                        <a:buNone/>
                      </a:pPr>
                      <a:r>
                        <a:rPr lang="it" sz="1100" u="none" strike="noStrike" cap="none" dirty="0">
                          <a:solidFill>
                            <a:schemeClr val="dk2"/>
                          </a:solidFill>
                          <a:latin typeface="+mn-lt"/>
                        </a:rPr>
                        <a:t>- </a:t>
                      </a:r>
                      <a:r>
                        <a:rPr lang="el-GR" sz="1100" u="none" strike="noStrike" cap="none" dirty="0">
                          <a:solidFill>
                            <a:schemeClr val="dk2"/>
                          </a:solidFill>
                          <a:latin typeface="+mn-lt"/>
                        </a:rPr>
                        <a:t>Κατοχή γνώσης </a:t>
                      </a:r>
                      <a:r>
                        <a:rPr lang="it" sz="1100" u="none" strike="noStrike" cap="none" dirty="0">
                          <a:solidFill>
                            <a:schemeClr val="dk2"/>
                          </a:solidFill>
                          <a:latin typeface="+mn-lt"/>
                        </a:rPr>
                        <a:t>του τι σημαίνει ο όρος Επιχειρηματική </a:t>
                      </a:r>
                      <a:r>
                        <a:rPr lang="el-GR" sz="1100" b="0" i="0" u="none" strike="noStrike" cap="none" dirty="0">
                          <a:solidFill>
                            <a:schemeClr val="dk2"/>
                          </a:solidFill>
                          <a:latin typeface="Arial"/>
                          <a:ea typeface="Arial"/>
                          <a:cs typeface="Arial"/>
                          <a:sym typeface="Arial"/>
                        </a:rPr>
                        <a:t>Δ</a:t>
                      </a:r>
                      <a:r>
                        <a:rPr lang="it" sz="1100" b="0" i="0" u="none" strike="noStrike" cap="none" dirty="0">
                          <a:solidFill>
                            <a:schemeClr val="dk2"/>
                          </a:solidFill>
                          <a:latin typeface="Arial"/>
                          <a:ea typeface="Arial"/>
                          <a:cs typeface="Arial"/>
                          <a:sym typeface="Arial"/>
                        </a:rPr>
                        <a:t>εοντολογία</a:t>
                      </a:r>
                      <a:r>
                        <a:rPr lang="it" sz="1100" u="none" strike="noStrike" cap="none" dirty="0">
                          <a:solidFill>
                            <a:schemeClr val="dk2"/>
                          </a:solidFill>
                          <a:latin typeface="+mn-lt"/>
                        </a:rPr>
                        <a:t>, τις αρχές που περιλαμβάνονται στον όρο και τη σημασία τους, μια σύντομη παρουσίαση των θεωριών </a:t>
                      </a:r>
                      <a:r>
                        <a:rPr lang="el-GR" sz="1100" b="0" i="0" u="none" strike="noStrike" cap="none" dirty="0">
                          <a:solidFill>
                            <a:schemeClr val="dk2"/>
                          </a:solidFill>
                          <a:latin typeface="Arial"/>
                          <a:ea typeface="Arial"/>
                          <a:cs typeface="Arial"/>
                          <a:sym typeface="Arial"/>
                        </a:rPr>
                        <a:t>Ε</a:t>
                      </a:r>
                      <a:r>
                        <a:rPr lang="it" sz="1100" b="0" i="0" u="none" strike="noStrike" cap="none" dirty="0">
                          <a:solidFill>
                            <a:schemeClr val="dk2"/>
                          </a:solidFill>
                          <a:latin typeface="Arial"/>
                          <a:ea typeface="Arial"/>
                          <a:cs typeface="Arial"/>
                          <a:sym typeface="Arial"/>
                        </a:rPr>
                        <a:t>πιχειρηματικής </a:t>
                      </a:r>
                      <a:r>
                        <a:rPr lang="el-GR" sz="1100" b="0" i="0" u="none" strike="noStrike" cap="none" dirty="0">
                          <a:solidFill>
                            <a:schemeClr val="dk2"/>
                          </a:solidFill>
                          <a:latin typeface="Arial"/>
                          <a:ea typeface="Arial"/>
                          <a:cs typeface="Arial"/>
                          <a:sym typeface="Arial"/>
                        </a:rPr>
                        <a:t>Δ</a:t>
                      </a:r>
                      <a:r>
                        <a:rPr lang="it" sz="1100" b="0" i="0" u="none" strike="noStrike" cap="none" dirty="0">
                          <a:solidFill>
                            <a:schemeClr val="dk2"/>
                          </a:solidFill>
                          <a:latin typeface="Arial"/>
                          <a:ea typeface="Arial"/>
                          <a:cs typeface="Arial"/>
                          <a:sym typeface="Arial"/>
                        </a:rPr>
                        <a:t>εοντολογίας</a:t>
                      </a:r>
                      <a:r>
                        <a:rPr lang="it" sz="1100" u="none" strike="noStrike" cap="none" dirty="0">
                          <a:solidFill>
                            <a:schemeClr val="dk2"/>
                          </a:solidFill>
                          <a:latin typeface="+mn-lt"/>
                        </a:rPr>
                        <a:t>.</a:t>
                      </a:r>
                      <a:endParaRPr dirty="0">
                        <a:latin typeface="+mn-lt"/>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dirty="0">
                          <a:solidFill>
                            <a:schemeClr val="dk2"/>
                          </a:solidFill>
                          <a:latin typeface="+mn-lt"/>
                          <a:ea typeface="Arial"/>
                          <a:cs typeface="Arial"/>
                          <a:sym typeface="Arial"/>
                        </a:rPr>
                        <a:t>- </a:t>
                      </a:r>
                      <a:r>
                        <a:rPr lang="el-GR" sz="1100" b="0" i="0" u="none" strike="noStrike" cap="none" dirty="0">
                          <a:solidFill>
                            <a:schemeClr val="dk2"/>
                          </a:solidFill>
                          <a:latin typeface="Arial"/>
                          <a:ea typeface="Arial"/>
                          <a:cs typeface="Arial"/>
                          <a:sym typeface="Arial"/>
                        </a:rPr>
                        <a:t>Κατοχή </a:t>
                      </a:r>
                      <a:r>
                        <a:rPr lang="el-GR" sz="1100" b="0" i="0" u="none" strike="noStrike" cap="none" dirty="0">
                          <a:solidFill>
                            <a:schemeClr val="dk2"/>
                          </a:solidFill>
                          <a:latin typeface="+mn-lt"/>
                          <a:ea typeface="Arial"/>
                          <a:cs typeface="Arial"/>
                          <a:sym typeface="Arial"/>
                        </a:rPr>
                        <a:t>των δεξιοτήτων του </a:t>
                      </a:r>
                      <a:r>
                        <a:rPr lang="it" sz="1100" b="0" i="0" u="none" strike="noStrike" cap="none" dirty="0">
                          <a:solidFill>
                            <a:schemeClr val="dk2"/>
                          </a:solidFill>
                          <a:latin typeface="+mn-lt"/>
                          <a:ea typeface="Arial"/>
                          <a:cs typeface="Arial"/>
                          <a:sym typeface="Arial"/>
                        </a:rPr>
                        <a:t>να γνωρίζουν τα χαρακτηριστικά ενός κοινωνικού επιχειρηματία και πώς μπορεί να δημιουργηθεί και να υπάρξει αυτή η δομή με βιώσιμο τρόπο στο πλαίσιο της </a:t>
                      </a:r>
                      <a:r>
                        <a:rPr lang="el-GR" sz="1100" b="0" i="0" u="none" strike="noStrike" cap="none" dirty="0">
                          <a:solidFill>
                            <a:schemeClr val="dk2"/>
                          </a:solidFill>
                          <a:latin typeface="+mn-lt"/>
                          <a:ea typeface="Arial"/>
                          <a:cs typeface="Arial"/>
                          <a:sym typeface="Arial"/>
                        </a:rPr>
                        <a:t>Κ</a:t>
                      </a:r>
                      <a:r>
                        <a:rPr lang="it" sz="1100" b="0" i="0" u="none" strike="noStrike" cap="none" dirty="0">
                          <a:solidFill>
                            <a:schemeClr val="dk2"/>
                          </a:solidFill>
                          <a:latin typeface="+mn-lt"/>
                          <a:ea typeface="Arial"/>
                          <a:cs typeface="Arial"/>
                          <a:sym typeface="Arial"/>
                        </a:rPr>
                        <a:t>οινωνικής </a:t>
                      </a:r>
                      <a:r>
                        <a:rPr lang="el-GR" sz="1100" b="0" i="0" u="none" strike="noStrike" cap="none" dirty="0">
                          <a:solidFill>
                            <a:schemeClr val="dk2"/>
                          </a:solidFill>
                          <a:latin typeface="+mn-lt"/>
                          <a:ea typeface="Arial"/>
                          <a:cs typeface="Arial"/>
                          <a:sym typeface="Arial"/>
                        </a:rPr>
                        <a:t>Ε</a:t>
                      </a:r>
                      <a:r>
                        <a:rPr lang="it" sz="1100" b="0" i="0" u="none" strike="noStrike" cap="none" dirty="0">
                          <a:solidFill>
                            <a:schemeClr val="dk2"/>
                          </a:solidFill>
                          <a:latin typeface="+mn-lt"/>
                          <a:ea typeface="Arial"/>
                          <a:cs typeface="Arial"/>
                          <a:sym typeface="Arial"/>
                        </a:rPr>
                        <a:t>πιχειρηματικότητας στις χώρες εταίρους.</a:t>
                      </a:r>
                      <a:endParaRPr dirty="0">
                        <a:latin typeface="+mn-lt"/>
                      </a:endParaRPr>
                    </a:p>
                    <a:p>
                      <a:pPr marL="139700" marR="0" lvl="0" indent="0" algn="just" rtl="0">
                        <a:lnSpc>
                          <a:spcPct val="100000"/>
                        </a:lnSpc>
                        <a:spcBef>
                          <a:spcPts val="0"/>
                        </a:spcBef>
                        <a:spcAft>
                          <a:spcPts val="0"/>
                        </a:spcAft>
                        <a:buClr>
                          <a:srgbClr val="000000"/>
                        </a:buClr>
                        <a:buSzPts val="1400"/>
                        <a:buFont typeface="Arial"/>
                        <a:buNone/>
                      </a:pPr>
                      <a:endParaRPr sz="1100" b="0" i="0" u="none" strike="noStrike" cap="none" dirty="0">
                        <a:solidFill>
                          <a:schemeClr val="dk2"/>
                        </a:solidFill>
                        <a:latin typeface="+mn-lt"/>
                        <a:ea typeface="Arial"/>
                        <a:cs typeface="Arial"/>
                        <a:sym typeface="Arial"/>
                      </a:endParaRPr>
                    </a:p>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dirty="0">
                          <a:solidFill>
                            <a:schemeClr val="dk2"/>
                          </a:solidFill>
                          <a:latin typeface="+mn-lt"/>
                          <a:ea typeface="Arial"/>
                          <a:cs typeface="Arial"/>
                          <a:sym typeface="Arial"/>
                        </a:rPr>
                        <a:t>-</a:t>
                      </a:r>
                      <a:r>
                        <a:rPr lang="el-GR" sz="1100" b="0" i="0" u="none" strike="noStrike" cap="none" dirty="0">
                          <a:solidFill>
                            <a:schemeClr val="dk2"/>
                          </a:solidFill>
                          <a:latin typeface="+mn-lt"/>
                          <a:ea typeface="Arial"/>
                          <a:cs typeface="Arial"/>
                          <a:sym typeface="Arial"/>
                        </a:rPr>
                        <a:t> </a:t>
                      </a:r>
                      <a:r>
                        <a:rPr lang="el-GR" sz="1100" b="0" i="0" u="none" strike="noStrike" cap="none" dirty="0">
                          <a:solidFill>
                            <a:schemeClr val="dk2"/>
                          </a:solidFill>
                          <a:latin typeface="Arial"/>
                          <a:ea typeface="Arial"/>
                          <a:cs typeface="Arial"/>
                          <a:sym typeface="Arial"/>
                        </a:rPr>
                        <a:t>Κατοχή των δεξιοτήτων </a:t>
                      </a:r>
                      <a:r>
                        <a:rPr lang="it" sz="1100" b="0" i="0" u="none" strike="noStrike" cap="none" dirty="0">
                          <a:solidFill>
                            <a:schemeClr val="dk2"/>
                          </a:solidFill>
                          <a:latin typeface="+mn-lt"/>
                          <a:ea typeface="Arial"/>
                          <a:cs typeface="Arial"/>
                          <a:sym typeface="Arial"/>
                        </a:rPr>
                        <a:t>που απαιτούνται για τη δημιουργία μιας στρατηγικής πολιτικής </a:t>
                      </a:r>
                      <a:r>
                        <a:rPr lang="el-GR" sz="1100" b="0" i="0" u="none" strike="noStrike" cap="none" dirty="0">
                          <a:solidFill>
                            <a:schemeClr val="dk2"/>
                          </a:solidFill>
                          <a:latin typeface="+mn-lt"/>
                          <a:ea typeface="Arial"/>
                          <a:cs typeface="Arial"/>
                          <a:sym typeface="Arial"/>
                        </a:rPr>
                        <a:t>Ε</a:t>
                      </a:r>
                      <a:r>
                        <a:rPr lang="it" sz="1100" b="0" i="0" u="none" strike="noStrike" cap="none" dirty="0">
                          <a:solidFill>
                            <a:schemeClr val="dk2"/>
                          </a:solidFill>
                          <a:latin typeface="+mn-lt"/>
                          <a:ea typeface="Arial"/>
                          <a:cs typeface="Arial"/>
                          <a:sym typeface="Arial"/>
                        </a:rPr>
                        <a:t>πιχειρηματικής </a:t>
                      </a:r>
                      <a:r>
                        <a:rPr lang="el-GR" sz="1100" b="0" i="0" u="none" strike="noStrike" cap="none" dirty="0">
                          <a:solidFill>
                            <a:schemeClr val="dk2"/>
                          </a:solidFill>
                          <a:latin typeface="+mn-lt"/>
                          <a:ea typeface="Arial"/>
                          <a:cs typeface="Arial"/>
                          <a:sym typeface="Arial"/>
                        </a:rPr>
                        <a:t>Δ</a:t>
                      </a:r>
                      <a:r>
                        <a:rPr lang="it" sz="1100" b="0" i="0" u="none" strike="noStrike" cap="none" dirty="0">
                          <a:solidFill>
                            <a:schemeClr val="dk2"/>
                          </a:solidFill>
                          <a:latin typeface="+mn-lt"/>
                          <a:ea typeface="Arial"/>
                          <a:cs typeface="Arial"/>
                          <a:sym typeface="Arial"/>
                        </a:rPr>
                        <a:t>εοντολογίας και για την παρουσίαση των βέλτιστων πρακτικών επιχειρηματικής δεοντολογίας ως μέρος ενός εγγράφου πολιτικής.</a:t>
                      </a:r>
                      <a:endParaRPr dirty="0">
                        <a:latin typeface="+mn-lt"/>
                      </a:endParaRPr>
                    </a:p>
                    <a:p>
                      <a:pPr marL="139700" marR="0" lvl="0" indent="0" algn="just" rtl="0">
                        <a:lnSpc>
                          <a:spcPct val="100000"/>
                        </a:lnSpc>
                        <a:spcBef>
                          <a:spcPts val="0"/>
                        </a:spcBef>
                        <a:spcAft>
                          <a:spcPts val="0"/>
                        </a:spcAft>
                        <a:buClr>
                          <a:srgbClr val="000000"/>
                        </a:buClr>
                        <a:buSzPts val="1400"/>
                        <a:buFont typeface="Arial"/>
                        <a:buNone/>
                      </a:pPr>
                      <a:endParaRPr sz="1100" b="0" i="0" u="none" strike="noStrike" cap="none" dirty="0">
                        <a:solidFill>
                          <a:schemeClr val="dk2"/>
                        </a:solidFill>
                        <a:latin typeface="+mn-lt"/>
                        <a:ea typeface="Arial"/>
                        <a:cs typeface="Arial"/>
                        <a:sym typeface="Arial"/>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39700" marR="0" lvl="0" indent="0" algn="just" rtl="0">
                        <a:lnSpc>
                          <a:spcPct val="100000"/>
                        </a:lnSpc>
                        <a:spcBef>
                          <a:spcPts val="0"/>
                        </a:spcBef>
                        <a:spcAft>
                          <a:spcPts val="0"/>
                        </a:spcAft>
                        <a:buClr>
                          <a:srgbClr val="000000"/>
                        </a:buClr>
                        <a:buSzPts val="1400"/>
                        <a:buFont typeface="Arial"/>
                        <a:buNone/>
                      </a:pPr>
                      <a:r>
                        <a:rPr lang="it" sz="1100" u="none" strike="noStrike" cap="none" dirty="0">
                          <a:solidFill>
                            <a:schemeClr val="dk2"/>
                          </a:solidFill>
                          <a:latin typeface="+mn-lt"/>
                        </a:rPr>
                        <a:t>- </a:t>
                      </a:r>
                      <a:r>
                        <a:rPr lang="el-GR" sz="1100" b="0" i="0" u="none" strike="noStrike" cap="none" dirty="0">
                          <a:solidFill>
                            <a:schemeClr val="dk2"/>
                          </a:solidFill>
                          <a:latin typeface="Arial"/>
                          <a:ea typeface="Arial"/>
                          <a:cs typeface="Arial"/>
                          <a:sym typeface="Arial"/>
                        </a:rPr>
                        <a:t>Κατοχή της </a:t>
                      </a:r>
                      <a:r>
                        <a:rPr lang="it" sz="1100" u="none" strike="noStrike" cap="none" dirty="0">
                          <a:solidFill>
                            <a:schemeClr val="dk2"/>
                          </a:solidFill>
                          <a:latin typeface="+mn-lt"/>
                        </a:rPr>
                        <a:t>ικανότητα</a:t>
                      </a:r>
                      <a:r>
                        <a:rPr lang="el-GR" sz="1100" u="none" strike="noStrike" cap="none" dirty="0">
                          <a:solidFill>
                            <a:schemeClr val="dk2"/>
                          </a:solidFill>
                          <a:latin typeface="+mn-lt"/>
                        </a:rPr>
                        <a:t>ς</a:t>
                      </a:r>
                      <a:r>
                        <a:rPr lang="it" sz="1100" u="none" strike="noStrike" cap="none" dirty="0">
                          <a:solidFill>
                            <a:schemeClr val="dk2"/>
                          </a:solidFill>
                          <a:latin typeface="+mn-lt"/>
                        </a:rPr>
                        <a:t> να ιδρύει μια οντότητα που τηρεί τις αρχές της κοινωνικής επιχειρηματικότητας και να δημιουργεί μια οντότητα που είναι βιώσιμη, παρέχοντας παράλληλα τα διάφορα οφέλη που σχετίζονται με τους στόχους του οργανισμού.</a:t>
                      </a:r>
                      <a:endParaRPr dirty="0">
                        <a:latin typeface="+mn-lt"/>
                      </a:endParaRPr>
                    </a:p>
                    <a:p>
                      <a:pPr marL="139700" marR="0" lvl="0" indent="0" algn="just" rtl="0">
                        <a:lnSpc>
                          <a:spcPct val="100000"/>
                        </a:lnSpc>
                        <a:spcBef>
                          <a:spcPts val="0"/>
                        </a:spcBef>
                        <a:spcAft>
                          <a:spcPts val="0"/>
                        </a:spcAft>
                        <a:buClr>
                          <a:srgbClr val="000000"/>
                        </a:buClr>
                        <a:buSzPts val="1400"/>
                        <a:buFont typeface="Arial"/>
                        <a:buNone/>
                      </a:pPr>
                      <a:endParaRPr sz="1100" u="none" strike="noStrike" cap="none" dirty="0">
                        <a:solidFill>
                          <a:schemeClr val="dk2"/>
                        </a:solidFill>
                        <a:latin typeface="+mn-lt"/>
                      </a:endParaRPr>
                    </a:p>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dirty="0">
                          <a:solidFill>
                            <a:schemeClr val="dk2"/>
                          </a:solidFill>
                          <a:latin typeface="Arial"/>
                          <a:ea typeface="Arial"/>
                          <a:cs typeface="Arial"/>
                          <a:sym typeface="Arial"/>
                        </a:rPr>
                        <a:t>- </a:t>
                      </a:r>
                      <a:r>
                        <a:rPr lang="el-GR" sz="1100" b="0" i="0" u="none" strike="noStrike" cap="none" dirty="0">
                          <a:solidFill>
                            <a:schemeClr val="dk2"/>
                          </a:solidFill>
                          <a:latin typeface="Arial"/>
                          <a:ea typeface="Arial"/>
                          <a:cs typeface="Arial"/>
                          <a:sym typeface="Arial"/>
                        </a:rPr>
                        <a:t>Κατοχή της </a:t>
                      </a:r>
                      <a:r>
                        <a:rPr lang="it" sz="1100" b="0" i="0" u="none" strike="noStrike" cap="none" dirty="0">
                          <a:solidFill>
                            <a:schemeClr val="dk2"/>
                          </a:solidFill>
                          <a:latin typeface="Arial"/>
                          <a:ea typeface="Arial"/>
                          <a:cs typeface="Arial"/>
                          <a:sym typeface="Arial"/>
                        </a:rPr>
                        <a:t>ικανότητα</a:t>
                      </a:r>
                      <a:r>
                        <a:rPr lang="el-GR" sz="1100" b="0" i="0" u="none" strike="noStrike" cap="none" dirty="0">
                          <a:solidFill>
                            <a:schemeClr val="dk2"/>
                          </a:solidFill>
                          <a:latin typeface="Arial"/>
                          <a:ea typeface="Arial"/>
                          <a:cs typeface="Arial"/>
                          <a:sym typeface="Arial"/>
                        </a:rPr>
                        <a:t>ς</a:t>
                      </a:r>
                      <a:r>
                        <a:rPr lang="it" sz="1100" b="0" i="0" u="none" strike="noStrike" cap="none" dirty="0">
                          <a:solidFill>
                            <a:schemeClr val="dk2"/>
                          </a:solidFill>
                          <a:latin typeface="Arial"/>
                          <a:ea typeface="Arial"/>
                          <a:cs typeface="Arial"/>
                          <a:sym typeface="Arial"/>
                        </a:rPr>
                        <a:t> </a:t>
                      </a:r>
                      <a:r>
                        <a:rPr lang="it" sz="1100" u="none" strike="noStrike" cap="none" dirty="0">
                          <a:solidFill>
                            <a:schemeClr val="dk2"/>
                          </a:solidFill>
                          <a:latin typeface="+mn-lt"/>
                        </a:rPr>
                        <a:t> να δημιουργήσει μια πολιτική </a:t>
                      </a:r>
                      <a:r>
                        <a:rPr lang="el-GR" sz="1100" b="0" i="0" u="none" strike="noStrike" cap="none" dirty="0">
                          <a:solidFill>
                            <a:schemeClr val="dk2"/>
                          </a:solidFill>
                          <a:latin typeface="Arial"/>
                          <a:ea typeface="Arial"/>
                          <a:cs typeface="Arial"/>
                          <a:sym typeface="Arial"/>
                        </a:rPr>
                        <a:t>Ε</a:t>
                      </a:r>
                      <a:r>
                        <a:rPr lang="it" sz="1100" b="0" i="0" u="none" strike="noStrike" cap="none" dirty="0">
                          <a:solidFill>
                            <a:schemeClr val="dk2"/>
                          </a:solidFill>
                          <a:latin typeface="Arial"/>
                          <a:ea typeface="Arial"/>
                          <a:cs typeface="Arial"/>
                          <a:sym typeface="Arial"/>
                        </a:rPr>
                        <a:t>πιχειρηματικής </a:t>
                      </a:r>
                      <a:r>
                        <a:rPr lang="el-GR" sz="1100" b="0" i="0" u="none" strike="noStrike" cap="none" dirty="0">
                          <a:solidFill>
                            <a:schemeClr val="dk2"/>
                          </a:solidFill>
                          <a:latin typeface="Arial"/>
                          <a:ea typeface="Arial"/>
                          <a:cs typeface="Arial"/>
                          <a:sym typeface="Arial"/>
                        </a:rPr>
                        <a:t>Δ</a:t>
                      </a:r>
                      <a:r>
                        <a:rPr lang="it" sz="1100" b="0" i="0" u="none" strike="noStrike" cap="none" dirty="0">
                          <a:solidFill>
                            <a:schemeClr val="dk2"/>
                          </a:solidFill>
                          <a:latin typeface="Arial"/>
                          <a:ea typeface="Arial"/>
                          <a:cs typeface="Arial"/>
                          <a:sym typeface="Arial"/>
                        </a:rPr>
                        <a:t>εοντολογία</a:t>
                      </a:r>
                      <a:r>
                        <a:rPr lang="it" sz="1100" u="none" strike="noStrike" cap="none" dirty="0">
                          <a:solidFill>
                            <a:schemeClr val="dk2"/>
                          </a:solidFill>
                          <a:latin typeface="+mn-lt"/>
                        </a:rPr>
                        <a:t>ς και να την εφαρμόσει εντός του οργανισμού.</a:t>
                      </a:r>
                      <a:endParaRPr dirty="0">
                        <a:latin typeface="+mn-lt"/>
                      </a:endParaRPr>
                    </a:p>
                    <a:p>
                      <a:pPr marL="139700" marR="0" lvl="0" indent="0" algn="just" rtl="0">
                        <a:lnSpc>
                          <a:spcPct val="100000"/>
                        </a:lnSpc>
                        <a:spcBef>
                          <a:spcPts val="0"/>
                        </a:spcBef>
                        <a:spcAft>
                          <a:spcPts val="0"/>
                        </a:spcAft>
                        <a:buClr>
                          <a:srgbClr val="000000"/>
                        </a:buClr>
                        <a:buSzPts val="1400"/>
                        <a:buFont typeface="Arial"/>
                        <a:buNone/>
                      </a:pPr>
                      <a:endParaRPr sz="1100" u="none" strike="noStrike" cap="none" dirty="0">
                        <a:solidFill>
                          <a:schemeClr val="dk2"/>
                        </a:solidFill>
                        <a:latin typeface="+mn-lt"/>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0" name="Google Shape;110;p4"/>
          <p:cNvSpPr/>
          <p:nvPr/>
        </p:nvSpPr>
        <p:spPr>
          <a:xfrm>
            <a:off x="1275762" y="136955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4"/>
          <p:cNvSpPr txBox="1"/>
          <p:nvPr/>
        </p:nvSpPr>
        <p:spPr>
          <a:xfrm>
            <a:off x="2147932" y="400066"/>
            <a:ext cx="5234940"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 sz="19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Μεθοδολογία - EQF</a:t>
            </a:r>
            <a:endParaRPr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00000"/>
              </a:lnSpc>
              <a:spcBef>
                <a:spcPts val="0"/>
              </a:spcBef>
              <a:spcAft>
                <a:spcPts val="0"/>
              </a:spcAft>
              <a:buNone/>
            </a:pPr>
            <a:br>
              <a:rPr lang="it"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br>
            <a:endParaRPr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9"/>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sz="2900">
                <a:latin typeface="Lato"/>
                <a:ea typeface="Lato"/>
                <a:cs typeface="Lato"/>
                <a:sym typeface="Lato"/>
              </a:rPr>
              <a:t>3.2 Το τετραμερές πλαίσιο ορισμού της ΕΚΕ</a:t>
            </a:r>
            <a:endParaRPr sz="4100">
              <a:latin typeface="Lato"/>
              <a:ea typeface="Lato"/>
              <a:cs typeface="Lato"/>
              <a:sym typeface="Lato"/>
            </a:endParaRPr>
          </a:p>
        </p:txBody>
      </p:sp>
      <p:sp>
        <p:nvSpPr>
          <p:cNvPr id="517" name="Google Shape;517;p39"/>
          <p:cNvSpPr txBox="1">
            <a:spLocks noGrp="1"/>
          </p:cNvSpPr>
          <p:nvPr>
            <p:ph type="body" idx="2"/>
          </p:nvPr>
        </p:nvSpPr>
        <p:spPr>
          <a:xfrm>
            <a:off x="5407762" y="1113595"/>
            <a:ext cx="3132734" cy="3147509"/>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SzPts val="1800"/>
              <a:buNone/>
            </a:pPr>
            <a:r>
              <a:rPr lang="it" sz="1600">
                <a:solidFill>
                  <a:schemeClr val="dk2"/>
                </a:solidFill>
                <a:latin typeface="Lato"/>
                <a:ea typeface="Lato"/>
                <a:cs typeface="Lato"/>
                <a:sym typeface="Lato"/>
              </a:rPr>
              <a:t>Η εταιρική κοινωνική ευθύνη περιλαμβάνει τις οικονομικές, νομικές, ηθικές και διακριτικές (φιλανθρωπικές) προσδοκίες που έχει η κοινωνία από τους οργανισμούς σε μια δεδομένη χρονική στιγμή" (Carroll </a:t>
            </a:r>
            <a:r>
              <a:rPr lang="it" sz="1600" u="sng">
                <a:solidFill>
                  <a:srgbClr val="004B83"/>
                </a:solidFill>
                <a:latin typeface="Lato"/>
                <a:ea typeface="Lato"/>
                <a:cs typeface="Lato"/>
                <a:sym typeface="Lato"/>
                <a:hlinkClick r:id="rId3">
                  <a:extLst>
                    <a:ext uri="{A12FA001-AC4F-418D-AE19-62706E023703}">
                      <ahyp:hlinkClr xmlns:ahyp="http://schemas.microsoft.com/office/drawing/2018/hyperlinkcolor" val="tx"/>
                    </a:ext>
                  </a:extLst>
                </a:hlinkClick>
              </a:rPr>
              <a:t>1979</a:t>
            </a:r>
            <a:r>
              <a:rPr lang="it" sz="1600">
                <a:solidFill>
                  <a:schemeClr val="dk2"/>
                </a:solidFill>
                <a:latin typeface="Lato"/>
                <a:ea typeface="Lato"/>
                <a:cs typeface="Lato"/>
                <a:sym typeface="Lato"/>
              </a:rPr>
              <a:t>, </a:t>
            </a:r>
            <a:r>
              <a:rPr lang="it" sz="1600" u="sng">
                <a:solidFill>
                  <a:srgbClr val="004B83"/>
                </a:solidFill>
                <a:latin typeface="Lato"/>
                <a:ea typeface="Lato"/>
                <a:cs typeface="Lato"/>
                <a:sym typeface="Lato"/>
                <a:hlinkClick r:id="rId3">
                  <a:extLst>
                    <a:ext uri="{A12FA001-AC4F-418D-AE19-62706E023703}">
                      <ahyp:hlinkClr xmlns:ahyp="http://schemas.microsoft.com/office/drawing/2018/hyperlinkcolor" val="tx"/>
                    </a:ext>
                  </a:extLst>
                </a:hlinkClick>
              </a:rPr>
              <a:t>1991</a:t>
            </a:r>
            <a:r>
              <a:rPr lang="it" sz="1600">
                <a:solidFill>
                  <a:schemeClr val="dk2"/>
                </a:solidFill>
                <a:latin typeface="Lato"/>
                <a:ea typeface="Lato"/>
                <a:cs typeface="Lato"/>
                <a:sym typeface="Lato"/>
              </a:rPr>
              <a:t>). </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518" name="Google Shape;518;p3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19" name="Google Shape;519;p3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0"/>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600"/>
              </a:spcAft>
              <a:buSzPts val="3600"/>
              <a:buNone/>
            </a:pPr>
            <a:r>
              <a:rPr lang="it" sz="2900">
                <a:latin typeface="Lato"/>
                <a:ea typeface="Lato"/>
                <a:cs typeface="Lato"/>
                <a:sym typeface="Lato"/>
              </a:rPr>
              <a:t>Οικονομικές ευθύνες</a:t>
            </a:r>
            <a:endParaRPr sz="2900">
              <a:latin typeface="Lato"/>
              <a:ea typeface="Lato"/>
              <a:cs typeface="Lato"/>
              <a:sym typeface="Lato"/>
            </a:endParaRPr>
          </a:p>
        </p:txBody>
      </p:sp>
      <p:sp>
        <p:nvSpPr>
          <p:cNvPr id="525" name="Google Shape;525;p40"/>
          <p:cNvSpPr txBox="1">
            <a:spLocks noGrp="1"/>
          </p:cNvSpPr>
          <p:nvPr>
            <p:ph type="body" idx="2"/>
          </p:nvPr>
        </p:nvSpPr>
        <p:spPr>
          <a:xfrm>
            <a:off x="4496844" y="353923"/>
            <a:ext cx="4572000" cy="4789577"/>
          </a:xfrm>
          <a:prstGeom prst="rect">
            <a:avLst/>
          </a:prstGeom>
          <a:noFill/>
          <a:ln>
            <a:noFill/>
          </a:ln>
        </p:spPr>
        <p:txBody>
          <a:bodyPr spcFirstLastPara="1" wrap="square" lIns="91425" tIns="91425" rIns="91425" bIns="91425" anchor="ctr" anchorCtr="0">
            <a:noAutofit/>
          </a:bodyPr>
          <a:lstStyle/>
          <a:p>
            <a:pPr marL="457200" marR="50800" lvl="0" indent="-336550" algn="just" rtl="0">
              <a:lnSpc>
                <a:spcPct val="115000"/>
              </a:lnSpc>
              <a:spcBef>
                <a:spcPts val="1200"/>
              </a:spcBef>
              <a:spcAft>
                <a:spcPts val="0"/>
              </a:spcAft>
              <a:buClr>
                <a:schemeClr val="dk2"/>
              </a:buClr>
              <a:buSzPts val="1700"/>
              <a:buFont typeface="Times New Roman"/>
              <a:buChar char="●"/>
            </a:pPr>
            <a:r>
              <a:rPr lang="it" sz="1600" dirty="0">
                <a:solidFill>
                  <a:schemeClr val="dk2"/>
                </a:solidFill>
                <a:latin typeface="Lato"/>
                <a:ea typeface="Lato"/>
                <a:cs typeface="Lato"/>
                <a:sym typeface="Lato"/>
              </a:rPr>
              <a:t>Ως θεμελιώδης όρος ή απαίτηση ύπαρξης, οι επιχειρήσεις έχουν οικονομική ευθύνη απέναντι στην κοινωνία που επέτρεψε τη δημιουργία και τη διατήρησή τους. </a:t>
            </a:r>
            <a:endParaRPr sz="1600" dirty="0">
              <a:solidFill>
                <a:schemeClr val="dk2"/>
              </a:solidFill>
              <a:latin typeface="Lato"/>
              <a:ea typeface="Lato"/>
              <a:cs typeface="Lato"/>
              <a:sym typeface="Lato"/>
            </a:endParaRPr>
          </a:p>
          <a:p>
            <a:pPr marL="457200" marR="50800" lvl="0" indent="-336550" algn="just" rtl="0">
              <a:lnSpc>
                <a:spcPct val="115000"/>
              </a:lnSpc>
              <a:spcBef>
                <a:spcPts val="0"/>
              </a:spcBef>
              <a:spcAft>
                <a:spcPts val="0"/>
              </a:spcAft>
              <a:buClr>
                <a:schemeClr val="dk2"/>
              </a:buClr>
              <a:buSzPts val="1700"/>
              <a:buFont typeface="Times New Roman"/>
              <a:buChar char="●"/>
            </a:pPr>
            <a:r>
              <a:rPr lang="it" sz="1600" dirty="0">
                <a:solidFill>
                  <a:schemeClr val="dk2"/>
                </a:solidFill>
                <a:latin typeface="Lato"/>
                <a:ea typeface="Lato"/>
                <a:cs typeface="Lato"/>
                <a:sym typeface="Lato"/>
              </a:rPr>
              <a:t>Η κοινωνία αναμένει, και μάλιστα απαιτεί, οι επιχειρηματικοί οργανισμοί να είναι σε θέση να συντηρούνται και ο μόνος τρόπος για να γίνει αυτό είναι να είναι κερδοφόροι και να μπορούν να δώσουν κίνητρα στους ιδιοκτήτες ή τους μετόχους να επενδύσουν και να έχουν αρκετούς πόρους για να συνεχίσουν τη λειτουργία τους. </a:t>
            </a:r>
            <a:endParaRPr sz="1600" dirty="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600" dirty="0"/>
          </a:p>
        </p:txBody>
      </p:sp>
      <p:pic>
        <p:nvPicPr>
          <p:cNvPr id="526" name="Google Shape;526;p4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27" name="Google Shape;527;p4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Νομικές ευθύνες</a:t>
            </a:r>
            <a:endParaRPr sz="2900">
              <a:latin typeface="Lato"/>
              <a:ea typeface="Lato"/>
              <a:cs typeface="Lato"/>
              <a:sym typeface="Lato"/>
            </a:endParaRPr>
          </a:p>
        </p:txBody>
      </p:sp>
      <p:sp>
        <p:nvSpPr>
          <p:cNvPr id="533" name="Google Shape;533;p41"/>
          <p:cNvSpPr txBox="1">
            <a:spLocks noGrp="1"/>
          </p:cNvSpPr>
          <p:nvPr>
            <p:ph type="body" idx="2"/>
          </p:nvPr>
        </p:nvSpPr>
        <p:spPr>
          <a:xfrm>
            <a:off x="4405027" y="-125260"/>
            <a:ext cx="4672208" cy="4665043"/>
          </a:xfrm>
          <a:prstGeom prst="rect">
            <a:avLst/>
          </a:prstGeom>
          <a:noFill/>
          <a:ln>
            <a:noFill/>
          </a:ln>
        </p:spPr>
        <p:txBody>
          <a:bodyPr spcFirstLastPara="1" wrap="square" lIns="91425" tIns="91425" rIns="91425" bIns="91425" anchor="ctr" anchorCtr="0">
            <a:noAutofit/>
          </a:bodyPr>
          <a:lstStyle/>
          <a:p>
            <a:pPr marL="457200" marR="50800" lvl="0" indent="-330200" algn="just" rtl="0">
              <a:lnSpc>
                <a:spcPct val="115000"/>
              </a:lnSpc>
              <a:spcBef>
                <a:spcPts val="1200"/>
              </a:spcBef>
              <a:spcAft>
                <a:spcPts val="0"/>
              </a:spcAft>
              <a:buClr>
                <a:schemeClr val="dk2"/>
              </a:buClr>
              <a:buSzPts val="1600"/>
              <a:buFont typeface="Times New Roman"/>
              <a:buChar char="●"/>
            </a:pPr>
            <a:r>
              <a:rPr lang="it" sz="1500" dirty="0">
                <a:solidFill>
                  <a:schemeClr val="dk2"/>
                </a:solidFill>
                <a:latin typeface="Lato"/>
                <a:ea typeface="Lato"/>
                <a:cs typeface="Lato"/>
                <a:sym typeface="Lato"/>
              </a:rPr>
              <a:t>Η κοινωνία έχει θεσπίσει τους ελάχιστους βασικούς κανόνες βάσει των οποίων αναμένεται να </a:t>
            </a:r>
            <a:r>
              <a:rPr lang="el-GR" sz="1500" dirty="0">
                <a:solidFill>
                  <a:schemeClr val="dk2"/>
                </a:solidFill>
              </a:rPr>
              <a:t>λειτουργούν </a:t>
            </a:r>
            <a:r>
              <a:rPr lang="it" sz="1500" dirty="0">
                <a:solidFill>
                  <a:schemeClr val="dk2"/>
                </a:solidFill>
                <a:latin typeface="Lato"/>
                <a:ea typeface="Lato"/>
                <a:cs typeface="Lato"/>
                <a:sym typeface="Lato"/>
              </a:rPr>
              <a:t>οι επιχειρήσεις. Αυτοί οι βασικοί κανόνες περιλαμβάνουν νόμους και κανονισμούς και στην πραγματικότητα αντικατοπτρίζουν την άποψη της κοινωνίας για την "κωδικοποιημένη ηθική", δεδομένου ότι εκφράζουν τις θεμελιώδεις έννοιες των δίκαιων επιχειρηματικών πρακτικών, όπως καθορίζονται από τους νομοθέτες σε ομοσπονδιακό, πολιτειακό και τοπικό επίπεδο. </a:t>
            </a:r>
            <a:endParaRPr sz="1500" dirty="0">
              <a:solidFill>
                <a:schemeClr val="dk2"/>
              </a:solidFill>
              <a:latin typeface="Lato"/>
              <a:ea typeface="Lato"/>
              <a:cs typeface="Lato"/>
              <a:sym typeface="Lato"/>
            </a:endParaRPr>
          </a:p>
          <a:p>
            <a:pPr marL="457200" marR="50800" lvl="0" indent="-330200" algn="just" rtl="0">
              <a:lnSpc>
                <a:spcPct val="115000"/>
              </a:lnSpc>
              <a:spcBef>
                <a:spcPts val="0"/>
              </a:spcBef>
              <a:spcAft>
                <a:spcPts val="0"/>
              </a:spcAft>
              <a:buClr>
                <a:schemeClr val="dk2"/>
              </a:buClr>
              <a:buSzPts val="1600"/>
              <a:buFont typeface="Times New Roman"/>
              <a:buChar char="●"/>
            </a:pPr>
            <a:r>
              <a:rPr lang="it" sz="1500" dirty="0">
                <a:solidFill>
                  <a:schemeClr val="dk2"/>
                </a:solidFill>
                <a:latin typeface="Lato"/>
                <a:ea typeface="Lato"/>
                <a:cs typeface="Lato"/>
                <a:sym typeface="Lato"/>
              </a:rPr>
              <a:t>Οι επιχειρήσεις αναμένεται και απαιτείται να συμμορφώνονται με τους εν λόγω νόμους και κανονισμούς ως προϋπόθεση λειτουργίας. </a:t>
            </a:r>
            <a:endParaRPr sz="1500" dirty="0">
              <a:solidFill>
                <a:schemeClr val="dk2"/>
              </a:solidFill>
              <a:latin typeface="Lato"/>
              <a:ea typeface="Lato"/>
              <a:cs typeface="Lato"/>
              <a:sym typeface="Lato"/>
            </a:endParaRPr>
          </a:p>
        </p:txBody>
      </p:sp>
      <p:pic>
        <p:nvPicPr>
          <p:cNvPr id="534" name="Google Shape;534;p41"/>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35" name="Google Shape;535;p41"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Νομικές ευθύνες</a:t>
            </a:r>
            <a:endParaRPr sz="2900">
              <a:latin typeface="Lato"/>
              <a:ea typeface="Lato"/>
              <a:cs typeface="Lato"/>
              <a:sym typeface="Lato"/>
            </a:endParaRPr>
          </a:p>
        </p:txBody>
      </p:sp>
      <p:sp>
        <p:nvSpPr>
          <p:cNvPr id="541" name="Google Shape;541;p42"/>
          <p:cNvSpPr txBox="1">
            <a:spLocks noGrp="1"/>
          </p:cNvSpPr>
          <p:nvPr>
            <p:ph type="body" idx="2"/>
          </p:nvPr>
        </p:nvSpPr>
        <p:spPr>
          <a:xfrm>
            <a:off x="4496844" y="191805"/>
            <a:ext cx="4709786" cy="4292513"/>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SzPts val="1800"/>
              <a:buNone/>
            </a:pPr>
            <a:r>
              <a:rPr lang="it" sz="1500" dirty="0">
                <a:solidFill>
                  <a:schemeClr val="dk2"/>
                </a:solidFill>
                <a:latin typeface="Lato"/>
                <a:ea typeface="Lato"/>
                <a:cs typeface="Lato"/>
                <a:sym typeface="Lato"/>
              </a:rPr>
              <a:t>Οι προσδοκίες της κοινωνίας από τις επιχειρήσεις περιλαμβάνουν</a:t>
            </a:r>
            <a:endParaRPr sz="1500" dirty="0">
              <a:solidFill>
                <a:schemeClr val="dk2"/>
              </a:solidFill>
              <a:latin typeface="Lato"/>
              <a:ea typeface="Lato"/>
              <a:cs typeface="Lato"/>
              <a:sym typeface="Lato"/>
            </a:endParaRPr>
          </a:p>
          <a:p>
            <a:pPr marL="457200" lvl="0" indent="-330200" algn="just" rtl="0">
              <a:lnSpc>
                <a:spcPct val="115000"/>
              </a:lnSpc>
              <a:spcBef>
                <a:spcPts val="1800"/>
              </a:spcBef>
              <a:spcAft>
                <a:spcPts val="0"/>
              </a:spcAft>
              <a:buClr>
                <a:schemeClr val="dk2"/>
              </a:buClr>
              <a:buSzPts val="1600"/>
              <a:buFont typeface="Arial"/>
              <a:buChar char="●"/>
            </a:pPr>
            <a:r>
              <a:rPr lang="it" sz="1500" dirty="0">
                <a:solidFill>
                  <a:schemeClr val="dk2"/>
                </a:solidFill>
                <a:latin typeface="Lato"/>
                <a:ea typeface="Lato"/>
                <a:cs typeface="Lato"/>
                <a:sym typeface="Lato"/>
              </a:rPr>
              <a:t>Εκτέλεση με τρόπο που να συνάδει με τις προσδοκίες της κυβέρνησης και του νόμου</a:t>
            </a:r>
            <a:endParaRPr sz="1500" dirty="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500" dirty="0">
                <a:solidFill>
                  <a:schemeClr val="dk2"/>
                </a:solidFill>
                <a:latin typeface="Lato"/>
                <a:ea typeface="Lato"/>
                <a:cs typeface="Lato"/>
                <a:sym typeface="Lato"/>
              </a:rPr>
              <a:t>Συμμόρφωση με διάφορους ομοσπονδιακούς, πολιτειακούς και τοπικούς κανονισμούς</a:t>
            </a:r>
            <a:endParaRPr sz="1500" dirty="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el-GR" sz="1500" dirty="0">
                <a:solidFill>
                  <a:schemeClr val="dk2"/>
                </a:solidFill>
                <a:latin typeface="Lato"/>
                <a:ea typeface="Lato"/>
                <a:cs typeface="Lato"/>
                <a:sym typeface="Lato"/>
              </a:rPr>
              <a:t>Τη συμπεριφορά τους</a:t>
            </a:r>
            <a:r>
              <a:rPr lang="it" sz="1500" dirty="0">
                <a:solidFill>
                  <a:schemeClr val="dk2"/>
                </a:solidFill>
                <a:latin typeface="Lato"/>
                <a:ea typeface="Lato"/>
                <a:cs typeface="Lato"/>
                <a:sym typeface="Lato"/>
              </a:rPr>
              <a:t> ως νομοταγείς εταιρικοί πολίτες</a:t>
            </a:r>
            <a:endParaRPr sz="1500" dirty="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500" dirty="0">
                <a:solidFill>
                  <a:schemeClr val="dk2"/>
                </a:solidFill>
                <a:latin typeface="Lato"/>
                <a:ea typeface="Lato"/>
                <a:cs typeface="Lato"/>
                <a:sym typeface="Lato"/>
              </a:rPr>
              <a:t>Εκπλήρωση όλων των νομικών υποχρεώσεών τους προς τους κοινωνικούς εταίρους</a:t>
            </a:r>
            <a:endParaRPr sz="1500" dirty="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500" dirty="0">
                <a:solidFill>
                  <a:schemeClr val="dk2"/>
                </a:solidFill>
                <a:latin typeface="Lato"/>
                <a:ea typeface="Lato"/>
                <a:cs typeface="Lato"/>
                <a:sym typeface="Lato"/>
              </a:rPr>
              <a:t>Παροχή αγαθών και υπηρεσιών που πληρούν τουλάχιστον τις ελάχιστες νομικές απαιτήσεις</a:t>
            </a:r>
            <a:endParaRPr sz="1500" dirty="0">
              <a:solidFill>
                <a:schemeClr val="dk2"/>
              </a:solidFill>
              <a:latin typeface="Lato"/>
              <a:ea typeface="Lato"/>
              <a:cs typeface="Lato"/>
              <a:sym typeface="Lato"/>
            </a:endParaRPr>
          </a:p>
        </p:txBody>
      </p:sp>
      <p:pic>
        <p:nvPicPr>
          <p:cNvPr id="542" name="Google Shape;542;p4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43" name="Google Shape;543;p4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4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49" name="Google Shape;549;p43"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550" name="Google Shape;550;p43"/>
          <p:cNvPicPr preferRelativeResize="0"/>
          <p:nvPr/>
        </p:nvPicPr>
        <p:blipFill>
          <a:blip r:embed="rId5">
            <a:alphaModFix/>
          </a:blip>
          <a:stretch>
            <a:fillRect/>
          </a:stretch>
        </p:blipFill>
        <p:spPr>
          <a:xfrm>
            <a:off x="3105945" y="148681"/>
            <a:ext cx="3465876" cy="4516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sp>
        <p:nvSpPr>
          <p:cNvPr id="555" name="Google Shape;555;p44"/>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Ηθικές ευθύνες</a:t>
            </a:r>
            <a:endParaRPr sz="2900">
              <a:latin typeface="Lato"/>
              <a:ea typeface="Lato"/>
              <a:cs typeface="Lato"/>
              <a:sym typeface="Lato"/>
            </a:endParaRPr>
          </a:p>
        </p:txBody>
      </p:sp>
      <p:sp>
        <p:nvSpPr>
          <p:cNvPr id="556" name="Google Shape;556;p44"/>
          <p:cNvSpPr txBox="1">
            <a:spLocks noGrp="1"/>
          </p:cNvSpPr>
          <p:nvPr>
            <p:ph type="body" idx="2"/>
          </p:nvPr>
        </p:nvSpPr>
        <p:spPr>
          <a:xfrm>
            <a:off x="4572000" y="522281"/>
            <a:ext cx="4494700" cy="4098938"/>
          </a:xfrm>
          <a:prstGeom prst="rect">
            <a:avLst/>
          </a:prstGeom>
          <a:noFill/>
          <a:ln>
            <a:noFill/>
          </a:ln>
        </p:spPr>
        <p:txBody>
          <a:bodyPr spcFirstLastPara="1" wrap="square" lIns="91425" tIns="91425" rIns="91425" bIns="91425" anchor="ctr" anchorCtr="0">
            <a:noAutofit/>
          </a:bodyPr>
          <a:lstStyle/>
          <a:p>
            <a:pPr marL="457200" lvl="0" indent="-349250" algn="just" rtl="0">
              <a:lnSpc>
                <a:spcPct val="115000"/>
              </a:lnSpc>
              <a:spcBef>
                <a:spcPts val="0"/>
              </a:spcBef>
              <a:spcAft>
                <a:spcPts val="0"/>
              </a:spcAft>
              <a:buClr>
                <a:schemeClr val="dk2"/>
              </a:buClr>
              <a:buSzPts val="1900"/>
              <a:buFont typeface="Times New Roman"/>
              <a:buChar char="●"/>
            </a:pPr>
            <a:r>
              <a:rPr lang="it" sz="1600" dirty="0">
                <a:solidFill>
                  <a:schemeClr val="dk2"/>
                </a:solidFill>
                <a:latin typeface="Lato"/>
                <a:ea typeface="Lato"/>
                <a:cs typeface="Lato"/>
                <a:sym typeface="Lato"/>
              </a:rPr>
              <a:t>Πέραν των όσων απαιτούνται από τους νόμους και τους κανονισμούς, η κοινωνία αναμένει από τις επιχειρήσεις να λειτουργούν και να διεξάγουν τις υποθέσεις τους με ηθικό τρόπο. </a:t>
            </a:r>
            <a:endParaRPr sz="1600" dirty="0">
              <a:solidFill>
                <a:schemeClr val="dk2"/>
              </a:solidFill>
              <a:latin typeface="Lato"/>
              <a:ea typeface="Lato"/>
              <a:cs typeface="Lato"/>
              <a:sym typeface="Lato"/>
            </a:endParaRPr>
          </a:p>
          <a:p>
            <a:pPr lvl="0" indent="-349250" algn="just">
              <a:buClr>
                <a:schemeClr val="dk2"/>
              </a:buClr>
              <a:buSzPts val="1900"/>
              <a:buFont typeface="Times New Roman"/>
              <a:buChar char="●"/>
            </a:pPr>
            <a:r>
              <a:rPr lang="it" sz="1600" dirty="0">
                <a:solidFill>
                  <a:schemeClr val="dk2"/>
                </a:solidFill>
                <a:latin typeface="Lato"/>
                <a:ea typeface="Lato"/>
                <a:cs typeface="Lato"/>
                <a:sym typeface="Lato"/>
              </a:rPr>
              <a:t>Η ανάληψη ηθικών ευθυνών συνεπάγεται ότι οι οργανισμοί θα υιοθετήσουν εκείνες τις δραστηριότητες, τους κανόνες, τα πρότυπα και τις πρακτικές που, παρόλο που δεν έχουν κωδικοποιηθεί σε νόμο, </a:t>
            </a:r>
            <a:r>
              <a:rPr lang="it" sz="1600" dirty="0">
                <a:solidFill>
                  <a:schemeClr val="dk2"/>
                </a:solidFill>
              </a:rPr>
              <a:t>εντούτοις</a:t>
            </a:r>
            <a:r>
              <a:rPr lang="el-GR" sz="1600" dirty="0">
                <a:solidFill>
                  <a:schemeClr val="dk2"/>
                </a:solidFill>
              </a:rPr>
              <a:t> </a:t>
            </a:r>
            <a:r>
              <a:rPr lang="it" sz="1600" dirty="0">
                <a:solidFill>
                  <a:schemeClr val="dk2"/>
                </a:solidFill>
              </a:rPr>
              <a:t>αναμένονται.</a:t>
            </a:r>
            <a:endParaRPr sz="1600" dirty="0">
              <a:solidFill>
                <a:schemeClr val="dk2"/>
              </a:solidFill>
              <a:latin typeface="Lato"/>
              <a:ea typeface="Lato"/>
              <a:cs typeface="Lato"/>
              <a:sym typeface="Lato"/>
            </a:endParaRPr>
          </a:p>
        </p:txBody>
      </p:sp>
      <p:pic>
        <p:nvPicPr>
          <p:cNvPr id="557" name="Google Shape;557;p4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58" name="Google Shape;558;p4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5"/>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Ηθικές ευθύνες</a:t>
            </a:r>
            <a:endParaRPr sz="2900">
              <a:latin typeface="Lato"/>
              <a:ea typeface="Lato"/>
              <a:cs typeface="Lato"/>
              <a:sym typeface="Lato"/>
            </a:endParaRPr>
          </a:p>
        </p:txBody>
      </p:sp>
      <p:sp>
        <p:nvSpPr>
          <p:cNvPr id="564" name="Google Shape;564;p45"/>
          <p:cNvSpPr txBox="1">
            <a:spLocks noGrp="1"/>
          </p:cNvSpPr>
          <p:nvPr>
            <p:ph type="body" idx="2"/>
          </p:nvPr>
        </p:nvSpPr>
        <p:spPr>
          <a:xfrm>
            <a:off x="4505235" y="189965"/>
            <a:ext cx="4572000" cy="4853813"/>
          </a:xfrm>
          <a:prstGeom prst="rect">
            <a:avLst/>
          </a:prstGeom>
          <a:noFill/>
          <a:ln>
            <a:noFill/>
          </a:ln>
        </p:spPr>
        <p:txBody>
          <a:bodyPr spcFirstLastPara="1" wrap="square" lIns="91425" tIns="91425" rIns="91425" bIns="91425" anchor="ctr" anchorCtr="0">
            <a:noAutofit/>
          </a:bodyPr>
          <a:lstStyle/>
          <a:p>
            <a:pPr marL="457200" lvl="0" indent="-368300" algn="just" rtl="0">
              <a:lnSpc>
                <a:spcPct val="115000"/>
              </a:lnSpc>
              <a:spcBef>
                <a:spcPts val="0"/>
              </a:spcBef>
              <a:spcAft>
                <a:spcPts val="0"/>
              </a:spcAft>
              <a:buClr>
                <a:schemeClr val="dk2"/>
              </a:buClr>
              <a:buSzPts val="2200"/>
              <a:buFont typeface="Times New Roman"/>
              <a:buChar char="●"/>
            </a:pPr>
            <a:r>
              <a:rPr lang="it" sz="1400" dirty="0">
                <a:solidFill>
                  <a:schemeClr val="dk2"/>
                </a:solidFill>
                <a:latin typeface="Lato"/>
                <a:ea typeface="Lato"/>
                <a:cs typeface="Lato"/>
                <a:sym typeface="Lato"/>
              </a:rPr>
              <a:t>Μέρος της ηθικής προσδοκίας είναι ότι οι επιχειρήσεις θα ανταποκρίνονται στο "πνεύμα" του νόμου, όχι μόνο στο γράμμα του νόμου. </a:t>
            </a:r>
            <a:endParaRPr sz="1400" dirty="0"/>
          </a:p>
          <a:p>
            <a:pPr marL="457200" lvl="0" indent="-368300" algn="just" rtl="0">
              <a:lnSpc>
                <a:spcPct val="115000"/>
              </a:lnSpc>
              <a:spcBef>
                <a:spcPts val="0"/>
              </a:spcBef>
              <a:spcAft>
                <a:spcPts val="0"/>
              </a:spcAft>
              <a:buClr>
                <a:schemeClr val="dk2"/>
              </a:buClr>
              <a:buSzPts val="2200"/>
              <a:buFont typeface="Times New Roman"/>
              <a:buChar char="●"/>
            </a:pPr>
            <a:r>
              <a:rPr lang="it" sz="1400" dirty="0">
                <a:solidFill>
                  <a:schemeClr val="dk2"/>
                </a:solidFill>
                <a:latin typeface="Lato"/>
                <a:ea typeface="Lato"/>
                <a:cs typeface="Lato"/>
                <a:sym typeface="Lato"/>
              </a:rPr>
              <a:t>Μια άλλη πτυχή της ηθικής προσδοκίας είναι ότι οι επιχειρήσεις θα διεξάγουν τις υποθέσεις τους με δίκαιο και αντικειμενικό τρόπο ακόμη και στις περιπτώσεις που οι νόμοι δεν παρέχουν καθοδήγηση ή δεν υπαγορεύουν τρόπους δράσης. </a:t>
            </a:r>
            <a:endParaRPr sz="1400" dirty="0"/>
          </a:p>
          <a:p>
            <a:pPr marL="457200" lvl="0" indent="-368300" algn="just" rtl="0">
              <a:lnSpc>
                <a:spcPct val="115000"/>
              </a:lnSpc>
              <a:spcBef>
                <a:spcPts val="0"/>
              </a:spcBef>
              <a:spcAft>
                <a:spcPts val="0"/>
              </a:spcAft>
              <a:buClr>
                <a:schemeClr val="dk2"/>
              </a:buClr>
              <a:buSzPts val="2200"/>
              <a:buFont typeface="Times New Roman"/>
              <a:buChar char="●"/>
            </a:pPr>
            <a:r>
              <a:rPr lang="it" sz="1400" dirty="0">
                <a:solidFill>
                  <a:schemeClr val="dk2"/>
                </a:solidFill>
                <a:latin typeface="Lato"/>
                <a:ea typeface="Lato"/>
                <a:cs typeface="Lato"/>
                <a:sym typeface="Lato"/>
              </a:rPr>
              <a:t>Έτσι, οι ηθικές ευθύνες περιλαμβάνουν τις δραστηριότητες, τα πρότυπα, τις πολιτικές και τις πρακτικές που αναμένονται ή απαγορεύονται από την κοινωνία, ακόμη και αν δεν έχουν κωδικοποιηθεί σε νόμο. </a:t>
            </a:r>
            <a:endParaRPr sz="1400" dirty="0">
              <a:latin typeface="Lato"/>
              <a:ea typeface="Lato"/>
              <a:cs typeface="Lato"/>
              <a:sym typeface="Lato"/>
            </a:endParaRPr>
          </a:p>
        </p:txBody>
      </p:sp>
      <p:pic>
        <p:nvPicPr>
          <p:cNvPr id="565" name="Google Shape;565;p4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66" name="Google Shape;566;p4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6"/>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Ηθικές ευθύνες</a:t>
            </a:r>
            <a:endParaRPr sz="2900">
              <a:latin typeface="Lato"/>
              <a:ea typeface="Lato"/>
              <a:cs typeface="Lato"/>
              <a:sym typeface="Lato"/>
            </a:endParaRPr>
          </a:p>
        </p:txBody>
      </p:sp>
      <p:sp>
        <p:nvSpPr>
          <p:cNvPr id="572" name="Google Shape;572;p46"/>
          <p:cNvSpPr txBox="1">
            <a:spLocks noGrp="1"/>
          </p:cNvSpPr>
          <p:nvPr>
            <p:ph type="body" idx="2"/>
          </p:nvPr>
        </p:nvSpPr>
        <p:spPr>
          <a:xfrm>
            <a:off x="4649300" y="849375"/>
            <a:ext cx="4045200" cy="3700500"/>
          </a:xfrm>
          <a:prstGeom prst="rect">
            <a:avLst/>
          </a:prstGeom>
          <a:noFill/>
          <a:ln>
            <a:noFill/>
          </a:ln>
        </p:spPr>
        <p:txBody>
          <a:bodyPr spcFirstLastPara="1" wrap="square" lIns="91425" tIns="91425" rIns="91425" bIns="91425" anchor="ctr" anchorCtr="0">
            <a:noAutofit/>
          </a:bodyPr>
          <a:lstStyle/>
          <a:p>
            <a:pPr marL="457200" lvl="0" indent="-368300" algn="just" rtl="0">
              <a:lnSpc>
                <a:spcPct val="115000"/>
              </a:lnSpc>
              <a:spcBef>
                <a:spcPts val="0"/>
              </a:spcBef>
              <a:spcAft>
                <a:spcPts val="0"/>
              </a:spcAft>
              <a:buClr>
                <a:schemeClr val="dk2"/>
              </a:buClr>
              <a:buSzPts val="2200"/>
              <a:buFont typeface="Arial"/>
              <a:buChar char="●"/>
            </a:pPr>
            <a:r>
              <a:rPr lang="it" sz="1600">
                <a:solidFill>
                  <a:schemeClr val="dk2"/>
                </a:solidFill>
                <a:latin typeface="Lato"/>
                <a:ea typeface="Lato"/>
                <a:cs typeface="Lato"/>
                <a:sym typeface="Lato"/>
              </a:rPr>
              <a:t>Στόχος αυτών των προσδοκιών είναι οι επιχειρήσεις να είναι υπεύθυνες και να ανταποκρίνονται σε όλο το φάσμα των κανόνων, προτύπων, αξιών, αρχών και προσδοκιών που αντανακλούν και τιμούν αυτό που οι καταναλωτές, οι εργαζόμενοι, οι ιδιοκτήτες και η κοινότητα θεωρούν ως συνεπές σε σχέση με την προστασία των ηθικών δικαιωμάτων των ενδιαφερομένων μερών. </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573" name="Google Shape;573;p4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74" name="Google Shape;574;p46"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7"/>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Ηθικές ευθύνες</a:t>
            </a:r>
            <a:endParaRPr sz="2900">
              <a:latin typeface="Lato"/>
              <a:ea typeface="Lato"/>
              <a:cs typeface="Lato"/>
              <a:sym typeface="Lato"/>
            </a:endParaRPr>
          </a:p>
        </p:txBody>
      </p:sp>
      <p:sp>
        <p:nvSpPr>
          <p:cNvPr id="580" name="Google Shape;580;p47"/>
          <p:cNvSpPr txBox="1">
            <a:spLocks noGrp="1"/>
          </p:cNvSpPr>
          <p:nvPr>
            <p:ph type="body" idx="2"/>
          </p:nvPr>
        </p:nvSpPr>
        <p:spPr>
          <a:xfrm>
            <a:off x="4572000" y="50104"/>
            <a:ext cx="4474531" cy="51435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SzPts val="1800"/>
              <a:buNone/>
            </a:pPr>
            <a:r>
              <a:rPr lang="it" sz="1300" b="1" dirty="0">
                <a:solidFill>
                  <a:schemeClr val="dk2"/>
                </a:solidFill>
                <a:latin typeface="Lato"/>
                <a:ea typeface="Lato"/>
                <a:cs typeface="Lato"/>
                <a:sym typeface="Lato"/>
              </a:rPr>
              <a:t>Για την εκπλήρωση αυτών των ηθικών ευθυνών, οι σημαντικές προσδοκίες των επιχειρήσεων περιλαμβάνουν:</a:t>
            </a:r>
            <a:endParaRPr sz="1300" b="1" dirty="0">
              <a:solidFill>
                <a:schemeClr val="dk2"/>
              </a:solidFill>
              <a:latin typeface="Lato"/>
              <a:ea typeface="Lato"/>
              <a:cs typeface="Lato"/>
              <a:sym typeface="Lato"/>
            </a:endParaRPr>
          </a:p>
          <a:p>
            <a:pPr marL="457200" lvl="0" indent="-311150" algn="just" rtl="0">
              <a:lnSpc>
                <a:spcPct val="115000"/>
              </a:lnSpc>
              <a:spcBef>
                <a:spcPts val="1800"/>
              </a:spcBef>
              <a:spcAft>
                <a:spcPts val="0"/>
              </a:spcAft>
              <a:buClr>
                <a:schemeClr val="dk2"/>
              </a:buClr>
              <a:buSzPts val="1300"/>
              <a:buFont typeface="Arial"/>
              <a:buChar char="●"/>
            </a:pPr>
            <a:r>
              <a:rPr lang="it" sz="1300" dirty="0">
                <a:solidFill>
                  <a:schemeClr val="dk2"/>
                </a:solidFill>
                <a:latin typeface="Lato"/>
                <a:ea typeface="Lato"/>
                <a:cs typeface="Lato"/>
                <a:sym typeface="Lato"/>
              </a:rPr>
              <a:t>Απόδοση με τρόπο που να συνάδει με τις προσδοκίες των κοινωνικών ηθών και των ηθικών κανόνων</a:t>
            </a:r>
            <a:endParaRPr sz="1300" dirty="0">
              <a:solidFill>
                <a:schemeClr val="dk2"/>
              </a:solidFill>
              <a:latin typeface="Lato"/>
              <a:ea typeface="Lato"/>
              <a:cs typeface="Lato"/>
              <a:sym typeface="Lato"/>
            </a:endParaRPr>
          </a:p>
          <a:p>
            <a:pPr marL="457200" lvl="0" indent="-311150" algn="just" rtl="0">
              <a:lnSpc>
                <a:spcPct val="115000"/>
              </a:lnSpc>
              <a:spcBef>
                <a:spcPts val="0"/>
              </a:spcBef>
              <a:spcAft>
                <a:spcPts val="0"/>
              </a:spcAft>
              <a:buClr>
                <a:schemeClr val="dk2"/>
              </a:buClr>
              <a:buSzPts val="1300"/>
              <a:buFont typeface="Arial"/>
              <a:buChar char="●"/>
            </a:pPr>
            <a:r>
              <a:rPr lang="it" sz="1300" dirty="0">
                <a:solidFill>
                  <a:schemeClr val="dk2"/>
                </a:solidFill>
                <a:latin typeface="Lato"/>
                <a:ea typeface="Lato"/>
                <a:cs typeface="Lato"/>
                <a:sym typeface="Lato"/>
              </a:rPr>
              <a:t>Αναγνώριση και σεβασμός των νέων ή εξελισσόμενων ηθικών/δεοντολογικών κανόνων που υιοθετεί η κοινωνία και αποτροπή της παραβίασης των ηθικών κανόνων για την επίτευξη των επιχειρηματικών στόχων</a:t>
            </a:r>
            <a:endParaRPr sz="1300" dirty="0">
              <a:solidFill>
                <a:schemeClr val="dk2"/>
              </a:solidFill>
              <a:latin typeface="Lato"/>
              <a:ea typeface="Lato"/>
              <a:cs typeface="Lato"/>
              <a:sym typeface="Lato"/>
            </a:endParaRPr>
          </a:p>
          <a:p>
            <a:pPr marL="457200" lvl="0" indent="-311150" algn="just" rtl="0">
              <a:lnSpc>
                <a:spcPct val="115000"/>
              </a:lnSpc>
              <a:spcBef>
                <a:spcPts val="0"/>
              </a:spcBef>
              <a:spcAft>
                <a:spcPts val="0"/>
              </a:spcAft>
              <a:buClr>
                <a:schemeClr val="dk2"/>
              </a:buClr>
              <a:buSzPts val="1300"/>
              <a:buFont typeface="Arial"/>
              <a:buChar char="●"/>
            </a:pPr>
            <a:r>
              <a:rPr lang="it" sz="1300" dirty="0">
                <a:solidFill>
                  <a:schemeClr val="dk2"/>
                </a:solidFill>
                <a:latin typeface="Lato"/>
                <a:ea typeface="Lato"/>
                <a:cs typeface="Lato"/>
                <a:sym typeface="Lato"/>
              </a:rPr>
              <a:t>Να </a:t>
            </a:r>
            <a:r>
              <a:rPr lang="el-GR" sz="1300" dirty="0">
                <a:solidFill>
                  <a:schemeClr val="dk2"/>
                </a:solidFill>
                <a:latin typeface="Lato"/>
                <a:ea typeface="Lato"/>
                <a:cs typeface="Lato"/>
                <a:sym typeface="Lato"/>
              </a:rPr>
              <a:t>είναι</a:t>
            </a:r>
            <a:r>
              <a:rPr lang="it" sz="1300" dirty="0">
                <a:solidFill>
                  <a:schemeClr val="dk2"/>
                </a:solidFill>
                <a:latin typeface="Lato"/>
                <a:ea typeface="Lato"/>
                <a:cs typeface="Lato"/>
                <a:sym typeface="Lato"/>
              </a:rPr>
              <a:t> καλοί εταιρικοί πολίτες κάνοντας αυτό που αναμένεται ηθικά ή δεοντολογικά</a:t>
            </a:r>
            <a:endParaRPr sz="1300" dirty="0">
              <a:solidFill>
                <a:schemeClr val="dk2"/>
              </a:solidFill>
              <a:latin typeface="Lato"/>
              <a:ea typeface="Lato"/>
              <a:cs typeface="Lato"/>
              <a:sym typeface="Lato"/>
            </a:endParaRPr>
          </a:p>
          <a:p>
            <a:pPr marL="457200" lvl="0" indent="-311150" algn="just" rtl="0">
              <a:lnSpc>
                <a:spcPct val="115000"/>
              </a:lnSpc>
              <a:spcBef>
                <a:spcPts val="0"/>
              </a:spcBef>
              <a:spcAft>
                <a:spcPts val="0"/>
              </a:spcAft>
              <a:buClr>
                <a:schemeClr val="dk2"/>
              </a:buClr>
              <a:buSzPts val="1300"/>
              <a:buFont typeface="Arial"/>
              <a:buChar char="●"/>
            </a:pPr>
            <a:r>
              <a:rPr lang="el-GR" sz="1300" dirty="0">
                <a:solidFill>
                  <a:schemeClr val="dk2"/>
                </a:solidFill>
                <a:latin typeface="Lato"/>
                <a:ea typeface="Lato"/>
                <a:cs typeface="Lato"/>
                <a:sym typeface="Lato"/>
              </a:rPr>
              <a:t>Αναγνώριση του</a:t>
            </a:r>
            <a:r>
              <a:rPr lang="it" sz="1300" dirty="0">
                <a:solidFill>
                  <a:schemeClr val="dk2"/>
                </a:solidFill>
                <a:latin typeface="Lato"/>
                <a:ea typeface="Lato"/>
                <a:cs typeface="Lato"/>
                <a:sym typeface="Lato"/>
              </a:rPr>
              <a:t> ότι η επιχειρηματική ακεραιότητα και η ηθική συμπεριφορά υπερβαίνουν την απλή συμμόρφωση με τους νόμους και τους κανονισμούς (Carroll </a:t>
            </a:r>
            <a:r>
              <a:rPr lang="it" sz="1300" u="sng" dirty="0">
                <a:solidFill>
                  <a:srgbClr val="004B83"/>
                </a:solidFill>
                <a:latin typeface="Lato"/>
                <a:ea typeface="Lato"/>
                <a:cs typeface="Lato"/>
                <a:sym typeface="Lato"/>
                <a:hlinkClick r:id="rId3">
                  <a:extLst>
                    <a:ext uri="{A12FA001-AC4F-418D-AE19-62706E023703}">
                      <ahyp:hlinkClr xmlns:ahyp="http://schemas.microsoft.com/office/drawing/2018/hyperlinkcolor" val="tx"/>
                    </a:ext>
                  </a:extLst>
                </a:hlinkClick>
              </a:rPr>
              <a:t>1991</a:t>
            </a:r>
            <a:r>
              <a:rPr lang="it" sz="1300" dirty="0">
                <a:solidFill>
                  <a:schemeClr val="dk2"/>
                </a:solidFill>
                <a:latin typeface="Lato"/>
                <a:ea typeface="Lato"/>
                <a:cs typeface="Lato"/>
                <a:sym typeface="Lato"/>
              </a:rPr>
              <a:t>)</a:t>
            </a:r>
            <a:endParaRPr sz="1300" dirty="0">
              <a:solidFill>
                <a:schemeClr val="dk2"/>
              </a:solidFill>
              <a:latin typeface="Lato"/>
              <a:ea typeface="Lato"/>
              <a:cs typeface="Lato"/>
              <a:sym typeface="Lato"/>
            </a:endParaRPr>
          </a:p>
          <a:p>
            <a:pPr marL="457200" lvl="0" indent="-228600" algn="l" rtl="0">
              <a:lnSpc>
                <a:spcPct val="115000"/>
              </a:lnSpc>
              <a:spcBef>
                <a:spcPts val="0"/>
              </a:spcBef>
              <a:spcAft>
                <a:spcPts val="0"/>
              </a:spcAft>
              <a:buClr>
                <a:schemeClr val="dk2"/>
              </a:buClr>
              <a:buSzPts val="1100"/>
              <a:buFont typeface="Times New Roman"/>
              <a:buNone/>
            </a:pPr>
            <a:endParaRPr sz="1300" dirty="0">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1600"/>
              </a:spcAft>
              <a:buSzPts val="1800"/>
              <a:buNone/>
            </a:pPr>
            <a:endParaRPr sz="1300" dirty="0"/>
          </a:p>
        </p:txBody>
      </p:sp>
      <p:pic>
        <p:nvPicPr>
          <p:cNvPr id="581" name="Google Shape;581;p47"/>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82" name="Google Shape;582;p47"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8"/>
          <p:cNvPicPr preferRelativeResize="0"/>
          <p:nvPr/>
        </p:nvPicPr>
        <p:blipFill rotWithShape="1">
          <a:blip r:embed="rId3">
            <a:alphaModFix/>
          </a:blip>
          <a:srcRect/>
          <a:stretch/>
        </p:blipFill>
        <p:spPr>
          <a:xfrm>
            <a:off x="3192050" y="302425"/>
            <a:ext cx="3012300" cy="4518450"/>
          </a:xfrm>
          <a:prstGeom prst="rect">
            <a:avLst/>
          </a:prstGeom>
          <a:noFill/>
          <a:ln>
            <a:noFill/>
          </a:ln>
        </p:spPr>
      </p:pic>
      <p:pic>
        <p:nvPicPr>
          <p:cNvPr id="588" name="Google Shape;588;p4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89" name="Google Shape;589;p48"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17" name="Google Shape;117;p6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graphicFrame>
        <p:nvGraphicFramePr>
          <p:cNvPr id="118" name="Google Shape;118;p68"/>
          <p:cNvGraphicFramePr/>
          <p:nvPr>
            <p:extLst>
              <p:ext uri="{D42A27DB-BD31-4B8C-83A1-F6EECF244321}">
                <p14:modId xmlns:p14="http://schemas.microsoft.com/office/powerpoint/2010/main" val="903560705"/>
              </p:ext>
            </p:extLst>
          </p:nvPr>
        </p:nvGraphicFramePr>
        <p:xfrm>
          <a:off x="547329" y="1223368"/>
          <a:ext cx="8049342" cy="3147700"/>
        </p:xfrm>
        <a:graphic>
          <a:graphicData uri="http://schemas.openxmlformats.org/drawingml/2006/table">
            <a:tbl>
              <a:tblPr>
                <a:noFill/>
                <a:tableStyleId>{B7F3E290-2963-4F4C-BDD7-DCDF7C0D1AC9}</a:tableStyleId>
              </a:tblPr>
              <a:tblGrid>
                <a:gridCol w="3051279">
                  <a:extLst>
                    <a:ext uri="{9D8B030D-6E8A-4147-A177-3AD203B41FA5}">
                      <a16:colId xmlns:a16="http://schemas.microsoft.com/office/drawing/2014/main" val="20000"/>
                    </a:ext>
                  </a:extLst>
                </a:gridCol>
                <a:gridCol w="2638414">
                  <a:extLst>
                    <a:ext uri="{9D8B030D-6E8A-4147-A177-3AD203B41FA5}">
                      <a16:colId xmlns:a16="http://schemas.microsoft.com/office/drawing/2014/main" val="20001"/>
                    </a:ext>
                  </a:extLst>
                </a:gridCol>
                <a:gridCol w="2359649">
                  <a:extLst>
                    <a:ext uri="{9D8B030D-6E8A-4147-A177-3AD203B41FA5}">
                      <a16:colId xmlns:a16="http://schemas.microsoft.com/office/drawing/2014/main" val="20002"/>
                    </a:ext>
                  </a:extLst>
                </a:gridCol>
              </a:tblGrid>
              <a:tr h="310050">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Γνώση:</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Δεξιότητες:</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Ικανότητες:</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665850">
                <a:tc>
                  <a:txBody>
                    <a:bodyPr/>
                    <a:lstStyle/>
                    <a:p>
                      <a:pPr marL="311150" marR="0" lvl="0" indent="-82550" algn="just" rtl="0">
                        <a:lnSpc>
                          <a:spcPct val="100000"/>
                        </a:lnSpc>
                        <a:spcBef>
                          <a:spcPts val="0"/>
                        </a:spcBef>
                        <a:spcAft>
                          <a:spcPts val="0"/>
                        </a:spcAft>
                        <a:buClr>
                          <a:srgbClr val="FFFFFF"/>
                        </a:buClr>
                        <a:buSzPts val="1400"/>
                        <a:buFont typeface="Arial"/>
                        <a:buNone/>
                      </a:pPr>
                      <a:endParaRPr sz="1100" u="none" strike="noStrike" cap="none" dirty="0">
                        <a:solidFill>
                          <a:schemeClr val="dk2"/>
                        </a:solidFill>
                      </a:endParaRPr>
                    </a:p>
                    <a:p>
                      <a:pPr marL="139700" marR="0" lvl="0" indent="0" algn="just" rtl="0">
                        <a:lnSpc>
                          <a:spcPct val="100000"/>
                        </a:lnSpc>
                        <a:spcBef>
                          <a:spcPts val="0"/>
                        </a:spcBef>
                        <a:spcAft>
                          <a:spcPts val="0"/>
                        </a:spcAft>
                        <a:buClr>
                          <a:srgbClr val="FFFFFF"/>
                        </a:buClr>
                        <a:buSzPts val="1400"/>
                        <a:buFont typeface="Arial"/>
                        <a:buNone/>
                      </a:pPr>
                      <a:r>
                        <a:rPr lang="it" sz="1100" u="none" strike="noStrike" cap="none" dirty="0">
                          <a:solidFill>
                            <a:schemeClr val="dk2"/>
                          </a:solidFill>
                        </a:rPr>
                        <a:t>- </a:t>
                      </a:r>
                      <a:r>
                        <a:rPr lang="el-GR" sz="1100" u="none" strike="noStrike" cap="none" dirty="0">
                          <a:solidFill>
                            <a:schemeClr val="dk2"/>
                          </a:solidFill>
                        </a:rPr>
                        <a:t>Κατοχή γνώσης </a:t>
                      </a:r>
                      <a:r>
                        <a:rPr lang="it" sz="1100" u="none" strike="noStrike" cap="none" dirty="0">
                          <a:solidFill>
                            <a:schemeClr val="dk2"/>
                          </a:solidFill>
                        </a:rPr>
                        <a:t>του τι είναι η Εταιρική Κοινωνική Ευθύνη, πώς χρησιμοποιείται, πώς μπορεί να χρησιμοποιηθεί προς όφελος όλων των τύπων επιχειρήσεων και οργανισμών, καθώς και των Κοινωνικών Επιχειρήσεων/Κοινωνικών Επιχειρ</a:t>
                      </a:r>
                      <a:r>
                        <a:rPr lang="el-GR" sz="1100" u="none" strike="noStrike" cap="none" dirty="0" err="1">
                          <a:solidFill>
                            <a:schemeClr val="dk2"/>
                          </a:solidFill>
                        </a:rPr>
                        <a:t>ηματικών</a:t>
                      </a:r>
                      <a:r>
                        <a:rPr lang="el-GR" sz="1100" u="none" strike="noStrike" cap="none" dirty="0">
                          <a:solidFill>
                            <a:schemeClr val="dk2"/>
                          </a:solidFill>
                        </a:rPr>
                        <a:t> Δραστηριοτήτων</a:t>
                      </a:r>
                      <a:r>
                        <a:rPr lang="it" sz="1100" u="none" strike="noStrike" cap="none" dirty="0">
                          <a:solidFill>
                            <a:schemeClr val="dk2"/>
                          </a:solidFill>
                        </a:rPr>
                        <a:t>.</a:t>
                      </a:r>
                      <a:endParaRPr dirty="0"/>
                    </a:p>
                    <a:p>
                      <a:pPr marL="311150" marR="0" lvl="0" indent="-82550" algn="just" rtl="0">
                        <a:lnSpc>
                          <a:spcPct val="100000"/>
                        </a:lnSpc>
                        <a:spcBef>
                          <a:spcPts val="0"/>
                        </a:spcBef>
                        <a:spcAft>
                          <a:spcPts val="0"/>
                        </a:spcAft>
                        <a:buClr>
                          <a:srgbClr val="FFFFFF"/>
                        </a:buClr>
                        <a:buSzPts val="1400"/>
                        <a:buFont typeface="Arial"/>
                        <a:buNone/>
                      </a:pPr>
                      <a:endParaRPr sz="1100" u="none" strike="noStrike" cap="none" dirty="0">
                        <a:solidFill>
                          <a:schemeClr val="dk2"/>
                        </a:solidFill>
                      </a:endParaRPr>
                    </a:p>
                    <a:p>
                      <a:pPr marL="139700" marR="0" lvl="0" indent="0" algn="just" rtl="0">
                        <a:lnSpc>
                          <a:spcPct val="100000"/>
                        </a:lnSpc>
                        <a:spcBef>
                          <a:spcPts val="0"/>
                        </a:spcBef>
                        <a:spcAft>
                          <a:spcPts val="0"/>
                        </a:spcAft>
                        <a:buClr>
                          <a:srgbClr val="FFFFFF"/>
                        </a:buClr>
                        <a:buSzPts val="1400"/>
                        <a:buFont typeface="Arial"/>
                        <a:buNone/>
                      </a:pPr>
                      <a:endParaRPr sz="1100" u="none" strike="noStrike" cap="none" dirty="0">
                        <a:solidFill>
                          <a:schemeClr val="dk2"/>
                        </a:solidFill>
                      </a:endParaRPr>
                    </a:p>
                    <a:p>
                      <a:pPr marL="0" marR="0" lvl="0" indent="0" algn="l" rtl="0">
                        <a:lnSpc>
                          <a:spcPct val="100000"/>
                        </a:lnSpc>
                        <a:spcBef>
                          <a:spcPts val="1200"/>
                        </a:spcBef>
                        <a:spcAft>
                          <a:spcPts val="0"/>
                        </a:spcAft>
                        <a:buClr>
                          <a:schemeClr val="dk2"/>
                        </a:buClr>
                        <a:buSzPts val="1100"/>
                        <a:buFont typeface="Arial"/>
                        <a:buNone/>
                      </a:pPr>
                      <a:r>
                        <a:rPr lang="it" sz="1100" u="none" strike="noStrike" cap="none" dirty="0">
                          <a:solidFill>
                            <a:schemeClr val="dk2"/>
                          </a:solidFill>
                          <a:latin typeface="Arial"/>
                          <a:ea typeface="Arial"/>
                          <a:cs typeface="Arial"/>
                          <a:sym typeface="Arial"/>
                        </a:rPr>
                        <a:t> </a:t>
                      </a:r>
                      <a:endParaRPr dirty="0"/>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39700" marR="0" lvl="0" indent="0" algn="just" rtl="0">
                        <a:lnSpc>
                          <a:spcPct val="100000"/>
                        </a:lnSpc>
                        <a:spcBef>
                          <a:spcPts val="0"/>
                        </a:spcBef>
                        <a:spcAft>
                          <a:spcPts val="0"/>
                        </a:spcAft>
                        <a:buClr>
                          <a:srgbClr val="000000"/>
                        </a:buClr>
                        <a:buSzPts val="1400"/>
                        <a:buFont typeface="Arial"/>
                        <a:buNone/>
                      </a:pPr>
                      <a:endParaRPr sz="1100" b="0" i="0" u="none" strike="noStrike" cap="none" dirty="0">
                        <a:solidFill>
                          <a:schemeClr val="dk2"/>
                        </a:solidFill>
                        <a:latin typeface="Arial"/>
                        <a:ea typeface="Arial"/>
                        <a:cs typeface="Arial"/>
                        <a:sym typeface="Arial"/>
                      </a:endParaRPr>
                    </a:p>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dirty="0">
                          <a:solidFill>
                            <a:schemeClr val="dk2"/>
                          </a:solidFill>
                          <a:latin typeface="Arial"/>
                          <a:ea typeface="Arial"/>
                          <a:cs typeface="Arial"/>
                          <a:sym typeface="Arial"/>
                        </a:rPr>
                        <a:t>- </a:t>
                      </a:r>
                      <a:r>
                        <a:rPr lang="el-GR" sz="1100" b="0" i="0" u="none" strike="noStrike" cap="none" dirty="0">
                          <a:solidFill>
                            <a:schemeClr val="dk2"/>
                          </a:solidFill>
                          <a:latin typeface="Arial"/>
                          <a:ea typeface="Arial"/>
                          <a:cs typeface="Arial"/>
                          <a:sym typeface="Arial"/>
                        </a:rPr>
                        <a:t>Κατοχή</a:t>
                      </a:r>
                      <a:r>
                        <a:rPr lang="it" sz="1100" b="0" i="0" u="none" strike="noStrike" cap="none" dirty="0">
                          <a:solidFill>
                            <a:schemeClr val="dk2"/>
                          </a:solidFill>
                          <a:latin typeface="Arial"/>
                          <a:ea typeface="Arial"/>
                          <a:cs typeface="Arial"/>
                          <a:sym typeface="Arial"/>
                        </a:rPr>
                        <a:t> δεξι</a:t>
                      </a:r>
                      <a:r>
                        <a:rPr lang="el-GR" sz="1100" b="0" i="0" u="none" strike="noStrike" cap="none" dirty="0" err="1">
                          <a:solidFill>
                            <a:schemeClr val="dk2"/>
                          </a:solidFill>
                          <a:latin typeface="Arial"/>
                          <a:ea typeface="Arial"/>
                          <a:cs typeface="Arial"/>
                          <a:sym typeface="Arial"/>
                        </a:rPr>
                        <a:t>οτήτων</a:t>
                      </a:r>
                      <a:r>
                        <a:rPr lang="it" sz="1100" b="0" i="0" u="none" strike="noStrike" cap="none" dirty="0">
                          <a:solidFill>
                            <a:schemeClr val="dk2"/>
                          </a:solidFill>
                          <a:latin typeface="Arial"/>
                          <a:ea typeface="Arial"/>
                          <a:cs typeface="Arial"/>
                          <a:sym typeface="Arial"/>
                        </a:rPr>
                        <a:t> που απαιτούνται για τη δημιουργία μιας στρατηγικής </a:t>
                      </a:r>
                      <a:r>
                        <a:rPr lang="el-GR" sz="1100" b="0" i="0" u="none" strike="noStrike" cap="none" dirty="0">
                          <a:solidFill>
                            <a:schemeClr val="dk2"/>
                          </a:solidFill>
                          <a:latin typeface="Arial"/>
                          <a:ea typeface="Arial"/>
                          <a:cs typeface="Arial"/>
                          <a:sym typeface="Arial"/>
                        </a:rPr>
                        <a:t>Ε</a:t>
                      </a:r>
                      <a:r>
                        <a:rPr lang="it" sz="1100" b="0" i="0" u="none" strike="noStrike" cap="none" dirty="0">
                          <a:solidFill>
                            <a:schemeClr val="dk2"/>
                          </a:solidFill>
                          <a:latin typeface="Arial"/>
                          <a:ea typeface="Arial"/>
                          <a:cs typeface="Arial"/>
                          <a:sym typeface="Arial"/>
                        </a:rPr>
                        <a:t>ταιρικής </a:t>
                      </a:r>
                      <a:r>
                        <a:rPr lang="el-GR" sz="1100" b="0" i="0" u="none" strike="noStrike" cap="none" dirty="0">
                          <a:solidFill>
                            <a:schemeClr val="dk2"/>
                          </a:solidFill>
                          <a:latin typeface="Arial"/>
                          <a:ea typeface="Arial"/>
                          <a:cs typeface="Arial"/>
                          <a:sym typeface="Arial"/>
                        </a:rPr>
                        <a:t>Κ</a:t>
                      </a:r>
                      <a:r>
                        <a:rPr lang="it" sz="1100" b="0" i="0" u="none" strike="noStrike" cap="none" dirty="0">
                          <a:solidFill>
                            <a:schemeClr val="dk2"/>
                          </a:solidFill>
                          <a:latin typeface="Arial"/>
                          <a:ea typeface="Arial"/>
                          <a:cs typeface="Arial"/>
                          <a:sym typeface="Arial"/>
                        </a:rPr>
                        <a:t>οινωνικής </a:t>
                      </a:r>
                      <a:r>
                        <a:rPr lang="el-GR" sz="1100" b="0" i="0" u="none" strike="noStrike" cap="none" dirty="0">
                          <a:solidFill>
                            <a:schemeClr val="dk2"/>
                          </a:solidFill>
                          <a:latin typeface="Arial"/>
                          <a:ea typeface="Arial"/>
                          <a:cs typeface="Arial"/>
                          <a:sym typeface="Arial"/>
                        </a:rPr>
                        <a:t>Ε</a:t>
                      </a:r>
                      <a:r>
                        <a:rPr lang="it" sz="1100" b="0" i="0" u="none" strike="noStrike" cap="none" dirty="0">
                          <a:solidFill>
                            <a:schemeClr val="dk2"/>
                          </a:solidFill>
                          <a:latin typeface="Arial"/>
                          <a:ea typeface="Arial"/>
                          <a:cs typeface="Arial"/>
                          <a:sym typeface="Arial"/>
                        </a:rPr>
                        <a:t>υθύνης και να τη σχεδιάσει έτσι ώστε να είναι βιώσιμη και σχετική.</a:t>
                      </a:r>
                      <a:endParaRPr dirty="0"/>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Clr>
                          <a:srgbClr val="000000"/>
                        </a:buClr>
                        <a:buSzPts val="1400"/>
                        <a:buFont typeface="Arial"/>
                        <a:buNone/>
                      </a:pPr>
                      <a:endParaRPr sz="1100" u="none" strike="noStrike" cap="none" dirty="0">
                        <a:solidFill>
                          <a:schemeClr val="dk2"/>
                        </a:solidFill>
                      </a:endParaRPr>
                    </a:p>
                    <a:p>
                      <a:pPr marL="139700" marR="0" lvl="0" indent="0" algn="just" rtl="0">
                        <a:lnSpc>
                          <a:spcPct val="100000"/>
                        </a:lnSpc>
                        <a:spcBef>
                          <a:spcPts val="0"/>
                        </a:spcBef>
                        <a:spcAft>
                          <a:spcPts val="0"/>
                        </a:spcAft>
                        <a:buClr>
                          <a:srgbClr val="000000"/>
                        </a:buClr>
                        <a:buSzPts val="1400"/>
                        <a:buFont typeface="Arial"/>
                        <a:buNone/>
                      </a:pPr>
                      <a:r>
                        <a:rPr lang="it" sz="1100" u="none" strike="noStrike" cap="none" dirty="0">
                          <a:solidFill>
                            <a:schemeClr val="dk2"/>
                          </a:solidFill>
                        </a:rPr>
                        <a:t>- </a:t>
                      </a:r>
                      <a:r>
                        <a:rPr lang="el-GR" sz="1100" u="none" strike="noStrike" cap="none" dirty="0">
                          <a:solidFill>
                            <a:schemeClr val="dk2"/>
                          </a:solidFill>
                        </a:rPr>
                        <a:t>Κατοχή</a:t>
                      </a:r>
                      <a:r>
                        <a:rPr lang="it" sz="1100" u="none" strike="noStrike" cap="none" dirty="0">
                          <a:solidFill>
                            <a:schemeClr val="dk2"/>
                          </a:solidFill>
                        </a:rPr>
                        <a:t> ικανότητα</a:t>
                      </a:r>
                      <a:r>
                        <a:rPr lang="el-GR" sz="1100" u="none" strike="noStrike" cap="none" dirty="0">
                          <a:solidFill>
                            <a:schemeClr val="dk2"/>
                          </a:solidFill>
                        </a:rPr>
                        <a:t>ς</a:t>
                      </a:r>
                      <a:r>
                        <a:rPr lang="it" sz="1100" u="none" strike="noStrike" cap="none" dirty="0">
                          <a:solidFill>
                            <a:schemeClr val="dk2"/>
                          </a:solidFill>
                        </a:rPr>
                        <a:t> να σχεδιάζει και να εφαρμόζει μια στρατηγική </a:t>
                      </a:r>
                      <a:r>
                        <a:rPr lang="el-GR" sz="1100" u="none" strike="noStrike" cap="none" dirty="0">
                          <a:solidFill>
                            <a:schemeClr val="dk2"/>
                          </a:solidFill>
                        </a:rPr>
                        <a:t>Ε</a:t>
                      </a:r>
                      <a:r>
                        <a:rPr lang="it" sz="1100" u="none" strike="noStrike" cap="none" dirty="0">
                          <a:solidFill>
                            <a:schemeClr val="dk2"/>
                          </a:solidFill>
                        </a:rPr>
                        <a:t>ταιρικής </a:t>
                      </a:r>
                      <a:r>
                        <a:rPr lang="el-GR" sz="1100" u="none" strike="noStrike" cap="none" dirty="0">
                          <a:solidFill>
                            <a:schemeClr val="dk2"/>
                          </a:solidFill>
                        </a:rPr>
                        <a:t>Κ</a:t>
                      </a:r>
                      <a:r>
                        <a:rPr lang="it" sz="1100" u="none" strike="noStrike" cap="none" dirty="0">
                          <a:solidFill>
                            <a:schemeClr val="dk2"/>
                          </a:solidFill>
                        </a:rPr>
                        <a:t>οινωνικής </a:t>
                      </a:r>
                      <a:r>
                        <a:rPr lang="el-GR" sz="1100" u="none" strike="noStrike" cap="none" dirty="0">
                          <a:solidFill>
                            <a:schemeClr val="dk2"/>
                          </a:solidFill>
                        </a:rPr>
                        <a:t>Ε</a:t>
                      </a:r>
                      <a:r>
                        <a:rPr lang="it" sz="1100" u="none" strike="noStrike" cap="none" dirty="0">
                          <a:solidFill>
                            <a:schemeClr val="dk2"/>
                          </a:solidFill>
                        </a:rPr>
                        <a:t>υθύνης που θα ενσωματώνεται στο στρατηγικό σχέδιο του οργανισμού κατά τρόπο βιώσιμο και σχετικό με τα ενδιαφερόμενα μέρη του οργανισμού.</a:t>
                      </a:r>
                      <a:endParaRPr dirty="0"/>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9" name="Google Shape;119;p68"/>
          <p:cNvSpPr/>
          <p:nvPr/>
        </p:nvSpPr>
        <p:spPr>
          <a:xfrm>
            <a:off x="1331512" y="137477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68"/>
          <p:cNvSpPr txBox="1"/>
          <p:nvPr/>
        </p:nvSpPr>
        <p:spPr>
          <a:xfrm>
            <a:off x="2147932" y="400066"/>
            <a:ext cx="5234940"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 sz="19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Μεθοδολογία - EQF</a:t>
            </a:r>
            <a:endParaRPr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00000"/>
              </a:lnSpc>
              <a:spcBef>
                <a:spcPts val="0"/>
              </a:spcBef>
              <a:spcAft>
                <a:spcPts val="0"/>
              </a:spcAft>
              <a:buNone/>
            </a:pPr>
            <a:br>
              <a:rPr lang="it"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br>
            <a:endParaRPr sz="19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9"/>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600"/>
              </a:spcAft>
              <a:buSzPts val="3600"/>
              <a:buNone/>
            </a:pPr>
            <a:r>
              <a:rPr lang="it" sz="2900">
                <a:latin typeface="Lato"/>
                <a:ea typeface="Lato"/>
                <a:cs typeface="Lato"/>
                <a:sym typeface="Lato"/>
              </a:rPr>
              <a:t>Φιλανθρωπικές ευθύνες</a:t>
            </a:r>
            <a:endParaRPr sz="2900">
              <a:latin typeface="Lato"/>
              <a:ea typeface="Lato"/>
              <a:cs typeface="Lato"/>
              <a:sym typeface="Lato"/>
            </a:endParaRPr>
          </a:p>
        </p:txBody>
      </p:sp>
      <p:sp>
        <p:nvSpPr>
          <p:cNvPr id="595" name="Google Shape;595;p49"/>
          <p:cNvSpPr txBox="1">
            <a:spLocks noGrp="1"/>
          </p:cNvSpPr>
          <p:nvPr>
            <p:ph type="body" idx="2"/>
          </p:nvPr>
        </p:nvSpPr>
        <p:spPr>
          <a:xfrm>
            <a:off x="4524040" y="849375"/>
            <a:ext cx="4619960" cy="3700500"/>
          </a:xfrm>
          <a:prstGeom prst="rect">
            <a:avLst/>
          </a:prstGeom>
          <a:noFill/>
          <a:ln>
            <a:noFill/>
          </a:ln>
        </p:spPr>
        <p:txBody>
          <a:bodyPr spcFirstLastPara="1" wrap="square" lIns="91425" tIns="91425" rIns="91425" bIns="91425" anchor="ctr" anchorCtr="0">
            <a:noAutofit/>
          </a:bodyPr>
          <a:lstStyle/>
          <a:p>
            <a:pPr marL="457200" lvl="0" indent="-400050" algn="just" rtl="0">
              <a:lnSpc>
                <a:spcPct val="115000"/>
              </a:lnSpc>
              <a:spcBef>
                <a:spcPts val="0"/>
              </a:spcBef>
              <a:spcAft>
                <a:spcPts val="0"/>
              </a:spcAft>
              <a:buClr>
                <a:schemeClr val="dk2"/>
              </a:buClr>
              <a:buSzPts val="2700"/>
              <a:buFont typeface="Arial"/>
              <a:buChar char="•"/>
            </a:pPr>
            <a:r>
              <a:rPr lang="it" sz="1600" dirty="0">
                <a:solidFill>
                  <a:schemeClr val="dk2"/>
                </a:solidFill>
                <a:latin typeface="Lato"/>
                <a:ea typeface="Lato"/>
                <a:cs typeface="Lato"/>
                <a:sym typeface="Lato"/>
              </a:rPr>
              <a:t>Η εταιρική φιλανθρωπία περιλαμβάνει όλες τις μορφές επιχειρηματικής προσφοράς. </a:t>
            </a:r>
            <a:endParaRPr sz="1600" dirty="0">
              <a:solidFill>
                <a:schemeClr val="dk2"/>
              </a:solidFill>
              <a:latin typeface="Lato"/>
              <a:ea typeface="Lato"/>
              <a:cs typeface="Lato"/>
              <a:sym typeface="Lato"/>
            </a:endParaRPr>
          </a:p>
          <a:p>
            <a:pPr lvl="0" indent="-400050" algn="just">
              <a:buClr>
                <a:schemeClr val="dk2"/>
              </a:buClr>
              <a:buSzPts val="2700"/>
              <a:buFont typeface="Arial"/>
              <a:buChar char="•"/>
            </a:pPr>
            <a:r>
              <a:rPr lang="it" sz="1600" dirty="0">
                <a:solidFill>
                  <a:schemeClr val="dk2"/>
                </a:solidFill>
                <a:latin typeface="Lato"/>
                <a:ea typeface="Lato"/>
                <a:cs typeface="Lato"/>
                <a:sym typeface="Lato"/>
              </a:rPr>
              <a:t>Η εταιρική φιλανθρωπία αγκαλιάζει τις εθελοντικές ή δραστηριότητες</a:t>
            </a:r>
            <a:r>
              <a:rPr lang="el-GR" sz="1600" dirty="0">
                <a:solidFill>
                  <a:schemeClr val="dk2"/>
                </a:solidFill>
                <a:latin typeface="Lato"/>
                <a:ea typeface="Lato"/>
                <a:cs typeface="Lato"/>
                <a:sym typeface="Lato"/>
              </a:rPr>
              <a:t> που είναι στη διακριτική ευχέρεια</a:t>
            </a:r>
            <a:r>
              <a:rPr lang="el-GR" sz="1600" dirty="0">
                <a:solidFill>
                  <a:schemeClr val="dk2"/>
                </a:solidFill>
              </a:rPr>
              <a:t> </a:t>
            </a:r>
            <a:r>
              <a:rPr lang="it" sz="1600" dirty="0">
                <a:solidFill>
                  <a:schemeClr val="dk2"/>
                </a:solidFill>
              </a:rPr>
              <a:t>των επιχειρήσεων</a:t>
            </a:r>
            <a:r>
              <a:rPr lang="el-GR" sz="1600" dirty="0">
                <a:solidFill>
                  <a:schemeClr val="dk2"/>
                </a:solidFill>
              </a:rPr>
              <a:t> </a:t>
            </a:r>
            <a:endParaRPr sz="1600" dirty="0">
              <a:solidFill>
                <a:schemeClr val="dk2"/>
              </a:solidFill>
              <a:latin typeface="Lato"/>
              <a:ea typeface="Lato"/>
              <a:cs typeface="Lato"/>
              <a:sym typeface="Lato"/>
            </a:endParaRPr>
          </a:p>
          <a:p>
            <a:pPr marL="457200" lvl="0" indent="-400050" algn="just" rtl="0">
              <a:lnSpc>
                <a:spcPct val="115000"/>
              </a:lnSpc>
              <a:spcBef>
                <a:spcPts val="0"/>
              </a:spcBef>
              <a:spcAft>
                <a:spcPts val="0"/>
              </a:spcAft>
              <a:buClr>
                <a:schemeClr val="dk2"/>
              </a:buClr>
              <a:buSzPts val="2700"/>
              <a:buFont typeface="Arial"/>
              <a:buChar char="•"/>
            </a:pPr>
            <a:r>
              <a:rPr lang="it" sz="1600" dirty="0">
                <a:solidFill>
                  <a:schemeClr val="dk2"/>
                </a:solidFill>
                <a:latin typeface="Lato"/>
                <a:ea typeface="Lato"/>
                <a:cs typeface="Lato"/>
                <a:sym typeface="Lato"/>
              </a:rPr>
              <a:t>Η φιλανθρωπία ή η επιχειρηματική προσφορά μπορεί να μην αποτελεί ευθύνη με την κυριολεκτική έννοια, αλλά είναι συνήθως αναμενόμενη από τις επιχειρήσεις σήμερα και αποτελεί μέρος των καθημερινών προσδοκιών του κοινού. </a:t>
            </a:r>
            <a:endParaRPr sz="1600" dirty="0">
              <a:latin typeface="Lato"/>
              <a:ea typeface="Lato"/>
              <a:cs typeface="Lato"/>
              <a:sym typeface="Lato"/>
            </a:endParaRPr>
          </a:p>
        </p:txBody>
      </p:sp>
      <p:pic>
        <p:nvPicPr>
          <p:cNvPr id="596" name="Google Shape;596;p4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97" name="Google Shape;597;p49"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0"/>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600"/>
              </a:spcAft>
              <a:buSzPts val="3600"/>
              <a:buNone/>
            </a:pPr>
            <a:r>
              <a:rPr lang="it" sz="2900">
                <a:latin typeface="Lato"/>
                <a:ea typeface="Lato"/>
                <a:cs typeface="Lato"/>
                <a:sym typeface="Lato"/>
              </a:rPr>
              <a:t>Φιλανθρωπικές ευθύνες</a:t>
            </a:r>
            <a:endParaRPr sz="2900">
              <a:latin typeface="Lato"/>
              <a:ea typeface="Lato"/>
              <a:cs typeface="Lato"/>
              <a:sym typeface="Lato"/>
            </a:endParaRPr>
          </a:p>
        </p:txBody>
      </p:sp>
      <p:sp>
        <p:nvSpPr>
          <p:cNvPr id="603" name="Google Shape;603;p50"/>
          <p:cNvSpPr txBox="1">
            <a:spLocks noGrp="1"/>
          </p:cNvSpPr>
          <p:nvPr>
            <p:ph type="body" idx="2"/>
          </p:nvPr>
        </p:nvSpPr>
        <p:spPr>
          <a:xfrm>
            <a:off x="4649300" y="679625"/>
            <a:ext cx="4381966" cy="3870250"/>
          </a:xfrm>
          <a:prstGeom prst="rect">
            <a:avLst/>
          </a:prstGeom>
          <a:noFill/>
          <a:ln>
            <a:noFill/>
          </a:ln>
        </p:spPr>
        <p:txBody>
          <a:bodyPr spcFirstLastPara="1" wrap="square" lIns="91425" tIns="91425" rIns="91425" bIns="91425" anchor="ctr" anchorCtr="0">
            <a:noAutofit/>
          </a:bodyPr>
          <a:lstStyle/>
          <a:p>
            <a:pPr marL="457200" lvl="0" indent="-406400" algn="just" rtl="0">
              <a:lnSpc>
                <a:spcPct val="115000"/>
              </a:lnSpc>
              <a:spcBef>
                <a:spcPts val="0"/>
              </a:spcBef>
              <a:spcAft>
                <a:spcPts val="0"/>
              </a:spcAft>
              <a:buClr>
                <a:schemeClr val="dk2"/>
              </a:buClr>
              <a:buSzPts val="2800"/>
              <a:buFont typeface="Arial"/>
              <a:buChar char="•"/>
            </a:pPr>
            <a:r>
              <a:rPr lang="it" sz="1600" dirty="0">
                <a:solidFill>
                  <a:schemeClr val="dk2"/>
                </a:solidFill>
                <a:latin typeface="Lato"/>
                <a:ea typeface="Lato"/>
                <a:cs typeface="Lato"/>
                <a:sym typeface="Lato"/>
              </a:rPr>
              <a:t>Η ποσότητα και η φύση αυτών των δραστηριοτήτων είναι εθελοντικές ή κατά διακριτική ευχέρεια. </a:t>
            </a:r>
            <a:endParaRPr sz="1600" dirty="0">
              <a:solidFill>
                <a:schemeClr val="dk2"/>
              </a:solidFill>
              <a:latin typeface="Lato"/>
              <a:ea typeface="Lato"/>
              <a:cs typeface="Lato"/>
              <a:sym typeface="Lato"/>
            </a:endParaRPr>
          </a:p>
          <a:p>
            <a:pPr marL="457200" lvl="0" indent="-406400" algn="just" rtl="0">
              <a:lnSpc>
                <a:spcPct val="115000"/>
              </a:lnSpc>
              <a:spcBef>
                <a:spcPts val="0"/>
              </a:spcBef>
              <a:spcAft>
                <a:spcPts val="0"/>
              </a:spcAft>
              <a:buClr>
                <a:schemeClr val="dk2"/>
              </a:buClr>
              <a:buSzPts val="2800"/>
              <a:buFont typeface="Arial"/>
              <a:buChar char="•"/>
            </a:pPr>
            <a:r>
              <a:rPr lang="it" sz="1600" dirty="0">
                <a:solidFill>
                  <a:schemeClr val="dk2"/>
                </a:solidFill>
                <a:latin typeface="Lato"/>
                <a:ea typeface="Lato"/>
                <a:cs typeface="Lato"/>
                <a:sym typeface="Lato"/>
              </a:rPr>
              <a:t>Καθοδηγούνται από την επιθυμία των επιχειρήσεων να συμμετέχουν σε κοινωνικές δραστηριότητες που δεν είναι υποχρεωτικές, δεν απαιτούνται από το νόμο και δεν </a:t>
            </a:r>
            <a:r>
              <a:rPr lang="el-GR" sz="1600" dirty="0">
                <a:solidFill>
                  <a:schemeClr val="dk2"/>
                </a:solidFill>
              </a:rPr>
              <a:t>είναι αναμενόμενες</a:t>
            </a:r>
            <a:r>
              <a:rPr lang="it" sz="1600" dirty="0">
                <a:solidFill>
                  <a:schemeClr val="dk2"/>
                </a:solidFill>
                <a:latin typeface="Lato"/>
                <a:ea typeface="Lato"/>
                <a:cs typeface="Lato"/>
                <a:sym typeface="Lato"/>
              </a:rPr>
              <a:t> γενικά από τις επιχειρήσεις με ηθική έννοια. </a:t>
            </a:r>
            <a:endParaRPr sz="1600" dirty="0">
              <a:solidFill>
                <a:schemeClr val="dk2"/>
              </a:solidFill>
              <a:latin typeface="Lato"/>
              <a:ea typeface="Lato"/>
              <a:cs typeface="Lato"/>
              <a:sym typeface="Lato"/>
            </a:endParaRPr>
          </a:p>
          <a:p>
            <a:pPr marL="457200" lvl="0" indent="-361950" algn="just" rtl="0">
              <a:lnSpc>
                <a:spcPct val="115000"/>
              </a:lnSpc>
              <a:spcBef>
                <a:spcPts val="0"/>
              </a:spcBef>
              <a:spcAft>
                <a:spcPts val="0"/>
              </a:spcAft>
              <a:buClr>
                <a:schemeClr val="dk2"/>
              </a:buClr>
              <a:buSzPts val="2100"/>
              <a:buFont typeface="Arial"/>
              <a:buChar char="•"/>
            </a:pPr>
            <a:r>
              <a:rPr lang="it" sz="1600" dirty="0">
                <a:solidFill>
                  <a:schemeClr val="dk2"/>
                </a:solidFill>
                <a:latin typeface="Lato"/>
                <a:ea typeface="Lato"/>
                <a:cs typeface="Lato"/>
                <a:sym typeface="Lato"/>
              </a:rPr>
              <a:t>Η φιλανθρωπία είναι ένα από τα πιο σημαντικά και ορατά στοιχεία της ΕΚΕ.</a:t>
            </a:r>
            <a:endParaRPr sz="1600" dirty="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dirty="0"/>
          </a:p>
        </p:txBody>
      </p:sp>
      <p:pic>
        <p:nvPicPr>
          <p:cNvPr id="604" name="Google Shape;604;p5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05" name="Google Shape;605;p5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51"/>
          <p:cNvPicPr preferRelativeResize="0"/>
          <p:nvPr/>
        </p:nvPicPr>
        <p:blipFill rotWithShape="1">
          <a:blip r:embed="rId3">
            <a:alphaModFix/>
          </a:blip>
          <a:srcRect/>
          <a:stretch/>
        </p:blipFill>
        <p:spPr>
          <a:xfrm>
            <a:off x="970966" y="512064"/>
            <a:ext cx="7202068" cy="3944322"/>
          </a:xfrm>
          <a:prstGeom prst="rect">
            <a:avLst/>
          </a:prstGeom>
          <a:noFill/>
          <a:ln>
            <a:noFill/>
          </a:ln>
        </p:spPr>
      </p:pic>
      <p:pic>
        <p:nvPicPr>
          <p:cNvPr id="611" name="Google Shape;611;p5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612" name="Google Shape;612;p5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ΕΚΕ και κοινωνικοί επιχειρηματίες</a:t>
            </a:r>
            <a:endParaRPr>
              <a:latin typeface="Lato"/>
              <a:ea typeface="Lato"/>
              <a:cs typeface="Lato"/>
              <a:sym typeface="Lato"/>
            </a:endParaRPr>
          </a:p>
        </p:txBody>
      </p:sp>
      <p:sp>
        <p:nvSpPr>
          <p:cNvPr id="618" name="Google Shape;618;p52"/>
          <p:cNvSpPr txBox="1">
            <a:spLocks noGrp="1"/>
          </p:cNvSpPr>
          <p:nvPr>
            <p:ph type="body" idx="1"/>
          </p:nvPr>
        </p:nvSpPr>
        <p:spPr>
          <a:xfrm>
            <a:off x="2613700" y="1306449"/>
            <a:ext cx="5894700" cy="3099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dirty="0">
                <a:solidFill>
                  <a:schemeClr val="dk1"/>
                </a:solidFill>
                <a:latin typeface="Lato"/>
                <a:ea typeface="Lato"/>
                <a:cs typeface="Lato"/>
                <a:sym typeface="Lato"/>
              </a:rPr>
              <a:t>Οι </a:t>
            </a:r>
            <a:r>
              <a:rPr lang="el-GR" sz="2100" b="1" dirty="0">
                <a:solidFill>
                  <a:schemeClr val="dk1"/>
                </a:solidFill>
              </a:rPr>
              <a:t>Κ</a:t>
            </a:r>
            <a:r>
              <a:rPr lang="it" sz="2100" b="1" dirty="0">
                <a:solidFill>
                  <a:schemeClr val="dk1"/>
                </a:solidFill>
                <a:latin typeface="Lato"/>
                <a:ea typeface="Lato"/>
                <a:cs typeface="Lato"/>
                <a:sym typeface="Lato"/>
              </a:rPr>
              <a:t>οινωνικοί</a:t>
            </a:r>
            <a:r>
              <a:rPr lang="el-GR" sz="2100" b="1" dirty="0">
                <a:solidFill>
                  <a:schemeClr val="dk1"/>
                </a:solidFill>
                <a:latin typeface="Lato"/>
                <a:ea typeface="Lato"/>
                <a:cs typeface="Lato"/>
                <a:sym typeface="Lato"/>
              </a:rPr>
              <a:t> ε</a:t>
            </a:r>
            <a:r>
              <a:rPr lang="it" sz="2100" b="1" dirty="0">
                <a:solidFill>
                  <a:schemeClr val="dk1"/>
                </a:solidFill>
                <a:latin typeface="Lato"/>
                <a:ea typeface="Lato"/>
                <a:cs typeface="Lato"/>
                <a:sym typeface="Lato"/>
              </a:rPr>
              <a:t>πιχειρηματικοί οργανισμοί δεν υποχρεούνται να υιοθετήσουν όλο το φάσμα των πρωτοβουλιών ΕΚΕ</a:t>
            </a:r>
            <a:endParaRPr sz="2100" b="1" dirty="0">
              <a:solidFill>
                <a:schemeClr val="dk1"/>
              </a:solidFill>
              <a:latin typeface="Lato"/>
              <a:ea typeface="Lato"/>
              <a:cs typeface="Lato"/>
              <a:sym typeface="Lato"/>
            </a:endParaRPr>
          </a:p>
          <a:p>
            <a:pPr marL="457200" lvl="0" indent="-336550" algn="just" rtl="0">
              <a:lnSpc>
                <a:spcPct val="115000"/>
              </a:lnSpc>
              <a:spcBef>
                <a:spcPts val="1600"/>
              </a:spcBef>
              <a:spcAft>
                <a:spcPts val="0"/>
              </a:spcAft>
              <a:buSzPts val="1700"/>
              <a:buChar char="●"/>
            </a:pPr>
            <a:r>
              <a:rPr lang="it" sz="1700" dirty="0">
                <a:latin typeface="Lato"/>
                <a:ea typeface="Lato"/>
                <a:cs typeface="Lato"/>
                <a:sym typeface="Lato"/>
              </a:rPr>
              <a:t>Είναι συνήθως μικρές οργανώσεις</a:t>
            </a:r>
            <a:endParaRPr sz="1700" dirty="0">
              <a:latin typeface="Lato"/>
              <a:ea typeface="Lato"/>
              <a:cs typeface="Lato"/>
              <a:sym typeface="Lato"/>
            </a:endParaRPr>
          </a:p>
          <a:p>
            <a:pPr marL="457200" lvl="0" indent="-336550" algn="just" rtl="0">
              <a:lnSpc>
                <a:spcPct val="115000"/>
              </a:lnSpc>
              <a:spcBef>
                <a:spcPts val="0"/>
              </a:spcBef>
              <a:spcAft>
                <a:spcPts val="0"/>
              </a:spcAft>
              <a:buSzPts val="1700"/>
              <a:buChar char="●"/>
            </a:pPr>
            <a:r>
              <a:rPr lang="it" sz="1700" dirty="0">
                <a:latin typeface="Lato"/>
                <a:ea typeface="Lato"/>
                <a:cs typeface="Lato"/>
                <a:sym typeface="Lato"/>
              </a:rPr>
              <a:t>Είναι συχνά μη κερδοσκοπικού χαρακτήρα</a:t>
            </a:r>
            <a:endParaRPr sz="1700" dirty="0">
              <a:latin typeface="Lato"/>
              <a:ea typeface="Lato"/>
              <a:cs typeface="Lato"/>
              <a:sym typeface="Lato"/>
            </a:endParaRPr>
          </a:p>
          <a:p>
            <a:pPr marL="457200" lvl="0" indent="-336550" algn="just" rtl="0">
              <a:lnSpc>
                <a:spcPct val="115000"/>
              </a:lnSpc>
              <a:spcBef>
                <a:spcPts val="0"/>
              </a:spcBef>
              <a:spcAft>
                <a:spcPts val="0"/>
              </a:spcAft>
              <a:buSzPts val="1700"/>
              <a:buChar char="●"/>
            </a:pPr>
            <a:r>
              <a:rPr lang="it" sz="1700" dirty="0">
                <a:latin typeface="Lato"/>
                <a:ea typeface="Lato"/>
                <a:cs typeface="Lato"/>
                <a:sym typeface="Lato"/>
              </a:rPr>
              <a:t>Συχνά έχουν περιορισμένους πόρους</a:t>
            </a:r>
            <a:endParaRPr sz="1700" dirty="0">
              <a:latin typeface="Lato"/>
              <a:ea typeface="Lato"/>
              <a:cs typeface="Lato"/>
              <a:sym typeface="Lato"/>
            </a:endParaRPr>
          </a:p>
          <a:p>
            <a:pPr marL="457200" lvl="0" indent="0" algn="just" rtl="0">
              <a:lnSpc>
                <a:spcPct val="115000"/>
              </a:lnSpc>
              <a:spcBef>
                <a:spcPts val="1600"/>
              </a:spcBef>
              <a:spcAft>
                <a:spcPts val="1200"/>
              </a:spcAft>
              <a:buSzPts val="1400"/>
              <a:buNone/>
            </a:pPr>
            <a:endParaRPr sz="1600" dirty="0"/>
          </a:p>
        </p:txBody>
      </p:sp>
      <p:pic>
        <p:nvPicPr>
          <p:cNvPr id="619" name="Google Shape;619;p5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20" name="Google Shape;620;p5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3"/>
          <p:cNvSpPr txBox="1">
            <a:spLocks noGrp="1"/>
          </p:cNvSpPr>
          <p:nvPr>
            <p:ph type="title"/>
          </p:nvPr>
        </p:nvSpPr>
        <p:spPr>
          <a:xfrm>
            <a:off x="1327759" y="575950"/>
            <a:ext cx="7394091"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dirty="0">
                <a:latin typeface="Lato"/>
                <a:ea typeface="Lato"/>
                <a:cs typeface="Lato"/>
                <a:sym typeface="Lato"/>
              </a:rPr>
              <a:t>ΕΚΕ και κοινωνικοί επιχειρηματίες</a:t>
            </a:r>
            <a:endParaRPr dirty="0">
              <a:latin typeface="Lato"/>
              <a:ea typeface="Lato"/>
              <a:cs typeface="Lato"/>
              <a:sym typeface="Lato"/>
            </a:endParaRPr>
          </a:p>
        </p:txBody>
      </p:sp>
      <p:sp>
        <p:nvSpPr>
          <p:cNvPr id="626" name="Google Shape;626;p53"/>
          <p:cNvSpPr txBox="1">
            <a:spLocks noGrp="1"/>
          </p:cNvSpPr>
          <p:nvPr>
            <p:ph type="body" idx="1"/>
          </p:nvPr>
        </p:nvSpPr>
        <p:spPr>
          <a:xfrm>
            <a:off x="1327759" y="1082275"/>
            <a:ext cx="7191141" cy="325173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dirty="0">
                <a:solidFill>
                  <a:schemeClr val="dk1"/>
                </a:solidFill>
                <a:latin typeface="Lato"/>
                <a:ea typeface="Lato"/>
                <a:cs typeface="Lato"/>
                <a:sym typeface="Lato"/>
              </a:rPr>
              <a:t>Οι κοινωνικοί επιχειρηματικοί οργανισμοί ΜΠΟΡΟΥΝ να υιοθετήσουν ηθικά πρότυπα συμπεριφοράς</a:t>
            </a:r>
            <a:endParaRPr sz="2100" b="1" dirty="0">
              <a:solidFill>
                <a:schemeClr val="dk1"/>
              </a:solidFill>
              <a:latin typeface="Lato"/>
              <a:ea typeface="Lato"/>
              <a:cs typeface="Lato"/>
              <a:sym typeface="Lato"/>
            </a:endParaRPr>
          </a:p>
          <a:p>
            <a:pPr marL="457200" lvl="0" indent="-304800" algn="just" rtl="0">
              <a:lnSpc>
                <a:spcPct val="115000"/>
              </a:lnSpc>
              <a:spcBef>
                <a:spcPts val="1600"/>
              </a:spcBef>
              <a:spcAft>
                <a:spcPts val="0"/>
              </a:spcAft>
              <a:buSzPts val="1200"/>
              <a:buFont typeface="Arial"/>
              <a:buChar char="➔"/>
            </a:pPr>
            <a:r>
              <a:rPr lang="it" sz="1200" b="1" dirty="0">
                <a:latin typeface="Lato"/>
                <a:ea typeface="Lato"/>
                <a:cs typeface="Lato"/>
                <a:sym typeface="Lato"/>
              </a:rPr>
              <a:t>Η διοίκηση πρέπει να διασφαλίσει ότι η επικρατούσα κουλτούρα του οργανισμού τους προωθεί την ηθική συμπεριφορά.</a:t>
            </a:r>
            <a:endParaRPr sz="1200" b="1" dirty="0">
              <a:latin typeface="Lato"/>
              <a:ea typeface="Lato"/>
              <a:cs typeface="Lato"/>
              <a:sym typeface="Lato"/>
            </a:endParaRPr>
          </a:p>
          <a:p>
            <a:pPr marL="457200" marR="50800" lvl="0" indent="-304800" algn="just" rtl="0">
              <a:lnSpc>
                <a:spcPct val="115000"/>
              </a:lnSpc>
              <a:spcBef>
                <a:spcPts val="0"/>
              </a:spcBef>
              <a:spcAft>
                <a:spcPts val="0"/>
              </a:spcAft>
              <a:buSzPts val="1200"/>
              <a:buFont typeface="Arial"/>
              <a:buChar char="➔"/>
            </a:pPr>
            <a:r>
              <a:rPr lang="it" sz="1200" b="1" dirty="0">
                <a:latin typeface="Lato"/>
                <a:ea typeface="Lato"/>
                <a:cs typeface="Lato"/>
                <a:sym typeface="Lato"/>
              </a:rPr>
              <a:t>Η διοίκηση πρέπει να δίνει το παράδειγμα για την υιοθέτηση ηθικών προτύπων συμπεριφοράς μέσω</a:t>
            </a:r>
            <a:endParaRPr sz="1700" dirty="0">
              <a:latin typeface="Lato"/>
              <a:ea typeface="Lato"/>
              <a:cs typeface="Lato"/>
              <a:sym typeface="Lato"/>
            </a:endParaRPr>
          </a:p>
          <a:p>
            <a:pPr marL="914400" marR="50800" lvl="1" indent="-336550" algn="just" rtl="0">
              <a:lnSpc>
                <a:spcPct val="115000"/>
              </a:lnSpc>
              <a:spcBef>
                <a:spcPts val="0"/>
              </a:spcBef>
              <a:spcAft>
                <a:spcPts val="0"/>
              </a:spcAft>
              <a:buSzPts val="1700"/>
              <a:buChar char="○"/>
            </a:pPr>
            <a:r>
              <a:rPr lang="it" sz="1600" dirty="0">
                <a:latin typeface="Lato"/>
                <a:ea typeface="Lato"/>
                <a:cs typeface="Lato"/>
                <a:sym typeface="Lato"/>
              </a:rPr>
              <a:t>Διαφαν</a:t>
            </a:r>
            <a:r>
              <a:rPr lang="el-GR" sz="1600" dirty="0" err="1">
                <a:latin typeface="Lato"/>
                <a:ea typeface="Lato"/>
                <a:cs typeface="Lato"/>
                <a:sym typeface="Lato"/>
              </a:rPr>
              <a:t>ών</a:t>
            </a:r>
            <a:r>
              <a:rPr lang="it" sz="1600" dirty="0">
                <a:latin typeface="Lato"/>
                <a:ea typeface="Lato"/>
                <a:cs typeface="Lato"/>
                <a:sym typeface="Lato"/>
              </a:rPr>
              <a:t> (ηθι</a:t>
            </a:r>
            <a:r>
              <a:rPr lang="el-GR" sz="1600" dirty="0" err="1">
                <a:latin typeface="Lato"/>
                <a:ea typeface="Lato"/>
                <a:cs typeface="Lato"/>
                <a:sym typeface="Lato"/>
              </a:rPr>
              <a:t>κών</a:t>
            </a:r>
            <a:r>
              <a:rPr lang="it" sz="1600" dirty="0">
                <a:latin typeface="Lato"/>
                <a:ea typeface="Lato"/>
                <a:cs typeface="Lato"/>
                <a:sym typeface="Lato"/>
              </a:rPr>
              <a:t>) διαδικασ</a:t>
            </a:r>
            <a:r>
              <a:rPr lang="el-GR" sz="1600" dirty="0">
                <a:latin typeface="Lato"/>
                <a:ea typeface="Lato"/>
                <a:cs typeface="Lato"/>
                <a:sym typeface="Lato"/>
              </a:rPr>
              <a:t>ιών</a:t>
            </a:r>
            <a:endParaRPr sz="1600" dirty="0">
              <a:latin typeface="Lato"/>
              <a:ea typeface="Lato"/>
              <a:cs typeface="Lato"/>
              <a:sym typeface="Lato"/>
            </a:endParaRPr>
          </a:p>
          <a:p>
            <a:pPr marL="914400" marR="50800" lvl="1" indent="-336550" algn="just" rtl="0">
              <a:lnSpc>
                <a:spcPct val="115000"/>
              </a:lnSpc>
              <a:spcBef>
                <a:spcPts val="0"/>
              </a:spcBef>
              <a:spcAft>
                <a:spcPts val="0"/>
              </a:spcAft>
              <a:buSzPts val="1700"/>
              <a:buChar char="○"/>
            </a:pPr>
            <a:r>
              <a:rPr lang="it" sz="1600" dirty="0">
                <a:latin typeface="Lato"/>
                <a:ea typeface="Lato"/>
                <a:cs typeface="Lato"/>
                <a:sym typeface="Lato"/>
              </a:rPr>
              <a:t>Διασφάλιση</a:t>
            </a:r>
            <a:r>
              <a:rPr lang="el-GR" sz="1600" dirty="0">
                <a:latin typeface="Lato"/>
                <a:ea typeface="Lato"/>
                <a:cs typeface="Lato"/>
                <a:sym typeface="Lato"/>
              </a:rPr>
              <a:t>ς</a:t>
            </a:r>
            <a:r>
              <a:rPr lang="it" sz="1600" dirty="0">
                <a:latin typeface="Lato"/>
                <a:ea typeface="Lato"/>
                <a:cs typeface="Lato"/>
                <a:sym typeface="Lato"/>
              </a:rPr>
              <a:t> των συμφερόντων του προσωπικού, των πελατών και της κοινωνίας γενικότερα</a:t>
            </a:r>
            <a:endParaRPr sz="1600" dirty="0">
              <a:latin typeface="Lato"/>
              <a:ea typeface="Lato"/>
              <a:cs typeface="Lato"/>
              <a:sym typeface="Lato"/>
            </a:endParaRPr>
          </a:p>
          <a:p>
            <a:pPr marL="914400" marR="50800" lvl="1" indent="-336550" algn="just" rtl="0">
              <a:lnSpc>
                <a:spcPct val="115000"/>
              </a:lnSpc>
              <a:spcBef>
                <a:spcPts val="0"/>
              </a:spcBef>
              <a:spcAft>
                <a:spcPts val="0"/>
              </a:spcAft>
              <a:buSzPts val="1700"/>
              <a:buChar char="○"/>
            </a:pPr>
            <a:r>
              <a:rPr lang="it" sz="1600" dirty="0">
                <a:latin typeface="Lato"/>
                <a:ea typeface="Lato"/>
                <a:cs typeface="Lato"/>
                <a:sym typeface="Lato"/>
              </a:rPr>
              <a:t>Διασφάλιση</a:t>
            </a:r>
            <a:r>
              <a:rPr lang="el-GR" sz="1600" dirty="0">
                <a:latin typeface="Lato"/>
                <a:ea typeface="Lato"/>
                <a:cs typeface="Lato"/>
                <a:sym typeface="Lato"/>
              </a:rPr>
              <a:t>ς</a:t>
            </a:r>
            <a:r>
              <a:rPr lang="it" sz="1600" dirty="0">
                <a:latin typeface="Lato"/>
                <a:ea typeface="Lato"/>
                <a:cs typeface="Lato"/>
                <a:sym typeface="Lato"/>
              </a:rPr>
              <a:t> ότι το κέρδος (με οποιοδήποτε κόστος) δεν είναι το επιχειρηματικό κίνητρο </a:t>
            </a:r>
            <a:endParaRPr sz="1600" dirty="0">
              <a:latin typeface="Lato"/>
              <a:ea typeface="Lato"/>
              <a:cs typeface="Lato"/>
              <a:sym typeface="Lato"/>
            </a:endParaRPr>
          </a:p>
        </p:txBody>
      </p:sp>
      <p:pic>
        <p:nvPicPr>
          <p:cNvPr id="627" name="Google Shape;627;p5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28" name="Google Shape;628;p53"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ΕΚΕ και κοινωνικοί επιχειρηματίες</a:t>
            </a:r>
            <a:endParaRPr>
              <a:latin typeface="Lato"/>
              <a:ea typeface="Lato"/>
              <a:cs typeface="Lato"/>
              <a:sym typeface="Lato"/>
            </a:endParaRPr>
          </a:p>
        </p:txBody>
      </p:sp>
      <p:sp>
        <p:nvSpPr>
          <p:cNvPr id="634" name="Google Shape;634;p54"/>
          <p:cNvSpPr txBox="1">
            <a:spLocks noGrp="1"/>
          </p:cNvSpPr>
          <p:nvPr>
            <p:ph type="body" idx="1"/>
          </p:nvPr>
        </p:nvSpPr>
        <p:spPr>
          <a:xfrm>
            <a:off x="1465545" y="1071575"/>
            <a:ext cx="7053355" cy="3142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dirty="0">
                <a:solidFill>
                  <a:schemeClr val="dk1"/>
                </a:solidFill>
              </a:rPr>
              <a:t>Οι κοινωνικοί επιχειρηματικοί οργανισμοί ΜΠΟΡΟΥΝ να υιοθετήσουν ηθικά πρότυπα συμπεριφοράς</a:t>
            </a:r>
            <a:endParaRPr sz="2100" b="1" dirty="0">
              <a:solidFill>
                <a:schemeClr val="dk1"/>
              </a:solidFill>
            </a:endParaRPr>
          </a:p>
          <a:p>
            <a:pPr marL="457200" marR="50800" lvl="0" indent="-349250" algn="just" rtl="0">
              <a:lnSpc>
                <a:spcPct val="115000"/>
              </a:lnSpc>
              <a:spcBef>
                <a:spcPts val="1600"/>
              </a:spcBef>
              <a:spcAft>
                <a:spcPts val="0"/>
              </a:spcAft>
              <a:buSzPts val="1900"/>
              <a:buChar char="●"/>
            </a:pPr>
            <a:r>
              <a:rPr lang="it" b="1" dirty="0">
                <a:latin typeface="Lato"/>
                <a:ea typeface="Lato"/>
                <a:cs typeface="Lato"/>
                <a:sym typeface="Lato"/>
              </a:rPr>
              <a:t>Η διοίκηση πρέπει να:</a:t>
            </a:r>
            <a:endParaRPr b="1" dirty="0">
              <a:latin typeface="Lato"/>
              <a:ea typeface="Lato"/>
              <a:cs typeface="Lato"/>
              <a:sym typeface="Lato"/>
            </a:endParaRPr>
          </a:p>
          <a:p>
            <a:pPr marL="914400" marR="50800" lvl="1" indent="-349250" algn="just" rtl="0">
              <a:lnSpc>
                <a:spcPct val="115000"/>
              </a:lnSpc>
              <a:spcBef>
                <a:spcPts val="0"/>
              </a:spcBef>
              <a:spcAft>
                <a:spcPts val="0"/>
              </a:spcAft>
              <a:buSzPts val="1900"/>
              <a:buChar char="○"/>
            </a:pPr>
            <a:r>
              <a:rPr lang="it" sz="1400" b="1" dirty="0">
                <a:latin typeface="Lato"/>
                <a:ea typeface="Lato"/>
                <a:cs typeface="Lato"/>
                <a:sym typeface="Lato"/>
              </a:rPr>
              <a:t>παρακολο</a:t>
            </a:r>
            <a:r>
              <a:rPr lang="el-GR" sz="1400" b="1" dirty="0" err="1">
                <a:latin typeface="Lato"/>
                <a:ea typeface="Lato"/>
                <a:cs typeface="Lato"/>
                <a:sym typeface="Lato"/>
              </a:rPr>
              <a:t>υθεί</a:t>
            </a:r>
            <a:r>
              <a:rPr lang="it" sz="1400" b="1" dirty="0">
                <a:latin typeface="Lato"/>
                <a:ea typeface="Lato"/>
                <a:cs typeface="Lato"/>
                <a:sym typeface="Lato"/>
              </a:rPr>
              <a:t> </a:t>
            </a:r>
            <a:r>
              <a:rPr lang="el-GR" sz="1400" b="1" dirty="0">
                <a:latin typeface="Lato"/>
                <a:ea typeface="Lato"/>
                <a:cs typeface="Lato"/>
                <a:sym typeface="Lato"/>
              </a:rPr>
              <a:t>τις</a:t>
            </a:r>
            <a:r>
              <a:rPr lang="it" sz="1400" b="1" dirty="0">
                <a:latin typeface="Lato"/>
                <a:ea typeface="Lato"/>
                <a:cs typeface="Lato"/>
                <a:sym typeface="Lato"/>
              </a:rPr>
              <a:t> πρακτικ</a:t>
            </a:r>
            <a:r>
              <a:rPr lang="el-GR" sz="1400" b="1" dirty="0" err="1">
                <a:latin typeface="Lato"/>
                <a:ea typeface="Lato"/>
                <a:cs typeface="Lato"/>
                <a:sym typeface="Lato"/>
              </a:rPr>
              <a:t>ές</a:t>
            </a:r>
            <a:r>
              <a:rPr lang="it" sz="1400" b="1" dirty="0">
                <a:latin typeface="Lato"/>
                <a:ea typeface="Lato"/>
                <a:cs typeface="Lato"/>
                <a:sym typeface="Lato"/>
              </a:rPr>
              <a:t> και τη συμπεριφορά των εργαζομένων</a:t>
            </a:r>
            <a:endParaRPr sz="1400" b="1" dirty="0">
              <a:latin typeface="Lato"/>
              <a:ea typeface="Lato"/>
              <a:cs typeface="Lato"/>
              <a:sym typeface="Lato"/>
            </a:endParaRPr>
          </a:p>
          <a:p>
            <a:pPr marL="914400" marR="50800" lvl="1" indent="-349250" algn="just" rtl="0">
              <a:lnSpc>
                <a:spcPct val="115000"/>
              </a:lnSpc>
              <a:spcBef>
                <a:spcPts val="0"/>
              </a:spcBef>
              <a:spcAft>
                <a:spcPts val="0"/>
              </a:spcAft>
              <a:buSzPts val="1900"/>
              <a:buChar char="○"/>
            </a:pPr>
            <a:r>
              <a:rPr lang="it" sz="1400" b="1" dirty="0">
                <a:latin typeface="Lato"/>
                <a:ea typeface="Lato"/>
                <a:cs typeface="Lato"/>
                <a:sym typeface="Lato"/>
              </a:rPr>
              <a:t>επικοινων</a:t>
            </a:r>
            <a:r>
              <a:rPr lang="el-GR" sz="1400" b="1" dirty="0" err="1"/>
              <a:t>εί</a:t>
            </a:r>
            <a:r>
              <a:rPr lang="it" sz="1400" b="1" dirty="0">
                <a:latin typeface="Lato"/>
                <a:ea typeface="Lato"/>
                <a:cs typeface="Lato"/>
                <a:sym typeface="Lato"/>
              </a:rPr>
              <a:t> και ενισχύ</a:t>
            </a:r>
            <a:r>
              <a:rPr lang="el-GR" sz="1400" b="1" dirty="0">
                <a:latin typeface="Lato"/>
                <a:ea typeface="Lato"/>
                <a:cs typeface="Lato"/>
                <a:sym typeface="Lato"/>
              </a:rPr>
              <a:t>ει</a:t>
            </a:r>
            <a:r>
              <a:rPr lang="it" sz="1400" b="1" dirty="0">
                <a:latin typeface="Lato"/>
                <a:ea typeface="Lato"/>
                <a:cs typeface="Lato"/>
                <a:sym typeface="Lato"/>
              </a:rPr>
              <a:t> τα κοινά πολιτιστικά και ηθικά πρότυπα</a:t>
            </a:r>
            <a:endParaRPr sz="1400" b="1" dirty="0">
              <a:latin typeface="Lato"/>
              <a:ea typeface="Lato"/>
              <a:cs typeface="Lato"/>
              <a:sym typeface="Lato"/>
            </a:endParaRPr>
          </a:p>
          <a:p>
            <a:pPr marL="914400" marR="50800" lvl="1" indent="-349250" algn="just" rtl="0">
              <a:lnSpc>
                <a:spcPct val="115000"/>
              </a:lnSpc>
              <a:spcBef>
                <a:spcPts val="0"/>
              </a:spcBef>
              <a:spcAft>
                <a:spcPts val="0"/>
              </a:spcAft>
              <a:buSzPts val="1900"/>
              <a:buChar char="○"/>
            </a:pPr>
            <a:r>
              <a:rPr lang="it" sz="1400" b="1" dirty="0">
                <a:latin typeface="Lato"/>
                <a:ea typeface="Lato"/>
                <a:cs typeface="Lato"/>
                <a:sym typeface="Lato"/>
              </a:rPr>
              <a:t>διασφαλί</a:t>
            </a:r>
            <a:r>
              <a:rPr lang="el-GR" sz="1400" b="1" dirty="0">
                <a:latin typeface="Lato"/>
                <a:ea typeface="Lato"/>
                <a:cs typeface="Lato"/>
                <a:sym typeface="Lato"/>
              </a:rPr>
              <a:t>ζ</a:t>
            </a:r>
            <a:r>
              <a:rPr lang="it" sz="1400" b="1" dirty="0">
                <a:latin typeface="Lato"/>
                <a:ea typeface="Lato"/>
                <a:cs typeface="Lato"/>
                <a:sym typeface="Lato"/>
              </a:rPr>
              <a:t>ει ότι η επικρατούσα οργανωτική κουλτούρα επιτρέπει την καταγγελία σε περίπτωση μη συμμορφούμενης συμπεριφοράς</a:t>
            </a:r>
            <a:endParaRPr dirty="0"/>
          </a:p>
          <a:p>
            <a:pPr marL="914400" marR="50800" lvl="1" indent="-349250" algn="just" rtl="0">
              <a:lnSpc>
                <a:spcPct val="115000"/>
              </a:lnSpc>
              <a:spcBef>
                <a:spcPts val="0"/>
              </a:spcBef>
              <a:spcAft>
                <a:spcPts val="0"/>
              </a:spcAft>
              <a:buSzPts val="1900"/>
              <a:buChar char="○"/>
            </a:pPr>
            <a:r>
              <a:rPr lang="it" sz="1400" b="1" dirty="0">
                <a:latin typeface="Lato"/>
                <a:ea typeface="Lato"/>
                <a:cs typeface="Lato"/>
                <a:sym typeface="Lato"/>
              </a:rPr>
              <a:t>ενισχύει συνεχώς τη σημασία της ηθικής στον οργανισμό</a:t>
            </a:r>
            <a:endParaRPr sz="1400" b="1" dirty="0">
              <a:latin typeface="Lato"/>
              <a:ea typeface="Lato"/>
              <a:cs typeface="Lato"/>
              <a:sym typeface="Lato"/>
            </a:endParaRPr>
          </a:p>
        </p:txBody>
      </p:sp>
      <p:pic>
        <p:nvPicPr>
          <p:cNvPr id="635" name="Google Shape;635;p5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36" name="Google Shape;636;p5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ΕΚΕ και κοινωνικοί επιχειρηματίες</a:t>
            </a:r>
            <a:endParaRPr>
              <a:latin typeface="Lato"/>
              <a:ea typeface="Lato"/>
              <a:cs typeface="Lato"/>
              <a:sym typeface="Lato"/>
            </a:endParaRPr>
          </a:p>
        </p:txBody>
      </p:sp>
      <p:sp>
        <p:nvSpPr>
          <p:cNvPr id="642" name="Google Shape;642;p55"/>
          <p:cNvSpPr txBox="1">
            <a:spLocks noGrp="1"/>
          </p:cNvSpPr>
          <p:nvPr>
            <p:ph type="body" idx="1"/>
          </p:nvPr>
        </p:nvSpPr>
        <p:spPr>
          <a:xfrm>
            <a:off x="1427967" y="1071575"/>
            <a:ext cx="7090933" cy="3493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dirty="0">
                <a:solidFill>
                  <a:schemeClr val="dk1"/>
                </a:solidFill>
                <a:latin typeface="Lato"/>
                <a:ea typeface="Lato"/>
                <a:cs typeface="Lato"/>
                <a:sym typeface="Lato"/>
              </a:rPr>
              <a:t>Κοινωνική επιχειρηματικότητα και επιχειρηματική ηθική</a:t>
            </a:r>
            <a:endParaRPr sz="2100" b="1" dirty="0">
              <a:solidFill>
                <a:schemeClr val="dk1"/>
              </a:solidFill>
              <a:latin typeface="Lato"/>
              <a:ea typeface="Lato"/>
              <a:cs typeface="Lato"/>
              <a:sym typeface="Lato"/>
            </a:endParaRPr>
          </a:p>
          <a:p>
            <a:pPr marL="457200" marR="50800" lvl="0" indent="-317500" algn="just" rtl="0">
              <a:lnSpc>
                <a:spcPct val="115000"/>
              </a:lnSpc>
              <a:spcBef>
                <a:spcPts val="1600"/>
              </a:spcBef>
              <a:spcAft>
                <a:spcPts val="0"/>
              </a:spcAft>
              <a:buSzPts val="1400"/>
              <a:buChar char="●"/>
            </a:pPr>
            <a:r>
              <a:rPr lang="it" b="1" dirty="0">
                <a:latin typeface="Lato"/>
                <a:ea typeface="Lato"/>
                <a:cs typeface="Lato"/>
                <a:sym typeface="Lato"/>
              </a:rPr>
              <a:t>Οι Κοινωνικοί Επιχειρηματίες λειτουργούν μέσα σε ένα οικοσύστημα και ανεξάρτητα από το αν είναι προσανατολισμένοι στο κέρδος ή έχουν άλλους κοινωνικούς στόχους, η διοίκηση μπορεί (και πρέπει) να τους υιοθετήσει:</a:t>
            </a:r>
            <a:endParaRPr b="1" dirty="0">
              <a:latin typeface="Lato"/>
              <a:ea typeface="Lato"/>
              <a:cs typeface="Lato"/>
              <a:sym typeface="Lato"/>
            </a:endParaRPr>
          </a:p>
          <a:p>
            <a:pPr marL="914400" marR="50800" lvl="1" indent="-317500" algn="just" rtl="0">
              <a:lnSpc>
                <a:spcPct val="115000"/>
              </a:lnSpc>
              <a:spcBef>
                <a:spcPts val="0"/>
              </a:spcBef>
              <a:spcAft>
                <a:spcPts val="0"/>
              </a:spcAft>
              <a:buSzPts val="1400"/>
              <a:buChar char="○"/>
            </a:pPr>
            <a:r>
              <a:rPr lang="it" sz="1400" dirty="0">
                <a:latin typeface="Lato"/>
                <a:ea typeface="Lato"/>
                <a:cs typeface="Lato"/>
                <a:sym typeface="Lato"/>
              </a:rPr>
              <a:t>Δεοντολογικές πρακτικές και συμπεριφορά</a:t>
            </a:r>
            <a:endParaRPr sz="1400" dirty="0">
              <a:latin typeface="Lato"/>
              <a:ea typeface="Lato"/>
              <a:cs typeface="Lato"/>
              <a:sym typeface="Lato"/>
            </a:endParaRPr>
          </a:p>
          <a:p>
            <a:pPr marL="914400" marR="50800" lvl="1" indent="-317500" algn="just" rtl="0">
              <a:lnSpc>
                <a:spcPct val="115000"/>
              </a:lnSpc>
              <a:spcBef>
                <a:spcPts val="0"/>
              </a:spcBef>
              <a:spcAft>
                <a:spcPts val="0"/>
              </a:spcAft>
              <a:buSzPts val="1400"/>
              <a:buChar char="○"/>
            </a:pPr>
            <a:r>
              <a:rPr lang="it" sz="1400" dirty="0">
                <a:latin typeface="Lato"/>
                <a:ea typeface="Lato"/>
                <a:cs typeface="Lato"/>
                <a:sym typeface="Lato"/>
              </a:rPr>
              <a:t>Εσωτερικές και εξωτερικές επικοινωνίες για την ενίσχυση των ηθικών προτύπων του οργανισμού</a:t>
            </a:r>
            <a:endParaRPr sz="1400" dirty="0">
              <a:latin typeface="Lato"/>
              <a:ea typeface="Lato"/>
              <a:cs typeface="Lato"/>
              <a:sym typeface="Lato"/>
            </a:endParaRPr>
          </a:p>
          <a:p>
            <a:pPr marL="914400" marR="50800" lvl="1" indent="-317500" algn="just" rtl="0">
              <a:lnSpc>
                <a:spcPct val="115000"/>
              </a:lnSpc>
              <a:spcBef>
                <a:spcPts val="0"/>
              </a:spcBef>
              <a:spcAft>
                <a:spcPts val="0"/>
              </a:spcAft>
              <a:buSzPts val="1400"/>
              <a:buChar char="○"/>
            </a:pPr>
            <a:r>
              <a:rPr lang="it" sz="1400" dirty="0"/>
              <a:t>Σαφής, διαφανής επικοινωνία σε περίπτωση μη συμμορφούμενης συμπεριφοράς που δεν οδηγεί σε επιπτώσεις</a:t>
            </a:r>
          </a:p>
          <a:p>
            <a:pPr marL="914400" marR="50800" lvl="1" indent="-317500" algn="just" rtl="0">
              <a:lnSpc>
                <a:spcPct val="115000"/>
              </a:lnSpc>
              <a:spcBef>
                <a:spcPts val="0"/>
              </a:spcBef>
              <a:spcAft>
                <a:spcPts val="0"/>
              </a:spcAft>
              <a:buSzPts val="1400"/>
              <a:buChar char="○"/>
            </a:pPr>
            <a:r>
              <a:rPr lang="it" sz="1400" dirty="0">
                <a:latin typeface="Lato"/>
                <a:ea typeface="Lato"/>
                <a:cs typeface="Lato"/>
                <a:sym typeface="Lato"/>
              </a:rPr>
              <a:t>Ενίσχυση της σημασίας της ηθικής στον οργανισμό με κάθε ευκαιρία</a:t>
            </a:r>
            <a:endParaRPr sz="1400" dirty="0">
              <a:latin typeface="Lato"/>
              <a:ea typeface="Lato"/>
              <a:cs typeface="Lato"/>
              <a:sym typeface="Lato"/>
            </a:endParaRPr>
          </a:p>
        </p:txBody>
      </p:sp>
      <p:pic>
        <p:nvPicPr>
          <p:cNvPr id="643" name="Google Shape;643;p5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44" name="Google Shape;644;p5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6"/>
          <p:cNvSpPr txBox="1">
            <a:spLocks noGrp="1"/>
          </p:cNvSpPr>
          <p:nvPr>
            <p:ph type="title"/>
          </p:nvPr>
        </p:nvSpPr>
        <p:spPr>
          <a:xfrm>
            <a:off x="-101349" y="945029"/>
            <a:ext cx="4788482" cy="981669"/>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it" sz="2800" dirty="0">
                <a:solidFill>
                  <a:schemeClr val="dk2"/>
                </a:solidFill>
                <a:latin typeface="Lato"/>
                <a:ea typeface="Lato"/>
                <a:cs typeface="Lato"/>
                <a:sym typeface="Lato"/>
              </a:rPr>
              <a:t>Βασικά σημεία που πρέπει να ληφθούν υπόψη</a:t>
            </a:r>
            <a:endParaRPr sz="2800" dirty="0">
              <a:solidFill>
                <a:schemeClr val="dk2"/>
              </a:solidFill>
              <a:latin typeface="Lato"/>
              <a:ea typeface="Lato"/>
              <a:cs typeface="Lato"/>
              <a:sym typeface="Lato"/>
            </a:endParaRPr>
          </a:p>
        </p:txBody>
      </p:sp>
      <p:sp>
        <p:nvSpPr>
          <p:cNvPr id="650" name="Google Shape;650;p76"/>
          <p:cNvSpPr txBox="1">
            <a:spLocks noGrp="1"/>
          </p:cNvSpPr>
          <p:nvPr>
            <p:ph type="body" idx="2"/>
          </p:nvPr>
        </p:nvSpPr>
        <p:spPr>
          <a:xfrm>
            <a:off x="4687133" y="724200"/>
            <a:ext cx="4319081" cy="36951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2"/>
              </a:buClr>
              <a:buSzPts val="1800"/>
              <a:buChar char="●"/>
            </a:pPr>
            <a:r>
              <a:rPr lang="it" sz="1400" dirty="0">
                <a:solidFill>
                  <a:schemeClr val="dk2"/>
                </a:solidFill>
                <a:latin typeface="Arial"/>
                <a:ea typeface="Arial"/>
                <a:cs typeface="Arial"/>
                <a:sym typeface="Arial"/>
              </a:rPr>
              <a:t>Να </a:t>
            </a:r>
            <a:r>
              <a:rPr lang="el-GR" sz="1400" dirty="0">
                <a:solidFill>
                  <a:schemeClr val="dk2"/>
                </a:solidFill>
                <a:latin typeface="Arial"/>
                <a:ea typeface="Arial"/>
                <a:cs typeface="Arial"/>
                <a:sym typeface="Arial"/>
              </a:rPr>
              <a:t>είναι κατανοητές</a:t>
            </a:r>
            <a:r>
              <a:rPr lang="it" sz="1400" dirty="0">
                <a:solidFill>
                  <a:schemeClr val="dk2"/>
                </a:solidFill>
                <a:latin typeface="Arial"/>
                <a:ea typeface="Arial"/>
                <a:cs typeface="Arial"/>
                <a:sym typeface="Arial"/>
              </a:rPr>
              <a:t> </a:t>
            </a:r>
            <a:r>
              <a:rPr lang="el-GR" sz="1400" dirty="0">
                <a:solidFill>
                  <a:schemeClr val="dk2"/>
                </a:solidFill>
                <a:latin typeface="Arial"/>
                <a:ea typeface="Arial"/>
                <a:cs typeface="Arial"/>
                <a:sym typeface="Arial"/>
              </a:rPr>
              <a:t>οι</a:t>
            </a:r>
            <a:r>
              <a:rPr lang="it" sz="1400" dirty="0">
                <a:solidFill>
                  <a:schemeClr val="dk2"/>
                </a:solidFill>
                <a:latin typeface="Arial"/>
                <a:ea typeface="Arial"/>
                <a:cs typeface="Arial"/>
                <a:sym typeface="Arial"/>
              </a:rPr>
              <a:t> τρεις έννοιες που χαρακτηρίζουν έναν κοινωνικό επιχειρηματία, δηλαδή το βασικό στόχο, την αντιμετώπιση των κερδών και την υιοθέτηση των κατάλληλων αρχών ΕΚΕ/ηθικής. </a:t>
            </a:r>
            <a:endParaRPr sz="1400" dirty="0">
              <a:solidFill>
                <a:schemeClr val="dk2"/>
              </a:solidFill>
              <a:latin typeface="Arial"/>
              <a:ea typeface="Arial"/>
              <a:cs typeface="Arial"/>
              <a:sym typeface="Arial"/>
            </a:endParaRPr>
          </a:p>
          <a:p>
            <a:pPr marL="457200" lvl="0" indent="-342900" algn="just" rtl="0">
              <a:lnSpc>
                <a:spcPct val="115000"/>
              </a:lnSpc>
              <a:spcBef>
                <a:spcPts val="0"/>
              </a:spcBef>
              <a:spcAft>
                <a:spcPts val="0"/>
              </a:spcAft>
              <a:buClr>
                <a:schemeClr val="dk2"/>
              </a:buClr>
              <a:buSzPts val="1800"/>
              <a:buChar char="●"/>
            </a:pPr>
            <a:r>
              <a:rPr lang="it" sz="1400" dirty="0">
                <a:solidFill>
                  <a:schemeClr val="dk2"/>
                </a:solidFill>
                <a:latin typeface="Arial"/>
                <a:ea typeface="Arial"/>
                <a:cs typeface="Arial"/>
                <a:sym typeface="Arial"/>
              </a:rPr>
              <a:t>Οι προκλήσεις που αντιμετωπίζουν οι οργανισμοί όσον αφορά τη διαχείριση των κερδών και τη σχέση με τα ενδιαφερόμενα μέρη τους</a:t>
            </a:r>
            <a:endParaRPr sz="1400" dirty="0">
              <a:solidFill>
                <a:schemeClr val="dk2"/>
              </a:solidFill>
              <a:latin typeface="Arial"/>
              <a:ea typeface="Arial"/>
              <a:cs typeface="Arial"/>
              <a:sym typeface="Arial"/>
            </a:endParaRPr>
          </a:p>
          <a:p>
            <a:pPr marL="457200" lvl="0" indent="-342900" algn="just" rtl="0">
              <a:lnSpc>
                <a:spcPct val="115000"/>
              </a:lnSpc>
              <a:spcBef>
                <a:spcPts val="0"/>
              </a:spcBef>
              <a:spcAft>
                <a:spcPts val="0"/>
              </a:spcAft>
              <a:buClr>
                <a:schemeClr val="dk2"/>
              </a:buClr>
              <a:buSzPts val="1800"/>
              <a:buChar char="●"/>
            </a:pPr>
            <a:r>
              <a:rPr lang="it" sz="1400" dirty="0">
                <a:solidFill>
                  <a:schemeClr val="dk2"/>
                </a:solidFill>
                <a:latin typeface="Arial"/>
                <a:ea typeface="Arial"/>
                <a:cs typeface="Arial"/>
                <a:sym typeface="Arial"/>
              </a:rPr>
              <a:t>Οι προκλήσεις για την υιοθέτηση μιας κατάλληλης στρατηγικής ΕΚΕ και η κατανόηση των ηθικών αρχών συμπεριφοράς που καθοδηγούν τον οργανισμό.</a:t>
            </a:r>
            <a:endParaRPr sz="1600" dirty="0">
              <a:solidFill>
                <a:schemeClr val="dk2"/>
              </a:solidFill>
            </a:endParaRPr>
          </a:p>
        </p:txBody>
      </p:sp>
      <p:pic>
        <p:nvPicPr>
          <p:cNvPr id="651" name="Google Shape;651;p7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52" name="Google Shape;652;p76"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653" name="Google Shape;653;p76"/>
          <p:cNvPicPr preferRelativeResize="0"/>
          <p:nvPr/>
        </p:nvPicPr>
        <p:blipFill>
          <a:blip r:embed="rId5">
            <a:alphaModFix/>
          </a:blip>
          <a:stretch>
            <a:fillRect/>
          </a:stretch>
        </p:blipFill>
        <p:spPr>
          <a:xfrm>
            <a:off x="457100" y="2221775"/>
            <a:ext cx="3671584" cy="2443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20634f5fe2b_1_0"/>
          <p:cNvSpPr txBox="1">
            <a:spLocks noGrp="1"/>
          </p:cNvSpPr>
          <p:nvPr>
            <p:ph type="title"/>
          </p:nvPr>
        </p:nvSpPr>
        <p:spPr>
          <a:xfrm>
            <a:off x="424564" y="1458100"/>
            <a:ext cx="3141579" cy="131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3000" dirty="0">
                <a:solidFill>
                  <a:schemeClr val="dk2"/>
                </a:solidFill>
                <a:latin typeface="Lato"/>
                <a:ea typeface="Lato"/>
                <a:cs typeface="Lato"/>
                <a:sym typeface="Lato"/>
              </a:rPr>
              <a:t>Αναστοχασμός/αυτοαξιολόγηση </a:t>
            </a:r>
            <a:endParaRPr sz="3000" dirty="0">
              <a:solidFill>
                <a:schemeClr val="dk2"/>
              </a:solidFill>
              <a:latin typeface="Lato"/>
              <a:ea typeface="Lato"/>
              <a:cs typeface="Lato"/>
              <a:sym typeface="Lato"/>
            </a:endParaRPr>
          </a:p>
        </p:txBody>
      </p:sp>
      <p:sp>
        <p:nvSpPr>
          <p:cNvPr id="659" name="Google Shape;659;g20634f5fe2b_1_0"/>
          <p:cNvSpPr txBox="1">
            <a:spLocks noGrp="1"/>
          </p:cNvSpPr>
          <p:nvPr>
            <p:ph type="body" idx="2"/>
          </p:nvPr>
        </p:nvSpPr>
        <p:spPr>
          <a:xfrm>
            <a:off x="4659682" y="835376"/>
            <a:ext cx="4346532" cy="3695100"/>
          </a:xfrm>
          <a:prstGeom prst="rect">
            <a:avLst/>
          </a:prstGeom>
          <a:noFill/>
          <a:ln>
            <a:noFill/>
          </a:ln>
        </p:spPr>
        <p:txBody>
          <a:bodyPr spcFirstLastPara="1" wrap="square" lIns="91425" tIns="91425" rIns="91425" bIns="91425" anchor="t" anchorCtr="0">
            <a:noAutofit/>
          </a:bodyPr>
          <a:lstStyle/>
          <a:p>
            <a:pPr marL="139700" lvl="0" indent="0" algn="just" rtl="0">
              <a:lnSpc>
                <a:spcPct val="115000"/>
              </a:lnSpc>
              <a:spcBef>
                <a:spcPts val="0"/>
              </a:spcBef>
              <a:spcAft>
                <a:spcPts val="0"/>
              </a:spcAft>
              <a:buSzPts val="1400"/>
              <a:buNone/>
            </a:pPr>
            <a:r>
              <a:rPr lang="it" sz="1600" b="1" dirty="0">
                <a:solidFill>
                  <a:schemeClr val="dk2"/>
                </a:solidFill>
                <a:latin typeface="Lato"/>
                <a:ea typeface="Lato"/>
                <a:cs typeface="Lato"/>
                <a:sym typeface="Lato"/>
              </a:rPr>
              <a:t>1) </a:t>
            </a:r>
            <a:r>
              <a:rPr lang="it" sz="1600" dirty="0">
                <a:solidFill>
                  <a:schemeClr val="dk2"/>
                </a:solidFill>
                <a:latin typeface="Lato"/>
                <a:ea typeface="Lato"/>
                <a:cs typeface="Lato"/>
                <a:sym typeface="Lato"/>
              </a:rPr>
              <a:t>Πώς θα εφαρμόζατε την επιχειρηματική ηθική αν ήσασταν διευθυντής;</a:t>
            </a:r>
            <a:endParaRPr sz="1600" dirty="0">
              <a:solidFill>
                <a:schemeClr val="dk2"/>
              </a:solidFill>
            </a:endParaRPr>
          </a:p>
          <a:p>
            <a:pPr marL="482600" lvl="0" indent="-254000" algn="just" rtl="0">
              <a:lnSpc>
                <a:spcPct val="115000"/>
              </a:lnSpc>
              <a:spcBef>
                <a:spcPts val="0"/>
              </a:spcBef>
              <a:spcAft>
                <a:spcPts val="0"/>
              </a:spcAft>
              <a:buSzPts val="1400"/>
              <a:buNone/>
            </a:pPr>
            <a:endParaRPr sz="1600" dirty="0">
              <a:solidFill>
                <a:schemeClr val="dk2"/>
              </a:solidFill>
              <a:latin typeface="Lato"/>
              <a:ea typeface="Lato"/>
              <a:cs typeface="Lato"/>
              <a:sym typeface="Lato"/>
            </a:endParaRPr>
          </a:p>
          <a:p>
            <a:pPr marL="139700" lvl="0" indent="0" algn="just" rtl="0">
              <a:lnSpc>
                <a:spcPct val="115000"/>
              </a:lnSpc>
              <a:spcBef>
                <a:spcPts val="0"/>
              </a:spcBef>
              <a:spcAft>
                <a:spcPts val="0"/>
              </a:spcAft>
              <a:buSzPts val="1400"/>
              <a:buNone/>
            </a:pPr>
            <a:r>
              <a:rPr lang="it" sz="1600" b="1" dirty="0">
                <a:solidFill>
                  <a:schemeClr val="dk2"/>
                </a:solidFill>
                <a:latin typeface="Lato"/>
                <a:ea typeface="Lato"/>
                <a:cs typeface="Lato"/>
                <a:sym typeface="Lato"/>
              </a:rPr>
              <a:t>2)</a:t>
            </a:r>
            <a:r>
              <a:rPr lang="el-GR" sz="1600" b="1" dirty="0">
                <a:solidFill>
                  <a:schemeClr val="dk2"/>
                </a:solidFill>
                <a:latin typeface="Lato"/>
                <a:ea typeface="Lato"/>
                <a:cs typeface="Lato"/>
                <a:sym typeface="Lato"/>
              </a:rPr>
              <a:t> </a:t>
            </a:r>
            <a:r>
              <a:rPr lang="it" sz="1600" dirty="0">
                <a:solidFill>
                  <a:schemeClr val="dk2"/>
                </a:solidFill>
                <a:latin typeface="Lato"/>
                <a:ea typeface="Lato"/>
                <a:cs typeface="Lato"/>
                <a:sym typeface="Lato"/>
              </a:rPr>
              <a:t>Πώς θα διασφαλίζατε την καλή επιχειρηματική ηθική από τους υπαλλήλους σας;</a:t>
            </a:r>
            <a:endParaRPr sz="1600" dirty="0">
              <a:solidFill>
                <a:schemeClr val="dk2"/>
              </a:solidFill>
            </a:endParaRPr>
          </a:p>
          <a:p>
            <a:pPr marL="139700" lvl="0" indent="0" algn="just" rtl="0">
              <a:lnSpc>
                <a:spcPct val="115000"/>
              </a:lnSpc>
              <a:spcBef>
                <a:spcPts val="0"/>
              </a:spcBef>
              <a:spcAft>
                <a:spcPts val="0"/>
              </a:spcAft>
              <a:buSzPts val="1400"/>
              <a:buNone/>
            </a:pPr>
            <a:endParaRPr sz="1600" dirty="0">
              <a:solidFill>
                <a:schemeClr val="dk2"/>
              </a:solidFill>
              <a:latin typeface="Lato"/>
              <a:ea typeface="Lato"/>
              <a:cs typeface="Lato"/>
              <a:sym typeface="Lato"/>
            </a:endParaRPr>
          </a:p>
          <a:p>
            <a:pPr marL="139700" lvl="0" indent="0" algn="just" rtl="0">
              <a:lnSpc>
                <a:spcPct val="115000"/>
              </a:lnSpc>
              <a:spcBef>
                <a:spcPts val="0"/>
              </a:spcBef>
              <a:spcAft>
                <a:spcPts val="0"/>
              </a:spcAft>
              <a:buSzPts val="1400"/>
              <a:buNone/>
            </a:pPr>
            <a:r>
              <a:rPr lang="it" sz="1600" b="1" dirty="0">
                <a:solidFill>
                  <a:schemeClr val="dk2"/>
                </a:solidFill>
                <a:latin typeface="Lato"/>
                <a:ea typeface="Lato"/>
                <a:cs typeface="Lato"/>
                <a:sym typeface="Lato"/>
              </a:rPr>
              <a:t>3) </a:t>
            </a:r>
            <a:r>
              <a:rPr lang="it" sz="1600" dirty="0">
                <a:solidFill>
                  <a:schemeClr val="dk2"/>
                </a:solidFill>
                <a:latin typeface="Lato"/>
                <a:ea typeface="Lato"/>
                <a:cs typeface="Lato"/>
                <a:sym typeface="Lato"/>
              </a:rPr>
              <a:t>Πώς σχετίζεται η κοινωνική επιχειρηματικότητα με την επιχειρηματική ηθική;</a:t>
            </a:r>
            <a:endParaRPr sz="1600" dirty="0">
              <a:solidFill>
                <a:schemeClr val="dk2"/>
              </a:solidFill>
              <a:latin typeface="Lato"/>
              <a:ea typeface="Lato"/>
              <a:cs typeface="Lato"/>
              <a:sym typeface="Lato"/>
            </a:endParaRPr>
          </a:p>
          <a:p>
            <a:pPr marL="457200" lvl="0" indent="-228600" algn="l" rtl="0">
              <a:lnSpc>
                <a:spcPct val="115000"/>
              </a:lnSpc>
              <a:spcBef>
                <a:spcPts val="0"/>
              </a:spcBef>
              <a:spcAft>
                <a:spcPts val="0"/>
              </a:spcAft>
              <a:buSzPts val="1400"/>
              <a:buNone/>
            </a:pPr>
            <a:endParaRPr sz="1600" dirty="0">
              <a:solidFill>
                <a:schemeClr val="dk2"/>
              </a:solidFill>
            </a:endParaRPr>
          </a:p>
        </p:txBody>
      </p:sp>
      <p:pic>
        <p:nvPicPr>
          <p:cNvPr id="660" name="Google Shape;660;g20634f5fe2b_1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61" name="Google Shape;661;g20634f5fe2b_1_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662" name="Google Shape;662;g20634f5fe2b_1_0"/>
          <p:cNvPicPr preferRelativeResize="0"/>
          <p:nvPr/>
        </p:nvPicPr>
        <p:blipFill>
          <a:blip r:embed="rId5">
            <a:alphaModFix/>
          </a:blip>
          <a:stretch>
            <a:fillRect/>
          </a:stretch>
        </p:blipFill>
        <p:spPr>
          <a:xfrm>
            <a:off x="1239630" y="2776300"/>
            <a:ext cx="1511449" cy="15114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g23a1ce89eda_0_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68" name="Google Shape;668;g23a1ce89eda_0_0"/>
          <p:cNvSpPr txBox="1">
            <a:spLocks noGrp="1"/>
          </p:cNvSpPr>
          <p:nvPr>
            <p:ph type="title"/>
          </p:nvPr>
        </p:nvSpPr>
        <p:spPr>
          <a:xfrm>
            <a:off x="5615997" y="799064"/>
            <a:ext cx="2728603" cy="88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dirty="0">
                <a:solidFill>
                  <a:schemeClr val="dk1"/>
                </a:solidFill>
                <a:latin typeface="Lato" panose="020F0502020204030203" pitchFamily="34" charset="0"/>
                <a:ea typeface="Lato" panose="020F0502020204030203" pitchFamily="34" charset="0"/>
                <a:cs typeface="Lato" panose="020F0502020204030203" pitchFamily="34" charset="0"/>
              </a:rPr>
              <a:t>Ευχαριστώ!</a:t>
            </a:r>
            <a:endParaRPr dirty="0">
              <a:latin typeface="Lato" panose="020F0502020204030203" pitchFamily="34" charset="0"/>
              <a:ea typeface="Lato" panose="020F0502020204030203" pitchFamily="34" charset="0"/>
              <a:cs typeface="Lato" panose="020F0502020204030203" pitchFamily="34" charset="0"/>
            </a:endParaRPr>
          </a:p>
        </p:txBody>
      </p:sp>
      <p:sp>
        <p:nvSpPr>
          <p:cNvPr id="669" name="Google Shape;669;g23a1ce89eda_0_0"/>
          <p:cNvSpPr txBox="1"/>
          <p:nvPr/>
        </p:nvSpPr>
        <p:spPr>
          <a:xfrm>
            <a:off x="5680149" y="1647784"/>
            <a:ext cx="2607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https://www.beyond-capital.eu/</a:t>
            </a:r>
            <a:endParaRPr sz="1400" b="0" i="0" u="none" strike="noStrike" cap="none">
              <a:solidFill>
                <a:srgbClr val="000000"/>
              </a:solidFill>
              <a:latin typeface="Arial"/>
              <a:ea typeface="Arial"/>
              <a:cs typeface="Arial"/>
              <a:sym typeface="Arial"/>
            </a:endParaRPr>
          </a:p>
        </p:txBody>
      </p:sp>
      <p:sp>
        <p:nvSpPr>
          <p:cNvPr id="670" name="Google Shape;670;g23a1ce89eda_0_0"/>
          <p:cNvSpPr txBox="1"/>
          <p:nvPr/>
        </p:nvSpPr>
        <p:spPr>
          <a:xfrm>
            <a:off x="4976864" y="1829888"/>
            <a:ext cx="4081200" cy="1046700"/>
          </a:xfrm>
          <a:prstGeom prst="rect">
            <a:avLst/>
          </a:prstGeom>
          <a:noFill/>
          <a:ln>
            <a:noFill/>
          </a:ln>
        </p:spPr>
        <p:txBody>
          <a:bodyPr spcFirstLastPara="1" wrap="square" lIns="121875" tIns="121875" rIns="121875" bIns="121875" anchor="t" anchorCtr="1">
            <a:noAutofit/>
          </a:bodyPr>
          <a:lstStyle/>
          <a:p>
            <a:pPr marL="0" marR="0" lvl="0" indent="0" algn="ctr" rtl="0">
              <a:lnSpc>
                <a:spcPct val="114000"/>
              </a:lnSpc>
              <a:spcBef>
                <a:spcPts val="0"/>
              </a:spcBef>
              <a:spcAft>
                <a:spcPts val="0"/>
              </a:spcAft>
              <a:buClr>
                <a:srgbClr val="000000"/>
              </a:buClr>
              <a:buSzPts val="1600"/>
              <a:buFont typeface="Arial"/>
              <a:buNone/>
            </a:pPr>
            <a:r>
              <a:rPr lang="it" sz="1600" b="1" i="0" u="none" strike="noStrike" cap="none" dirty="0">
                <a:solidFill>
                  <a:srgbClr val="000000"/>
                </a:solidFill>
                <a:latin typeface="Open Sans"/>
                <a:ea typeface="Open Sans"/>
                <a:cs typeface="Open Sans"/>
                <a:sym typeface="Open Sans"/>
              </a:rPr>
              <a:t>Παρακαλώ κρατήστε αυτή τη διαφάνεια για αναφορά</a:t>
            </a:r>
            <a:endParaRPr sz="1600" b="1" i="0" u="none" strike="noStrike" cap="none" dirty="0">
              <a:solidFill>
                <a:srgbClr val="000000"/>
              </a:solidFill>
              <a:latin typeface="Open Sans"/>
              <a:ea typeface="Open Sans"/>
              <a:cs typeface="Open Sans"/>
              <a:sym typeface="Open Sans"/>
            </a:endParaRPr>
          </a:p>
          <a:p>
            <a:pPr marL="0" marR="0" lvl="0" indent="0" algn="ctr" rtl="0">
              <a:lnSpc>
                <a:spcPct val="114000"/>
              </a:lnSpc>
              <a:spcBef>
                <a:spcPts val="40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ctr" rtl="0">
              <a:lnSpc>
                <a:spcPct val="114000"/>
              </a:lnSpc>
              <a:spcBef>
                <a:spcPts val="400"/>
              </a:spcBef>
              <a:spcAft>
                <a:spcPts val="0"/>
              </a:spcAft>
              <a:buClr>
                <a:srgbClr val="000000"/>
              </a:buClr>
              <a:buSzPts val="1600"/>
              <a:buFont typeface="Arial"/>
              <a:buNone/>
            </a:pPr>
            <a:endParaRPr sz="1600" b="1" i="0" u="none" strike="noStrike" cap="none" dirty="0">
              <a:solidFill>
                <a:srgbClr val="000000"/>
              </a:solidFill>
              <a:latin typeface="Open Sans"/>
              <a:ea typeface="Open Sans"/>
              <a:cs typeface="Open Sans"/>
              <a:sym typeface="Open Sans"/>
            </a:endParaRPr>
          </a:p>
        </p:txBody>
      </p:sp>
      <p:grpSp>
        <p:nvGrpSpPr>
          <p:cNvPr id="671" name="Google Shape;671;g23a1ce89eda_0_0"/>
          <p:cNvGrpSpPr/>
          <p:nvPr/>
        </p:nvGrpSpPr>
        <p:grpSpPr>
          <a:xfrm>
            <a:off x="560655" y="403401"/>
            <a:ext cx="3660934" cy="4346958"/>
            <a:chOff x="560655" y="710397"/>
            <a:chExt cx="3660934" cy="5262024"/>
          </a:xfrm>
        </p:grpSpPr>
        <p:sp>
          <p:nvSpPr>
            <p:cNvPr id="672" name="Google Shape;672;g23a1ce89eda_0_0"/>
            <p:cNvSpPr/>
            <p:nvPr/>
          </p:nvSpPr>
          <p:spPr>
            <a:xfrm>
              <a:off x="560655" y="4623124"/>
              <a:ext cx="471310" cy="399127"/>
            </a:xfrm>
            <a:custGeom>
              <a:avLst/>
              <a:gdLst/>
              <a:ahLst/>
              <a:cxnLst/>
              <a:rect l="l" t="t" r="r" b="b"/>
              <a:pathLst>
                <a:path w="2057" h="1742" extrusionOk="0">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3" name="Google Shape;673;g23a1ce89eda_0_0"/>
            <p:cNvSpPr/>
            <p:nvPr/>
          </p:nvSpPr>
          <p:spPr>
            <a:xfrm>
              <a:off x="583789" y="4678564"/>
              <a:ext cx="509574" cy="460073"/>
            </a:xfrm>
            <a:custGeom>
              <a:avLst/>
              <a:gdLst/>
              <a:ahLst/>
              <a:cxnLst/>
              <a:rect l="l" t="t" r="r" b="b"/>
              <a:pathLst>
                <a:path w="2224" h="2008" extrusionOk="0">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4" name="Google Shape;674;g23a1ce89eda_0_0"/>
            <p:cNvSpPr/>
            <p:nvPr/>
          </p:nvSpPr>
          <p:spPr>
            <a:xfrm>
              <a:off x="1153853" y="4452195"/>
              <a:ext cx="500644" cy="555387"/>
            </a:xfrm>
            <a:custGeom>
              <a:avLst/>
              <a:gdLst/>
              <a:ahLst/>
              <a:cxnLst/>
              <a:rect l="l" t="t" r="r" b="b"/>
              <a:pathLst>
                <a:path w="2185" h="2424" extrusionOk="0">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5" name="Google Shape;675;g23a1ce89eda_0_0"/>
            <p:cNvSpPr/>
            <p:nvPr/>
          </p:nvSpPr>
          <p:spPr>
            <a:xfrm>
              <a:off x="1183178" y="4477167"/>
              <a:ext cx="412659" cy="678890"/>
            </a:xfrm>
            <a:custGeom>
              <a:avLst/>
              <a:gdLst/>
              <a:ahLst/>
              <a:cxnLst/>
              <a:rect l="l" t="t" r="r" b="b"/>
              <a:pathLst>
                <a:path w="1801" h="2963" extrusionOk="0">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6" name="Google Shape;676;g23a1ce89eda_0_0"/>
            <p:cNvSpPr/>
            <p:nvPr/>
          </p:nvSpPr>
          <p:spPr>
            <a:xfrm>
              <a:off x="622057" y="4046649"/>
              <a:ext cx="613597" cy="809481"/>
            </a:xfrm>
            <a:custGeom>
              <a:avLst/>
              <a:gdLst/>
              <a:ahLst/>
              <a:cxnLst/>
              <a:rect l="l" t="t" r="r" b="b"/>
              <a:pathLst>
                <a:path w="2678" h="3533" extrusionOk="0">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7" name="Google Shape;677;g23a1ce89eda_0_0"/>
            <p:cNvSpPr/>
            <p:nvPr/>
          </p:nvSpPr>
          <p:spPr>
            <a:xfrm>
              <a:off x="720574" y="4065897"/>
              <a:ext cx="413346" cy="993923"/>
            </a:xfrm>
            <a:custGeom>
              <a:avLst/>
              <a:gdLst/>
              <a:ahLst/>
              <a:cxnLst/>
              <a:rect l="l" t="t" r="r" b="b"/>
              <a:pathLst>
                <a:path w="1804" h="4338" extrusionOk="0">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8" name="Google Shape;678;g23a1ce89eda_0_0"/>
            <p:cNvSpPr/>
            <p:nvPr/>
          </p:nvSpPr>
          <p:spPr>
            <a:xfrm>
              <a:off x="781985" y="5146892"/>
              <a:ext cx="715336" cy="741891"/>
            </a:xfrm>
            <a:custGeom>
              <a:avLst/>
              <a:gdLst/>
              <a:ahLst/>
              <a:cxnLst/>
              <a:rect l="l" t="t" r="r" b="b"/>
              <a:pathLst>
                <a:path w="3122" h="3238" extrusionOk="0">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9" name="Google Shape;679;g23a1ce89eda_0_0"/>
            <p:cNvSpPr/>
            <p:nvPr/>
          </p:nvSpPr>
          <p:spPr>
            <a:xfrm>
              <a:off x="758156" y="5062347"/>
              <a:ext cx="762307" cy="116851"/>
            </a:xfrm>
            <a:custGeom>
              <a:avLst/>
              <a:gdLst/>
              <a:ahLst/>
              <a:cxnLst/>
              <a:rect l="l" t="t" r="r" b="b"/>
              <a:pathLst>
                <a:path w="3327" h="510" extrusionOk="0">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0" name="Google Shape;680;g23a1ce89eda_0_0"/>
            <p:cNvSpPr/>
            <p:nvPr/>
          </p:nvSpPr>
          <p:spPr>
            <a:xfrm>
              <a:off x="3732864" y="1207136"/>
              <a:ext cx="244482" cy="116851"/>
            </a:xfrm>
            <a:custGeom>
              <a:avLst/>
              <a:gdLst/>
              <a:ahLst/>
              <a:cxnLst/>
              <a:rect l="l" t="t" r="r" b="b"/>
              <a:pathLst>
                <a:path w="1067" h="510" extrusionOk="0">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1" name="Google Shape;681;g23a1ce89eda_0_0"/>
            <p:cNvSpPr/>
            <p:nvPr/>
          </p:nvSpPr>
          <p:spPr>
            <a:xfrm>
              <a:off x="3727368" y="1201640"/>
              <a:ext cx="255474" cy="127850"/>
            </a:xfrm>
            <a:custGeom>
              <a:avLst/>
              <a:gdLst/>
              <a:ahLst/>
              <a:cxnLst/>
              <a:rect l="l" t="t" r="r" b="b"/>
              <a:pathLst>
                <a:path w="1115" h="558" extrusionOk="0">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2" name="Google Shape;682;g23a1ce89eda_0_0"/>
            <p:cNvSpPr/>
            <p:nvPr/>
          </p:nvSpPr>
          <p:spPr>
            <a:xfrm>
              <a:off x="3732864" y="1483458"/>
              <a:ext cx="241730" cy="241722"/>
            </a:xfrm>
            <a:custGeom>
              <a:avLst/>
              <a:gdLst/>
              <a:ahLst/>
              <a:cxnLst/>
              <a:rect l="l" t="t" r="r" b="b"/>
              <a:pathLst>
                <a:path w="1055" h="1055" extrusionOk="0">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3" name="Google Shape;683;g23a1ce89eda_0_0"/>
            <p:cNvSpPr/>
            <p:nvPr/>
          </p:nvSpPr>
          <p:spPr>
            <a:xfrm>
              <a:off x="3727368" y="1477963"/>
              <a:ext cx="252730" cy="252722"/>
            </a:xfrm>
            <a:custGeom>
              <a:avLst/>
              <a:gdLst/>
              <a:ahLst/>
              <a:cxnLst/>
              <a:rect l="l" t="t" r="r" b="b"/>
              <a:pathLst>
                <a:path w="1103" h="1103" extrusionOk="0">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4" name="Google Shape;684;g23a1ce89eda_0_0"/>
            <p:cNvSpPr/>
            <p:nvPr/>
          </p:nvSpPr>
          <p:spPr>
            <a:xfrm>
              <a:off x="3845829" y="710397"/>
              <a:ext cx="228" cy="496956"/>
            </a:xfrm>
            <a:custGeom>
              <a:avLst/>
              <a:gdLst/>
              <a:ahLst/>
              <a:cxnLst/>
              <a:rect l="l" t="t" r="r" b="b"/>
              <a:pathLst>
                <a:path w="1" h="2169" extrusionOk="0">
                  <a:moveTo>
                    <a:pt x="1" y="2169"/>
                  </a:moveTo>
                  <a:lnTo>
                    <a:pt x="1" y="0"/>
                  </a:ln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5" name="Google Shape;685;g23a1ce89eda_0_0"/>
            <p:cNvSpPr/>
            <p:nvPr/>
          </p:nvSpPr>
          <p:spPr>
            <a:xfrm>
              <a:off x="3840324" y="710397"/>
              <a:ext cx="12143" cy="496956"/>
            </a:xfrm>
            <a:custGeom>
              <a:avLst/>
              <a:gdLst/>
              <a:ahLst/>
              <a:cxnLst/>
              <a:rect l="l" t="t" r="r" b="b"/>
              <a:pathLst>
                <a:path w="52" h="2169" extrusionOk="0">
                  <a:moveTo>
                    <a:pt x="1" y="0"/>
                  </a:moveTo>
                  <a:lnTo>
                    <a:pt x="1" y="2169"/>
                  </a:lnTo>
                  <a:lnTo>
                    <a:pt x="52" y="2169"/>
                  </a:lnTo>
                  <a:lnTo>
                    <a:pt x="52" y="0"/>
                  </a:ln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6" name="Google Shape;686;g23a1ce89eda_0_0"/>
            <p:cNvSpPr/>
            <p:nvPr/>
          </p:nvSpPr>
          <p:spPr>
            <a:xfrm>
              <a:off x="3494123" y="1253880"/>
              <a:ext cx="721744" cy="363151"/>
            </a:xfrm>
            <a:custGeom>
              <a:avLst/>
              <a:gdLst/>
              <a:ahLst/>
              <a:cxnLst/>
              <a:rect l="l" t="t" r="r" b="b"/>
              <a:pathLst>
                <a:path w="3150" h="1585" extrusionOk="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7" name="Google Shape;687;g23a1ce89eda_0_0"/>
            <p:cNvSpPr/>
            <p:nvPr/>
          </p:nvSpPr>
          <p:spPr>
            <a:xfrm>
              <a:off x="3488618" y="1248375"/>
              <a:ext cx="732971" cy="372087"/>
            </a:xfrm>
            <a:custGeom>
              <a:avLst/>
              <a:gdLst/>
              <a:ahLst/>
              <a:cxnLst/>
              <a:rect l="l" t="t" r="r" b="b"/>
              <a:pathLst>
                <a:path w="3199" h="1624" extrusionOk="0">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8" name="Google Shape;688;g23a1ce89eda_0_0"/>
            <p:cNvSpPr/>
            <p:nvPr/>
          </p:nvSpPr>
          <p:spPr>
            <a:xfrm>
              <a:off x="2404177" y="5518760"/>
              <a:ext cx="279533" cy="157176"/>
            </a:xfrm>
            <a:custGeom>
              <a:avLst/>
              <a:gdLst/>
              <a:ahLst/>
              <a:cxnLst/>
              <a:rect l="l" t="t" r="r" b="b"/>
              <a:pathLst>
                <a:path w="1220" h="686" extrusionOk="0">
                  <a:moveTo>
                    <a:pt x="1" y="0"/>
                  </a:moveTo>
                  <a:lnTo>
                    <a:pt x="1" y="686"/>
                  </a:lnTo>
                  <a:lnTo>
                    <a:pt x="1167" y="661"/>
                  </a:lnTo>
                  <a:lnTo>
                    <a:pt x="1219" y="40"/>
                  </a:lnTo>
                  <a:lnTo>
                    <a:pt x="1"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9" name="Google Shape;689;g23a1ce89eda_0_0"/>
            <p:cNvSpPr/>
            <p:nvPr/>
          </p:nvSpPr>
          <p:spPr>
            <a:xfrm>
              <a:off x="2392491" y="5658298"/>
              <a:ext cx="605119" cy="303122"/>
            </a:xfrm>
            <a:custGeom>
              <a:avLst/>
              <a:gdLst/>
              <a:ahLst/>
              <a:cxnLst/>
              <a:rect l="l" t="t" r="r" b="b"/>
              <a:pathLst>
                <a:path w="2641" h="1323" extrusionOk="0">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0" name="Google Shape;690;g23a1ce89eda_0_0"/>
            <p:cNvSpPr/>
            <p:nvPr/>
          </p:nvSpPr>
          <p:spPr>
            <a:xfrm>
              <a:off x="2392491" y="5899791"/>
              <a:ext cx="605119" cy="61630"/>
            </a:xfrm>
            <a:custGeom>
              <a:avLst/>
              <a:gdLst/>
              <a:ahLst/>
              <a:cxnLst/>
              <a:rect l="l" t="t" r="r" b="b"/>
              <a:pathLst>
                <a:path w="2641" h="269" extrusionOk="0">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1" name="Google Shape;691;g23a1ce89eda_0_0"/>
            <p:cNvSpPr/>
            <p:nvPr/>
          </p:nvSpPr>
          <p:spPr>
            <a:xfrm>
              <a:off x="2386766" y="5899791"/>
              <a:ext cx="520807" cy="20391"/>
            </a:xfrm>
            <a:custGeom>
              <a:avLst/>
              <a:gdLst/>
              <a:ahLst/>
              <a:cxnLst/>
              <a:rect l="l" t="t" r="r" b="b"/>
              <a:pathLst>
                <a:path w="2273" h="89" extrusionOk="0">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2" name="Google Shape;692;g23a1ce89eda_0_0"/>
            <p:cNvSpPr/>
            <p:nvPr/>
          </p:nvSpPr>
          <p:spPr>
            <a:xfrm>
              <a:off x="2456654" y="5733214"/>
              <a:ext cx="107688" cy="99669"/>
            </a:xfrm>
            <a:custGeom>
              <a:avLst/>
              <a:gdLst/>
              <a:ahLst/>
              <a:cxnLst/>
              <a:rect l="l" t="t" r="r" b="b"/>
              <a:pathLst>
                <a:path w="470" h="435" extrusionOk="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3" name="Google Shape;693;g23a1ce89eda_0_0"/>
            <p:cNvSpPr/>
            <p:nvPr/>
          </p:nvSpPr>
          <p:spPr>
            <a:xfrm>
              <a:off x="2686232" y="5691061"/>
              <a:ext cx="58201" cy="60944"/>
            </a:xfrm>
            <a:custGeom>
              <a:avLst/>
              <a:gdLst/>
              <a:ahLst/>
              <a:cxnLst/>
              <a:rect l="l" t="t" r="r" b="b"/>
              <a:pathLst>
                <a:path w="254" h="266" extrusionOk="0">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4" name="Google Shape;694;g23a1ce89eda_0_0"/>
            <p:cNvSpPr/>
            <p:nvPr/>
          </p:nvSpPr>
          <p:spPr>
            <a:xfrm>
              <a:off x="2723805" y="5725881"/>
              <a:ext cx="58201" cy="60944"/>
            </a:xfrm>
            <a:custGeom>
              <a:avLst/>
              <a:gdLst/>
              <a:ahLst/>
              <a:cxnLst/>
              <a:rect l="l" t="t" r="r" b="b"/>
              <a:pathLst>
                <a:path w="254" h="266" extrusionOk="0">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5" name="Google Shape;695;g23a1ce89eda_0_0"/>
            <p:cNvSpPr/>
            <p:nvPr/>
          </p:nvSpPr>
          <p:spPr>
            <a:xfrm>
              <a:off x="2758863" y="5760939"/>
              <a:ext cx="57972" cy="60944"/>
            </a:xfrm>
            <a:custGeom>
              <a:avLst/>
              <a:gdLst/>
              <a:ahLst/>
              <a:cxnLst/>
              <a:rect l="l" t="t" r="r" b="b"/>
              <a:pathLst>
                <a:path w="253" h="266" extrusionOk="0">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6" name="Google Shape;696;g23a1ce89eda_0_0"/>
            <p:cNvSpPr/>
            <p:nvPr/>
          </p:nvSpPr>
          <p:spPr>
            <a:xfrm>
              <a:off x="2648422" y="5576267"/>
              <a:ext cx="67363" cy="114327"/>
            </a:xfrm>
            <a:custGeom>
              <a:avLst/>
              <a:gdLst/>
              <a:ahLst/>
              <a:cxnLst/>
              <a:rect l="l" t="t" r="r" b="b"/>
              <a:pathLst>
                <a:path w="294" h="499" extrusionOk="0">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7" name="Google Shape;697;g23a1ce89eda_0_0"/>
            <p:cNvSpPr/>
            <p:nvPr/>
          </p:nvSpPr>
          <p:spPr>
            <a:xfrm>
              <a:off x="2688985" y="5616592"/>
              <a:ext cx="104936" cy="74002"/>
            </a:xfrm>
            <a:custGeom>
              <a:avLst/>
              <a:gdLst/>
              <a:ahLst/>
              <a:cxnLst/>
              <a:rect l="l" t="t" r="r" b="b"/>
              <a:pathLst>
                <a:path w="458" h="323" extrusionOk="0">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8" name="Google Shape;698;g23a1ce89eda_0_0"/>
            <p:cNvSpPr/>
            <p:nvPr/>
          </p:nvSpPr>
          <p:spPr>
            <a:xfrm>
              <a:off x="2008708" y="5518760"/>
              <a:ext cx="279303" cy="157176"/>
            </a:xfrm>
            <a:custGeom>
              <a:avLst/>
              <a:gdLst/>
              <a:ahLst/>
              <a:cxnLst/>
              <a:rect l="l" t="t" r="r" b="b"/>
              <a:pathLst>
                <a:path w="1219" h="686" extrusionOk="0">
                  <a:moveTo>
                    <a:pt x="0" y="0"/>
                  </a:moveTo>
                  <a:lnTo>
                    <a:pt x="0" y="686"/>
                  </a:lnTo>
                  <a:lnTo>
                    <a:pt x="1167" y="661"/>
                  </a:lnTo>
                  <a:lnTo>
                    <a:pt x="1218" y="40"/>
                  </a:lnTo>
                  <a:lnTo>
                    <a:pt x="0"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9" name="Google Shape;699;g23a1ce89eda_0_0"/>
            <p:cNvSpPr/>
            <p:nvPr/>
          </p:nvSpPr>
          <p:spPr>
            <a:xfrm>
              <a:off x="1988317" y="5670203"/>
              <a:ext cx="605348" cy="302209"/>
            </a:xfrm>
            <a:custGeom>
              <a:avLst/>
              <a:gdLst/>
              <a:ahLst/>
              <a:cxnLst/>
              <a:rect l="l" t="t" r="r" b="b"/>
              <a:pathLst>
                <a:path w="2642" h="1319" extrusionOk="0">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0" name="Google Shape;700;g23a1ce89eda_0_0"/>
            <p:cNvSpPr/>
            <p:nvPr/>
          </p:nvSpPr>
          <p:spPr>
            <a:xfrm>
              <a:off x="1988317" y="5911477"/>
              <a:ext cx="605348" cy="60944"/>
            </a:xfrm>
            <a:custGeom>
              <a:avLst/>
              <a:gdLst/>
              <a:ahLst/>
              <a:cxnLst/>
              <a:rect l="l" t="t" r="r" b="b"/>
              <a:pathLst>
                <a:path w="2642" h="266" extrusionOk="0">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1" name="Google Shape;701;g23a1ce89eda_0_0"/>
            <p:cNvSpPr/>
            <p:nvPr/>
          </p:nvSpPr>
          <p:spPr>
            <a:xfrm>
              <a:off x="1982821" y="5911477"/>
              <a:ext cx="520119" cy="20619"/>
            </a:xfrm>
            <a:custGeom>
              <a:avLst/>
              <a:gdLst/>
              <a:ahLst/>
              <a:cxnLst/>
              <a:rect l="l" t="t" r="r" b="b"/>
              <a:pathLst>
                <a:path w="2270" h="90" extrusionOk="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2" name="Google Shape;702;g23a1ce89eda_0_0"/>
            <p:cNvSpPr/>
            <p:nvPr/>
          </p:nvSpPr>
          <p:spPr>
            <a:xfrm>
              <a:off x="2052699" y="5744443"/>
              <a:ext cx="110441" cy="100355"/>
            </a:xfrm>
            <a:custGeom>
              <a:avLst/>
              <a:gdLst/>
              <a:ahLst/>
              <a:cxnLst/>
              <a:rect l="l" t="t" r="r" b="b"/>
              <a:pathLst>
                <a:path w="482" h="438" extrusionOk="0">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3" name="Google Shape;703;g23a1ce89eda_0_0"/>
            <p:cNvSpPr/>
            <p:nvPr/>
          </p:nvSpPr>
          <p:spPr>
            <a:xfrm>
              <a:off x="2282058" y="5702975"/>
              <a:ext cx="58201" cy="60258"/>
            </a:xfrm>
            <a:custGeom>
              <a:avLst/>
              <a:gdLst/>
              <a:ahLst/>
              <a:cxnLst/>
              <a:rect l="l" t="t" r="r" b="b"/>
              <a:pathLst>
                <a:path w="254" h="263" extrusionOk="0">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4" name="Google Shape;704;g23a1ce89eda_0_0"/>
            <p:cNvSpPr/>
            <p:nvPr/>
          </p:nvSpPr>
          <p:spPr>
            <a:xfrm>
              <a:off x="2319860" y="5737795"/>
              <a:ext cx="58201" cy="60258"/>
            </a:xfrm>
            <a:custGeom>
              <a:avLst/>
              <a:gdLst/>
              <a:ahLst/>
              <a:cxnLst/>
              <a:rect l="l" t="t" r="r" b="b"/>
              <a:pathLst>
                <a:path w="254" h="263" extrusionOk="0">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5" name="Google Shape;705;g23a1ce89eda_0_0"/>
            <p:cNvSpPr/>
            <p:nvPr/>
          </p:nvSpPr>
          <p:spPr>
            <a:xfrm>
              <a:off x="2354689" y="5772625"/>
              <a:ext cx="58201" cy="63925"/>
            </a:xfrm>
            <a:custGeom>
              <a:avLst/>
              <a:gdLst/>
              <a:ahLst/>
              <a:cxnLst/>
              <a:rect l="l" t="t" r="r" b="b"/>
              <a:pathLst>
                <a:path w="254" h="279" extrusionOk="0">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6" name="Google Shape;706;g23a1ce89eda_0_0"/>
            <p:cNvSpPr/>
            <p:nvPr/>
          </p:nvSpPr>
          <p:spPr>
            <a:xfrm>
              <a:off x="2247229" y="5587953"/>
              <a:ext cx="63697" cy="114556"/>
            </a:xfrm>
            <a:custGeom>
              <a:avLst/>
              <a:gdLst/>
              <a:ahLst/>
              <a:cxnLst/>
              <a:rect l="l" t="t" r="r" b="b"/>
              <a:pathLst>
                <a:path w="278" h="500" extrusionOk="0">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7" name="Google Shape;707;g23a1ce89eda_0_0"/>
            <p:cNvSpPr/>
            <p:nvPr/>
          </p:nvSpPr>
          <p:spPr>
            <a:xfrm>
              <a:off x="2285039" y="5628506"/>
              <a:ext cx="104707" cy="74002"/>
            </a:xfrm>
            <a:custGeom>
              <a:avLst/>
              <a:gdLst/>
              <a:ahLst/>
              <a:cxnLst/>
              <a:rect l="l" t="t" r="r" b="b"/>
              <a:pathLst>
                <a:path w="457" h="323" extrusionOk="0">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8" name="Google Shape;708;g23a1ce89eda_0_0"/>
            <p:cNvSpPr/>
            <p:nvPr/>
          </p:nvSpPr>
          <p:spPr>
            <a:xfrm>
              <a:off x="1880865" y="3390439"/>
              <a:ext cx="1160073" cy="2201843"/>
            </a:xfrm>
            <a:custGeom>
              <a:avLst/>
              <a:gdLst/>
              <a:ahLst/>
              <a:cxnLst/>
              <a:rect l="l" t="t" r="r" b="b"/>
              <a:pathLst>
                <a:path w="5063" h="9610" extrusionOk="0">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9" name="Google Shape;709;g23a1ce89eda_0_0"/>
            <p:cNvSpPr/>
            <p:nvPr/>
          </p:nvSpPr>
          <p:spPr>
            <a:xfrm>
              <a:off x="2421824" y="3536396"/>
              <a:ext cx="43305" cy="471071"/>
            </a:xfrm>
            <a:custGeom>
              <a:avLst/>
              <a:gdLst/>
              <a:ahLst/>
              <a:cxnLst/>
              <a:rect l="l" t="t" r="r" b="b"/>
              <a:pathLst>
                <a:path w="189" h="2056" extrusionOk="0">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0" name="Google Shape;710;g23a1ce89eda_0_0"/>
            <p:cNvSpPr/>
            <p:nvPr/>
          </p:nvSpPr>
          <p:spPr>
            <a:xfrm>
              <a:off x="2729538" y="2419877"/>
              <a:ext cx="692423" cy="781528"/>
            </a:xfrm>
            <a:custGeom>
              <a:avLst/>
              <a:gdLst/>
              <a:ahLst/>
              <a:cxnLst/>
              <a:rect l="l" t="t" r="r" b="b"/>
              <a:pathLst>
                <a:path w="3022" h="3411" extrusionOk="0">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1" name="Google Shape;711;g23a1ce89eda_0_0"/>
            <p:cNvSpPr/>
            <p:nvPr/>
          </p:nvSpPr>
          <p:spPr>
            <a:xfrm>
              <a:off x="3005861" y="2742258"/>
              <a:ext cx="69887" cy="111127"/>
            </a:xfrm>
            <a:custGeom>
              <a:avLst/>
              <a:gdLst/>
              <a:ahLst/>
              <a:cxnLst/>
              <a:rect l="l" t="t" r="r" b="b"/>
              <a:pathLst>
                <a:path w="305" h="485" extrusionOk="0">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2" name="Google Shape;712;g23a1ce89eda_0_0"/>
            <p:cNvSpPr/>
            <p:nvPr/>
          </p:nvSpPr>
          <p:spPr>
            <a:xfrm>
              <a:off x="3124998" y="2210461"/>
              <a:ext cx="593434" cy="785423"/>
            </a:xfrm>
            <a:custGeom>
              <a:avLst/>
              <a:gdLst/>
              <a:ahLst/>
              <a:cxnLst/>
              <a:rect l="l" t="t" r="r" b="b"/>
              <a:pathLst>
                <a:path w="2590" h="3428" extrusionOk="0">
                  <a:moveTo>
                    <a:pt x="1" y="1"/>
                  </a:moveTo>
                  <a:lnTo>
                    <a:pt x="1" y="3427"/>
                  </a:lnTo>
                  <a:lnTo>
                    <a:pt x="2590" y="3427"/>
                  </a:lnTo>
                  <a:lnTo>
                    <a:pt x="2590" y="1"/>
                  </a:lnTo>
                  <a:close/>
                </a:path>
              </a:pathLst>
            </a:custGeom>
            <a:solidFill>
              <a:srgbClr val="F3F3F3"/>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3" name="Google Shape;713;g23a1ce89eda_0_0"/>
            <p:cNvSpPr/>
            <p:nvPr/>
          </p:nvSpPr>
          <p:spPr>
            <a:xfrm>
              <a:off x="3192133" y="2350227"/>
              <a:ext cx="259140" cy="8476"/>
            </a:xfrm>
            <a:custGeom>
              <a:avLst/>
              <a:gdLst/>
              <a:ahLst/>
              <a:cxnLst/>
              <a:rect l="l" t="t" r="r" b="b"/>
              <a:pathLst>
                <a:path w="1131" h="37" extrusionOk="0">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4" name="Google Shape;714;g23a1ce89eda_0_0"/>
            <p:cNvSpPr/>
            <p:nvPr/>
          </p:nvSpPr>
          <p:spPr>
            <a:xfrm>
              <a:off x="3192133" y="2460440"/>
              <a:ext cx="293971" cy="9162"/>
            </a:xfrm>
            <a:custGeom>
              <a:avLst/>
              <a:gdLst/>
              <a:ahLst/>
              <a:cxnLst/>
              <a:rect l="l" t="t" r="r" b="b"/>
              <a:pathLst>
                <a:path w="1283" h="40" extrusionOk="0">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5" name="Google Shape;715;g23a1ce89eda_0_0"/>
            <p:cNvSpPr/>
            <p:nvPr/>
          </p:nvSpPr>
          <p:spPr>
            <a:xfrm>
              <a:off x="3192133" y="2814888"/>
              <a:ext cx="293971" cy="9162"/>
            </a:xfrm>
            <a:custGeom>
              <a:avLst/>
              <a:gdLst/>
              <a:ahLst/>
              <a:cxnLst/>
              <a:rect l="l" t="t" r="r" b="b"/>
              <a:pathLst>
                <a:path w="1283" h="40" extrusionOk="0">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6" name="Google Shape;716;g23a1ce89eda_0_0"/>
            <p:cNvSpPr/>
            <p:nvPr/>
          </p:nvSpPr>
          <p:spPr>
            <a:xfrm>
              <a:off x="3192133" y="2539252"/>
              <a:ext cx="453672" cy="8476"/>
            </a:xfrm>
            <a:custGeom>
              <a:avLst/>
              <a:gdLst/>
              <a:ahLst/>
              <a:cxnLst/>
              <a:rect l="l" t="t" r="r" b="b"/>
              <a:pathLst>
                <a:path w="1980" h="37" extrusionOk="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7" name="Google Shape;717;g23a1ce89eda_0_0"/>
            <p:cNvSpPr/>
            <p:nvPr/>
          </p:nvSpPr>
          <p:spPr>
            <a:xfrm>
              <a:off x="3192133" y="2722095"/>
              <a:ext cx="453672" cy="9162"/>
            </a:xfrm>
            <a:custGeom>
              <a:avLst/>
              <a:gdLst/>
              <a:ahLst/>
              <a:cxnLst/>
              <a:rect l="l" t="t" r="r" b="b"/>
              <a:pathLst>
                <a:path w="1980" h="40" extrusionOk="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8" name="Google Shape;718;g23a1ce89eda_0_0"/>
            <p:cNvSpPr/>
            <p:nvPr/>
          </p:nvSpPr>
          <p:spPr>
            <a:xfrm>
              <a:off x="3503285" y="2460440"/>
              <a:ext cx="142517" cy="9162"/>
            </a:xfrm>
            <a:custGeom>
              <a:avLst/>
              <a:gdLst/>
              <a:ahLst/>
              <a:cxnLst/>
              <a:rect l="l" t="t" r="r" b="b"/>
              <a:pathLst>
                <a:path w="622" h="40" extrusionOk="0">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9" name="Google Shape;719;g23a1ce89eda_0_0"/>
            <p:cNvSpPr/>
            <p:nvPr/>
          </p:nvSpPr>
          <p:spPr>
            <a:xfrm>
              <a:off x="3192133" y="2632045"/>
              <a:ext cx="142517" cy="8476"/>
            </a:xfrm>
            <a:custGeom>
              <a:avLst/>
              <a:gdLst/>
              <a:ahLst/>
              <a:cxnLst/>
              <a:rect l="l" t="t" r="r" b="b"/>
              <a:pathLst>
                <a:path w="622" h="37" extrusionOk="0">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0" name="Google Shape;720;g23a1ce89eda_0_0"/>
            <p:cNvSpPr/>
            <p:nvPr/>
          </p:nvSpPr>
          <p:spPr>
            <a:xfrm>
              <a:off x="3308527" y="2116982"/>
              <a:ext cx="75611" cy="169091"/>
            </a:xfrm>
            <a:custGeom>
              <a:avLst/>
              <a:gdLst/>
              <a:ahLst/>
              <a:cxnLst/>
              <a:rect l="l" t="t" r="r" b="b"/>
              <a:pathLst>
                <a:path w="330" h="738" extrusionOk="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1" name="Google Shape;721;g23a1ce89eda_0_0"/>
            <p:cNvSpPr/>
            <p:nvPr/>
          </p:nvSpPr>
          <p:spPr>
            <a:xfrm>
              <a:off x="3241630" y="2111486"/>
              <a:ext cx="75611" cy="175044"/>
            </a:xfrm>
            <a:custGeom>
              <a:avLst/>
              <a:gdLst/>
              <a:ahLst/>
              <a:cxnLst/>
              <a:rect l="l" t="t" r="r" b="b"/>
              <a:pathLst>
                <a:path w="330" h="764" extrusionOk="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2" name="Google Shape;722;g23a1ce89eda_0_0"/>
            <p:cNvSpPr/>
            <p:nvPr/>
          </p:nvSpPr>
          <p:spPr>
            <a:xfrm>
              <a:off x="3372224" y="2146078"/>
              <a:ext cx="72630" cy="131745"/>
            </a:xfrm>
            <a:custGeom>
              <a:avLst/>
              <a:gdLst/>
              <a:ahLst/>
              <a:cxnLst/>
              <a:rect l="l" t="t" r="r" b="b"/>
              <a:pathLst>
                <a:path w="317" h="575" extrusionOk="0">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3" name="Google Shape;723;g23a1ce89eda_0_0"/>
            <p:cNvSpPr/>
            <p:nvPr/>
          </p:nvSpPr>
          <p:spPr>
            <a:xfrm>
              <a:off x="3436379" y="2151583"/>
              <a:ext cx="69887" cy="97145"/>
            </a:xfrm>
            <a:custGeom>
              <a:avLst/>
              <a:gdLst/>
              <a:ahLst/>
              <a:cxnLst/>
              <a:rect l="l" t="t" r="r" b="b"/>
              <a:pathLst>
                <a:path w="305" h="422" extrusionOk="0">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4" name="Google Shape;724;g23a1ce89eda_0_0"/>
            <p:cNvSpPr/>
            <p:nvPr/>
          </p:nvSpPr>
          <p:spPr>
            <a:xfrm>
              <a:off x="3305098" y="2140811"/>
              <a:ext cx="17638" cy="115936"/>
            </a:xfrm>
            <a:custGeom>
              <a:avLst/>
              <a:gdLst/>
              <a:ahLst/>
              <a:cxnLst/>
              <a:rect l="l" t="t" r="r" b="b"/>
              <a:pathLst>
                <a:path w="77" h="506" extrusionOk="0">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5" name="Google Shape;725;g23a1ce89eda_0_0"/>
            <p:cNvSpPr/>
            <p:nvPr/>
          </p:nvSpPr>
          <p:spPr>
            <a:xfrm>
              <a:off x="3372224" y="2155469"/>
              <a:ext cx="20391" cy="104936"/>
            </a:xfrm>
            <a:custGeom>
              <a:avLst/>
              <a:gdLst/>
              <a:ahLst/>
              <a:cxnLst/>
              <a:rect l="l" t="t" r="r" b="b"/>
              <a:pathLst>
                <a:path w="89" h="458" extrusionOk="0">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6" name="Google Shape;726;g23a1ce89eda_0_0"/>
            <p:cNvSpPr/>
            <p:nvPr/>
          </p:nvSpPr>
          <p:spPr>
            <a:xfrm>
              <a:off x="3436379" y="2163726"/>
              <a:ext cx="14895" cy="84774"/>
            </a:xfrm>
            <a:custGeom>
              <a:avLst/>
              <a:gdLst/>
              <a:ahLst/>
              <a:cxnLst/>
              <a:rect l="l" t="t" r="r" b="b"/>
              <a:pathLst>
                <a:path w="65" h="370" extrusionOk="0">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7" name="Google Shape;727;g23a1ce89eda_0_0"/>
            <p:cNvSpPr/>
            <p:nvPr/>
          </p:nvSpPr>
          <p:spPr>
            <a:xfrm>
              <a:off x="1665259" y="2262929"/>
              <a:ext cx="1372932" cy="1235873"/>
            </a:xfrm>
            <a:custGeom>
              <a:avLst/>
              <a:gdLst/>
              <a:ahLst/>
              <a:cxnLst/>
              <a:rect l="l" t="t" r="r" b="b"/>
              <a:pathLst>
                <a:path w="5992" h="5394" extrusionOk="0">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8" name="Google Shape;728;g23a1ce89eda_0_0"/>
            <p:cNvSpPr/>
            <p:nvPr/>
          </p:nvSpPr>
          <p:spPr>
            <a:xfrm>
              <a:off x="2165664" y="1449543"/>
              <a:ext cx="526300" cy="374152"/>
            </a:xfrm>
            <a:custGeom>
              <a:avLst/>
              <a:gdLst/>
              <a:ahLst/>
              <a:cxnLst/>
              <a:rect l="l" t="t" r="r" b="b"/>
              <a:pathLst>
                <a:path w="2297" h="1632" extrusionOk="0">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9" name="Google Shape;729;g23a1ce89eda_0_0"/>
            <p:cNvSpPr/>
            <p:nvPr/>
          </p:nvSpPr>
          <p:spPr>
            <a:xfrm>
              <a:off x="2148245" y="1655073"/>
              <a:ext cx="497659" cy="730435"/>
            </a:xfrm>
            <a:custGeom>
              <a:avLst/>
              <a:gdLst/>
              <a:ahLst/>
              <a:cxnLst/>
              <a:rect l="l" t="t" r="r" b="b"/>
              <a:pathLst>
                <a:path w="2172" h="3188" extrusionOk="0">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0" name="Google Shape;730;g23a1ce89eda_0_0"/>
            <p:cNvSpPr/>
            <p:nvPr/>
          </p:nvSpPr>
          <p:spPr>
            <a:xfrm>
              <a:off x="2342775" y="2114229"/>
              <a:ext cx="177576" cy="125100"/>
            </a:xfrm>
            <a:custGeom>
              <a:avLst/>
              <a:gdLst/>
              <a:ahLst/>
              <a:cxnLst/>
              <a:rect l="l" t="t" r="r" b="b"/>
              <a:pathLst>
                <a:path w="775" h="546" extrusionOk="0">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1" name="Google Shape;731;g23a1ce89eda_0_0"/>
            <p:cNvSpPr/>
            <p:nvPr/>
          </p:nvSpPr>
          <p:spPr>
            <a:xfrm>
              <a:off x="2142521" y="2209547"/>
              <a:ext cx="439233" cy="273111"/>
            </a:xfrm>
            <a:custGeom>
              <a:avLst/>
              <a:gdLst/>
              <a:ahLst/>
              <a:cxnLst/>
              <a:rect l="l" t="t" r="r" b="b"/>
              <a:pathLst>
                <a:path w="1917" h="1192" extrusionOk="0">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2" name="Google Shape;732;g23a1ce89eda_0_0"/>
            <p:cNvSpPr/>
            <p:nvPr/>
          </p:nvSpPr>
          <p:spPr>
            <a:xfrm>
              <a:off x="2136331" y="2203127"/>
              <a:ext cx="450918" cy="283873"/>
            </a:xfrm>
            <a:custGeom>
              <a:avLst/>
              <a:gdLst/>
              <a:ahLst/>
              <a:cxnLst/>
              <a:rect l="l" t="t" r="r" b="b"/>
              <a:pathLst>
                <a:path w="1968" h="1239" extrusionOk="0">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3" name="Google Shape;733;g23a1ce89eda_0_0"/>
            <p:cNvSpPr/>
            <p:nvPr/>
          </p:nvSpPr>
          <p:spPr>
            <a:xfrm>
              <a:off x="2607411" y="2547500"/>
              <a:ext cx="276560" cy="44220"/>
            </a:xfrm>
            <a:custGeom>
              <a:avLst/>
              <a:gdLst/>
              <a:ahLst/>
              <a:cxnLst/>
              <a:rect l="l" t="t" r="r" b="b"/>
              <a:pathLst>
                <a:path w="1207" h="193" extrusionOk="0">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4" name="Google Shape;734;g23a1ce89eda_0_0"/>
            <p:cNvSpPr/>
            <p:nvPr/>
          </p:nvSpPr>
          <p:spPr>
            <a:xfrm>
              <a:off x="2587020" y="2602720"/>
              <a:ext cx="317112" cy="372782"/>
            </a:xfrm>
            <a:custGeom>
              <a:avLst/>
              <a:gdLst/>
              <a:ahLst/>
              <a:cxnLst/>
              <a:rect l="l" t="t" r="r" b="b"/>
              <a:pathLst>
                <a:path w="1384" h="1627" extrusionOk="0">
                  <a:moveTo>
                    <a:pt x="1" y="0"/>
                  </a:moveTo>
                  <a:lnTo>
                    <a:pt x="193" y="1627"/>
                  </a:lnTo>
                  <a:lnTo>
                    <a:pt x="1195" y="1627"/>
                  </a:lnTo>
                  <a:lnTo>
                    <a:pt x="1384" y="0"/>
                  </a:ln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5" name="Google Shape;735;g23a1ce89eda_0_0"/>
            <p:cNvSpPr/>
            <p:nvPr/>
          </p:nvSpPr>
          <p:spPr>
            <a:xfrm>
              <a:off x="2564105" y="2582558"/>
              <a:ext cx="363847" cy="61630"/>
            </a:xfrm>
            <a:custGeom>
              <a:avLst/>
              <a:gdLst/>
              <a:ahLst/>
              <a:cxnLst/>
              <a:rect l="l" t="t" r="r" b="b"/>
              <a:pathLst>
                <a:path w="1588" h="269" extrusionOk="0">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6" name="Google Shape;736;g23a1ce89eda_0_0"/>
            <p:cNvSpPr/>
            <p:nvPr/>
          </p:nvSpPr>
          <p:spPr>
            <a:xfrm>
              <a:off x="2674318" y="2696199"/>
              <a:ext cx="142517" cy="142510"/>
            </a:xfrm>
            <a:custGeom>
              <a:avLst/>
              <a:gdLst/>
              <a:ahLst/>
              <a:cxnLst/>
              <a:rect l="l" t="t" r="r" b="b"/>
              <a:pathLst>
                <a:path w="622" h="622" extrusionOk="0">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7" name="Google Shape;737;g23a1ce89eda_0_0"/>
            <p:cNvSpPr/>
            <p:nvPr/>
          </p:nvSpPr>
          <p:spPr>
            <a:xfrm>
              <a:off x="1663193" y="2662065"/>
              <a:ext cx="1247127" cy="676591"/>
            </a:xfrm>
            <a:custGeom>
              <a:avLst/>
              <a:gdLst/>
              <a:ahLst/>
              <a:cxnLst/>
              <a:rect l="l" t="t" r="r" b="b"/>
              <a:pathLst>
                <a:path w="5443" h="2953" extrusionOk="0">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8" name="Google Shape;738;g23a1ce89eda_0_0"/>
            <p:cNvSpPr/>
            <p:nvPr/>
          </p:nvSpPr>
          <p:spPr>
            <a:xfrm>
              <a:off x="2060957" y="2588053"/>
              <a:ext cx="110441" cy="393166"/>
            </a:xfrm>
            <a:custGeom>
              <a:avLst/>
              <a:gdLst/>
              <a:ahLst/>
              <a:cxnLst/>
              <a:rect l="l" t="t" r="r" b="b"/>
              <a:pathLst>
                <a:path w="482" h="1716" extrusionOk="0">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9" name="Google Shape;739;g23a1ce89eda_0_0"/>
            <p:cNvSpPr/>
            <p:nvPr/>
          </p:nvSpPr>
          <p:spPr>
            <a:xfrm>
              <a:off x="2596182" y="2710181"/>
              <a:ext cx="113185" cy="79049"/>
            </a:xfrm>
            <a:custGeom>
              <a:avLst/>
              <a:gdLst/>
              <a:ahLst/>
              <a:cxnLst/>
              <a:rect l="l" t="t" r="r" b="b"/>
              <a:pathLst>
                <a:path w="492" h="345" extrusionOk="0">
                  <a:moveTo>
                    <a:pt x="494" y="0"/>
                  </a:moveTo>
                  <a:lnTo>
                    <a:pt x="494" y="0"/>
                  </a:lnTo>
                  <a:cubicBezTo>
                    <a:pt x="418" y="28"/>
                    <a:pt x="0" y="345"/>
                    <a:pt x="0" y="345"/>
                  </a:cubicBezTo>
                  <a:lnTo>
                    <a:pt x="430" y="168"/>
                  </a:lnTo>
                  <a:lnTo>
                    <a:pt x="494" y="0"/>
                  </a:lnTo>
                  <a:close/>
                </a:path>
              </a:pathLst>
            </a:custGeom>
            <a:solidFill>
              <a:srgbClr val="E58E7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0" name="Google Shape;740;g23a1ce89eda_0_0"/>
            <p:cNvSpPr/>
            <p:nvPr/>
          </p:nvSpPr>
          <p:spPr>
            <a:xfrm>
              <a:off x="2787959" y="2771582"/>
              <a:ext cx="84774" cy="35058"/>
            </a:xfrm>
            <a:custGeom>
              <a:avLst/>
              <a:gdLst/>
              <a:ahLst/>
              <a:cxnLst/>
              <a:rect l="l" t="t" r="r" b="b"/>
              <a:pathLst>
                <a:path w="370" h="153" extrusionOk="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1" name="Google Shape;741;g23a1ce89eda_0_0"/>
            <p:cNvSpPr/>
            <p:nvPr/>
          </p:nvSpPr>
          <p:spPr>
            <a:xfrm>
              <a:off x="1996802" y="2960607"/>
              <a:ext cx="134270" cy="52696"/>
            </a:xfrm>
            <a:custGeom>
              <a:avLst/>
              <a:gdLst/>
              <a:ahLst/>
              <a:cxnLst/>
              <a:rect l="l" t="t" r="r" b="b"/>
              <a:pathLst>
                <a:path w="586" h="230" extrusionOk="0">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2" name="Google Shape;742;g23a1ce89eda_0_0"/>
            <p:cNvSpPr/>
            <p:nvPr/>
          </p:nvSpPr>
          <p:spPr>
            <a:xfrm>
              <a:off x="2802626" y="2849718"/>
              <a:ext cx="70116" cy="29553"/>
            </a:xfrm>
            <a:custGeom>
              <a:avLst/>
              <a:gdLst/>
              <a:ahLst/>
              <a:cxnLst/>
              <a:rect l="l" t="t" r="r" b="b"/>
              <a:pathLst>
                <a:path w="306" h="129" extrusionOk="0">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3" name="Google Shape;743;g23a1ce89eda_0_0"/>
            <p:cNvSpPr/>
            <p:nvPr/>
          </p:nvSpPr>
          <p:spPr>
            <a:xfrm>
              <a:off x="2805607" y="2925787"/>
              <a:ext cx="43305" cy="20391"/>
            </a:xfrm>
            <a:custGeom>
              <a:avLst/>
              <a:gdLst/>
              <a:ahLst/>
              <a:cxnLst/>
              <a:rect l="l" t="t" r="r" b="b"/>
              <a:pathLst>
                <a:path w="189" h="89" extrusionOk="0">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pic>
        <p:nvPicPr>
          <p:cNvPr id="744" name="Google Shape;744;g23a1ce89eda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
        <p:nvSpPr>
          <p:cNvPr id="745" name="Google Shape;745;g23a1ce89eda_0_0"/>
          <p:cNvSpPr txBox="1"/>
          <p:nvPr/>
        </p:nvSpPr>
        <p:spPr>
          <a:xfrm>
            <a:off x="5155632" y="3179468"/>
            <a:ext cx="3717464" cy="1307507"/>
          </a:xfrm>
          <a:prstGeom prst="rect">
            <a:avLst/>
          </a:prstGeom>
          <a:noFill/>
          <a:ln>
            <a:noFill/>
          </a:ln>
        </p:spPr>
        <p:txBody>
          <a:bodyPr spcFirstLastPara="1" wrap="square" lIns="91425" tIns="91425" rIns="91425" bIns="91425" anchor="t" anchorCtr="0">
            <a:spAutoFit/>
          </a:bodyPr>
          <a:lstStyle/>
          <a:p>
            <a:pPr marL="0" marR="0" lvl="0" indent="0" algn="ctr" rtl="0">
              <a:lnSpc>
                <a:spcPct val="114000"/>
              </a:lnSpc>
              <a:spcBef>
                <a:spcPts val="0"/>
              </a:spcBef>
              <a:spcAft>
                <a:spcPts val="0"/>
              </a:spcAft>
              <a:buClr>
                <a:srgbClr val="000000"/>
              </a:buClr>
              <a:buSzPts val="1600"/>
              <a:buFont typeface="Arial"/>
              <a:buNone/>
            </a:pPr>
            <a:r>
              <a:rPr lang="it" sz="1600" b="1" i="0" u="none" strike="noStrike" cap="none" dirty="0">
                <a:solidFill>
                  <a:srgbClr val="000000"/>
                </a:solidFill>
                <a:latin typeface="Open Sans"/>
                <a:ea typeface="Open Sans"/>
                <a:cs typeface="Open Sans"/>
                <a:sym typeface="Open Sans"/>
              </a:rPr>
              <a:t>Παρακαλούμε, συμπληρώστε αυτή τη γρήγορη αξιολόγηση για να μας βοηθήσετε να βελτιώσουμε την ενότητα!</a:t>
            </a:r>
            <a:endParaRPr sz="1400" b="0" i="0" u="none" strike="noStrike" cap="none" dirty="0">
              <a:solidFill>
                <a:srgbClr val="000000"/>
              </a:solidFill>
              <a:latin typeface="Arial"/>
              <a:ea typeface="Arial"/>
              <a:cs typeface="Arial"/>
              <a:sym typeface="Arial"/>
            </a:endParaRPr>
          </a:p>
        </p:txBody>
      </p:sp>
      <p:sp>
        <p:nvSpPr>
          <p:cNvPr id="746" name="Google Shape;746;g23a1ce89eda_0_0"/>
          <p:cNvSpPr/>
          <p:nvPr/>
        </p:nvSpPr>
        <p:spPr>
          <a:xfrm>
            <a:off x="3171600" y="2757150"/>
            <a:ext cx="1963200" cy="1845900"/>
          </a:xfrm>
          <a:prstGeom prst="rect">
            <a:avLst/>
          </a:prstGeom>
          <a:solidFill>
            <a:srgbClr val="C2C2C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g23a1ce89eda_0_0"/>
          <p:cNvSpPr/>
          <p:nvPr/>
        </p:nvSpPr>
        <p:spPr>
          <a:xfrm>
            <a:off x="5334504" y="2588683"/>
            <a:ext cx="3360887" cy="523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85000"/>
                </a:schemeClr>
              </a:solidFill>
            </a:endParaRPr>
          </a:p>
        </p:txBody>
      </p:sp>
      <p:sp>
        <p:nvSpPr>
          <p:cNvPr id="749" name="Google Shape;749;g23a1ce89eda_0_0"/>
          <p:cNvSpPr txBox="1"/>
          <p:nvPr/>
        </p:nvSpPr>
        <p:spPr>
          <a:xfrm>
            <a:off x="5473354" y="2676488"/>
            <a:ext cx="336088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Lato"/>
                <a:ea typeface="Lato"/>
                <a:cs typeface="Lato"/>
                <a:sym typeface="Lato"/>
                <a:hlinkClick r:id="rId6"/>
              </a:rPr>
              <a:t>https://www.synthesis-center.org/</a:t>
            </a:r>
            <a:r>
              <a:rPr lang="en-GB" dirty="0">
                <a:latin typeface="Lato"/>
                <a:ea typeface="Lato"/>
                <a:cs typeface="Lato"/>
                <a:sym typeface="Lato"/>
              </a:rPr>
              <a:t> </a:t>
            </a:r>
            <a:endParaRPr dirty="0">
              <a:latin typeface="Lato"/>
              <a:ea typeface="Lato"/>
              <a:cs typeface="Lato"/>
              <a:sym typeface="Lato"/>
            </a:endParaRPr>
          </a:p>
        </p:txBody>
      </p:sp>
      <p:pic>
        <p:nvPicPr>
          <p:cNvPr id="3" name="Picture 2" descr="A qr code on a white background&#10;&#10;Description automatically generated">
            <a:extLst>
              <a:ext uri="{FF2B5EF4-FFF2-40B4-BE49-F238E27FC236}">
                <a16:creationId xmlns:a16="http://schemas.microsoft.com/office/drawing/2014/main" id="{9A7FCAFB-08BE-2B2E-2DD6-84AD9E99B6FF}"/>
              </a:ext>
            </a:extLst>
          </p:cNvPr>
          <p:cNvPicPr>
            <a:picLocks noChangeAspect="1"/>
          </p:cNvPicPr>
          <p:nvPr/>
        </p:nvPicPr>
        <p:blipFill>
          <a:blip r:embed="rId7"/>
          <a:stretch>
            <a:fillRect/>
          </a:stretch>
        </p:blipFill>
        <p:spPr>
          <a:xfrm>
            <a:off x="3165249" y="2653899"/>
            <a:ext cx="1991550" cy="1991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d0de89e19a_0_38"/>
          <p:cNvSpPr txBox="1">
            <a:spLocks noGrp="1"/>
          </p:cNvSpPr>
          <p:nvPr>
            <p:ph type="body" idx="1"/>
          </p:nvPr>
        </p:nvSpPr>
        <p:spPr>
          <a:xfrm>
            <a:off x="2400297" y="1602675"/>
            <a:ext cx="6266700" cy="30024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endParaRPr sz="1100" b="1" u="sng" dirty="0">
              <a:solidFill>
                <a:schemeClr val="dk2"/>
              </a:solidFill>
              <a:latin typeface="Arial"/>
              <a:ea typeface="Arial"/>
              <a:cs typeface="Arial"/>
              <a:sym typeface="Arial"/>
            </a:endParaRPr>
          </a:p>
          <a:p>
            <a:pPr marL="0" lvl="0" indent="0" algn="l" rtl="0">
              <a:spcBef>
                <a:spcPts val="1200"/>
              </a:spcBef>
              <a:spcAft>
                <a:spcPts val="0"/>
              </a:spcAft>
              <a:buNone/>
            </a:pPr>
            <a:endParaRPr sz="1100" b="1" u="sng" dirty="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it" sz="1200" b="1" u="sng" dirty="0">
                <a:solidFill>
                  <a:schemeClr val="dk2"/>
                </a:solidFill>
              </a:rPr>
              <a:t>Κοινωνική </a:t>
            </a:r>
            <a:r>
              <a:rPr lang="el-GR" sz="1200" b="1" u="sng" dirty="0">
                <a:solidFill>
                  <a:schemeClr val="dk2"/>
                </a:solidFill>
              </a:rPr>
              <a:t>Ε</a:t>
            </a:r>
            <a:r>
              <a:rPr lang="it" sz="1200" b="1" u="sng" dirty="0">
                <a:solidFill>
                  <a:schemeClr val="dk2"/>
                </a:solidFill>
              </a:rPr>
              <a:t>πιχειρηματικότητα και </a:t>
            </a:r>
            <a:r>
              <a:rPr lang="el-GR" sz="1200" b="1" u="sng" dirty="0"/>
              <a:t>Ε</a:t>
            </a:r>
            <a:r>
              <a:rPr lang="it" sz="1200" b="1" u="sng" dirty="0">
                <a:solidFill>
                  <a:schemeClr val="dk2"/>
                </a:solidFill>
              </a:rPr>
              <a:t>πιχειρηματική </a:t>
            </a:r>
            <a:r>
              <a:rPr lang="el-GR" sz="1200" b="1" u="sng" dirty="0"/>
              <a:t>Δ</a:t>
            </a:r>
            <a:r>
              <a:rPr lang="el-GR" sz="1200" b="1" u="sng" dirty="0">
                <a:solidFill>
                  <a:schemeClr val="dk2"/>
                </a:solidFill>
              </a:rPr>
              <a:t>εοντολογία</a:t>
            </a:r>
            <a:endParaRPr sz="1200" b="1" dirty="0">
              <a:solidFill>
                <a:schemeClr val="dk2"/>
              </a:solidFill>
            </a:endParaRPr>
          </a:p>
          <a:p>
            <a:pPr marL="0" lvl="0" indent="-228600" algn="l" rtl="0">
              <a:spcBef>
                <a:spcPts val="1200"/>
              </a:spcBef>
              <a:spcAft>
                <a:spcPts val="0"/>
              </a:spcAft>
              <a:buClr>
                <a:schemeClr val="dk2"/>
              </a:buClr>
              <a:buSzPts val="1100"/>
              <a:buFont typeface="Arial"/>
              <a:buNone/>
            </a:pPr>
            <a:r>
              <a:rPr lang="it" sz="1200" b="1" dirty="0">
                <a:solidFill>
                  <a:schemeClr val="dk1"/>
                </a:solidFill>
              </a:rPr>
              <a:t>1.   	ΚΟΙΝΩΝΙΚ</a:t>
            </a:r>
            <a:r>
              <a:rPr lang="el-GR" sz="1200" b="1" dirty="0">
                <a:solidFill>
                  <a:schemeClr val="dk1"/>
                </a:solidFill>
              </a:rPr>
              <a:t>Η</a:t>
            </a:r>
            <a:r>
              <a:rPr lang="it" sz="1200" b="1" dirty="0">
                <a:solidFill>
                  <a:schemeClr val="dk1"/>
                </a:solidFill>
              </a:rPr>
              <a:t> ΕΠΙΧΕΙΡΗΜΑΤΙΚ</a:t>
            </a:r>
            <a:r>
              <a:rPr lang="el-GR" sz="1200" b="1" dirty="0">
                <a:solidFill>
                  <a:schemeClr val="dk1"/>
                </a:solidFill>
              </a:rPr>
              <a:t>Ο</a:t>
            </a:r>
            <a:r>
              <a:rPr lang="it" sz="1200" b="1" dirty="0">
                <a:solidFill>
                  <a:schemeClr val="dk1"/>
                </a:solidFill>
              </a:rPr>
              <a:t>ΤΗΤΑ</a:t>
            </a:r>
            <a:endParaRPr sz="1200" b="1" dirty="0">
              <a:solidFill>
                <a:schemeClr val="dk1"/>
              </a:solidFill>
            </a:endParaRPr>
          </a:p>
          <a:p>
            <a:pPr marL="457200" lvl="0" indent="0" algn="l" rtl="0">
              <a:spcBef>
                <a:spcPts val="0"/>
              </a:spcBef>
              <a:spcAft>
                <a:spcPts val="0"/>
              </a:spcAft>
              <a:buClr>
                <a:schemeClr val="dk2"/>
              </a:buClr>
              <a:buSzPts val="1100"/>
              <a:buFont typeface="Arial"/>
              <a:buNone/>
            </a:pPr>
            <a:r>
              <a:rPr lang="it" sz="1200" dirty="0">
                <a:solidFill>
                  <a:schemeClr val="dk2"/>
                </a:solidFill>
              </a:rPr>
              <a:t>1.1 Η κοινωνική επιχειρηματικότητα </a:t>
            </a:r>
            <a:r>
              <a:rPr lang="el-GR" sz="1200" dirty="0">
                <a:solidFill>
                  <a:schemeClr val="dk2"/>
                </a:solidFill>
              </a:rPr>
              <a:t>σε</a:t>
            </a:r>
            <a:r>
              <a:rPr lang="it" sz="1200" dirty="0">
                <a:solidFill>
                  <a:schemeClr val="dk2"/>
                </a:solidFill>
              </a:rPr>
              <a:t> πλαίσιο</a:t>
            </a:r>
            <a:endParaRPr sz="1200" dirty="0">
              <a:solidFill>
                <a:schemeClr val="dk2"/>
              </a:solidFill>
            </a:endParaRPr>
          </a:p>
          <a:p>
            <a:pPr marL="457200" lvl="0" indent="0" algn="l" rtl="0">
              <a:spcBef>
                <a:spcPts val="0"/>
              </a:spcBef>
              <a:spcAft>
                <a:spcPts val="0"/>
              </a:spcAft>
              <a:buClr>
                <a:schemeClr val="dk2"/>
              </a:buClr>
              <a:buSzPts val="1100"/>
              <a:buFont typeface="Arial"/>
              <a:buNone/>
            </a:pPr>
            <a:r>
              <a:rPr lang="it" sz="1200" dirty="0">
                <a:solidFill>
                  <a:schemeClr val="dk2"/>
                </a:solidFill>
              </a:rPr>
              <a:t>1.2 Η περίπτωση της Κύπρου</a:t>
            </a:r>
            <a:endParaRPr sz="1200" dirty="0">
              <a:solidFill>
                <a:schemeClr val="dk2"/>
              </a:solidFill>
            </a:endParaRPr>
          </a:p>
          <a:p>
            <a:pPr marL="457200" lvl="0" indent="0" algn="l" rtl="0">
              <a:spcBef>
                <a:spcPts val="0"/>
              </a:spcBef>
              <a:spcAft>
                <a:spcPts val="0"/>
              </a:spcAft>
              <a:buClr>
                <a:schemeClr val="dk2"/>
              </a:buClr>
              <a:buSzPts val="1100"/>
              <a:buFont typeface="Arial"/>
              <a:buNone/>
            </a:pPr>
            <a:r>
              <a:rPr lang="it" sz="1200" dirty="0">
                <a:solidFill>
                  <a:schemeClr val="dk2"/>
                </a:solidFill>
              </a:rPr>
              <a:t>1.3 Παραδείγματα επιτυχημένων κοινωνικών επιχειρήσεων στην ΕΕ</a:t>
            </a:r>
            <a:endParaRPr sz="1200" dirty="0">
              <a:solidFill>
                <a:schemeClr val="dk2"/>
              </a:solidFill>
            </a:endParaRPr>
          </a:p>
          <a:p>
            <a:pPr marL="0" lvl="0" indent="-228600" algn="l" rtl="0">
              <a:spcBef>
                <a:spcPts val="1200"/>
              </a:spcBef>
              <a:spcAft>
                <a:spcPts val="0"/>
              </a:spcAft>
              <a:buClr>
                <a:schemeClr val="dk2"/>
              </a:buClr>
              <a:buSzPts val="1100"/>
              <a:buFont typeface="Arial"/>
              <a:buNone/>
            </a:pPr>
            <a:r>
              <a:rPr lang="it" sz="1200" b="1" dirty="0">
                <a:solidFill>
                  <a:schemeClr val="dk1"/>
                </a:solidFill>
              </a:rPr>
              <a:t>2.   	</a:t>
            </a:r>
            <a:r>
              <a:rPr lang="el-GR" sz="1200" b="1" dirty="0">
                <a:solidFill>
                  <a:schemeClr val="dk1"/>
                </a:solidFill>
              </a:rPr>
              <a:t>ΕΠΙΧΕΙΡΗΜΑΤΙΚΗ ΔΕΟΝΤΟΛΟΓΙΑ</a:t>
            </a:r>
            <a:endParaRPr sz="1200" b="1" dirty="0">
              <a:solidFill>
                <a:schemeClr val="dk1"/>
              </a:solidFill>
            </a:endParaRPr>
          </a:p>
          <a:p>
            <a:pPr marL="457200" marR="0" lvl="0" indent="0" algn="l" rtl="0">
              <a:lnSpc>
                <a:spcPct val="115000"/>
              </a:lnSpc>
              <a:spcBef>
                <a:spcPts val="0"/>
              </a:spcBef>
              <a:spcAft>
                <a:spcPts val="0"/>
              </a:spcAft>
              <a:buNone/>
            </a:pPr>
            <a:r>
              <a:rPr lang="it" sz="1200" dirty="0">
                <a:solidFill>
                  <a:schemeClr val="dk2"/>
                </a:solidFill>
              </a:rPr>
              <a:t>2.1 Παράγοντες που επηρεάζουν την επιχειρηματική </a:t>
            </a:r>
            <a:r>
              <a:rPr lang="el-GR" sz="1200" dirty="0">
                <a:solidFill>
                  <a:schemeClr val="dk2"/>
                </a:solidFill>
              </a:rPr>
              <a:t>δεοντολογία</a:t>
            </a:r>
            <a:endParaRPr sz="1200" dirty="0">
              <a:solidFill>
                <a:schemeClr val="dk2"/>
              </a:solidFill>
            </a:endParaRPr>
          </a:p>
          <a:p>
            <a:pPr marL="457200" marR="0" lvl="0" indent="0" algn="l" rtl="0">
              <a:lnSpc>
                <a:spcPct val="115000"/>
              </a:lnSpc>
              <a:spcBef>
                <a:spcPts val="0"/>
              </a:spcBef>
              <a:spcAft>
                <a:spcPts val="0"/>
              </a:spcAft>
              <a:buNone/>
            </a:pPr>
            <a:r>
              <a:rPr lang="it" sz="1200" dirty="0">
                <a:solidFill>
                  <a:schemeClr val="dk2"/>
                </a:solidFill>
              </a:rPr>
              <a:t>2.2 Αρχές </a:t>
            </a:r>
            <a:r>
              <a:rPr lang="el-GR" sz="1200" dirty="0">
                <a:solidFill>
                  <a:schemeClr val="dk2"/>
                </a:solidFill>
              </a:rPr>
              <a:t>Ε</a:t>
            </a:r>
            <a:r>
              <a:rPr lang="it" sz="1200" dirty="0">
                <a:solidFill>
                  <a:schemeClr val="dk2"/>
                </a:solidFill>
              </a:rPr>
              <a:t>πιχειρηματικής </a:t>
            </a:r>
            <a:r>
              <a:rPr lang="el-GR" sz="1200" dirty="0">
                <a:solidFill>
                  <a:schemeClr val="dk2"/>
                </a:solidFill>
              </a:rPr>
              <a:t>Δ</a:t>
            </a:r>
            <a:r>
              <a:rPr lang="it" sz="1200" dirty="0">
                <a:solidFill>
                  <a:schemeClr val="dk2"/>
                </a:solidFill>
              </a:rPr>
              <a:t>εοντολογίας</a:t>
            </a:r>
            <a:endParaRPr sz="1200" dirty="0">
              <a:solidFill>
                <a:schemeClr val="dk2"/>
              </a:solidFill>
            </a:endParaRPr>
          </a:p>
          <a:p>
            <a:pPr marL="457200" marR="0" lvl="0" indent="0" algn="l" rtl="0">
              <a:lnSpc>
                <a:spcPct val="115000"/>
              </a:lnSpc>
              <a:spcBef>
                <a:spcPts val="0"/>
              </a:spcBef>
              <a:spcAft>
                <a:spcPts val="0"/>
              </a:spcAft>
              <a:buNone/>
            </a:pPr>
            <a:r>
              <a:rPr lang="it" sz="1200" dirty="0">
                <a:solidFill>
                  <a:schemeClr val="dk2"/>
                </a:solidFill>
              </a:rPr>
              <a:t>2.3 Διαφορετικοί </a:t>
            </a:r>
            <a:r>
              <a:rPr lang="el-GR" sz="1200" dirty="0">
                <a:solidFill>
                  <a:schemeClr val="dk2"/>
                </a:solidFill>
              </a:rPr>
              <a:t>Τ</a:t>
            </a:r>
            <a:r>
              <a:rPr lang="it" sz="1200" dirty="0">
                <a:solidFill>
                  <a:schemeClr val="dk2"/>
                </a:solidFill>
              </a:rPr>
              <a:t>ύποι </a:t>
            </a:r>
            <a:r>
              <a:rPr lang="el-GR" sz="1200" dirty="0"/>
              <a:t>Ε</a:t>
            </a:r>
            <a:r>
              <a:rPr lang="it" sz="1200" dirty="0">
                <a:solidFill>
                  <a:schemeClr val="dk2"/>
                </a:solidFill>
              </a:rPr>
              <a:t>πιχειρηματικής </a:t>
            </a:r>
            <a:r>
              <a:rPr lang="el-GR" sz="1200" dirty="0"/>
              <a:t>Δ</a:t>
            </a:r>
            <a:r>
              <a:rPr lang="el-GR" sz="1200" dirty="0">
                <a:solidFill>
                  <a:schemeClr val="dk2"/>
                </a:solidFill>
              </a:rPr>
              <a:t>εοντολογίας</a:t>
            </a:r>
            <a:endParaRPr sz="1200" dirty="0">
              <a:solidFill>
                <a:schemeClr val="dk2"/>
              </a:solidFill>
            </a:endParaRPr>
          </a:p>
          <a:p>
            <a:pPr marL="457200" marR="0" lvl="0" indent="0" algn="l" rtl="0">
              <a:lnSpc>
                <a:spcPct val="115000"/>
              </a:lnSpc>
              <a:spcBef>
                <a:spcPts val="0"/>
              </a:spcBef>
              <a:spcAft>
                <a:spcPts val="0"/>
              </a:spcAft>
              <a:buNone/>
            </a:pPr>
            <a:r>
              <a:rPr lang="it" sz="1200" dirty="0">
                <a:solidFill>
                  <a:schemeClr val="dk2"/>
                </a:solidFill>
              </a:rPr>
              <a:t>2.4 Θεωρίες </a:t>
            </a:r>
            <a:r>
              <a:rPr lang="el-GR" sz="1200" dirty="0">
                <a:solidFill>
                  <a:schemeClr val="dk2"/>
                </a:solidFill>
              </a:rPr>
              <a:t>Ε</a:t>
            </a:r>
            <a:r>
              <a:rPr lang="it" sz="1200" dirty="0">
                <a:solidFill>
                  <a:schemeClr val="dk2"/>
                </a:solidFill>
              </a:rPr>
              <a:t>πιχειρηματικής </a:t>
            </a:r>
            <a:r>
              <a:rPr lang="el-GR" sz="1200" dirty="0">
                <a:solidFill>
                  <a:schemeClr val="dk2"/>
                </a:solidFill>
              </a:rPr>
              <a:t>Δ</a:t>
            </a:r>
            <a:r>
              <a:rPr lang="el-GR" sz="1200" dirty="0"/>
              <a:t>εοντολογία</a:t>
            </a:r>
            <a:r>
              <a:rPr lang="it" sz="1200" dirty="0">
                <a:solidFill>
                  <a:schemeClr val="dk2"/>
                </a:solidFill>
              </a:rPr>
              <a:t>ς</a:t>
            </a:r>
            <a:endParaRPr sz="1200" dirty="0">
              <a:solidFill>
                <a:schemeClr val="dk2"/>
              </a:solidFill>
            </a:endParaRPr>
          </a:p>
          <a:p>
            <a:pPr marL="457200" marR="0" lvl="0" indent="0" algn="l" rtl="0">
              <a:lnSpc>
                <a:spcPct val="115000"/>
              </a:lnSpc>
              <a:spcBef>
                <a:spcPts val="0"/>
              </a:spcBef>
              <a:spcAft>
                <a:spcPts val="0"/>
              </a:spcAft>
              <a:buNone/>
            </a:pPr>
            <a:r>
              <a:rPr lang="it" sz="1200" dirty="0">
                <a:solidFill>
                  <a:schemeClr val="dk2"/>
                </a:solidFill>
              </a:rPr>
              <a:t>2.5 Τα οφέλη της </a:t>
            </a:r>
            <a:r>
              <a:rPr lang="el-GR" sz="1200" dirty="0"/>
              <a:t>Ε</a:t>
            </a:r>
            <a:r>
              <a:rPr lang="it" sz="1200" dirty="0">
                <a:solidFill>
                  <a:schemeClr val="dk2"/>
                </a:solidFill>
              </a:rPr>
              <a:t>πιχειρηματικής </a:t>
            </a:r>
            <a:r>
              <a:rPr lang="el-GR" sz="1200" dirty="0"/>
              <a:t>Δ</a:t>
            </a:r>
            <a:r>
              <a:rPr lang="it" sz="1200" dirty="0">
                <a:solidFill>
                  <a:schemeClr val="dk2"/>
                </a:solidFill>
              </a:rPr>
              <a:t>εοντολογίας για τις </a:t>
            </a:r>
            <a:r>
              <a:rPr lang="el-GR" sz="1200" dirty="0">
                <a:solidFill>
                  <a:schemeClr val="dk2"/>
                </a:solidFill>
              </a:rPr>
              <a:t>Κ</a:t>
            </a:r>
            <a:r>
              <a:rPr lang="it" sz="1200" dirty="0">
                <a:solidFill>
                  <a:schemeClr val="dk2"/>
                </a:solidFill>
              </a:rPr>
              <a:t>οινωνικές </a:t>
            </a:r>
            <a:r>
              <a:rPr lang="el-GR" sz="1200" dirty="0"/>
              <a:t>Ε</a:t>
            </a:r>
            <a:r>
              <a:rPr lang="it" sz="1200" dirty="0">
                <a:solidFill>
                  <a:schemeClr val="dk2"/>
                </a:solidFill>
              </a:rPr>
              <a:t>πιχειρήσεις</a:t>
            </a:r>
            <a:endParaRPr sz="1200" dirty="0">
              <a:solidFill>
                <a:schemeClr val="dk2"/>
              </a:solidFill>
            </a:endParaRPr>
          </a:p>
          <a:p>
            <a:pPr marL="0" lvl="0" indent="-228600" algn="l" rtl="0">
              <a:spcBef>
                <a:spcPts val="1200"/>
              </a:spcBef>
              <a:spcAft>
                <a:spcPts val="0"/>
              </a:spcAft>
              <a:buClr>
                <a:schemeClr val="dk2"/>
              </a:buClr>
              <a:buSzPts val="1100"/>
              <a:buFont typeface="Arial"/>
              <a:buNone/>
            </a:pPr>
            <a:r>
              <a:rPr lang="it" sz="1200" b="1" dirty="0">
                <a:solidFill>
                  <a:schemeClr val="dk1"/>
                </a:solidFill>
              </a:rPr>
              <a:t>3.   	ΕΤΑΙΡΙΚ</a:t>
            </a:r>
            <a:r>
              <a:rPr lang="el-GR" sz="1200" b="1" dirty="0">
                <a:solidFill>
                  <a:schemeClr val="dk1"/>
                </a:solidFill>
              </a:rPr>
              <a:t>Η</a:t>
            </a:r>
            <a:r>
              <a:rPr lang="it" sz="1200" b="1" dirty="0">
                <a:solidFill>
                  <a:schemeClr val="dk1"/>
                </a:solidFill>
              </a:rPr>
              <a:t> ΚΟΙΝΩΝΙΚ</a:t>
            </a:r>
            <a:r>
              <a:rPr lang="el-GR" sz="1200" b="1" dirty="0">
                <a:solidFill>
                  <a:schemeClr val="dk1"/>
                </a:solidFill>
              </a:rPr>
              <a:t>Η</a:t>
            </a:r>
            <a:r>
              <a:rPr lang="it" sz="1200" b="1" dirty="0">
                <a:solidFill>
                  <a:schemeClr val="dk1"/>
                </a:solidFill>
              </a:rPr>
              <a:t> ΕΥΘ</a:t>
            </a:r>
            <a:r>
              <a:rPr lang="el-GR" sz="1200" b="1" dirty="0">
                <a:solidFill>
                  <a:schemeClr val="dk1"/>
                </a:solidFill>
              </a:rPr>
              <a:t>Υ</a:t>
            </a:r>
            <a:r>
              <a:rPr lang="it" sz="1200" b="1" dirty="0">
                <a:solidFill>
                  <a:schemeClr val="dk1"/>
                </a:solidFill>
              </a:rPr>
              <a:t>ΝΗ</a:t>
            </a:r>
            <a:endParaRPr sz="1200" b="1" dirty="0">
              <a:solidFill>
                <a:schemeClr val="dk1"/>
              </a:solidFill>
            </a:endParaRPr>
          </a:p>
          <a:p>
            <a:pPr marL="457200" marR="0" lvl="0" indent="0" algn="l" rtl="0">
              <a:lnSpc>
                <a:spcPct val="115000"/>
              </a:lnSpc>
              <a:spcBef>
                <a:spcPts val="0"/>
              </a:spcBef>
              <a:spcAft>
                <a:spcPts val="0"/>
              </a:spcAft>
              <a:buNone/>
            </a:pPr>
            <a:r>
              <a:rPr lang="it" sz="1200" dirty="0">
                <a:solidFill>
                  <a:schemeClr val="dk2"/>
                </a:solidFill>
              </a:rPr>
              <a:t>3.1 Ορισμός της </a:t>
            </a:r>
            <a:r>
              <a:rPr lang="el-GR" sz="1200" dirty="0">
                <a:solidFill>
                  <a:schemeClr val="dk2"/>
                </a:solidFill>
              </a:rPr>
              <a:t>Ε</a:t>
            </a:r>
            <a:r>
              <a:rPr lang="it" sz="1200" dirty="0">
                <a:solidFill>
                  <a:schemeClr val="dk2"/>
                </a:solidFill>
              </a:rPr>
              <a:t>ταιρικής </a:t>
            </a:r>
            <a:r>
              <a:rPr lang="el-GR" sz="1200" dirty="0"/>
              <a:t>Κ</a:t>
            </a:r>
            <a:r>
              <a:rPr lang="it" sz="1200" dirty="0">
                <a:solidFill>
                  <a:schemeClr val="dk2"/>
                </a:solidFill>
              </a:rPr>
              <a:t>οινωνικής </a:t>
            </a:r>
            <a:r>
              <a:rPr lang="el-GR" sz="1200" dirty="0"/>
              <a:t>Ε</a:t>
            </a:r>
            <a:r>
              <a:rPr lang="it" sz="1200" dirty="0">
                <a:solidFill>
                  <a:schemeClr val="dk2"/>
                </a:solidFill>
              </a:rPr>
              <a:t>υθύνης</a:t>
            </a:r>
            <a:endParaRPr sz="1200" dirty="0">
              <a:solidFill>
                <a:schemeClr val="dk2"/>
              </a:solidFill>
            </a:endParaRPr>
          </a:p>
          <a:p>
            <a:pPr marL="457200" marR="0" lvl="0" indent="0" algn="l" rtl="0">
              <a:lnSpc>
                <a:spcPct val="115000"/>
              </a:lnSpc>
              <a:spcBef>
                <a:spcPts val="0"/>
              </a:spcBef>
              <a:spcAft>
                <a:spcPts val="0"/>
              </a:spcAft>
              <a:buNone/>
            </a:pPr>
            <a:r>
              <a:rPr lang="it" sz="1200" dirty="0">
                <a:solidFill>
                  <a:schemeClr val="dk2"/>
                </a:solidFill>
              </a:rPr>
              <a:t>3.2 Το τετραμερές πλαίσιο ορισμού της ΕΚΕ </a:t>
            </a:r>
            <a:endParaRPr sz="1200" dirty="0">
              <a:solidFill>
                <a:schemeClr val="dk2"/>
              </a:solidFill>
            </a:endParaRPr>
          </a:p>
          <a:p>
            <a:pPr marL="0" marR="50800" lvl="0" indent="0" algn="just" rtl="0">
              <a:lnSpc>
                <a:spcPct val="115000"/>
              </a:lnSpc>
              <a:spcBef>
                <a:spcPts val="1200"/>
              </a:spcBef>
              <a:spcAft>
                <a:spcPts val="0"/>
              </a:spcAft>
              <a:buNone/>
            </a:pPr>
            <a:endParaRPr sz="1600" dirty="0">
              <a:solidFill>
                <a:schemeClr val="dk2"/>
              </a:solidFill>
            </a:endParaRPr>
          </a:p>
          <a:p>
            <a:pPr marL="457200" marR="50800" lvl="0" indent="-228600" algn="just" rtl="0">
              <a:lnSpc>
                <a:spcPct val="115000"/>
              </a:lnSpc>
              <a:spcBef>
                <a:spcPts val="1200"/>
              </a:spcBef>
              <a:spcAft>
                <a:spcPts val="0"/>
              </a:spcAft>
              <a:buClr>
                <a:schemeClr val="dk2"/>
              </a:buClr>
              <a:buSzPts val="2300"/>
              <a:buFont typeface="Arial"/>
              <a:buNone/>
            </a:pPr>
            <a:endParaRPr sz="1600" dirty="0">
              <a:solidFill>
                <a:schemeClr val="lt1"/>
              </a:solidFill>
              <a:latin typeface="Lato"/>
              <a:ea typeface="Lato"/>
              <a:cs typeface="Lato"/>
              <a:sym typeface="Lato"/>
            </a:endParaRPr>
          </a:p>
          <a:p>
            <a:pPr marL="0" lvl="0" indent="0" algn="just" rtl="0">
              <a:lnSpc>
                <a:spcPct val="115000"/>
              </a:lnSpc>
              <a:spcBef>
                <a:spcPts val="1200"/>
              </a:spcBef>
              <a:spcAft>
                <a:spcPts val="1600"/>
              </a:spcAft>
              <a:buSzPts val="1800"/>
              <a:buNone/>
            </a:pPr>
            <a:endParaRPr sz="1500" dirty="0">
              <a:solidFill>
                <a:schemeClr val="lt1"/>
              </a:solidFill>
              <a:latin typeface="Lato"/>
              <a:ea typeface="Lato"/>
              <a:cs typeface="Lato"/>
              <a:sym typeface="Lato"/>
            </a:endParaRPr>
          </a:p>
        </p:txBody>
      </p:sp>
      <p:pic>
        <p:nvPicPr>
          <p:cNvPr id="126" name="Google Shape;126;g1d0de89e19a_0_3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27" name="Google Shape;127;g1d0de89e19a_0_3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sp>
        <p:nvSpPr>
          <p:cNvPr id="128" name="Google Shape;128;g1d0de89e19a_0_38"/>
          <p:cNvSpPr txBox="1">
            <a:spLocks noGrp="1"/>
          </p:cNvSpPr>
          <p:nvPr>
            <p:ph type="title"/>
          </p:nvPr>
        </p:nvSpPr>
        <p:spPr>
          <a:xfrm>
            <a:off x="66780" y="1745043"/>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it" sz="2900" dirty="0">
                <a:solidFill>
                  <a:schemeClr val="dk1"/>
                </a:solidFill>
                <a:latin typeface="Lato"/>
                <a:ea typeface="Lato"/>
                <a:cs typeface="Lato"/>
                <a:sym typeface="Lato"/>
              </a:rPr>
              <a:t>Ευρετήριο</a:t>
            </a:r>
            <a:endParaRPr sz="4100"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134" name="Google Shape;134;p7" descr="Social Entrepreneurship Has A Key Role To Play Enabling Our Business  Ecosystem's Recovery After COVID-19"/>
          <p:cNvPicPr preferRelativeResize="0"/>
          <p:nvPr/>
        </p:nvPicPr>
        <p:blipFill rotWithShape="1">
          <a:blip r:embed="rId4">
            <a:alphaModFix/>
          </a:blip>
          <a:srcRect/>
          <a:stretch/>
        </p:blipFill>
        <p:spPr>
          <a:xfrm>
            <a:off x="1886025" y="415138"/>
            <a:ext cx="6611839" cy="4406987"/>
          </a:xfrm>
          <a:prstGeom prst="rect">
            <a:avLst/>
          </a:prstGeom>
          <a:noFill/>
          <a:ln>
            <a:noFill/>
          </a:ln>
        </p:spPr>
      </p:pic>
      <p:pic>
        <p:nvPicPr>
          <p:cNvPr id="135" name="Google Shape;135;p7"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p:nvPr/>
        </p:nvSpPr>
        <p:spPr>
          <a:xfrm>
            <a:off x="2363005" y="584575"/>
            <a:ext cx="5140085" cy="5049379"/>
          </a:xfrm>
          <a:prstGeom prst="rect">
            <a:avLst/>
          </a:prstGeom>
          <a:noFill/>
          <a:ln>
            <a:noFill/>
          </a:ln>
        </p:spPr>
        <p:txBody>
          <a:bodyPr spcFirstLastPara="1" wrap="square" lIns="91425" tIns="91425" rIns="91425" bIns="91425" anchor="ctr" anchorCtr="0">
            <a:noAutofit/>
          </a:bodyPr>
          <a:lstStyle/>
          <a:p>
            <a:pPr marL="0" marR="50800" lvl="0" indent="0" algn="ctr" rtl="0">
              <a:lnSpc>
                <a:spcPct val="115000"/>
              </a:lnSpc>
              <a:spcBef>
                <a:spcPts val="1200"/>
              </a:spcBef>
              <a:spcAft>
                <a:spcPts val="0"/>
              </a:spcAft>
              <a:buClr>
                <a:schemeClr val="lt1"/>
              </a:buClr>
              <a:buSzPts val="1800"/>
              <a:buFont typeface="Lato"/>
              <a:buNone/>
            </a:pPr>
            <a:r>
              <a:rPr lang="it" sz="1900" b="1" i="0" u="none" strike="noStrike" cap="none" dirty="0">
                <a:solidFill>
                  <a:schemeClr val="dk2"/>
                </a:solidFill>
                <a:latin typeface="Lato"/>
                <a:ea typeface="Lato"/>
                <a:cs typeface="Lato"/>
                <a:sym typeface="Lato"/>
              </a:rPr>
              <a:t>Η </a:t>
            </a:r>
            <a:r>
              <a:rPr lang="el-GR" sz="1900" b="1" i="0" u="none" strike="noStrike" cap="none" dirty="0">
                <a:solidFill>
                  <a:schemeClr val="dk2"/>
                </a:solidFill>
                <a:latin typeface="Lato"/>
                <a:ea typeface="Lato"/>
                <a:cs typeface="Lato"/>
                <a:sym typeface="Lato"/>
              </a:rPr>
              <a:t>Κ</a:t>
            </a:r>
            <a:r>
              <a:rPr lang="it" sz="1900" b="1" i="0" u="none" strike="noStrike" cap="none" dirty="0">
                <a:solidFill>
                  <a:schemeClr val="dk2"/>
                </a:solidFill>
                <a:latin typeface="Lato"/>
                <a:ea typeface="Lato"/>
                <a:cs typeface="Lato"/>
                <a:sym typeface="Lato"/>
              </a:rPr>
              <a:t>οινωνική </a:t>
            </a:r>
            <a:r>
              <a:rPr lang="el-GR" sz="1900" b="1" dirty="0">
                <a:solidFill>
                  <a:schemeClr val="dk2"/>
                </a:solidFill>
                <a:latin typeface="Lato"/>
                <a:ea typeface="Lato"/>
                <a:cs typeface="Lato"/>
                <a:sym typeface="Lato"/>
              </a:rPr>
              <a:t>Ε</a:t>
            </a:r>
            <a:r>
              <a:rPr lang="it" sz="1900" b="1" i="0" u="none" strike="noStrike" cap="none" dirty="0">
                <a:solidFill>
                  <a:schemeClr val="dk2"/>
                </a:solidFill>
                <a:latin typeface="Lato"/>
                <a:ea typeface="Lato"/>
                <a:cs typeface="Lato"/>
                <a:sym typeface="Lato"/>
              </a:rPr>
              <a:t>πιχειρηματικότητα </a:t>
            </a:r>
            <a:r>
              <a:rPr lang="it" sz="1900" b="0" i="0" u="none" strike="noStrike" cap="none" dirty="0">
                <a:solidFill>
                  <a:schemeClr val="dk2"/>
                </a:solidFill>
                <a:latin typeface="Lato"/>
                <a:ea typeface="Lato"/>
                <a:cs typeface="Lato"/>
                <a:sym typeface="Lato"/>
              </a:rPr>
              <a:t>είναι</a:t>
            </a:r>
            <a:endParaRPr sz="1400" b="0" i="0" u="none" strike="noStrike" cap="none" dirty="0">
              <a:solidFill>
                <a:srgbClr val="000000"/>
              </a:solidFill>
              <a:latin typeface="Arial"/>
              <a:ea typeface="Arial"/>
              <a:cs typeface="Arial"/>
              <a:sym typeface="Arial"/>
            </a:endParaRPr>
          </a:p>
          <a:p>
            <a:pPr marL="0" marR="50800" lvl="0" indent="0" algn="ctr" rtl="0">
              <a:lnSpc>
                <a:spcPct val="115000"/>
              </a:lnSpc>
              <a:spcBef>
                <a:spcPts val="1200"/>
              </a:spcBef>
              <a:spcAft>
                <a:spcPts val="0"/>
              </a:spcAft>
              <a:buClr>
                <a:schemeClr val="lt1"/>
              </a:buClr>
              <a:buSzPts val="1800"/>
              <a:buFont typeface="Lato"/>
              <a:buNone/>
            </a:pPr>
            <a:r>
              <a:rPr lang="it" sz="1900" b="0" i="0" u="none" strike="noStrike" cap="none" dirty="0">
                <a:solidFill>
                  <a:schemeClr val="dk2"/>
                </a:solidFill>
                <a:latin typeface="Lato"/>
                <a:ea typeface="Lato"/>
                <a:cs typeface="Lato"/>
                <a:sym typeface="Lato"/>
              </a:rPr>
              <a:t>"η διαδικασία αναγνώρισης και επιδίωξης με εφευρετικότητα ευκαιριών για τη δημιουργία κοινωνικής αξίας"</a:t>
            </a:r>
            <a:endParaRPr sz="1400" b="0" i="0" u="none" strike="noStrike" cap="none" dirty="0">
              <a:solidFill>
                <a:srgbClr val="000000"/>
              </a:solidFill>
              <a:latin typeface="Arial"/>
              <a:ea typeface="Arial"/>
              <a:cs typeface="Arial"/>
              <a:sym typeface="Arial"/>
            </a:endParaRPr>
          </a:p>
          <a:p>
            <a:pPr marL="0" marR="50800" lvl="0" indent="0" algn="l" rtl="0">
              <a:lnSpc>
                <a:spcPct val="115000"/>
              </a:lnSpc>
              <a:spcBef>
                <a:spcPts val="1200"/>
              </a:spcBef>
              <a:spcAft>
                <a:spcPts val="0"/>
              </a:spcAft>
              <a:buClr>
                <a:schemeClr val="lt1"/>
              </a:buClr>
              <a:buSzPts val="1800"/>
              <a:buFont typeface="Lato"/>
              <a:buNone/>
            </a:pPr>
            <a:endParaRPr sz="1900" b="0" i="0" u="none" strike="noStrike" cap="none" dirty="0">
              <a:solidFill>
                <a:schemeClr val="dk2"/>
              </a:solidFill>
              <a:latin typeface="Arial"/>
              <a:ea typeface="Arial"/>
              <a:cs typeface="Arial"/>
              <a:sym typeface="Arial"/>
            </a:endParaRPr>
          </a:p>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dirty="0">
              <a:solidFill>
                <a:schemeClr val="dk2"/>
              </a:solidFill>
              <a:latin typeface="Arial"/>
              <a:ea typeface="Arial"/>
              <a:cs typeface="Arial"/>
              <a:sym typeface="Arial"/>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dirty="0">
              <a:solidFill>
                <a:schemeClr val="lt1"/>
              </a:solidFill>
              <a:latin typeface="Lato"/>
              <a:ea typeface="Lato"/>
              <a:cs typeface="Lato"/>
              <a:sym typeface="Lato"/>
            </a:endParaRPr>
          </a:p>
        </p:txBody>
      </p:sp>
      <p:sp>
        <p:nvSpPr>
          <p:cNvPr id="141" name="Google Shape;141;p8"/>
          <p:cNvSpPr txBox="1"/>
          <p:nvPr/>
        </p:nvSpPr>
        <p:spPr>
          <a:xfrm>
            <a:off x="4693922" y="679625"/>
            <a:ext cx="4450080" cy="5049379"/>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sp>
        <p:nvSpPr>
          <p:cNvPr id="142" name="Google Shape;142;p8"/>
          <p:cNvSpPr txBox="1"/>
          <p:nvPr/>
        </p:nvSpPr>
        <p:spPr>
          <a:xfrm>
            <a:off x="2363006" y="1939185"/>
            <a:ext cx="5716282" cy="5049379"/>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chemeClr val="lt1"/>
              </a:buClr>
              <a:buSzPts val="1800"/>
              <a:buFont typeface="Lato"/>
              <a:buNone/>
            </a:pPr>
            <a:r>
              <a:rPr lang="it" sz="1900" b="0" i="0" u="none" strike="noStrike" cap="none" dirty="0">
                <a:solidFill>
                  <a:schemeClr val="dk2"/>
                </a:solidFill>
                <a:latin typeface="Lato"/>
                <a:ea typeface="Lato"/>
                <a:cs typeface="Lato"/>
                <a:sym typeface="Lato"/>
              </a:rPr>
              <a:t>ή η κινητήρια δύναμη για την πραγματοποίηση κοινωνικής αλλαγής μέσω αυτόνομων πρακτικών.</a:t>
            </a:r>
            <a:endParaRPr sz="1400" b="0" i="0" u="none" strike="noStrike" cap="none" dirty="0">
              <a:solidFill>
                <a:srgbClr val="000000"/>
              </a:solidFill>
              <a:latin typeface="Arial"/>
              <a:ea typeface="Arial"/>
              <a:cs typeface="Arial"/>
              <a:sym typeface="Arial"/>
            </a:endParaRPr>
          </a:p>
          <a:p>
            <a:pPr marL="285750" marR="0" lvl="0" indent="-171450" algn="l" rtl="0">
              <a:lnSpc>
                <a:spcPct val="115000"/>
              </a:lnSpc>
              <a:spcBef>
                <a:spcPts val="2800"/>
              </a:spcBef>
              <a:spcAft>
                <a:spcPts val="1600"/>
              </a:spcAft>
              <a:buClr>
                <a:schemeClr val="lt1"/>
              </a:buClr>
              <a:buSzPts val="1800"/>
              <a:buFont typeface="Lato"/>
              <a:buNone/>
            </a:pPr>
            <a:endParaRPr sz="1500" b="0" i="0" u="none" strike="noStrike" cap="none" dirty="0">
              <a:solidFill>
                <a:schemeClr val="lt1"/>
              </a:solidFill>
              <a:latin typeface="Lato"/>
              <a:ea typeface="Lato"/>
              <a:cs typeface="Lato"/>
              <a:sym typeface="Lato"/>
            </a:endParaRPr>
          </a:p>
        </p:txBody>
      </p:sp>
      <p:pic>
        <p:nvPicPr>
          <p:cNvPr id="143" name="Google Shape;143;p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44" name="Google Shape;144;p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145" name="Google Shape;145;p8"/>
          <p:cNvSpPr txBox="1">
            <a:spLocks noGrp="1"/>
          </p:cNvSpPr>
          <p:nvPr>
            <p:ph type="title"/>
          </p:nvPr>
        </p:nvSpPr>
        <p:spPr>
          <a:xfrm>
            <a:off x="949589" y="840645"/>
            <a:ext cx="7488665" cy="63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9600"/>
              <a:buFont typeface="Lato"/>
              <a:buNone/>
            </a:pPr>
            <a:r>
              <a:rPr lang="it" sz="2000" dirty="0"/>
              <a:t>Θυμάστε τον ορισμό της </a:t>
            </a:r>
            <a:r>
              <a:rPr lang="el-GR" sz="2000" dirty="0"/>
              <a:t>Κ</a:t>
            </a:r>
            <a:r>
              <a:rPr lang="it" sz="2000" dirty="0"/>
              <a:t>οινωνικής </a:t>
            </a:r>
            <a:r>
              <a:rPr lang="el-GR" sz="2000" dirty="0"/>
              <a:t>Ε</a:t>
            </a:r>
            <a:r>
              <a:rPr lang="it" sz="2000" dirty="0"/>
              <a:t>πιχείρησης από την Ενότητα 1;</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3300</Words>
  <Application>Microsoft Office PowerPoint</Application>
  <PresentationFormat>On-screen Show (16:9)</PresentationFormat>
  <Paragraphs>308</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Lato</vt:lpstr>
      <vt:lpstr>Times New Roman</vt:lpstr>
      <vt:lpstr>Noto Sans</vt:lpstr>
      <vt:lpstr>Open Sans</vt:lpstr>
      <vt:lpstr>Arial</vt:lpstr>
      <vt:lpstr>Raleway</vt:lpstr>
      <vt:lpstr>Swiss</vt:lpstr>
      <vt:lpstr>Ενότητα 4  Κοινωνική Επιχειρηματικότητα και Επιχειρηματική Δεοντολογία</vt:lpstr>
      <vt:lpstr>PowerPoint Presentation</vt:lpstr>
      <vt:lpstr>Μονάδες εργασίας</vt:lpstr>
      <vt:lpstr>PowerPoint Presentation</vt:lpstr>
      <vt:lpstr>PowerPoint Presentation</vt:lpstr>
      <vt:lpstr>PowerPoint Presentation</vt:lpstr>
      <vt:lpstr>Ευρετήριο</vt:lpstr>
      <vt:lpstr>PowerPoint Presentation</vt:lpstr>
      <vt:lpstr>Θυμάστε τον ορισμό της Κοινωνικής Επιχείρησης από την Ενότητα 1;</vt:lpstr>
      <vt:lpstr>PowerPoint Presentation</vt:lpstr>
      <vt:lpstr>PowerPoint Presentation</vt:lpstr>
      <vt:lpstr>Κοινωνική επιχειρηματικότητα </vt:lpstr>
      <vt:lpstr>Η Ευρωπαϊκή Επιτροπή θα ορίσει μια "κοινωνική επιχείρηση" χρησιμοποιώντας τα ακόλουθα χαρακτηριστικά:</vt:lpstr>
      <vt:lpstr>Αν και δεν υπάρχει μια αποκλειστική νομική μορφή για τις κοινωνικές επιχειρήσεις, η πλειοψηφία δραστηριοποιείται στους ακόλουθους τέσσερις τομείς:</vt:lpstr>
      <vt:lpstr>1.2 Η περίπτωση της Κύπρου</vt:lpstr>
      <vt:lpstr>PowerPoint Presentation</vt:lpstr>
      <vt:lpstr>1.3 Παραδείγματα επιτυχημένων Κοινωνικών Επιχειρήσεων στην ΕΕ</vt:lpstr>
      <vt:lpstr>PowerPoint Presentation</vt:lpstr>
      <vt:lpstr>2. Επιχειρηματική ηθική</vt:lpstr>
      <vt:lpstr>PowerPoint Presentation</vt:lpstr>
      <vt:lpstr>2.2 Αρχές της  Επιχειρηματικής Ηθικής</vt:lpstr>
      <vt:lpstr>1) Λογοδοσία</vt:lpstr>
      <vt:lpstr>PowerPoint Presentation</vt:lpstr>
      <vt:lpstr>3) Ειλικρίνεια</vt:lpstr>
      <vt:lpstr>PowerPoint Presentation</vt:lpstr>
      <vt:lpstr>5) Συμμόρφωση</vt:lpstr>
      <vt:lpstr>PowerPoint Presentation</vt:lpstr>
      <vt:lpstr>7) Σχετικές πληροφορίες</vt:lpstr>
      <vt:lpstr>PowerPoint Presentation</vt:lpstr>
      <vt:lpstr>9) Εκπλήρωση δεσμεύσεων</vt:lpstr>
      <vt:lpstr>2.3 Διαφορετικοί τύποι  επιχειρηματικής ηθικής</vt:lpstr>
      <vt:lpstr>PowerPoint Presentation</vt:lpstr>
      <vt:lpstr>PowerPoint Presentation</vt:lpstr>
      <vt:lpstr>PowerPoint Presentation</vt:lpstr>
      <vt:lpstr>PowerPoint Presentation</vt:lpstr>
      <vt:lpstr>PowerPoint Presentation</vt:lpstr>
      <vt:lpstr>PowerPoint Presentation</vt:lpstr>
      <vt:lpstr>2.4 ΘΕΩΡΙΕΣ ΕΠΙΧΕΙΡΗΜΑΤΙΚΗΣ ΗΘΙΚΗΣ  </vt:lpstr>
      <vt:lpstr>PowerPoint Presentation</vt:lpstr>
      <vt:lpstr>PowerPoint Presentation</vt:lpstr>
      <vt:lpstr>PowerPoint Presentation</vt:lpstr>
      <vt:lpstr>PowerPoint Presentation</vt:lpstr>
      <vt:lpstr>PowerPoint Presentation</vt:lpstr>
      <vt:lpstr>PowerPoint Presentation</vt:lpstr>
      <vt:lpstr>2.5 Τα οφέλη της Επιχειρηματικής Δεοντολογίας για τις Κοινωνικές Επιχειρήσεις</vt:lpstr>
      <vt:lpstr>PowerPoint Presentation</vt:lpstr>
      <vt:lpstr>Η πρόβλεψη ενός συνόλου λεπτομερούς επιχειρηματικής δεοντολογίας για τη λειτουργία μιας επιχείρησης έχει το πλεονέκτημα ότι: </vt:lpstr>
      <vt:lpstr>3. Εταιρική Κοινωνική Ευθύνη  3.1 Ορισμός της ΕΚΕ</vt:lpstr>
      <vt:lpstr>Εταιρική Κοινωνική Ευθύνη</vt:lpstr>
      <vt:lpstr>3.2 Το τετραμερές πλαίσιο ορισμού της ΕΚΕ</vt:lpstr>
      <vt:lpstr>Οικονομικές ευθύνες</vt:lpstr>
      <vt:lpstr>Νομικές ευθύνες</vt:lpstr>
      <vt:lpstr>Νομικές ευθύνες</vt:lpstr>
      <vt:lpstr>PowerPoint Presentation</vt:lpstr>
      <vt:lpstr>Ηθικές ευθύνες</vt:lpstr>
      <vt:lpstr>Ηθικές ευθύνες</vt:lpstr>
      <vt:lpstr>Ηθικές ευθύνες</vt:lpstr>
      <vt:lpstr>Ηθικές ευθύνες</vt:lpstr>
      <vt:lpstr>PowerPoint Presentation</vt:lpstr>
      <vt:lpstr>Φιλανθρωπικές ευθύνες</vt:lpstr>
      <vt:lpstr>Φιλανθρωπικές ευθύνες</vt:lpstr>
      <vt:lpstr>PowerPoint Presentation</vt:lpstr>
      <vt:lpstr>ΕΚΕ και κοινωνικοί επιχειρηματίες</vt:lpstr>
      <vt:lpstr>ΕΚΕ και κοινωνικοί επιχειρηματίες</vt:lpstr>
      <vt:lpstr>ΕΚΕ και κοινωνικοί επιχειρηματίες</vt:lpstr>
      <vt:lpstr>ΕΚΕ και κοινωνικοί επιχειρηματίες</vt:lpstr>
      <vt:lpstr>Βασικά σημεία που πρέπει να ληφθούν υπόψη</vt:lpstr>
      <vt:lpstr>Αναστοχασμός/αυτοαξιολόγηση </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Social Entrepreneurship and Business Ethics</dc:title>
  <dc:creator>Sophia Georgiou</dc:creator>
  <cp:keywords>, docId:ACB1E83B5227A647B616BDE8B0A3AE6D</cp:keywords>
  <cp:lastModifiedBy>Mary Messou</cp:lastModifiedBy>
  <cp:revision>16</cp:revision>
  <dcterms:modified xsi:type="dcterms:W3CDTF">2023-06-09T14:05:56Z</dcterms:modified>
</cp:coreProperties>
</file>