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Lst>
  <p:sldSz cy="5143500" cx="9144000"/>
  <p:notesSz cx="6858000" cy="9144000"/>
  <p:embeddedFontLst>
    <p:embeddedFont>
      <p:font typeface="Raleway"/>
      <p:regular r:id="rId88"/>
      <p:bold r:id="rId89"/>
      <p:italic r:id="rId90"/>
      <p:boldItalic r:id="rId91"/>
    </p:embeddedFont>
    <p:embeddedFont>
      <p:font typeface="Lato"/>
      <p:regular r:id="rId92"/>
      <p:bold r:id="rId93"/>
      <p:italic r:id="rId94"/>
      <p:boldItalic r:id="rId95"/>
    </p:embeddedFont>
    <p:embeddedFont>
      <p:font typeface="Candara"/>
      <p:regular r:id="rId96"/>
      <p:bold r:id="rId97"/>
      <p:italic r:id="rId98"/>
      <p:boldItalic r:id="rId99"/>
    </p:embeddedFont>
    <p:embeddedFont>
      <p:font typeface="Open Sans"/>
      <p:regular r:id="rId100"/>
      <p:bold r:id="rId101"/>
      <p:italic r:id="rId102"/>
      <p:boldItalic r:id="rId103"/>
    </p:embeddedFont>
    <p:embeddedFont>
      <p:font typeface="Century Gothic"/>
      <p:regular r:id="rId104"/>
      <p:bold r:id="rId105"/>
      <p:italic r:id="rId106"/>
      <p:boldItalic r:id="rId10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41">
          <p15:clr>
            <a:srgbClr val="A4A3A4"/>
          </p15:clr>
        </p15:guide>
        <p15:guide id="2" pos="2880">
          <p15:clr>
            <a:srgbClr val="A4A3A4"/>
          </p15:clr>
        </p15:guide>
        <p15:guide id="3" orient="horz" pos="259">
          <p15:clr>
            <a:srgbClr val="A4A3A4"/>
          </p15:clr>
        </p15:guide>
        <p15:guide id="4" pos="1179">
          <p15:clr>
            <a:srgbClr val="A4A3A4"/>
          </p15:clr>
        </p15:guide>
        <p15:guide id="5" pos="4581">
          <p15:clr>
            <a:srgbClr val="A4A3A4"/>
          </p15:clr>
        </p15:guide>
        <p15:guide id="6" orient="horz" pos="735">
          <p15:clr>
            <a:srgbClr val="A4A3A4"/>
          </p15:clr>
        </p15:guide>
      </p15:sldGuideLst>
    </p:ext>
    <p:ext uri="http://customooxmlschemas.google.com/">
      <go:slidesCustomData xmlns:go="http://customooxmlschemas.google.com/" r:id="rId108" roundtripDataSignature="AMtx7mjc3vBjzwqjhkFWZqxR/qhm9tqE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1DC8CB-1248-44FB-A2C1-E9CD81D73BA3}">
  <a:tblStyle styleId="{361DC8CB-1248-44FB-A2C1-E9CD81D73BA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F1AD421-8264-4568-8545-B368AD2D2836}" styleName="Table_1">
    <a:wholeTbl>
      <a:tcTxStyle b="off" i="off">
        <a:font>
          <a:latin typeface="Arial"/>
          <a:ea typeface="Arial"/>
          <a:cs typeface="Arial"/>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40000"/>
            </a:schemeClr>
          </a:solidFill>
        </a:fill>
      </a:tcStyle>
    </a:band1H>
    <a:band2H>
      <a:tcTxStyle b="off" i="off"/>
    </a:band2H>
    <a:band1V>
      <a:tcTxStyle b="off" i="off"/>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b="off" i="off"/>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1" orient="horz"/>
        <p:guide pos="2880"/>
        <p:guide pos="259" orient="horz"/>
        <p:guide pos="1179"/>
        <p:guide pos="4581"/>
        <p:guide pos="735" orient="horz"/>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42" Type="http://schemas.openxmlformats.org/officeDocument/2006/relationships/slide" Target="slides/slide36.xml"/><Relationship Id="rId47" Type="http://schemas.openxmlformats.org/officeDocument/2006/relationships/slide" Target="slides/slide41.xml"/><Relationship Id="rId21" Type="http://schemas.openxmlformats.org/officeDocument/2006/relationships/slide" Target="slides/slide15.xml"/><Relationship Id="rId84" Type="http://schemas.openxmlformats.org/officeDocument/2006/relationships/slide" Target="slides/slide78.xml"/><Relationship Id="rId89" Type="http://schemas.openxmlformats.org/officeDocument/2006/relationships/font" Target="fonts/Raleway-bold.fntdata"/><Relationship Id="rId63" Type="http://schemas.openxmlformats.org/officeDocument/2006/relationships/slide" Target="slides/slide57.xml"/><Relationship Id="rId68" Type="http://schemas.openxmlformats.org/officeDocument/2006/relationships/slide" Target="slides/slide62.xml"/><Relationship Id="rId107" Type="http://schemas.openxmlformats.org/officeDocument/2006/relationships/font" Target="fonts/CenturyGothic-boldItalic.fntdata"/><Relationship Id="rId16" Type="http://schemas.openxmlformats.org/officeDocument/2006/relationships/slide" Target="slides/slide10.xml"/><Relationship Id="rId102" Type="http://schemas.openxmlformats.org/officeDocument/2006/relationships/font" Target="fonts/OpenSans-italic.fntdata"/><Relationship Id="rId32" Type="http://schemas.openxmlformats.org/officeDocument/2006/relationships/slide" Target="slides/slide26.xml"/><Relationship Id="rId37" Type="http://schemas.openxmlformats.org/officeDocument/2006/relationships/slide" Target="slides/slide31.xml"/><Relationship Id="rId11" Type="http://schemas.openxmlformats.org/officeDocument/2006/relationships/slide" Target="slides/slide5.xml"/><Relationship Id="rId74" Type="http://schemas.openxmlformats.org/officeDocument/2006/relationships/slide" Target="slides/slide68.xml"/><Relationship Id="rId79" Type="http://schemas.openxmlformats.org/officeDocument/2006/relationships/slide" Target="slides/slide73.xml"/><Relationship Id="rId53" Type="http://schemas.openxmlformats.org/officeDocument/2006/relationships/slide" Target="slides/slide47.xml"/><Relationship Id="rId58" Type="http://schemas.openxmlformats.org/officeDocument/2006/relationships/slide" Target="slides/slide52.xml"/><Relationship Id="rId95" Type="http://schemas.openxmlformats.org/officeDocument/2006/relationships/font" Target="fonts/Lato-boldItalic.fntdata"/><Relationship Id="rId90" Type="http://schemas.openxmlformats.org/officeDocument/2006/relationships/font" Target="fonts/Raleway-italic.fntdata"/><Relationship Id="rId5" Type="http://schemas.openxmlformats.org/officeDocument/2006/relationships/slideMaster" Target="slideMasters/slideMaster1.xml"/><Relationship Id="rId43" Type="http://schemas.openxmlformats.org/officeDocument/2006/relationships/slide" Target="slides/slide37.xml"/><Relationship Id="rId48" Type="http://schemas.openxmlformats.org/officeDocument/2006/relationships/slide" Target="slides/slide42.xml"/><Relationship Id="rId22" Type="http://schemas.openxmlformats.org/officeDocument/2006/relationships/slide" Target="slides/slide16.xml"/><Relationship Id="rId27" Type="http://schemas.openxmlformats.org/officeDocument/2006/relationships/slide" Target="slides/slide21.xml"/><Relationship Id="rId64" Type="http://schemas.openxmlformats.org/officeDocument/2006/relationships/slide" Target="slides/slide58.xml"/><Relationship Id="rId69" Type="http://schemas.openxmlformats.org/officeDocument/2006/relationships/slide" Target="slides/slide63.xml"/><Relationship Id="rId85" Type="http://schemas.openxmlformats.org/officeDocument/2006/relationships/slide" Target="slides/slide79.xml"/><Relationship Id="rId80" Type="http://schemas.openxmlformats.org/officeDocument/2006/relationships/slide" Target="slides/slide74.xml"/><Relationship Id="rId108" Type="http://customschemas.google.com/relationships/presentationmetadata" Target="metadata"/><Relationship Id="rId103" Type="http://schemas.openxmlformats.org/officeDocument/2006/relationships/font" Target="fonts/OpenSans-boldItalic.fntdata"/><Relationship Id="rId33" Type="http://schemas.openxmlformats.org/officeDocument/2006/relationships/slide" Target="slides/slide27.xml"/><Relationship Id="rId38" Type="http://schemas.openxmlformats.org/officeDocument/2006/relationships/slide" Target="slides/slide32.xml"/><Relationship Id="rId12" Type="http://schemas.openxmlformats.org/officeDocument/2006/relationships/slide" Target="slides/slide6.xml"/><Relationship Id="rId17" Type="http://schemas.openxmlformats.org/officeDocument/2006/relationships/slide" Target="slides/slide11.xml"/><Relationship Id="rId59" Type="http://schemas.openxmlformats.org/officeDocument/2006/relationships/slide" Target="slides/slide53.xml"/><Relationship Id="rId96" Type="http://schemas.openxmlformats.org/officeDocument/2006/relationships/font" Target="fonts/Candara-regular.fntdata"/><Relationship Id="rId91" Type="http://schemas.openxmlformats.org/officeDocument/2006/relationships/font" Target="fonts/Raleway-boldItalic.fntdata"/><Relationship Id="rId75" Type="http://schemas.openxmlformats.org/officeDocument/2006/relationships/slide" Target="slides/slide69.xml"/><Relationship Id="rId70" Type="http://schemas.openxmlformats.org/officeDocument/2006/relationships/slide" Target="slides/slide64.xml"/><Relationship Id="rId54" Type="http://schemas.openxmlformats.org/officeDocument/2006/relationships/slide" Target="slides/slide48.xml"/><Relationship Id="rId1" Type="http://schemas.openxmlformats.org/officeDocument/2006/relationships/theme" Target="theme/theme1.xml"/><Relationship Id="rId6" Type="http://schemas.openxmlformats.org/officeDocument/2006/relationships/notesMaster" Target="notesMasters/notesMaster1.xml"/><Relationship Id="rId106" Type="http://schemas.openxmlformats.org/officeDocument/2006/relationships/font" Target="fonts/CenturyGothic-italic.fntdata"/><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 Id="rId57" Type="http://schemas.openxmlformats.org/officeDocument/2006/relationships/slide" Target="slides/slide51.xml"/><Relationship Id="rId44" Type="http://schemas.openxmlformats.org/officeDocument/2006/relationships/slide" Target="slides/slide38.xml"/><Relationship Id="rId101" Type="http://schemas.openxmlformats.org/officeDocument/2006/relationships/font" Target="fonts/OpenSans-bold.fntdata"/><Relationship Id="rId31" Type="http://schemas.openxmlformats.org/officeDocument/2006/relationships/slide" Target="slides/slide25.xml"/><Relationship Id="rId94" Type="http://schemas.openxmlformats.org/officeDocument/2006/relationships/font" Target="fonts/Lato-italic.fntdata"/><Relationship Id="rId99" Type="http://schemas.openxmlformats.org/officeDocument/2006/relationships/font" Target="fonts/Candara-boldItalic.fntdata"/><Relationship Id="rId10" Type="http://schemas.openxmlformats.org/officeDocument/2006/relationships/slide" Target="slides/slide4.xml"/><Relationship Id="rId86" Type="http://schemas.openxmlformats.org/officeDocument/2006/relationships/slide" Target="slides/slide80.xml"/><Relationship Id="rId81" Type="http://schemas.openxmlformats.org/officeDocument/2006/relationships/slide" Target="slides/slide75.xml"/><Relationship Id="rId73" Type="http://schemas.openxmlformats.org/officeDocument/2006/relationships/slide" Target="slides/slide67.xml"/><Relationship Id="rId78" Type="http://schemas.openxmlformats.org/officeDocument/2006/relationships/slide" Target="slides/slide72.xml"/><Relationship Id="rId65" Type="http://schemas.openxmlformats.org/officeDocument/2006/relationships/slide" Target="slides/slide59.xml"/><Relationship Id="rId60" Type="http://schemas.openxmlformats.org/officeDocument/2006/relationships/slide" Target="slides/slide54.xml"/><Relationship Id="rId52" Type="http://schemas.openxmlformats.org/officeDocument/2006/relationships/slide" Target="slides/slide46.xml"/><Relationship Id="rId4" Type="http://schemas.openxmlformats.org/officeDocument/2006/relationships/tableStyles" Target="tableStyles.xml"/><Relationship Id="rId9" Type="http://schemas.openxmlformats.org/officeDocument/2006/relationships/slide" Target="slides/slide3.xml"/><Relationship Id="rId39" Type="http://schemas.openxmlformats.org/officeDocument/2006/relationships/slide" Target="slides/slide33.xml"/><Relationship Id="rId13" Type="http://schemas.openxmlformats.org/officeDocument/2006/relationships/slide" Target="slides/slide7.xml"/><Relationship Id="rId18" Type="http://schemas.openxmlformats.org/officeDocument/2006/relationships/slide" Target="slides/slide12.xml"/><Relationship Id="rId109" Type="http://schemas.openxmlformats.org/officeDocument/2006/relationships/customXml" Target="../customXml/item1.xml"/><Relationship Id="rId104" Type="http://schemas.openxmlformats.org/officeDocument/2006/relationships/font" Target="fonts/CenturyGothic-regular.fntdata"/><Relationship Id="rId34" Type="http://schemas.openxmlformats.org/officeDocument/2006/relationships/slide" Target="slides/slide28.xml"/><Relationship Id="rId97" Type="http://schemas.openxmlformats.org/officeDocument/2006/relationships/font" Target="fonts/Candara-bold.fntdata"/><Relationship Id="rId76" Type="http://schemas.openxmlformats.org/officeDocument/2006/relationships/slide" Target="slides/slide70.xml"/><Relationship Id="rId50" Type="http://schemas.openxmlformats.org/officeDocument/2006/relationships/slide" Target="slides/slide44.xml"/><Relationship Id="rId55" Type="http://schemas.openxmlformats.org/officeDocument/2006/relationships/slide" Target="slides/slide49.xml"/><Relationship Id="rId92" Type="http://schemas.openxmlformats.org/officeDocument/2006/relationships/font" Target="fonts/Lato-regular.fntdata"/><Relationship Id="rId7" Type="http://schemas.openxmlformats.org/officeDocument/2006/relationships/slide" Target="slides/slide1.xml"/><Relationship Id="rId71" Type="http://schemas.openxmlformats.org/officeDocument/2006/relationships/slide" Target="slides/slide65.xml"/><Relationship Id="rId29" Type="http://schemas.openxmlformats.org/officeDocument/2006/relationships/slide" Target="slides/slide23.xml"/><Relationship Id="rId2" Type="http://schemas.openxmlformats.org/officeDocument/2006/relationships/viewProps" Target="viewProps.xml"/><Relationship Id="rId40" Type="http://schemas.openxmlformats.org/officeDocument/2006/relationships/slide" Target="slides/slide34.xml"/><Relationship Id="rId45" Type="http://schemas.openxmlformats.org/officeDocument/2006/relationships/slide" Target="slides/slide39.xml"/><Relationship Id="rId24" Type="http://schemas.openxmlformats.org/officeDocument/2006/relationships/slide" Target="slides/slide18.xml"/><Relationship Id="rId87" Type="http://schemas.openxmlformats.org/officeDocument/2006/relationships/slide" Target="slides/slide81.xml"/><Relationship Id="rId66" Type="http://schemas.openxmlformats.org/officeDocument/2006/relationships/slide" Target="slides/slide60.xml"/><Relationship Id="rId110" Type="http://schemas.openxmlformats.org/officeDocument/2006/relationships/customXml" Target="../customXml/item2.xml"/><Relationship Id="rId82" Type="http://schemas.openxmlformats.org/officeDocument/2006/relationships/slide" Target="slides/slide76.xml"/><Relationship Id="rId61" Type="http://schemas.openxmlformats.org/officeDocument/2006/relationships/slide" Target="slides/slide55.xml"/><Relationship Id="rId19" Type="http://schemas.openxmlformats.org/officeDocument/2006/relationships/slide" Target="slides/slide13.xml"/><Relationship Id="rId105" Type="http://schemas.openxmlformats.org/officeDocument/2006/relationships/font" Target="fonts/CenturyGothic-bold.fntdata"/><Relationship Id="rId100" Type="http://schemas.openxmlformats.org/officeDocument/2006/relationships/font" Target="fonts/OpenSans-regular.fntdata"/><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77" Type="http://schemas.openxmlformats.org/officeDocument/2006/relationships/slide" Target="slides/slide71.xml"/><Relationship Id="rId56" Type="http://schemas.openxmlformats.org/officeDocument/2006/relationships/slide" Target="slides/slide50.xml"/><Relationship Id="rId98" Type="http://schemas.openxmlformats.org/officeDocument/2006/relationships/font" Target="fonts/Candara-italic.fntdata"/><Relationship Id="rId93" Type="http://schemas.openxmlformats.org/officeDocument/2006/relationships/font" Target="fonts/Lato-bold.fntdata"/><Relationship Id="rId8" Type="http://schemas.openxmlformats.org/officeDocument/2006/relationships/slide" Target="slides/slide2.xml"/><Relationship Id="rId72" Type="http://schemas.openxmlformats.org/officeDocument/2006/relationships/slide" Target="slides/slide66.xml"/><Relationship Id="rId51" Type="http://schemas.openxmlformats.org/officeDocument/2006/relationships/slide" Target="slides/slide45.xml"/><Relationship Id="rId3" Type="http://schemas.openxmlformats.org/officeDocument/2006/relationships/presProps" Target="presProps.xml"/><Relationship Id="rId46" Type="http://schemas.openxmlformats.org/officeDocument/2006/relationships/slide" Target="slides/slide40.xml"/><Relationship Id="rId25" Type="http://schemas.openxmlformats.org/officeDocument/2006/relationships/slide" Target="slides/slide19.xml"/><Relationship Id="rId67" Type="http://schemas.openxmlformats.org/officeDocument/2006/relationships/slide" Target="slides/slide61.xml"/><Relationship Id="rId41" Type="http://schemas.openxmlformats.org/officeDocument/2006/relationships/slide" Target="slides/slide35.xml"/><Relationship Id="rId20" Type="http://schemas.openxmlformats.org/officeDocument/2006/relationships/slide" Target="slides/slide14.xml"/><Relationship Id="rId83" Type="http://schemas.openxmlformats.org/officeDocument/2006/relationships/slide" Target="slides/slide77.xml"/><Relationship Id="rId88" Type="http://schemas.openxmlformats.org/officeDocument/2006/relationships/font" Target="fonts/Raleway-regular.fntdata"/><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96" name="Google Shape;196;p10: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239" name="Google Shape;239;p11: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3" name="Google Shape;25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260" name="Google Shape;260;p13:notes"/>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VERSION DE TRAVAIL - PROVISOIRE </a:t>
            </a:r>
            <a:endParaRPr b="0" i="0" sz="1400" u="none" cap="none" strike="noStrike">
              <a:solidFill>
                <a:srgbClr val="000000"/>
              </a:solidFill>
              <a:latin typeface="Arial"/>
              <a:ea typeface="Arial"/>
              <a:cs typeface="Arial"/>
              <a:sym typeface="Arial"/>
            </a:endParaRPr>
          </a:p>
        </p:txBody>
      </p:sp>
      <p:sp>
        <p:nvSpPr>
          <p:cNvPr id="261" name="Google Shape;261;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1cd0fc8ed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21cd0fc8e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283" name="Google Shape;283;g21cd0fc8ed3_0_0:notes"/>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VERSION DE TRAVAIL - PROVISOIRE </a:t>
            </a:r>
            <a:endParaRPr b="0" i="0" sz="1400" u="none" cap="none" strike="noStrike">
              <a:solidFill>
                <a:srgbClr val="000000"/>
              </a:solidFill>
              <a:latin typeface="Arial"/>
              <a:ea typeface="Arial"/>
              <a:cs typeface="Arial"/>
              <a:sym typeface="Arial"/>
            </a:endParaRPr>
          </a:p>
        </p:txBody>
      </p:sp>
      <p:sp>
        <p:nvSpPr>
          <p:cNvPr id="284" name="Google Shape;284;g21cd0fc8ed3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4" name="Google Shape;314;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1" name="Google Shape;32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1: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337" name="Google Shape;337;p31: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9" name="Google Shape;34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6" name="Google Shape;35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9" name="Google Shape;36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95250" lvl="0" marL="171450" marR="0" rtl="0" algn="l">
              <a:lnSpc>
                <a:spcPct val="80000"/>
              </a:lnSpc>
              <a:spcBef>
                <a:spcPts val="0"/>
              </a:spcBef>
              <a:spcAft>
                <a:spcPts val="0"/>
              </a:spcAft>
              <a:buClr>
                <a:schemeClr val="dk2"/>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5: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401" name="Google Shape;401;p25: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2" name="Google Shape;40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23" name="Google Shape;42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4" name="Google Shape;42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7" name="Google Shape;45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465" name="Google Shape;465;p3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Arial"/>
              <a:buNone/>
            </a:pPr>
            <a:r>
              <a:t/>
            </a:r>
            <a:endParaRPr/>
          </a:p>
        </p:txBody>
      </p:sp>
      <p:sp>
        <p:nvSpPr>
          <p:cNvPr id="501" name="Google Shape;501;p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40" name="Google Shape;54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1" name="Google Shape;54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67" name="Google Shape;56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8" name="Google Shape;56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Arial"/>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8: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05" name="Google Shape;605;p38: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6" name="Google Shape;606;p38:notes"/>
          <p:cNvSpPr txBox="1"/>
          <p:nvPr>
            <p:ph idx="1" type="body"/>
          </p:nvPr>
        </p:nvSpPr>
        <p:spPr>
          <a:xfrm>
            <a:off x="906463" y="4689475"/>
            <a:ext cx="4984750" cy="4443413"/>
          </a:xfrm>
          <a:prstGeom prst="rect">
            <a:avLst/>
          </a:prstGeom>
          <a:noFill/>
          <a:ln>
            <a:noFill/>
          </a:ln>
        </p:spPr>
        <p:txBody>
          <a:bodyPr anchorCtr="0" anchor="t" bIns="46000" lIns="92025" spcFirstLastPara="1" rIns="92025" wrap="square" tIns="46000">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18" name="Google Shape;61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79: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88900" lvl="0" marL="165100" rtl="0" algn="l">
              <a:lnSpc>
                <a:spcPct val="100000"/>
              </a:lnSpc>
              <a:spcBef>
                <a:spcPts val="0"/>
              </a:spcBef>
              <a:spcAft>
                <a:spcPts val="0"/>
              </a:spcAft>
              <a:buClr>
                <a:schemeClr val="dk1"/>
              </a:buClr>
              <a:buSzPts val="1200"/>
              <a:buFont typeface="Calibri"/>
              <a:buNone/>
            </a:pPr>
            <a:r>
              <a:t/>
            </a:r>
            <a:endParaRPr/>
          </a:p>
        </p:txBody>
      </p:sp>
      <p:sp>
        <p:nvSpPr>
          <p:cNvPr id="633" name="Google Shape;633;p79: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8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lang="de-DE"/>
              <a:t> </a:t>
            </a:r>
            <a:endParaRPr/>
          </a:p>
        </p:txBody>
      </p:sp>
      <p:sp>
        <p:nvSpPr>
          <p:cNvPr id="686" name="Google Shape;686;p80: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 name="Google Shape;735;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5" name="Google Shape;755;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88: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lang="de-DE"/>
              <a:t> </a:t>
            </a:r>
            <a:endParaRPr/>
          </a:p>
        </p:txBody>
      </p:sp>
      <p:sp>
        <p:nvSpPr>
          <p:cNvPr id="786" name="Google Shape;786;p88: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9" name="Google Shape;83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1cd0fc8ed3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9" name="Google Shape;849;g21cd0fc8ed3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4" name="Google Shape;884;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4" name="Google Shape;90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4" name="Google Shape;91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3" name="Google Shape;943;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3" name="Google Shape;95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1cd0fc8ed3_0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3" name="Google Shape;963;g21cd0fc8ed3_0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4a9ba76ca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2" name="Google Shape;992;g14a9ba76ca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0" name="Google Shape;100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0" name="Google Shape;1010;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0" name="Google Shape;1020;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0" name="Google Shape;1030;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97: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p:txBody>
      </p:sp>
      <p:sp>
        <p:nvSpPr>
          <p:cNvPr id="1041" name="Google Shape;1041;p97: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0" name="Google Shape;1060;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0" name="Google Shape;1070;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0" name="Google Shape;1080;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0" name="Google Shape;1090;p101: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88900" lvl="0" marL="165100" rtl="0" algn="l">
              <a:lnSpc>
                <a:spcPct val="100000"/>
              </a:lnSpc>
              <a:spcBef>
                <a:spcPts val="0"/>
              </a:spcBef>
              <a:spcAft>
                <a:spcPts val="0"/>
              </a:spcAft>
              <a:buClr>
                <a:schemeClr val="dk1"/>
              </a:buClr>
              <a:buSzPts val="1200"/>
              <a:buFont typeface="Noto Sans"/>
              <a:buNone/>
            </a:pPr>
            <a:r>
              <a:t/>
            </a:r>
            <a:endParaRPr/>
          </a:p>
        </p:txBody>
      </p:sp>
      <p:sp>
        <p:nvSpPr>
          <p:cNvPr id="1091" name="Google Shape;1091;p101: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3" name="Google Shape;1103;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3" name="Google Shape;1113;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23" name="Google Shape;112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4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30" name="Google Shape;1130;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1" name="Google Shape;113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4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52" name="Google Shape;115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3" name="Google Shape;115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45: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173" name="Google Shape;1173;p45: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4" name="Google Shape;117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Font typeface="Noto Sans"/>
              <a:buNone/>
            </a:pPr>
            <a:r>
              <a:t/>
            </a: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8" name="Google Shape;122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Font typeface="Arial"/>
              <a:buNone/>
            </a:pPr>
            <a:r>
              <a:t/>
            </a:r>
            <a:endParaRPr/>
          </a:p>
        </p:txBody>
      </p:sp>
      <p:sp>
        <p:nvSpPr>
          <p:cNvPr id="1229" name="Google Shape;1229;p42:notes"/>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VERSION DE TRAVAIL - PROVISOIRE </a:t>
            </a:r>
            <a:endParaRPr b="0" i="0" sz="1400" u="none" cap="none" strike="noStrike">
              <a:solidFill>
                <a:srgbClr val="000000"/>
              </a:solidFill>
              <a:latin typeface="Arial"/>
              <a:ea typeface="Arial"/>
              <a:cs typeface="Arial"/>
              <a:sym typeface="Arial"/>
            </a:endParaRPr>
          </a:p>
        </p:txBody>
      </p:sp>
      <p:sp>
        <p:nvSpPr>
          <p:cNvPr id="1230" name="Google Shape;1230;p4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45" name="Google Shape;124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6" name="Google Shape;124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7" name="Google Shape;125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8" name="Google Shape;126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2" marL="1371600" rtl="0" algn="l">
              <a:lnSpc>
                <a:spcPct val="100000"/>
              </a:lnSpc>
              <a:spcBef>
                <a:spcPts val="320"/>
              </a:spcBef>
              <a:spcAft>
                <a:spcPts val="0"/>
              </a:spcAft>
              <a:buClr>
                <a:srgbClr val="E53138"/>
              </a:buClr>
              <a:buSzPts val="1400"/>
              <a:buFont typeface="Arial"/>
              <a:buNone/>
            </a:pPr>
            <a:r>
              <a:t/>
            </a:r>
            <a:endParaRPr sz="1600">
              <a:solidFill>
                <a:srgbClr val="404040"/>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0" name="Google Shape;128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
        <p:nvSpPr>
          <p:cNvPr id="1281" name="Google Shape;1281;p5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19bf313c08d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2" name="Google Shape;1292;g19bf313c08d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latin typeface="Arial"/>
              <a:ea typeface="Arial"/>
              <a:cs typeface="Arial"/>
              <a:sym typeface="Arial"/>
            </a:endParaRPr>
          </a:p>
        </p:txBody>
      </p:sp>
      <p:sp>
        <p:nvSpPr>
          <p:cNvPr id="1293" name="Google Shape;1293;g19bf313c08d_0_4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21cd0fc8ed3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g21cd0fc8ed3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cd0fc8ed3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6" name="Google Shape;146;g21cd0fc8ed3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1cd0fc8ed3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g21cd0fc8ed3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23928f84c1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4" name="Google Shape;1324;g23928f84c1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nvSpPr>
        <p:spPr>
          <a:xfrm>
            <a:off x="3852863" y="9380538"/>
            <a:ext cx="2944812" cy="493712"/>
          </a:xfrm>
          <a:prstGeom prst="rect">
            <a:avLst/>
          </a:prstGeom>
          <a:noFill/>
          <a:ln>
            <a:noFill/>
          </a:ln>
        </p:spPr>
        <p:txBody>
          <a:bodyPr anchorCtr="0" anchor="b" bIns="46000" lIns="92025" spcFirstLastPara="1" rIns="92025" wrap="square" tIns="460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59" name="Google Shape;159;p9:notes"/>
          <p:cNvSpPr/>
          <p:nvPr>
            <p:ph idx="2" type="sldImg"/>
          </p:nvPr>
        </p:nvSpPr>
        <p:spPr>
          <a:xfrm>
            <a:off x="111125" y="741363"/>
            <a:ext cx="6578600" cy="37004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01600" lvl="0" marL="17145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59"/>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59"/>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5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59"/>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59"/>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5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73"/>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2" name="Google Shape;62;p7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cxnSp>
        <p:nvCxnSpPr>
          <p:cNvPr id="64" name="Google Shape;64;p7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5" name="Google Shape;65;p74"/>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6" name="Google Shape;66;p74"/>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7" name="Google Shape;67;p7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68" name="Shape 68"/>
        <p:cNvGrpSpPr/>
        <p:nvPr/>
      </p:nvGrpSpPr>
      <p:grpSpPr>
        <a:xfrm>
          <a:off x="0" y="0"/>
          <a:ext cx="0" cy="0"/>
          <a:chOff x="0" y="0"/>
          <a:chExt cx="0" cy="0"/>
        </a:xfrm>
      </p:grpSpPr>
      <p:cxnSp>
        <p:nvCxnSpPr>
          <p:cNvPr id="69" name="Google Shape;69;p75"/>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70" name="Google Shape;70;p75"/>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71" name="Google Shape;71;p7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2" name="Shape 72"/>
        <p:cNvGrpSpPr/>
        <p:nvPr/>
      </p:nvGrpSpPr>
      <p:grpSpPr>
        <a:xfrm>
          <a:off x="0" y="0"/>
          <a:ext cx="0" cy="0"/>
          <a:chOff x="0" y="0"/>
          <a:chExt cx="0" cy="0"/>
        </a:xfrm>
      </p:grpSpPr>
      <p:cxnSp>
        <p:nvCxnSpPr>
          <p:cNvPr id="73" name="Google Shape;73;p7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74" name="Google Shape;74;p76"/>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75" name="Google Shape;75;p76"/>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76" name="Google Shape;76;p76"/>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7" name="Google Shape;77;p7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Page droite">
  <p:cSld name="8_Page droite">
    <p:spTree>
      <p:nvGrpSpPr>
        <p:cNvPr id="78" name="Shape 78"/>
        <p:cNvGrpSpPr/>
        <p:nvPr/>
      </p:nvGrpSpPr>
      <p:grpSpPr>
        <a:xfrm>
          <a:off x="0" y="0"/>
          <a:ext cx="0" cy="0"/>
          <a:chOff x="0" y="0"/>
          <a:chExt cx="0" cy="0"/>
        </a:xfrm>
      </p:grpSpPr>
      <p:sp>
        <p:nvSpPr>
          <p:cNvPr id="79" name="Google Shape;79;g14a9ba76ca6_0_7"/>
          <p:cNvSpPr txBox="1"/>
          <p:nvPr>
            <p:ph type="title"/>
          </p:nvPr>
        </p:nvSpPr>
        <p:spPr>
          <a:xfrm>
            <a:off x="462395" y="141908"/>
            <a:ext cx="7886700" cy="4128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3000"/>
              <a:buNone/>
              <a:defRPr b="0" sz="1687">
                <a:latin typeface="Arial"/>
                <a:ea typeface="Arial"/>
                <a:cs typeface="Arial"/>
                <a:sym typeface="Aria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80" name="Google Shape;80;g14a9ba76ca6_0_7"/>
          <p:cNvSpPr txBox="1"/>
          <p:nvPr>
            <p:ph idx="12" type="sldNum"/>
          </p:nvPr>
        </p:nvSpPr>
        <p:spPr>
          <a:xfrm>
            <a:off x="8451635" y="4948936"/>
            <a:ext cx="377100" cy="155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563"/>
              <a:buFont typeface="Arial"/>
              <a:buNone/>
              <a:defRPr b="0" i="0" sz="563"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
        <p:nvSpPr>
          <p:cNvPr id="81" name="Google Shape;81;g14a9ba76ca6_0_7"/>
          <p:cNvSpPr txBox="1"/>
          <p:nvPr>
            <p:ph idx="1" type="body"/>
          </p:nvPr>
        </p:nvSpPr>
        <p:spPr>
          <a:xfrm>
            <a:off x="786609" y="1038490"/>
            <a:ext cx="7570800" cy="1463400"/>
          </a:xfrm>
          <a:prstGeom prst="rect">
            <a:avLst/>
          </a:prstGeom>
          <a:noFill/>
          <a:ln>
            <a:noFill/>
          </a:ln>
          <a:effectLst>
            <a:outerShdw rotWithShape="0" algn="tl" dir="2700000" dist="38100">
              <a:srgbClr val="000000">
                <a:alpha val="7450"/>
              </a:srgbClr>
            </a:outerShdw>
          </a:effectLst>
        </p:spPr>
        <p:txBody>
          <a:bodyPr anchorCtr="0" anchor="ctr" bIns="91425" lIns="91425" spcFirstLastPara="1" rIns="91425" wrap="square" tIns="91425">
            <a:noAutofit/>
          </a:bodyPr>
          <a:lstStyle>
            <a:lvl1pPr indent="-228600" lvl="0" marL="457200" rtl="0" algn="ctr">
              <a:lnSpc>
                <a:spcPct val="115000"/>
              </a:lnSpc>
              <a:spcBef>
                <a:spcPts val="0"/>
              </a:spcBef>
              <a:spcAft>
                <a:spcPts val="0"/>
              </a:spcAft>
              <a:buSzPts val="1800"/>
              <a:buFont typeface="Arial"/>
              <a:buNone/>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2" name="Google Shape;82;g14a9ba76ca6_0_7"/>
          <p:cNvSpPr txBox="1"/>
          <p:nvPr>
            <p:ph idx="2" type="body"/>
          </p:nvPr>
        </p:nvSpPr>
        <p:spPr>
          <a:xfrm>
            <a:off x="811215" y="2643187"/>
            <a:ext cx="7583400" cy="1709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sz="788"/>
            </a:lvl1pPr>
            <a:lvl2pPr indent="-228600" lvl="1" marL="914400" rtl="0" algn="l">
              <a:lnSpc>
                <a:spcPct val="115000"/>
              </a:lnSpc>
              <a:spcBef>
                <a:spcPts val="1600"/>
              </a:spcBef>
              <a:spcAft>
                <a:spcPts val="0"/>
              </a:spcAft>
              <a:buSzPts val="1400"/>
              <a:buNone/>
              <a:defRPr sz="675"/>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226">
          <p15:clr>
            <a:srgbClr val="FBAE40"/>
          </p15:clr>
        </p15:guide>
        <p15:guide id="2" pos="5640">
          <p15:clr>
            <a:srgbClr val="FBAE40"/>
          </p15:clr>
        </p15:guide>
        <p15:guide id="3" pos="5578">
          <p15:clr>
            <a:srgbClr val="FBAE40"/>
          </p15:clr>
        </p15:guide>
        <p15:guide id="4" pos="283">
          <p15:clr>
            <a:srgbClr val="FBAE40"/>
          </p15:clr>
        </p15:guide>
        <p15:guide id="5" pos="293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3" name="Shape 83"/>
        <p:cNvGrpSpPr/>
        <p:nvPr/>
      </p:nvGrpSpPr>
      <p:grpSpPr>
        <a:xfrm>
          <a:off x="0" y="0"/>
          <a:ext cx="0" cy="0"/>
          <a:chOff x="0" y="0"/>
          <a:chExt cx="0" cy="0"/>
        </a:xfrm>
      </p:grpSpPr>
      <p:cxnSp>
        <p:nvCxnSpPr>
          <p:cNvPr id="84" name="Google Shape;84;g23928f84c10_0_14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85" name="Google Shape;85;g23928f84c10_0_14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86" name="Google Shape;86;g23928f84c10_0_14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7" name="Google Shape;87;g23928f84c10_0_14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88" name="Google Shape;88;g23928f84c10_0_14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9" name="Google Shape;89;g23928f84c10_0_14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 name="Shape 16"/>
        <p:cNvGrpSpPr/>
        <p:nvPr/>
      </p:nvGrpSpPr>
      <p:grpSpPr>
        <a:xfrm>
          <a:off x="0" y="0"/>
          <a:ext cx="0" cy="0"/>
          <a:chOff x="0" y="0"/>
          <a:chExt cx="0" cy="0"/>
        </a:xfrm>
      </p:grpSpPr>
      <p:sp>
        <p:nvSpPr>
          <p:cNvPr id="17" name="Google Shape;17;p6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6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60"/>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0" name="Google Shape;20;p60"/>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6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2" name="Google Shape;22;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6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 name="Google Shape;25;p6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6" name="Google Shape;26;p6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7" name="Google Shape;27;p6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6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titel mit Text">
  <p:cSld name="Ttitel mit Text">
    <p:spTree>
      <p:nvGrpSpPr>
        <p:cNvPr id="33" name="Shape 33"/>
        <p:cNvGrpSpPr/>
        <p:nvPr/>
      </p:nvGrpSpPr>
      <p:grpSpPr>
        <a:xfrm>
          <a:off x="0" y="0"/>
          <a:ext cx="0" cy="0"/>
          <a:chOff x="0" y="0"/>
          <a:chExt cx="0" cy="0"/>
        </a:xfrm>
      </p:grpSpPr>
      <p:sp>
        <p:nvSpPr>
          <p:cNvPr id="34" name="Google Shape;34;p67"/>
          <p:cNvSpPr txBox="1"/>
          <p:nvPr>
            <p:ph type="title"/>
          </p:nvPr>
        </p:nvSpPr>
        <p:spPr>
          <a:xfrm>
            <a:off x="666751" y="1038381"/>
            <a:ext cx="6681788" cy="276999"/>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5" name="Google Shape;35;p67"/>
          <p:cNvSpPr txBox="1"/>
          <p:nvPr>
            <p:ph idx="1" type="body"/>
          </p:nvPr>
        </p:nvSpPr>
        <p:spPr>
          <a:xfrm>
            <a:off x="965200" y="1945481"/>
            <a:ext cx="6383338" cy="3015854"/>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6" name="Google Shape;36;p67"/>
          <p:cNvSpPr txBox="1"/>
          <p:nvPr>
            <p:ph idx="2" type="body"/>
          </p:nvPr>
        </p:nvSpPr>
        <p:spPr>
          <a:xfrm>
            <a:off x="960289" y="1325014"/>
            <a:ext cx="6388250" cy="276999"/>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b="0" i="0" sz="1800">
                <a:solidFill>
                  <a:schemeClr val="dk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7" name="Google Shape;37;p67"/>
          <p:cNvSpPr txBox="1"/>
          <p:nvPr>
            <p:ph idx="12" type="sldNum"/>
          </p:nvPr>
        </p:nvSpPr>
        <p:spPr>
          <a:xfrm>
            <a:off x="682405" y="4948014"/>
            <a:ext cx="192360" cy="115416"/>
          </a:xfrm>
          <a:prstGeom prst="rect">
            <a:avLst/>
          </a:prstGeom>
          <a:noFill/>
          <a:ln>
            <a:noFill/>
          </a:ln>
        </p:spPr>
        <p:txBody>
          <a:bodyPr anchorCtr="0" anchor="t" bIns="0" lIns="0" spcFirstLastPara="1" rIns="0" wrap="square" tIns="0">
            <a:spAutoFit/>
          </a:bodyPr>
          <a:lstStyle>
            <a:lvl1pPr indent="0" lvl="0"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750"/>
              <a:buFont typeface="Arial"/>
              <a:buNone/>
              <a:defRPr b="0" i="0" sz="750" u="none" cap="none" strike="noStrike">
                <a:solidFill>
                  <a:schemeClr val="accent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cxnSp>
        <p:nvCxnSpPr>
          <p:cNvPr id="39" name="Google Shape;39;p69"/>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40" name="Google Shape;40;p6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69"/>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2" name="Google Shape;42;p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exte et contenu" type="txAndObj">
  <p:cSld name="TEXT_AND_OBJECT">
    <p:spTree>
      <p:nvGrpSpPr>
        <p:cNvPr id="43" name="Shape 43"/>
        <p:cNvGrpSpPr/>
        <p:nvPr/>
      </p:nvGrpSpPr>
      <p:grpSpPr>
        <a:xfrm>
          <a:off x="0" y="0"/>
          <a:ext cx="0" cy="0"/>
          <a:chOff x="0" y="0"/>
          <a:chExt cx="0" cy="0"/>
        </a:xfrm>
      </p:grpSpPr>
      <p:sp>
        <p:nvSpPr>
          <p:cNvPr id="44" name="Google Shape;44;p70"/>
          <p:cNvSpPr txBox="1"/>
          <p:nvPr>
            <p:ph type="title"/>
          </p:nvPr>
        </p:nvSpPr>
        <p:spPr>
          <a:xfrm>
            <a:off x="457203" y="205981"/>
            <a:ext cx="8229600" cy="857251"/>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70"/>
          <p:cNvSpPr txBox="1"/>
          <p:nvPr>
            <p:ph idx="1" type="body"/>
          </p:nvPr>
        </p:nvSpPr>
        <p:spPr>
          <a:xfrm>
            <a:off x="1042991" y="1200152"/>
            <a:ext cx="3744911" cy="3394472"/>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 name="Google Shape;46;p70"/>
          <p:cNvSpPr txBox="1"/>
          <p:nvPr>
            <p:ph idx="2" type="body"/>
          </p:nvPr>
        </p:nvSpPr>
        <p:spPr>
          <a:xfrm>
            <a:off x="4940303" y="1200152"/>
            <a:ext cx="3746500" cy="3394472"/>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7" name="Google Shape;47;p70"/>
          <p:cNvSpPr txBox="1"/>
          <p:nvPr>
            <p:ph idx="11" type="ftr"/>
          </p:nvPr>
        </p:nvSpPr>
        <p:spPr>
          <a:xfrm>
            <a:off x="3123514" y="4683849"/>
            <a:ext cx="2896975" cy="356996"/>
          </a:xfrm>
          <a:prstGeom prst="rect">
            <a:avLst/>
          </a:prstGeom>
          <a:noFill/>
          <a:ln>
            <a:noFill/>
          </a:ln>
        </p:spPr>
        <p:txBody>
          <a:bodyPr anchorCtr="0" anchor="t" bIns="36800" lIns="73625" spcFirstLastPara="1" rIns="73625" wrap="square" tIns="368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70"/>
          <p:cNvSpPr txBox="1"/>
          <p:nvPr>
            <p:ph idx="12" type="sldNum"/>
          </p:nvPr>
        </p:nvSpPr>
        <p:spPr>
          <a:xfrm>
            <a:off x="6552273" y="4683850"/>
            <a:ext cx="2134816" cy="171179"/>
          </a:xfrm>
          <a:prstGeom prst="rect">
            <a:avLst/>
          </a:prstGeom>
          <a:noFill/>
          <a:ln>
            <a:noFill/>
          </a:ln>
        </p:spPr>
        <p:txBody>
          <a:bodyPr anchorCtr="0" anchor="t" bIns="36800" lIns="73625" spcFirstLastPara="1" rIns="73625" wrap="square" tIns="368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49" name="Shape 49"/>
        <p:cNvGrpSpPr/>
        <p:nvPr/>
      </p:nvGrpSpPr>
      <p:grpSpPr>
        <a:xfrm>
          <a:off x="0" y="0"/>
          <a:ext cx="0" cy="0"/>
          <a:chOff x="0" y="0"/>
          <a:chExt cx="0" cy="0"/>
        </a:xfrm>
      </p:grpSpPr>
      <p:sp>
        <p:nvSpPr>
          <p:cNvPr id="50" name="Google Shape;50;p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1" name="Google Shape;51;p7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p7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7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5" name="Shape 55"/>
        <p:cNvGrpSpPr/>
        <p:nvPr/>
      </p:nvGrpSpPr>
      <p:grpSpPr>
        <a:xfrm>
          <a:off x="0" y="0"/>
          <a:ext cx="0" cy="0"/>
          <a:chOff x="0" y="0"/>
          <a:chExt cx="0" cy="0"/>
        </a:xfrm>
      </p:grpSpPr>
      <p:cxnSp>
        <p:nvCxnSpPr>
          <p:cNvPr id="56" name="Google Shape;56;p72"/>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57" name="Google Shape;57;p72"/>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58" name="Google Shape;58;p72"/>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59" name="Google Shape;59;p7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5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5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5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0" Type="http://schemas.openxmlformats.org/officeDocument/2006/relationships/image" Target="../media/image30.png"/><Relationship Id="rId11" Type="http://schemas.openxmlformats.org/officeDocument/2006/relationships/image" Target="../media/image27.jpg"/><Relationship Id="rId10" Type="http://schemas.openxmlformats.org/officeDocument/2006/relationships/image" Target="../media/image15.jpg"/><Relationship Id="rId21" Type="http://schemas.openxmlformats.org/officeDocument/2006/relationships/image" Target="../media/image21.png"/><Relationship Id="rId13" Type="http://schemas.openxmlformats.org/officeDocument/2006/relationships/image" Target="../media/image11.png"/><Relationship Id="rId12" Type="http://schemas.openxmlformats.org/officeDocument/2006/relationships/image" Target="../media/image52.jpg"/><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23.jpg"/><Relationship Id="rId15" Type="http://schemas.openxmlformats.org/officeDocument/2006/relationships/image" Target="../media/image12.png"/><Relationship Id="rId14" Type="http://schemas.openxmlformats.org/officeDocument/2006/relationships/image" Target="../media/image16.png"/><Relationship Id="rId17" Type="http://schemas.openxmlformats.org/officeDocument/2006/relationships/image" Target="../media/image19.png"/><Relationship Id="rId16" Type="http://schemas.openxmlformats.org/officeDocument/2006/relationships/image" Target="../media/image17.png"/><Relationship Id="rId5" Type="http://schemas.openxmlformats.org/officeDocument/2006/relationships/image" Target="../media/image6.jpg"/><Relationship Id="rId19" Type="http://schemas.openxmlformats.org/officeDocument/2006/relationships/image" Target="../media/image25.png"/><Relationship Id="rId6" Type="http://schemas.openxmlformats.org/officeDocument/2006/relationships/image" Target="../media/image20.jpg"/><Relationship Id="rId18" Type="http://schemas.openxmlformats.org/officeDocument/2006/relationships/image" Target="../media/image26.png"/><Relationship Id="rId7" Type="http://schemas.openxmlformats.org/officeDocument/2006/relationships/image" Target="../media/image22.jpg"/><Relationship Id="rId8" Type="http://schemas.openxmlformats.org/officeDocument/2006/relationships/image" Target="../media/image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20" Type="http://schemas.openxmlformats.org/officeDocument/2006/relationships/image" Target="../media/image40.png"/><Relationship Id="rId11" Type="http://schemas.openxmlformats.org/officeDocument/2006/relationships/image" Target="../media/image28.png"/><Relationship Id="rId10" Type="http://schemas.openxmlformats.org/officeDocument/2006/relationships/image" Target="../media/image34.png"/><Relationship Id="rId21" Type="http://schemas.openxmlformats.org/officeDocument/2006/relationships/image" Target="../media/image44.png"/><Relationship Id="rId13" Type="http://schemas.openxmlformats.org/officeDocument/2006/relationships/image" Target="../media/image39.png"/><Relationship Id="rId12"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image" Target="../media/image33.jpg"/><Relationship Id="rId15" Type="http://schemas.openxmlformats.org/officeDocument/2006/relationships/image" Target="../media/image51.png"/><Relationship Id="rId14" Type="http://schemas.openxmlformats.org/officeDocument/2006/relationships/image" Target="../media/image37.png"/><Relationship Id="rId17" Type="http://schemas.openxmlformats.org/officeDocument/2006/relationships/image" Target="../media/image36.jpg"/><Relationship Id="rId16" Type="http://schemas.openxmlformats.org/officeDocument/2006/relationships/image" Target="../media/image42.png"/><Relationship Id="rId5" Type="http://schemas.openxmlformats.org/officeDocument/2006/relationships/image" Target="../media/image31.jpg"/><Relationship Id="rId19" Type="http://schemas.openxmlformats.org/officeDocument/2006/relationships/image" Target="../media/image41.png"/><Relationship Id="rId6" Type="http://schemas.openxmlformats.org/officeDocument/2006/relationships/image" Target="../media/image35.png"/><Relationship Id="rId18" Type="http://schemas.openxmlformats.org/officeDocument/2006/relationships/image" Target="../media/image50.jpg"/><Relationship Id="rId7" Type="http://schemas.openxmlformats.org/officeDocument/2006/relationships/image" Target="../media/image32.png"/><Relationship Id="rId8"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pn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pn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pn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5.pn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5.pn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5.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 Id="rId3" Type="http://schemas.openxmlformats.org/officeDocument/2006/relationships/image" Target="../media/image5.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5.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5.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5.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5.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5.jpg"/><Relationship Id="rId4" Type="http://schemas.openxmlformats.org/officeDocument/2006/relationships/image" Target="../media/image6.jpg"/><Relationship Id="rId5"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 Id="rId3" Type="http://schemas.openxmlformats.org/officeDocument/2006/relationships/image" Target="../media/image1.png"/><Relationship Id="rId4" Type="http://schemas.openxmlformats.org/officeDocument/2006/relationships/hyperlink" Target="https://www.beyond-capital.eu/" TargetMode="External"/><Relationship Id="rId5" Type="http://schemas.openxmlformats.org/officeDocument/2006/relationships/hyperlink" Target="http://www.cbe.be/" TargetMode="External"/><Relationship Id="rId6" Type="http://schemas.openxmlformats.org/officeDocument/2006/relationships/image" Target="../media/image49.jpg"/><Relationship Id="rId7"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
          <p:cNvSpPr txBox="1"/>
          <p:nvPr>
            <p:ph type="ctrTitle"/>
          </p:nvPr>
        </p:nvSpPr>
        <p:spPr>
          <a:xfrm>
            <a:off x="2371725" y="630225"/>
            <a:ext cx="6331500" cy="209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de-DE">
                <a:solidFill>
                  <a:schemeClr val="dk2"/>
                </a:solidFill>
              </a:rPr>
              <a:t>Module 3 - Financement de l'entreprise sociale</a:t>
            </a:r>
            <a:endParaRPr>
              <a:solidFill>
                <a:schemeClr val="dk2"/>
              </a:solidFill>
            </a:endParaRPr>
          </a:p>
        </p:txBody>
      </p:sp>
      <p:sp>
        <p:nvSpPr>
          <p:cNvPr id="95" name="Google Shape;95;p1"/>
          <p:cNvSpPr txBox="1"/>
          <p:nvPr>
            <p:ph idx="1" type="subTitle"/>
          </p:nvPr>
        </p:nvSpPr>
        <p:spPr>
          <a:xfrm>
            <a:off x="2471492" y="3526675"/>
            <a:ext cx="6331500" cy="1241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de-DE"/>
              <a:t>Sources internes et externes, financement conventionnel et non conventionnel, dépannage</a:t>
            </a:r>
            <a:endParaRPr/>
          </a:p>
        </p:txBody>
      </p:sp>
      <p:pic>
        <p:nvPicPr>
          <p:cNvPr id="96" name="Google Shape;96;p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id="97" name="Google Shape;97;p1"/>
          <p:cNvPicPr preferRelativeResize="0"/>
          <p:nvPr/>
        </p:nvPicPr>
        <p:blipFill rotWithShape="1">
          <a:blip r:embed="rId4">
            <a:alphaModFix/>
          </a:blip>
          <a:srcRect b="0" l="54672" r="0" t="0"/>
          <a:stretch/>
        </p:blipFill>
        <p:spPr>
          <a:xfrm>
            <a:off x="93374" y="4768375"/>
            <a:ext cx="1696026" cy="35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p:nvPr/>
        </p:nvSpPr>
        <p:spPr>
          <a:xfrm>
            <a:off x="1763316" y="1952786"/>
            <a:ext cx="5524340" cy="1729166"/>
          </a:xfrm>
          <a:prstGeom prst="roundRect">
            <a:avLst>
              <a:gd fmla="val 16667" name="adj"/>
            </a:avLst>
          </a:prstGeom>
          <a:solidFill>
            <a:srgbClr val="D8D8D8"/>
          </a:solidFill>
          <a:ln cap="flat" cmpd="sng" w="25400">
            <a:solidFill>
              <a:srgbClr val="ECF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200" name="Google Shape;200;p10"/>
          <p:cNvSpPr txBox="1"/>
          <p:nvPr>
            <p:ph idx="12" type="sldNum"/>
          </p:nvPr>
        </p:nvSpPr>
        <p:spPr>
          <a:xfrm>
            <a:off x="8497999" y="4688759"/>
            <a:ext cx="548700" cy="393600"/>
          </a:xfrm>
          <a:prstGeom prst="rect">
            <a:avLst/>
          </a:prstGeom>
          <a:noFill/>
          <a:ln>
            <a:noFill/>
          </a:ln>
        </p:spPr>
        <p:txBody>
          <a:bodyPr anchorCtr="0" anchor="t" bIns="27600" lIns="55200" spcFirstLastPara="1" rIns="55200" wrap="square" tIns="27600">
            <a:noAutofit/>
          </a:bodyPr>
          <a:lstStyle/>
          <a:p>
            <a:pPr indent="0" lvl="0" marL="0" marR="0" rtl="0" algn="ctr">
              <a:lnSpc>
                <a:spcPct val="100000"/>
              </a:lnSpc>
              <a:spcBef>
                <a:spcPts val="0"/>
              </a:spcBef>
              <a:spcAft>
                <a:spcPts val="0"/>
              </a:spcAft>
              <a:buClr>
                <a:srgbClr val="000000"/>
              </a:buClr>
              <a:buSzPts val="750"/>
              <a:buFont typeface="Arial"/>
              <a:buNone/>
            </a:pPr>
            <a:fld id="{00000000-1234-1234-1234-123412341234}" type="slidenum">
              <a:rPr b="0" i="0" lang="de-DE" sz="750" u="none" cap="none" strike="noStrike">
                <a:solidFill>
                  <a:schemeClr val="lt1"/>
                </a:solidFill>
                <a:latin typeface="Candara"/>
                <a:ea typeface="Candara"/>
                <a:cs typeface="Candara"/>
                <a:sym typeface="Candara"/>
              </a:rPr>
              <a:t>‹#›</a:t>
            </a:fld>
            <a:endParaRPr b="0" i="0" sz="1050" u="none" cap="none" strike="noStrike">
              <a:solidFill>
                <a:schemeClr val="lt1"/>
              </a:solidFill>
              <a:latin typeface="Arial"/>
              <a:ea typeface="Arial"/>
              <a:cs typeface="Arial"/>
              <a:sym typeface="Arial"/>
            </a:endParaRPr>
          </a:p>
        </p:txBody>
      </p:sp>
      <p:sp>
        <p:nvSpPr>
          <p:cNvPr id="201" name="Google Shape;201;p10"/>
          <p:cNvSpPr txBox="1"/>
          <p:nvPr>
            <p:ph idx="4294967295" type="title"/>
          </p:nvPr>
        </p:nvSpPr>
        <p:spPr>
          <a:xfrm>
            <a:off x="3434511" y="435879"/>
            <a:ext cx="4159562" cy="4857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100">
                <a:solidFill>
                  <a:srgbClr val="000000"/>
                </a:solidFill>
              </a:rPr>
              <a:t>Le cycle du Cash Flow</a:t>
            </a:r>
            <a:endParaRPr sz="2100">
              <a:solidFill>
                <a:srgbClr val="000000"/>
              </a:solidFill>
            </a:endParaRPr>
          </a:p>
          <a:p>
            <a:pPr indent="0" lvl="0" marL="0" rtl="0" algn="l">
              <a:lnSpc>
                <a:spcPct val="100000"/>
              </a:lnSpc>
              <a:spcBef>
                <a:spcPts val="0"/>
              </a:spcBef>
              <a:spcAft>
                <a:spcPts val="0"/>
              </a:spcAft>
              <a:buClr>
                <a:srgbClr val="000000"/>
              </a:buClr>
              <a:buSzPts val="3000"/>
              <a:buFont typeface="Arial"/>
              <a:buNone/>
            </a:pPr>
            <a:r>
              <a:t/>
            </a:r>
            <a:endParaRPr sz="2100">
              <a:solidFill>
                <a:srgbClr val="000000"/>
              </a:solidFill>
            </a:endParaRPr>
          </a:p>
        </p:txBody>
      </p:sp>
      <p:sp>
        <p:nvSpPr>
          <p:cNvPr id="202" name="Google Shape;202;p10"/>
          <p:cNvSpPr/>
          <p:nvPr/>
        </p:nvSpPr>
        <p:spPr>
          <a:xfrm>
            <a:off x="1379482" y="1229483"/>
            <a:ext cx="6216900" cy="305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100"/>
              <a:buFont typeface="Arial"/>
              <a:buNone/>
            </a:pPr>
            <a:r>
              <a:rPr lang="de-DE" sz="1350">
                <a:solidFill>
                  <a:schemeClr val="dk2"/>
                </a:solidFill>
              </a:rPr>
              <a:t>Discordance entre </a:t>
            </a:r>
            <a:endParaRPr sz="1350">
              <a:solidFill>
                <a:schemeClr val="dk2"/>
              </a:solidFill>
            </a:endParaRPr>
          </a:p>
          <a:p>
            <a:pPr indent="0" lvl="0" marL="0" marR="0" rtl="0" algn="l">
              <a:lnSpc>
                <a:spcPct val="100000"/>
              </a:lnSpc>
              <a:spcBef>
                <a:spcPts val="0"/>
              </a:spcBef>
              <a:spcAft>
                <a:spcPts val="0"/>
              </a:spcAft>
              <a:buClr>
                <a:schemeClr val="dk2"/>
              </a:buClr>
              <a:buSzPts val="1100"/>
              <a:buFont typeface="Arial"/>
              <a:buNone/>
            </a:pPr>
            <a:r>
              <a:rPr lang="de-DE" sz="1350">
                <a:solidFill>
                  <a:schemeClr val="dk2"/>
                </a:solidFill>
              </a:rPr>
              <a:t>-&gt; l'activité de l'entreprise et </a:t>
            </a:r>
            <a:endParaRPr sz="1350">
              <a:solidFill>
                <a:schemeClr val="dk2"/>
              </a:solidFill>
            </a:endParaRPr>
          </a:p>
          <a:p>
            <a:pPr indent="0" lvl="0" marL="0" marR="0" rtl="0" algn="l">
              <a:lnSpc>
                <a:spcPct val="100000"/>
              </a:lnSpc>
              <a:spcBef>
                <a:spcPts val="0"/>
              </a:spcBef>
              <a:spcAft>
                <a:spcPts val="0"/>
              </a:spcAft>
              <a:buClr>
                <a:schemeClr val="dk2"/>
              </a:buClr>
              <a:buSzPts val="1100"/>
              <a:buFont typeface="Arial"/>
              <a:buNone/>
            </a:pPr>
            <a:r>
              <a:rPr lang="de-DE" sz="1350">
                <a:solidFill>
                  <a:schemeClr val="dk2"/>
                </a:solidFill>
              </a:rPr>
              <a:t>-&gt; les entrées et sorties de fonds ultérieures</a:t>
            </a:r>
            <a:endParaRPr sz="1350">
              <a:solidFill>
                <a:schemeClr val="dk2"/>
              </a:solidFill>
            </a:endParaRPr>
          </a:p>
          <a:p>
            <a:pPr indent="0" lvl="0" marL="0" marR="0" rtl="0" algn="l">
              <a:lnSpc>
                <a:spcPct val="100000"/>
              </a:lnSpc>
              <a:spcBef>
                <a:spcPts val="0"/>
              </a:spcBef>
              <a:spcAft>
                <a:spcPts val="0"/>
              </a:spcAft>
              <a:buClr>
                <a:schemeClr val="dk2"/>
              </a:buClr>
              <a:buSzPts val="1100"/>
              <a:buFont typeface="Arial"/>
              <a:buNone/>
            </a:pPr>
            <a:r>
              <a:t/>
            </a:r>
            <a:endParaRPr sz="1350">
              <a:solidFill>
                <a:schemeClr val="dk2"/>
              </a:solidFill>
            </a:endParaRPr>
          </a:p>
          <a:p>
            <a:pPr indent="0" lvl="0" marL="0" marR="0" rtl="0" algn="l">
              <a:lnSpc>
                <a:spcPct val="100000"/>
              </a:lnSpc>
              <a:spcBef>
                <a:spcPts val="0"/>
              </a:spcBef>
              <a:spcAft>
                <a:spcPts val="0"/>
              </a:spcAft>
              <a:buClr>
                <a:srgbClr val="BECD00"/>
              </a:buClr>
              <a:buSzPts val="1350"/>
              <a:buFont typeface="Arial"/>
              <a:buNone/>
            </a:pPr>
            <a:r>
              <a:t/>
            </a:r>
            <a:endParaRPr sz="1350">
              <a:solidFill>
                <a:schemeClr val="dk2"/>
              </a:solidFill>
            </a:endParaRPr>
          </a:p>
          <a:p>
            <a:pPr indent="-161925" lvl="2" marL="1143000" marR="0" rtl="0" algn="l">
              <a:lnSpc>
                <a:spcPct val="100000"/>
              </a:lnSpc>
              <a:spcBef>
                <a:spcPts val="210"/>
              </a:spcBef>
              <a:spcAft>
                <a:spcPts val="0"/>
              </a:spcAft>
              <a:buClr>
                <a:srgbClr val="E53138"/>
              </a:buClr>
              <a:buSzPts val="1050"/>
              <a:buFont typeface="Arial"/>
              <a:buNone/>
            </a:pPr>
            <a:r>
              <a:t/>
            </a:r>
            <a:endParaRPr b="0" i="0" sz="1050" u="none" cap="none" strike="noStrike">
              <a:solidFill>
                <a:schemeClr val="dk2"/>
              </a:solidFill>
              <a:latin typeface="Arial"/>
              <a:ea typeface="Arial"/>
              <a:cs typeface="Arial"/>
              <a:sym typeface="Arial"/>
            </a:endParaRPr>
          </a:p>
          <a:p>
            <a:pPr indent="-161925" lvl="2" marL="1143000" marR="0" rtl="0" algn="l">
              <a:lnSpc>
                <a:spcPct val="100000"/>
              </a:lnSpc>
              <a:spcBef>
                <a:spcPts val="210"/>
              </a:spcBef>
              <a:spcAft>
                <a:spcPts val="0"/>
              </a:spcAft>
              <a:buClr>
                <a:srgbClr val="E53138"/>
              </a:buClr>
              <a:buSzPts val="1050"/>
              <a:buFont typeface="Arial"/>
              <a:buNone/>
            </a:pPr>
            <a:r>
              <a:t/>
            </a:r>
            <a:endParaRPr b="0" i="0" sz="1050" u="none" cap="none" strike="noStrike">
              <a:solidFill>
                <a:srgbClr val="404040"/>
              </a:solidFill>
              <a:latin typeface="Arial"/>
              <a:ea typeface="Arial"/>
              <a:cs typeface="Arial"/>
              <a:sym typeface="Arial"/>
            </a:endParaRPr>
          </a:p>
        </p:txBody>
      </p:sp>
      <p:grpSp>
        <p:nvGrpSpPr>
          <p:cNvPr id="203" name="Google Shape;203;p10"/>
          <p:cNvGrpSpPr/>
          <p:nvPr/>
        </p:nvGrpSpPr>
        <p:grpSpPr>
          <a:xfrm>
            <a:off x="1763317" y="2081388"/>
            <a:ext cx="5907881" cy="2648807"/>
            <a:chOff x="339" y="1410"/>
            <a:chExt cx="5144" cy="2665"/>
          </a:xfrm>
        </p:grpSpPr>
        <p:sp>
          <p:nvSpPr>
            <p:cNvPr id="204" name="Google Shape;204;p10"/>
            <p:cNvSpPr/>
            <p:nvPr/>
          </p:nvSpPr>
          <p:spPr>
            <a:xfrm>
              <a:off x="339" y="3081"/>
              <a:ext cx="1019" cy="434"/>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05" name="Google Shape;205;p10"/>
            <p:cNvSpPr/>
            <p:nvPr/>
          </p:nvSpPr>
          <p:spPr>
            <a:xfrm>
              <a:off x="3524" y="3081"/>
              <a:ext cx="1072" cy="427"/>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06" name="Google Shape;206;p10"/>
            <p:cNvSpPr/>
            <p:nvPr/>
          </p:nvSpPr>
          <p:spPr>
            <a:xfrm>
              <a:off x="1851" y="3081"/>
              <a:ext cx="1645" cy="434"/>
            </a:xfrm>
            <a:prstGeom prst="rect">
              <a:avLst/>
            </a:prstGeom>
            <a:solidFill>
              <a:srgbClr val="FF7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07" name="Google Shape;207;p10"/>
            <p:cNvSpPr/>
            <p:nvPr/>
          </p:nvSpPr>
          <p:spPr>
            <a:xfrm>
              <a:off x="1100" y="3081"/>
              <a:ext cx="733" cy="434"/>
            </a:xfrm>
            <a:prstGeom prst="rect">
              <a:avLst/>
            </a:prstGeom>
            <a:solidFill>
              <a:srgbClr val="FF7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08" name="Google Shape;208;p10"/>
            <p:cNvSpPr/>
            <p:nvPr/>
          </p:nvSpPr>
          <p:spPr>
            <a:xfrm>
              <a:off x="420" y="1410"/>
              <a:ext cx="1361" cy="427"/>
            </a:xfrm>
            <a:prstGeom prst="rec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400" u="none" cap="none" strike="noStrike">
                  <a:solidFill>
                    <a:srgbClr val="7F7F7F"/>
                  </a:solidFill>
                  <a:latin typeface="Arial"/>
                  <a:ea typeface="Arial"/>
                  <a:cs typeface="Arial"/>
                  <a:sym typeface="Arial"/>
                </a:rPr>
                <a:t>Purchase</a:t>
              </a:r>
              <a:endParaRPr b="0" i="0" sz="1400" u="none" cap="none" strike="noStrike">
                <a:solidFill>
                  <a:srgbClr val="000000"/>
                </a:solidFill>
                <a:latin typeface="Arial"/>
                <a:ea typeface="Arial"/>
                <a:cs typeface="Arial"/>
                <a:sym typeface="Arial"/>
              </a:endParaRPr>
            </a:p>
          </p:txBody>
        </p:sp>
        <p:sp>
          <p:nvSpPr>
            <p:cNvPr id="209" name="Google Shape;209;p10"/>
            <p:cNvSpPr/>
            <p:nvPr/>
          </p:nvSpPr>
          <p:spPr>
            <a:xfrm>
              <a:off x="1833" y="1686"/>
              <a:ext cx="1661" cy="1246"/>
            </a:xfrm>
            <a:prstGeom prst="flowChartMerg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0"/>
            <p:cNvSpPr/>
            <p:nvPr/>
          </p:nvSpPr>
          <p:spPr>
            <a:xfrm>
              <a:off x="1669" y="1452"/>
              <a:ext cx="1219" cy="344"/>
            </a:xfrm>
            <a:prstGeom prst="ellips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200" u="none" cap="none" strike="noStrike">
                  <a:solidFill>
                    <a:srgbClr val="7F7F7F"/>
                  </a:solidFill>
                  <a:latin typeface="Arial"/>
                  <a:ea typeface="Arial"/>
                  <a:cs typeface="Arial"/>
                  <a:sym typeface="Arial"/>
                </a:rPr>
                <a:t>Inventory</a:t>
              </a:r>
              <a:endParaRPr b="0" i="0" sz="1200" u="none" cap="none" strike="noStrike">
                <a:solidFill>
                  <a:srgbClr val="000000"/>
                </a:solidFill>
                <a:latin typeface="Arial"/>
                <a:ea typeface="Arial"/>
                <a:cs typeface="Arial"/>
                <a:sym typeface="Arial"/>
              </a:endParaRPr>
            </a:p>
          </p:txBody>
        </p:sp>
        <p:sp>
          <p:nvSpPr>
            <p:cNvPr id="211" name="Google Shape;211;p10"/>
            <p:cNvSpPr/>
            <p:nvPr/>
          </p:nvSpPr>
          <p:spPr>
            <a:xfrm>
              <a:off x="2564" y="2401"/>
              <a:ext cx="890" cy="515"/>
            </a:xfrm>
            <a:prstGeom prst="ellipse">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rgbClr val="7F7F7F"/>
                  </a:solidFill>
                  <a:latin typeface="Arial"/>
                  <a:ea typeface="Arial"/>
                  <a:cs typeface="Arial"/>
                  <a:sym typeface="Arial"/>
                </a:rPr>
                <a:t>Inventory </a:t>
              </a:r>
              <a:r>
                <a:rPr b="1" i="0" lang="de-DE" sz="825" u="none" cap="none" strike="noStrike">
                  <a:solidFill>
                    <a:srgbClr val="7F7F7F"/>
                  </a:solidFill>
                  <a:latin typeface="Arial"/>
                  <a:ea typeface="Arial"/>
                  <a:cs typeface="Arial"/>
                  <a:sym typeface="Arial"/>
                </a:rPr>
                <a:t>finished goods</a:t>
              </a:r>
              <a:endParaRPr b="0" i="0" sz="1400" u="none" cap="none" strike="noStrike">
                <a:solidFill>
                  <a:srgbClr val="000000"/>
                </a:solidFill>
                <a:latin typeface="Arial"/>
                <a:ea typeface="Arial"/>
                <a:cs typeface="Arial"/>
                <a:sym typeface="Arial"/>
              </a:endParaRPr>
            </a:p>
          </p:txBody>
        </p:sp>
        <p:sp>
          <p:nvSpPr>
            <p:cNvPr id="212" name="Google Shape;212;p10"/>
            <p:cNvSpPr/>
            <p:nvPr/>
          </p:nvSpPr>
          <p:spPr>
            <a:xfrm>
              <a:off x="3494" y="2477"/>
              <a:ext cx="1084" cy="427"/>
            </a:xfrm>
            <a:prstGeom prst="rect">
              <a:avLst/>
            </a:prstGeom>
            <a:solidFill>
              <a:schemeClr val="lt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de-DE" sz="1350" u="none" cap="none" strike="noStrike">
                  <a:solidFill>
                    <a:srgbClr val="7F7F7F"/>
                  </a:solidFill>
                  <a:latin typeface="Arial"/>
                  <a:ea typeface="Arial"/>
                  <a:cs typeface="Arial"/>
                  <a:sym typeface="Arial"/>
                </a:rPr>
                <a:t>Sales</a:t>
              </a:r>
              <a:endParaRPr b="0" i="0" sz="1400" u="none" cap="none" strike="noStrike">
                <a:solidFill>
                  <a:srgbClr val="000000"/>
                </a:solidFill>
                <a:latin typeface="Arial"/>
                <a:ea typeface="Arial"/>
                <a:cs typeface="Arial"/>
                <a:sym typeface="Arial"/>
              </a:endParaRPr>
            </a:p>
          </p:txBody>
        </p:sp>
        <p:sp>
          <p:nvSpPr>
            <p:cNvPr id="213" name="Google Shape;213;p10"/>
            <p:cNvSpPr/>
            <p:nvPr/>
          </p:nvSpPr>
          <p:spPr>
            <a:xfrm>
              <a:off x="4594" y="3081"/>
              <a:ext cx="889" cy="420"/>
            </a:xfrm>
            <a:prstGeom prst="homePlate">
              <a:avLst>
                <a:gd fmla="val 48331" name="adj"/>
              </a:avLst>
            </a:pr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14" name="Google Shape;214;p10"/>
            <p:cNvSpPr txBox="1"/>
            <p:nvPr/>
          </p:nvSpPr>
          <p:spPr>
            <a:xfrm>
              <a:off x="420" y="3169"/>
              <a:ext cx="1200" cy="300"/>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procurement</a:t>
              </a:r>
              <a:endParaRPr b="0" i="0" sz="1400" u="none" cap="none" strike="noStrike">
                <a:solidFill>
                  <a:srgbClr val="000000"/>
                </a:solidFill>
                <a:latin typeface="Arial"/>
                <a:ea typeface="Arial"/>
                <a:cs typeface="Arial"/>
                <a:sym typeface="Arial"/>
              </a:endParaRPr>
            </a:p>
          </p:txBody>
        </p:sp>
        <p:sp>
          <p:nvSpPr>
            <p:cNvPr id="215" name="Google Shape;215;p10"/>
            <p:cNvSpPr txBox="1"/>
            <p:nvPr/>
          </p:nvSpPr>
          <p:spPr>
            <a:xfrm>
              <a:off x="1979" y="3163"/>
              <a:ext cx="1500" cy="300"/>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production</a:t>
              </a:r>
              <a:endParaRPr b="0" i="0" sz="1400" u="none" cap="none" strike="noStrike">
                <a:solidFill>
                  <a:srgbClr val="000000"/>
                </a:solidFill>
                <a:latin typeface="Arial"/>
                <a:ea typeface="Arial"/>
                <a:cs typeface="Arial"/>
                <a:sym typeface="Arial"/>
              </a:endParaRPr>
            </a:p>
          </p:txBody>
        </p:sp>
        <p:sp>
          <p:nvSpPr>
            <p:cNvPr id="216" name="Google Shape;216;p10"/>
            <p:cNvSpPr txBox="1"/>
            <p:nvPr/>
          </p:nvSpPr>
          <p:spPr>
            <a:xfrm>
              <a:off x="3670" y="3163"/>
              <a:ext cx="1500" cy="300"/>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chemeClr val="lt1"/>
                  </a:solidFill>
                  <a:latin typeface="Arial"/>
                  <a:ea typeface="Arial"/>
                  <a:cs typeface="Arial"/>
                  <a:sym typeface="Arial"/>
                </a:rPr>
                <a:t>marketing</a:t>
              </a:r>
              <a:endParaRPr b="0" i="0" sz="1400" u="none" cap="none" strike="noStrike">
                <a:solidFill>
                  <a:srgbClr val="000000"/>
                </a:solidFill>
                <a:latin typeface="Arial"/>
                <a:ea typeface="Arial"/>
                <a:cs typeface="Arial"/>
                <a:sym typeface="Arial"/>
              </a:endParaRPr>
            </a:p>
          </p:txBody>
        </p:sp>
        <p:sp>
          <p:nvSpPr>
            <p:cNvPr id="217" name="Google Shape;217;p10"/>
            <p:cNvSpPr/>
            <p:nvPr/>
          </p:nvSpPr>
          <p:spPr>
            <a:xfrm>
              <a:off x="2432" y="3534"/>
              <a:ext cx="205" cy="540"/>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18" name="Google Shape;218;p10"/>
            <p:cNvSpPr/>
            <p:nvPr/>
          </p:nvSpPr>
          <p:spPr>
            <a:xfrm>
              <a:off x="4578" y="3514"/>
              <a:ext cx="194" cy="513"/>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19" name="Google Shape;219;p10"/>
            <p:cNvSpPr/>
            <p:nvPr/>
          </p:nvSpPr>
          <p:spPr>
            <a:xfrm rot="-5400000">
              <a:off x="1338" y="2569"/>
              <a:ext cx="168" cy="2076"/>
            </a:xfrm>
            <a:prstGeom prst="leftBrace">
              <a:avLst>
                <a:gd fmla="val 102976" name="adj1"/>
                <a:gd fmla="val 50000" name="adj2"/>
              </a:avLst>
            </a:prstGeom>
            <a:solidFill>
              <a:srgbClr val="00B050"/>
            </a:solidFill>
            <a:ln cap="flat" cmpd="sng" w="9525">
              <a:solidFill>
                <a:srgbClr val="BECD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20" name="Google Shape;220;p10"/>
            <p:cNvSpPr/>
            <p:nvPr/>
          </p:nvSpPr>
          <p:spPr>
            <a:xfrm rot="-5400000">
              <a:off x="3983" y="3087"/>
              <a:ext cx="168" cy="1074"/>
            </a:xfrm>
            <a:prstGeom prst="leftBrace">
              <a:avLst>
                <a:gd fmla="val 53274" name="adj1"/>
                <a:gd fmla="val 50000" name="adj2"/>
              </a:avLst>
            </a:prstGeom>
            <a:solidFill>
              <a:srgbClr val="FF0000"/>
            </a:solidFill>
            <a:ln cap="flat" cmpd="sng" w="9525">
              <a:solidFill>
                <a:srgbClr val="BECD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21" name="Google Shape;221;p10"/>
            <p:cNvSpPr txBox="1"/>
            <p:nvPr/>
          </p:nvSpPr>
          <p:spPr>
            <a:xfrm>
              <a:off x="871" y="3701"/>
              <a:ext cx="1500" cy="300"/>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0000"/>
                  </a:solidFill>
                  <a:latin typeface="Arial"/>
                  <a:ea typeface="Arial"/>
                  <a:cs typeface="Arial"/>
                  <a:sym typeface="Arial"/>
                </a:rPr>
                <a:t>Accounts payable</a:t>
              </a:r>
              <a:endParaRPr b="0" i="0" sz="1400" u="none" cap="none" strike="noStrike">
                <a:solidFill>
                  <a:srgbClr val="000000"/>
                </a:solidFill>
                <a:latin typeface="Arial"/>
                <a:ea typeface="Arial"/>
                <a:cs typeface="Arial"/>
                <a:sym typeface="Arial"/>
              </a:endParaRPr>
            </a:p>
          </p:txBody>
        </p:sp>
        <p:sp>
          <p:nvSpPr>
            <p:cNvPr id="222" name="Google Shape;222;p10"/>
            <p:cNvSpPr txBox="1"/>
            <p:nvPr/>
          </p:nvSpPr>
          <p:spPr>
            <a:xfrm>
              <a:off x="3198" y="3657"/>
              <a:ext cx="1800" cy="300"/>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B050"/>
                  </a:solidFill>
                  <a:latin typeface="Arial"/>
                  <a:ea typeface="Arial"/>
                  <a:cs typeface="Arial"/>
                  <a:sym typeface="Arial"/>
                </a:rPr>
                <a:t>Accounts receivable</a:t>
              </a:r>
              <a:endParaRPr b="0" i="0" sz="1400" u="none" cap="none" strike="noStrike">
                <a:solidFill>
                  <a:srgbClr val="000000"/>
                </a:solidFill>
                <a:latin typeface="Arial"/>
                <a:ea typeface="Arial"/>
                <a:cs typeface="Arial"/>
                <a:sym typeface="Arial"/>
              </a:endParaRPr>
            </a:p>
          </p:txBody>
        </p:sp>
        <p:sp>
          <p:nvSpPr>
            <p:cNvPr id="223" name="Google Shape;223;p10"/>
            <p:cNvSpPr/>
            <p:nvPr/>
          </p:nvSpPr>
          <p:spPr>
            <a:xfrm>
              <a:off x="2725" y="3535"/>
              <a:ext cx="205" cy="540"/>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pic>
        <p:nvPicPr>
          <p:cNvPr id="224" name="Google Shape;224;p10"/>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225" name="Google Shape;225;p10"/>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226" name="Google Shape;226;p1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27" name="Google Shape;227;p1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28" name="Google Shape;228;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29" name="Google Shape;229;p10"/>
          <p:cNvSpPr txBox="1"/>
          <p:nvPr/>
        </p:nvSpPr>
        <p:spPr>
          <a:xfrm>
            <a:off x="3868574" y="2610475"/>
            <a:ext cx="1238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400" u="none" cap="none" strike="noStrike">
                <a:solidFill>
                  <a:srgbClr val="7F7F7F"/>
                </a:solidFill>
                <a:latin typeface="Arial"/>
                <a:ea typeface="Arial"/>
                <a:cs typeface="Arial"/>
                <a:sym typeface="Arial"/>
              </a:rPr>
              <a:t>Production</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7904480" y="2067473"/>
            <a:ext cx="236591" cy="452235"/>
          </a:xfrm>
          <a:prstGeom prst="downArrow">
            <a:avLst>
              <a:gd fmla="val 50000" name="adj1"/>
              <a:gd fmla="val 61090" name="adj2"/>
            </a:avLst>
          </a:prstGeom>
          <a:solidFill>
            <a:srgbClr val="FF0000"/>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1" name="Google Shape;231;p10"/>
          <p:cNvSpPr/>
          <p:nvPr/>
        </p:nvSpPr>
        <p:spPr>
          <a:xfrm>
            <a:off x="7904480" y="2570949"/>
            <a:ext cx="236591" cy="450248"/>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2" name="Google Shape;232;p10"/>
          <p:cNvSpPr/>
          <p:nvPr/>
        </p:nvSpPr>
        <p:spPr>
          <a:xfrm>
            <a:off x="6863738" y="4178566"/>
            <a:ext cx="236591" cy="510191"/>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3" name="Google Shape;233;p10"/>
          <p:cNvSpPr/>
          <p:nvPr/>
        </p:nvSpPr>
        <p:spPr>
          <a:xfrm>
            <a:off x="7103838" y="4175241"/>
            <a:ext cx="236591" cy="510191"/>
          </a:xfrm>
          <a:prstGeom prst="upArrow">
            <a:avLst>
              <a:gd fmla="val 50000" name="adj1"/>
              <a:gd fmla="val 59957" name="adj2"/>
            </a:avLst>
          </a:prstGeom>
          <a:solidFill>
            <a:srgbClr val="2E8D15"/>
          </a:solidFill>
          <a:ln cap="flat" cmpd="sng" w="9525">
            <a:solidFill>
              <a:srgbClr val="BECD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4" name="Google Shape;234;p10"/>
          <p:cNvSpPr txBox="1"/>
          <p:nvPr/>
        </p:nvSpPr>
        <p:spPr>
          <a:xfrm>
            <a:off x="8168336" y="2064919"/>
            <a:ext cx="79861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Arial"/>
                <a:ea typeface="Arial"/>
                <a:cs typeface="Arial"/>
                <a:sym typeface="Arial"/>
              </a:rPr>
              <a:t>Cash out</a:t>
            </a:r>
            <a:endParaRPr/>
          </a:p>
        </p:txBody>
      </p:sp>
      <p:sp>
        <p:nvSpPr>
          <p:cNvPr id="235" name="Google Shape;235;p10"/>
          <p:cNvSpPr txBox="1"/>
          <p:nvPr/>
        </p:nvSpPr>
        <p:spPr>
          <a:xfrm>
            <a:off x="8177184" y="2616916"/>
            <a:ext cx="70403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Arial"/>
                <a:ea typeface="Arial"/>
                <a:cs typeface="Arial"/>
                <a:sym typeface="Arial"/>
              </a:rPr>
              <a:t>Cash in</a:t>
            </a:r>
            <a:endParaRPr/>
          </a:p>
        </p:txBody>
      </p:sp>
      <p:sp>
        <p:nvSpPr>
          <p:cNvPr id="236" name="Google Shape;236;p10"/>
          <p:cNvSpPr/>
          <p:nvPr/>
        </p:nvSpPr>
        <p:spPr>
          <a:xfrm>
            <a:off x="7728251" y="1952786"/>
            <a:ext cx="1238702" cy="1189119"/>
          </a:xfrm>
          <a:prstGeom prst="rect">
            <a:avLst/>
          </a:prstGeom>
          <a:noFill/>
          <a:ln cap="flat" cmpd="sng" w="25400">
            <a:solidFill>
              <a:srgbClr val="FF6B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1"/>
          <p:cNvSpPr txBox="1"/>
          <p:nvPr>
            <p:ph idx="12" type="sldNum"/>
          </p:nvPr>
        </p:nvSpPr>
        <p:spPr>
          <a:xfrm>
            <a:off x="8497999" y="4688759"/>
            <a:ext cx="548700" cy="393600"/>
          </a:xfrm>
          <a:prstGeom prst="rect">
            <a:avLst/>
          </a:prstGeom>
          <a:noFill/>
          <a:ln>
            <a:noFill/>
          </a:ln>
        </p:spPr>
        <p:txBody>
          <a:bodyPr anchorCtr="0" anchor="t" bIns="27600" lIns="55200" spcFirstLastPara="1" rIns="55200" wrap="square" tIns="27600">
            <a:noAutofit/>
          </a:bodyPr>
          <a:lstStyle/>
          <a:p>
            <a:pPr indent="0" lvl="0" marL="0" marR="0" rtl="0" algn="ctr">
              <a:lnSpc>
                <a:spcPct val="100000"/>
              </a:lnSpc>
              <a:spcBef>
                <a:spcPts val="0"/>
              </a:spcBef>
              <a:spcAft>
                <a:spcPts val="0"/>
              </a:spcAft>
              <a:buClr>
                <a:srgbClr val="000000"/>
              </a:buClr>
              <a:buSzPts val="750"/>
              <a:buFont typeface="Arial"/>
              <a:buNone/>
            </a:pPr>
            <a:fld id="{00000000-1234-1234-1234-123412341234}" type="slidenum">
              <a:rPr b="0" i="0" lang="de-DE" sz="750" u="none" cap="none" strike="noStrike">
                <a:solidFill>
                  <a:schemeClr val="lt1"/>
                </a:solidFill>
                <a:latin typeface="Candara"/>
                <a:ea typeface="Candara"/>
                <a:cs typeface="Candara"/>
                <a:sym typeface="Candara"/>
              </a:rPr>
              <a:t>‹#›</a:t>
            </a:fld>
            <a:endParaRPr b="0" i="0" sz="1050" u="none" cap="none" strike="noStrike">
              <a:solidFill>
                <a:schemeClr val="lt1"/>
              </a:solidFill>
              <a:latin typeface="Arial"/>
              <a:ea typeface="Arial"/>
              <a:cs typeface="Arial"/>
              <a:sym typeface="Arial"/>
            </a:endParaRPr>
          </a:p>
        </p:txBody>
      </p:sp>
      <p:sp>
        <p:nvSpPr>
          <p:cNvPr id="243" name="Google Shape;243;p11"/>
          <p:cNvSpPr txBox="1"/>
          <p:nvPr>
            <p:ph idx="4294967295" type="title"/>
          </p:nvPr>
        </p:nvSpPr>
        <p:spPr>
          <a:xfrm>
            <a:off x="2289800" y="484450"/>
            <a:ext cx="5726100" cy="49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100">
                <a:solidFill>
                  <a:srgbClr val="000000"/>
                </a:solidFill>
              </a:rPr>
              <a:t>Le cycle du Cash Flow d'investissement</a:t>
            </a:r>
            <a:endParaRPr sz="2100">
              <a:solidFill>
                <a:srgbClr val="000000"/>
              </a:solidFill>
            </a:endParaRPr>
          </a:p>
          <a:p>
            <a:pPr indent="0" lvl="0" marL="0" rtl="0" algn="l">
              <a:lnSpc>
                <a:spcPct val="100000"/>
              </a:lnSpc>
              <a:spcBef>
                <a:spcPts val="0"/>
              </a:spcBef>
              <a:spcAft>
                <a:spcPts val="0"/>
              </a:spcAft>
              <a:buClr>
                <a:schemeClr val="dk2"/>
              </a:buClr>
              <a:buSzPts val="1100"/>
              <a:buFont typeface="Arial"/>
              <a:buNone/>
            </a:pPr>
            <a:r>
              <a:t/>
            </a:r>
            <a:endParaRPr sz="2100">
              <a:solidFill>
                <a:srgbClr val="000000"/>
              </a:solidFill>
            </a:endParaRPr>
          </a:p>
          <a:p>
            <a:pPr indent="0" lvl="0" marL="0" rtl="0" algn="l">
              <a:lnSpc>
                <a:spcPct val="100000"/>
              </a:lnSpc>
              <a:spcBef>
                <a:spcPts val="0"/>
              </a:spcBef>
              <a:spcAft>
                <a:spcPts val="0"/>
              </a:spcAft>
              <a:buClr>
                <a:srgbClr val="000000"/>
              </a:buClr>
              <a:buSzPts val="3000"/>
              <a:buFont typeface="Arial"/>
              <a:buNone/>
            </a:pPr>
            <a:r>
              <a:t/>
            </a:r>
            <a:endParaRPr sz="2100">
              <a:solidFill>
                <a:srgbClr val="000000"/>
              </a:solidFill>
            </a:endParaRPr>
          </a:p>
        </p:txBody>
      </p:sp>
      <p:sp>
        <p:nvSpPr>
          <p:cNvPr id="244" name="Google Shape;244;p11"/>
          <p:cNvSpPr/>
          <p:nvPr/>
        </p:nvSpPr>
        <p:spPr>
          <a:xfrm>
            <a:off x="1533349" y="3268717"/>
            <a:ext cx="7239000" cy="1441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sz="1650">
                <a:solidFill>
                  <a:schemeClr val="dk2"/>
                </a:solidFill>
              </a:rPr>
              <a:t>Cash Flow d'investissement</a:t>
            </a:r>
            <a:r>
              <a:rPr b="1" lang="de-DE" sz="2100">
                <a:solidFill>
                  <a:schemeClr val="dk2"/>
                </a:solidFill>
                <a:latin typeface="Raleway"/>
                <a:ea typeface="Raleway"/>
                <a:cs typeface="Raleway"/>
                <a:sym typeface="Raleway"/>
              </a:rPr>
              <a:t> </a:t>
            </a:r>
            <a:r>
              <a:rPr lang="de-DE" sz="1650">
                <a:solidFill>
                  <a:schemeClr val="dk2"/>
                </a:solidFill>
              </a:rPr>
              <a:t>contre</a:t>
            </a:r>
            <a:r>
              <a:rPr b="1" lang="de-DE" sz="2100">
                <a:solidFill>
                  <a:schemeClr val="dk2"/>
                </a:solidFill>
                <a:latin typeface="Raleway"/>
                <a:ea typeface="Raleway"/>
                <a:cs typeface="Raleway"/>
                <a:sym typeface="Raleway"/>
              </a:rPr>
              <a:t> </a:t>
            </a:r>
            <a:r>
              <a:rPr lang="de-DE" sz="1650">
                <a:solidFill>
                  <a:schemeClr val="dk2"/>
                </a:solidFill>
              </a:rPr>
              <a:t>opérationnels</a:t>
            </a:r>
            <a:r>
              <a:rPr b="0" i="0" lang="de-DE" sz="1650" u="none" cap="none" strike="noStrike">
                <a:solidFill>
                  <a:schemeClr val="dk2"/>
                </a:solidFill>
                <a:latin typeface="Arial"/>
                <a:ea typeface="Arial"/>
                <a:cs typeface="Arial"/>
                <a:sym typeface="Arial"/>
              </a:rPr>
              <a:t>cash flows</a:t>
            </a:r>
            <a:endParaRPr/>
          </a:p>
          <a:p>
            <a:pPr indent="-285750" lvl="1" marL="742950" marR="0" rtl="0" algn="l">
              <a:lnSpc>
                <a:spcPct val="100000"/>
              </a:lnSpc>
              <a:spcBef>
                <a:spcPts val="270"/>
              </a:spcBef>
              <a:spcAft>
                <a:spcPts val="0"/>
              </a:spcAft>
              <a:buSzPts val="1350"/>
              <a:buFont typeface="Noto Sans Symbols"/>
              <a:buChar char="⇒"/>
            </a:pPr>
            <a:r>
              <a:rPr lang="de-DE" sz="1350">
                <a:solidFill>
                  <a:schemeClr val="dk1"/>
                </a:solidFill>
              </a:rPr>
              <a:t>attaché au cycle d'exploitation</a:t>
            </a:r>
            <a:endParaRPr sz="1350">
              <a:solidFill>
                <a:schemeClr val="dk1"/>
              </a:solidFill>
            </a:endParaRPr>
          </a:p>
          <a:p>
            <a:pPr indent="-285750" lvl="1" marL="742950" marR="0" rtl="0" algn="l">
              <a:lnSpc>
                <a:spcPct val="100000"/>
              </a:lnSpc>
              <a:spcBef>
                <a:spcPts val="270"/>
              </a:spcBef>
              <a:spcAft>
                <a:spcPts val="0"/>
              </a:spcAft>
              <a:buSzPts val="1350"/>
              <a:buFont typeface="Noto Sans Symbols"/>
              <a:buChar char="⇒"/>
            </a:pPr>
            <a:r>
              <a:rPr lang="de-DE" sz="1350">
                <a:solidFill>
                  <a:schemeClr val="dk1"/>
                </a:solidFill>
              </a:rPr>
              <a:t>activités quotidiennes</a:t>
            </a:r>
            <a:endParaRPr sz="1350">
              <a:solidFill>
                <a:schemeClr val="dk1"/>
              </a:solidFill>
            </a:endParaRPr>
          </a:p>
          <a:p>
            <a:pPr indent="0" lvl="1" marL="457200" marR="0" rtl="0" algn="l">
              <a:lnSpc>
                <a:spcPct val="100000"/>
              </a:lnSpc>
              <a:spcBef>
                <a:spcPts val="270"/>
              </a:spcBef>
              <a:spcAft>
                <a:spcPts val="0"/>
              </a:spcAft>
              <a:buNone/>
            </a:pPr>
            <a:r>
              <a:rPr lang="de-DE" sz="1350">
                <a:solidFill>
                  <a:schemeClr val="dk1"/>
                </a:solidFill>
              </a:rPr>
              <a:t>La pertinence d'un investissement est généralement mesurée sur plusieurs cycles d'exploitation.</a:t>
            </a:r>
            <a:endParaRPr/>
          </a:p>
          <a:p>
            <a:pPr indent="-200025" lvl="1" marL="742950" marR="0" rtl="0" algn="l">
              <a:lnSpc>
                <a:spcPct val="100000"/>
              </a:lnSpc>
              <a:spcBef>
                <a:spcPts val="270"/>
              </a:spcBef>
              <a:spcAft>
                <a:spcPts val="0"/>
              </a:spcAft>
              <a:buClr>
                <a:srgbClr val="000000"/>
              </a:buClr>
              <a:buSzPts val="1350"/>
              <a:buFont typeface="Arial"/>
              <a:buNone/>
            </a:pPr>
            <a:r>
              <a:t/>
            </a:r>
            <a:endParaRPr b="0" i="0" sz="1500" u="none" cap="none" strike="noStrike">
              <a:solidFill>
                <a:schemeClr val="dk1"/>
              </a:solidFill>
              <a:latin typeface="Arial"/>
              <a:ea typeface="Arial"/>
              <a:cs typeface="Arial"/>
              <a:sym typeface="Arial"/>
            </a:endParaRPr>
          </a:p>
        </p:txBody>
      </p:sp>
      <p:pic>
        <p:nvPicPr>
          <p:cNvPr id="245" name="Google Shape;245;p11"/>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246" name="Google Shape;246;p11"/>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247" name="Google Shape;247;p1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48" name="Google Shape;248;p1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9" name="Google Shape;249;p1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graphicFrame>
        <p:nvGraphicFramePr>
          <p:cNvPr id="250" name="Google Shape;250;p11"/>
          <p:cNvGraphicFramePr/>
          <p:nvPr/>
        </p:nvGraphicFramePr>
        <p:xfrm>
          <a:off x="1533349" y="1044340"/>
          <a:ext cx="3000000" cy="3000000"/>
        </p:xfrm>
        <a:graphic>
          <a:graphicData uri="http://schemas.openxmlformats.org/drawingml/2006/table">
            <a:tbl>
              <a:tblPr>
                <a:noFill/>
                <a:tableStyleId>{361DC8CB-1248-44FB-A2C1-E9CD81D73BA3}</a:tableStyleId>
              </a:tblPr>
              <a:tblGrid>
                <a:gridCol w="3574675"/>
                <a:gridCol w="3664325"/>
              </a:tblGrid>
              <a:tr h="429825">
                <a:tc>
                  <a:txBody>
                    <a:bodyPr/>
                    <a:lstStyle/>
                    <a:p>
                      <a:pPr indent="0" lvl="0" marL="0" marR="0" rtl="0" algn="l">
                        <a:lnSpc>
                          <a:spcPct val="115000"/>
                        </a:lnSpc>
                        <a:spcBef>
                          <a:spcPts val="0"/>
                        </a:spcBef>
                        <a:spcAft>
                          <a:spcPts val="0"/>
                        </a:spcAft>
                        <a:buClr>
                          <a:schemeClr val="dk2"/>
                        </a:buClr>
                        <a:buSzPts val="1100"/>
                        <a:buFont typeface="Arial"/>
                        <a:buNone/>
                      </a:pPr>
                      <a:r>
                        <a:rPr b="1" lang="de-DE" sz="2100">
                          <a:solidFill>
                            <a:srgbClr val="F46524"/>
                          </a:solidFill>
                          <a:latin typeface="Lato"/>
                          <a:ea typeface="Lato"/>
                          <a:cs typeface="Lato"/>
                          <a:sym typeface="Lato"/>
                        </a:rPr>
                        <a:t>Est destiné à ...</a:t>
                      </a:r>
                      <a:endParaRPr b="1" sz="2100">
                        <a:solidFill>
                          <a:srgbClr val="F46524"/>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1" lang="de-DE" sz="2100">
                          <a:solidFill>
                            <a:srgbClr val="F46524"/>
                          </a:solidFill>
                          <a:latin typeface="Lato"/>
                          <a:ea typeface="Lato"/>
                          <a:cs typeface="Lato"/>
                          <a:sym typeface="Lato"/>
                        </a:rPr>
                        <a:t>A un impact sur...</a:t>
                      </a:r>
                      <a:endParaRPr sz="1400" u="none" cap="none" strike="noStrike"/>
                    </a:p>
                  </a:txBody>
                  <a:tcPr marT="91425" marB="91425" marR="91425" marL="91425"/>
                </a:tc>
              </a:tr>
              <a:tr h="1076725">
                <a:tc>
                  <a:txBody>
                    <a:bodyPr/>
                    <a:lstStyle/>
                    <a:p>
                      <a:pPr indent="-290512" lvl="1" marL="539750" marR="0" rtl="0" algn="l">
                        <a:lnSpc>
                          <a:spcPct val="100000"/>
                        </a:lnSpc>
                        <a:spcBef>
                          <a:spcPts val="270"/>
                        </a:spcBef>
                        <a:spcAft>
                          <a:spcPts val="0"/>
                        </a:spcAft>
                        <a:buSzPts val="1350"/>
                        <a:buChar char="•"/>
                      </a:pPr>
                      <a:r>
                        <a:rPr lang="de-DE" sz="1350">
                          <a:solidFill>
                            <a:schemeClr val="dk2"/>
                          </a:solidFill>
                        </a:rPr>
                        <a:t>Développer une nouvelle activité</a:t>
                      </a:r>
                      <a:endParaRPr sz="1350">
                        <a:solidFill>
                          <a:schemeClr val="dk2"/>
                        </a:solidFill>
                      </a:endParaRPr>
                    </a:p>
                    <a:p>
                      <a:pPr indent="-290512" lvl="1" marL="539750" marR="0" rtl="0" algn="l">
                        <a:lnSpc>
                          <a:spcPct val="100000"/>
                        </a:lnSpc>
                        <a:spcBef>
                          <a:spcPts val="270"/>
                        </a:spcBef>
                        <a:spcAft>
                          <a:spcPts val="0"/>
                        </a:spcAft>
                        <a:buSzPts val="1350"/>
                        <a:buChar char="•"/>
                      </a:pPr>
                      <a:r>
                        <a:rPr lang="de-DE" sz="1350">
                          <a:solidFill>
                            <a:schemeClr val="dk2"/>
                          </a:solidFill>
                        </a:rPr>
                        <a:t>Améliorer/maintenir l'efficacité/la qualité d'un cycle de production</a:t>
                      </a:r>
                      <a:endParaRPr sz="1350">
                        <a:solidFill>
                          <a:schemeClr val="dk2"/>
                        </a:solidFill>
                      </a:endParaRPr>
                    </a:p>
                    <a:p>
                      <a:pPr indent="-290512" lvl="1" marL="539750" marR="0" rtl="0" algn="l">
                        <a:lnSpc>
                          <a:spcPct val="100000"/>
                        </a:lnSpc>
                        <a:spcBef>
                          <a:spcPts val="270"/>
                        </a:spcBef>
                        <a:spcAft>
                          <a:spcPts val="0"/>
                        </a:spcAft>
                        <a:buSzPts val="1350"/>
                        <a:buChar char="•"/>
                      </a:pPr>
                      <a:r>
                        <a:rPr lang="de-DE" sz="1350">
                          <a:solidFill>
                            <a:schemeClr val="dk2"/>
                          </a:solidFill>
                        </a:rPr>
                        <a:t>Suivre l'évolution du marché</a:t>
                      </a:r>
                      <a:endParaRPr sz="1350">
                        <a:solidFill>
                          <a:schemeClr val="dk2"/>
                        </a:solidFill>
                      </a:endParaRPr>
                    </a:p>
                  </a:txBody>
                  <a:tcPr marT="91425" marB="91425" marR="91425" marL="91425"/>
                </a:tc>
                <a:tc>
                  <a:txBody>
                    <a:bodyPr/>
                    <a:lstStyle/>
                    <a:p>
                      <a:pPr indent="-312737" lvl="1" marL="582612" marR="0" rtl="0" algn="l">
                        <a:lnSpc>
                          <a:spcPct val="100000"/>
                        </a:lnSpc>
                        <a:spcBef>
                          <a:spcPts val="0"/>
                        </a:spcBef>
                        <a:spcAft>
                          <a:spcPts val="0"/>
                        </a:spcAft>
                        <a:buSzPts val="1350"/>
                        <a:buChar char="•"/>
                      </a:pPr>
                      <a:r>
                        <a:rPr lang="de-DE" sz="1350">
                          <a:solidFill>
                            <a:schemeClr val="dk2"/>
                          </a:solidFill>
                        </a:rPr>
                        <a:t>Structures des revenus et des coûts =&gt; rentabilité</a:t>
                      </a:r>
                      <a:endParaRPr sz="1350">
                        <a:solidFill>
                          <a:schemeClr val="dk2"/>
                        </a:solidFill>
                      </a:endParaRPr>
                    </a:p>
                    <a:p>
                      <a:pPr indent="-312737" lvl="1" marL="582612" marR="0" rtl="0" algn="l">
                        <a:lnSpc>
                          <a:spcPct val="100000"/>
                        </a:lnSpc>
                        <a:spcBef>
                          <a:spcPts val="0"/>
                        </a:spcBef>
                        <a:spcAft>
                          <a:spcPts val="0"/>
                        </a:spcAft>
                        <a:buSzPts val="1350"/>
                        <a:buChar char="•"/>
                      </a:pPr>
                      <a:r>
                        <a:rPr lang="de-DE" sz="1350">
                          <a:solidFill>
                            <a:schemeClr val="dk2"/>
                          </a:solidFill>
                        </a:rPr>
                        <a:t>Cycle de trésorerie d'exploitation</a:t>
                      </a:r>
                      <a:endParaRPr sz="1350">
                        <a:solidFill>
                          <a:schemeClr val="dk2"/>
                        </a:solidFill>
                      </a:endParaRPr>
                    </a:p>
                    <a:p>
                      <a:pPr indent="-312737" lvl="1" marL="582612" marR="0" rtl="0" algn="l">
                        <a:lnSpc>
                          <a:spcPct val="100000"/>
                        </a:lnSpc>
                        <a:spcBef>
                          <a:spcPts val="0"/>
                        </a:spcBef>
                        <a:spcAft>
                          <a:spcPts val="0"/>
                        </a:spcAft>
                        <a:buSzPts val="1350"/>
                        <a:buChar char="•"/>
                      </a:pPr>
                      <a:r>
                        <a:rPr lang="de-DE" sz="1350">
                          <a:solidFill>
                            <a:schemeClr val="dk2"/>
                          </a:solidFill>
                        </a:rPr>
                        <a:t>Impact ☺ de votre entreprise sociale tout en améliorant sa qualité (profondeur) ou son efficacité (ampleur).</a:t>
                      </a:r>
                      <a:endParaRPr sz="1350">
                        <a:solidFill>
                          <a:schemeClr val="dk2"/>
                        </a:solidFill>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2"/>
          <p:cNvSpPr txBox="1"/>
          <p:nvPr>
            <p:ph type="ctrTitle"/>
          </p:nvPr>
        </p:nvSpPr>
        <p:spPr>
          <a:xfrm>
            <a:off x="1657350" y="1723549"/>
            <a:ext cx="5829300" cy="110251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a:t>Aperçu des besoins de financement</a:t>
            </a:r>
            <a:endParaRPr/>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lt1"/>
              </a:buClr>
              <a:buSzPts val="4800"/>
              <a:buNone/>
            </a:pPr>
            <a:r>
              <a:t/>
            </a:r>
            <a:endParaRPr/>
          </a:p>
        </p:txBody>
      </p:sp>
      <p:sp>
        <p:nvSpPr>
          <p:cNvPr id="256" name="Google Shape;256;p1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3"/>
          <p:cNvSpPr txBox="1"/>
          <p:nvPr>
            <p:ph type="title"/>
          </p:nvPr>
        </p:nvSpPr>
        <p:spPr>
          <a:xfrm>
            <a:off x="1871675" y="460475"/>
            <a:ext cx="6643500" cy="43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de-DE" sz="2100">
                <a:latin typeface="Raleway"/>
                <a:ea typeface="Raleway"/>
                <a:cs typeface="Raleway"/>
                <a:sym typeface="Raleway"/>
              </a:rPr>
              <a:t>Un petit exercice d'échauffement</a:t>
            </a:r>
            <a:endParaRPr b="1" sz="2100">
              <a:latin typeface="Raleway"/>
              <a:ea typeface="Raleway"/>
              <a:cs typeface="Raleway"/>
              <a:sym typeface="Raleway"/>
            </a:endParaRPr>
          </a:p>
          <a:p>
            <a:pPr indent="0" lvl="0" marL="0" rtl="0" algn="l">
              <a:lnSpc>
                <a:spcPct val="100000"/>
              </a:lnSpc>
              <a:spcBef>
                <a:spcPts val="0"/>
              </a:spcBef>
              <a:spcAft>
                <a:spcPts val="0"/>
              </a:spcAft>
              <a:buClr>
                <a:schemeClr val="dk2"/>
              </a:buClr>
              <a:buSzPts val="1100"/>
              <a:buFont typeface="Arial"/>
              <a:buNone/>
            </a:pPr>
            <a:r>
              <a:t/>
            </a:r>
            <a:endParaRPr b="1" sz="2100">
              <a:latin typeface="Raleway"/>
              <a:ea typeface="Raleway"/>
              <a:cs typeface="Raleway"/>
              <a:sym typeface="Raleway"/>
            </a:endParaRPr>
          </a:p>
          <a:p>
            <a:pPr indent="0" lvl="0" marL="0" rtl="0" algn="l">
              <a:lnSpc>
                <a:spcPct val="100000"/>
              </a:lnSpc>
              <a:spcBef>
                <a:spcPts val="0"/>
              </a:spcBef>
              <a:spcAft>
                <a:spcPts val="0"/>
              </a:spcAft>
              <a:buSzPts val="3000"/>
              <a:buNone/>
            </a:pPr>
            <a:r>
              <a:t/>
            </a:r>
            <a:endParaRPr b="1" sz="2100">
              <a:latin typeface="Raleway"/>
              <a:ea typeface="Raleway"/>
              <a:cs typeface="Raleway"/>
              <a:sym typeface="Raleway"/>
            </a:endParaRPr>
          </a:p>
        </p:txBody>
      </p:sp>
      <p:sp>
        <p:nvSpPr>
          <p:cNvPr id="264" name="Google Shape;264;p13"/>
          <p:cNvSpPr txBox="1"/>
          <p:nvPr>
            <p:ph idx="12" type="sldNum"/>
          </p:nvPr>
        </p:nvSpPr>
        <p:spPr>
          <a:xfrm>
            <a:off x="8451635" y="4948936"/>
            <a:ext cx="377026" cy="155812"/>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500"/>
              <a:buNone/>
            </a:pPr>
            <a:fld id="{00000000-1234-1234-1234-123412341234}" type="slidenum">
              <a:rPr lang="de-DE"/>
              <a:t>‹#›</a:t>
            </a:fld>
            <a:endParaRPr/>
          </a:p>
        </p:txBody>
      </p:sp>
      <p:sp>
        <p:nvSpPr>
          <p:cNvPr id="265" name="Google Shape;265;p13"/>
          <p:cNvSpPr txBox="1"/>
          <p:nvPr>
            <p:ph idx="1" type="body"/>
          </p:nvPr>
        </p:nvSpPr>
        <p:spPr>
          <a:xfrm>
            <a:off x="1635269" y="869273"/>
            <a:ext cx="5896299" cy="721066"/>
          </a:xfrm>
          <a:prstGeom prst="rect">
            <a:avLst/>
          </a:prstGeom>
          <a:noFill/>
          <a:ln>
            <a:noFill/>
          </a:ln>
          <a:effectLst>
            <a:outerShdw rotWithShape="0" algn="tl" dir="2700000" dist="38100">
              <a:srgbClr val="000000">
                <a:alpha val="7450"/>
              </a:srgbClr>
            </a:outerShdw>
          </a:effectLst>
        </p:spPr>
        <p:txBody>
          <a:bodyPr anchorCtr="0" anchor="ctr" bIns="91425" lIns="91425" spcFirstLastPara="1" rIns="91425" wrap="square" tIns="91425">
            <a:normAutofit/>
          </a:bodyPr>
          <a:lstStyle/>
          <a:p>
            <a:pPr indent="0" lvl="0" marL="0" rtl="0" algn="ctr">
              <a:lnSpc>
                <a:spcPct val="115000"/>
              </a:lnSpc>
              <a:spcBef>
                <a:spcPts val="0"/>
              </a:spcBef>
              <a:spcAft>
                <a:spcPts val="0"/>
              </a:spcAft>
              <a:buSzPts val="1100"/>
              <a:buFont typeface="Arial"/>
              <a:buNone/>
            </a:pPr>
            <a:r>
              <a:rPr lang="de-DE" sz="1500"/>
              <a:t>Associez chaque besoin à un outil de financement adéquat :</a:t>
            </a:r>
            <a:endParaRPr sz="1500"/>
          </a:p>
        </p:txBody>
      </p:sp>
      <p:sp>
        <p:nvSpPr>
          <p:cNvPr id="266" name="Google Shape;266;p13"/>
          <p:cNvSpPr txBox="1"/>
          <p:nvPr>
            <p:ph idx="2" type="body"/>
          </p:nvPr>
        </p:nvSpPr>
        <p:spPr>
          <a:xfrm>
            <a:off x="3338642" y="1525972"/>
            <a:ext cx="2300158" cy="3156865"/>
          </a:xfrm>
          <a:prstGeom prst="rect">
            <a:avLst/>
          </a:prstGeom>
          <a:noFill/>
          <a:ln>
            <a:noFill/>
          </a:ln>
        </p:spPr>
        <p:txBody>
          <a:bodyPr anchorCtr="0" anchor="t" bIns="91425" lIns="91425" spcFirstLastPara="1" rIns="91425" wrap="square" tIns="91425">
            <a:normAutofit lnSpcReduction="20000"/>
          </a:bodyPr>
          <a:lstStyle/>
          <a:p>
            <a:pPr indent="0" lvl="0" marL="0" rtl="0" algn="ctr">
              <a:lnSpc>
                <a:spcPct val="115000"/>
              </a:lnSpc>
              <a:spcBef>
                <a:spcPts val="0"/>
              </a:spcBef>
              <a:spcAft>
                <a:spcPts val="0"/>
              </a:spcAft>
              <a:buClr>
                <a:schemeClr val="dk2"/>
              </a:buClr>
              <a:buSzPts val="1100"/>
              <a:buFont typeface="Arial"/>
              <a:buNone/>
            </a:pPr>
            <a:r>
              <a:rPr lang="de-DE" sz="1200"/>
              <a:t>1- Achat d'une voiture</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2- Salaire d'un nouvel employé</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3- Avance sur une subvention accordée mais non encore réglée</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4- Décalage de trésorerie récurrent dû à l'activité quotidienne (BFR d'exploitation)</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5- Perte sur l'exercice précédent ou au début de celui-ci</a:t>
            </a:r>
            <a:endParaRPr sz="1200"/>
          </a:p>
          <a:p>
            <a:pPr indent="0" lvl="0" marL="0" rtl="0" algn="ctr">
              <a:lnSpc>
                <a:spcPct val="115000"/>
              </a:lnSpc>
              <a:spcBef>
                <a:spcPts val="0"/>
              </a:spcBef>
              <a:spcAft>
                <a:spcPts val="0"/>
              </a:spcAft>
              <a:buSzPts val="1100"/>
              <a:buNone/>
            </a:pPr>
            <a:r>
              <a:rPr lang="de-DE" sz="1200"/>
              <a:t>6- Loyer</a:t>
            </a:r>
            <a:endParaRPr sz="1200"/>
          </a:p>
        </p:txBody>
      </p:sp>
      <p:sp>
        <p:nvSpPr>
          <p:cNvPr id="267" name="Google Shape;267;p13"/>
          <p:cNvSpPr txBox="1"/>
          <p:nvPr/>
        </p:nvSpPr>
        <p:spPr>
          <a:xfrm>
            <a:off x="1282596" y="3597700"/>
            <a:ext cx="1609091" cy="284443"/>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dk2"/>
              </a:buClr>
              <a:buSzPts val="1100"/>
              <a:buFont typeface="Arial"/>
              <a:buNone/>
            </a:pPr>
            <a:r>
              <a:rPr lang="de-DE" sz="1200">
                <a:solidFill>
                  <a:schemeClr val="dk1"/>
                </a:solidFill>
              </a:rPr>
              <a:t>Chiffre d'affaires</a:t>
            </a:r>
            <a:endParaRPr b="0" i="0" sz="1200" u="none" cap="none" strike="noStrike">
              <a:solidFill>
                <a:schemeClr val="dk1"/>
              </a:solidFill>
              <a:latin typeface="Arial"/>
              <a:ea typeface="Arial"/>
              <a:cs typeface="Arial"/>
              <a:sym typeface="Arial"/>
            </a:endParaRPr>
          </a:p>
        </p:txBody>
      </p:sp>
      <p:sp>
        <p:nvSpPr>
          <p:cNvPr id="268" name="Google Shape;268;p13"/>
          <p:cNvSpPr txBox="1"/>
          <p:nvPr/>
        </p:nvSpPr>
        <p:spPr>
          <a:xfrm>
            <a:off x="1298581" y="1697522"/>
            <a:ext cx="1593106" cy="360686"/>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200"/>
              <a:buFont typeface="Arial"/>
              <a:buNone/>
            </a:pPr>
            <a:r>
              <a:rPr lang="de-DE" sz="1200">
                <a:solidFill>
                  <a:schemeClr val="dk1"/>
                </a:solidFill>
              </a:rPr>
              <a:t>Prêt à moyen - long terme (&gt;1 an)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69" name="Google Shape;269;p13"/>
          <p:cNvSpPr txBox="1"/>
          <p:nvPr/>
        </p:nvSpPr>
        <p:spPr>
          <a:xfrm>
            <a:off x="1290589" y="2295198"/>
            <a:ext cx="1593106" cy="326062"/>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dk2"/>
              </a:buClr>
              <a:buSzPts val="1100"/>
              <a:buFont typeface="Arial"/>
              <a:buNone/>
            </a:pPr>
            <a:r>
              <a:rPr lang="de-DE" sz="1200">
                <a:solidFill>
                  <a:schemeClr val="dk1"/>
                </a:solidFill>
              </a:rPr>
              <a:t>Actions</a:t>
            </a:r>
            <a:endParaRPr>
              <a:solidFill>
                <a:schemeClr val="dk1"/>
              </a:solidFill>
            </a:endParaRPr>
          </a:p>
        </p:txBody>
      </p:sp>
      <p:sp>
        <p:nvSpPr>
          <p:cNvPr id="270" name="Google Shape;270;p13"/>
          <p:cNvSpPr txBox="1"/>
          <p:nvPr/>
        </p:nvSpPr>
        <p:spPr>
          <a:xfrm>
            <a:off x="1282597" y="2818268"/>
            <a:ext cx="1593106" cy="570435"/>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lang="de-DE" sz="1200">
                <a:solidFill>
                  <a:schemeClr val="dk1"/>
                </a:solidFill>
              </a:rPr>
              <a:t>Subvention de fonctionnement/subvention</a:t>
            </a:r>
            <a:endParaRPr b="0" i="0" sz="1200" u="none" cap="none" strike="noStrike">
              <a:solidFill>
                <a:schemeClr val="dk1"/>
              </a:solidFill>
              <a:latin typeface="Arial"/>
              <a:ea typeface="Arial"/>
              <a:cs typeface="Arial"/>
              <a:sym typeface="Arial"/>
            </a:endParaRPr>
          </a:p>
        </p:txBody>
      </p:sp>
      <p:sp>
        <p:nvSpPr>
          <p:cNvPr id="271" name="Google Shape;271;p13"/>
          <p:cNvSpPr txBox="1"/>
          <p:nvPr/>
        </p:nvSpPr>
        <p:spPr>
          <a:xfrm>
            <a:off x="6091946" y="3364321"/>
            <a:ext cx="1593106" cy="360686"/>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Leasing</a:t>
            </a:r>
            <a:endParaRPr b="0" i="0" sz="1400" u="none" cap="none" strike="noStrike">
              <a:solidFill>
                <a:srgbClr val="000000"/>
              </a:solidFill>
              <a:latin typeface="Arial"/>
              <a:ea typeface="Arial"/>
              <a:cs typeface="Arial"/>
              <a:sym typeface="Arial"/>
            </a:endParaRPr>
          </a:p>
        </p:txBody>
      </p:sp>
      <p:sp>
        <p:nvSpPr>
          <p:cNvPr id="272" name="Google Shape;272;p13"/>
          <p:cNvSpPr txBox="1"/>
          <p:nvPr/>
        </p:nvSpPr>
        <p:spPr>
          <a:xfrm>
            <a:off x="6091947" y="1708954"/>
            <a:ext cx="1593106" cy="617594"/>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lang="de-DE" sz="1200">
                <a:solidFill>
                  <a:schemeClr val="dk1"/>
                </a:solidFill>
              </a:rPr>
              <a:t>Facilité de découvert ou autre prêt à court terme (&lt;1 an)</a:t>
            </a:r>
            <a:endParaRPr b="0" i="0" sz="1200" u="none" cap="none" strike="noStrike">
              <a:solidFill>
                <a:schemeClr val="dk1"/>
              </a:solidFill>
              <a:latin typeface="Arial"/>
              <a:ea typeface="Arial"/>
              <a:cs typeface="Arial"/>
              <a:sym typeface="Arial"/>
            </a:endParaRPr>
          </a:p>
        </p:txBody>
      </p:sp>
      <p:sp>
        <p:nvSpPr>
          <p:cNvPr id="273" name="Google Shape;273;p13"/>
          <p:cNvSpPr txBox="1"/>
          <p:nvPr/>
        </p:nvSpPr>
        <p:spPr>
          <a:xfrm>
            <a:off x="6091947" y="2632595"/>
            <a:ext cx="1609091" cy="371346"/>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80000"/>
              </a:lnSpc>
              <a:spcBef>
                <a:spcPts val="0"/>
              </a:spcBef>
              <a:spcAft>
                <a:spcPts val="0"/>
              </a:spcAft>
              <a:buClr>
                <a:schemeClr val="dk2"/>
              </a:buClr>
              <a:buSzPts val="1100"/>
              <a:buFont typeface="Arial"/>
              <a:buNone/>
            </a:pPr>
            <a:r>
              <a:rPr lang="de-DE" sz="1160">
                <a:solidFill>
                  <a:schemeClr val="dk1"/>
                </a:solidFill>
              </a:rPr>
              <a:t>Exceptional balancing grant</a:t>
            </a:r>
            <a:endParaRPr sz="1160">
              <a:solidFill>
                <a:schemeClr val="dk1"/>
              </a:solidFill>
            </a:endParaRPr>
          </a:p>
          <a:p>
            <a:pPr indent="0" lvl="0" marL="0" marR="0" rtl="0" algn="ctr">
              <a:lnSpc>
                <a:spcPct val="80000"/>
              </a:lnSpc>
              <a:spcBef>
                <a:spcPts val="1000"/>
              </a:spcBef>
              <a:spcAft>
                <a:spcPts val="0"/>
              </a:spcAft>
              <a:buClr>
                <a:srgbClr val="000000"/>
              </a:buClr>
              <a:buSzPts val="660"/>
              <a:buFont typeface="Arial"/>
              <a:buNone/>
            </a:pPr>
            <a:r>
              <a:t/>
            </a:r>
            <a:endParaRPr b="0" i="0" sz="660" u="none" cap="none" strike="noStrike">
              <a:solidFill>
                <a:schemeClr val="dk1"/>
              </a:solidFill>
              <a:latin typeface="Arial"/>
              <a:ea typeface="Arial"/>
              <a:cs typeface="Arial"/>
              <a:sym typeface="Arial"/>
            </a:endParaRPr>
          </a:p>
        </p:txBody>
      </p:sp>
      <p:sp>
        <p:nvSpPr>
          <p:cNvPr id="274" name="Google Shape;274;p13"/>
          <p:cNvSpPr txBox="1"/>
          <p:nvPr/>
        </p:nvSpPr>
        <p:spPr>
          <a:xfrm>
            <a:off x="6057900" y="4767263"/>
            <a:ext cx="1600200"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pic>
        <p:nvPicPr>
          <p:cNvPr id="275" name="Google Shape;275;p1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276" name="Google Shape;276;p13"/>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277" name="Google Shape;277;p1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78" name="Google Shape;278;p1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79" name="Google Shape;279;p1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1cd0fc8ed3_0_0"/>
          <p:cNvSpPr txBox="1"/>
          <p:nvPr>
            <p:ph type="title"/>
          </p:nvPr>
        </p:nvSpPr>
        <p:spPr>
          <a:xfrm>
            <a:off x="1871675" y="460475"/>
            <a:ext cx="6643500" cy="43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de-DE" sz="2100">
                <a:latin typeface="Raleway"/>
                <a:ea typeface="Raleway"/>
                <a:cs typeface="Raleway"/>
                <a:sym typeface="Raleway"/>
              </a:rPr>
              <a:t>Un petit exercice d'échauffement</a:t>
            </a:r>
            <a:endParaRPr b="1" sz="2100">
              <a:latin typeface="Raleway"/>
              <a:ea typeface="Raleway"/>
              <a:cs typeface="Raleway"/>
              <a:sym typeface="Raleway"/>
            </a:endParaRPr>
          </a:p>
          <a:p>
            <a:pPr indent="0" lvl="0" marL="0" rtl="0" algn="l">
              <a:lnSpc>
                <a:spcPct val="100000"/>
              </a:lnSpc>
              <a:spcBef>
                <a:spcPts val="0"/>
              </a:spcBef>
              <a:spcAft>
                <a:spcPts val="0"/>
              </a:spcAft>
              <a:buClr>
                <a:schemeClr val="dk2"/>
              </a:buClr>
              <a:buSzPts val="1100"/>
              <a:buFont typeface="Arial"/>
              <a:buNone/>
            </a:pPr>
            <a:r>
              <a:t/>
            </a:r>
            <a:endParaRPr b="1" sz="2100">
              <a:latin typeface="Raleway"/>
              <a:ea typeface="Raleway"/>
              <a:cs typeface="Raleway"/>
              <a:sym typeface="Raleway"/>
            </a:endParaRPr>
          </a:p>
          <a:p>
            <a:pPr indent="0" lvl="0" marL="0" rtl="0" algn="l">
              <a:lnSpc>
                <a:spcPct val="100000"/>
              </a:lnSpc>
              <a:spcBef>
                <a:spcPts val="0"/>
              </a:spcBef>
              <a:spcAft>
                <a:spcPts val="0"/>
              </a:spcAft>
              <a:buSzPts val="3000"/>
              <a:buNone/>
            </a:pPr>
            <a:r>
              <a:t/>
            </a:r>
            <a:endParaRPr b="1" sz="2100">
              <a:latin typeface="Raleway"/>
              <a:ea typeface="Raleway"/>
              <a:cs typeface="Raleway"/>
              <a:sym typeface="Raleway"/>
            </a:endParaRPr>
          </a:p>
        </p:txBody>
      </p:sp>
      <p:sp>
        <p:nvSpPr>
          <p:cNvPr id="287" name="Google Shape;287;g21cd0fc8ed3_0_0"/>
          <p:cNvSpPr txBox="1"/>
          <p:nvPr>
            <p:ph idx="12" type="sldNum"/>
          </p:nvPr>
        </p:nvSpPr>
        <p:spPr>
          <a:xfrm>
            <a:off x="8451635" y="4948936"/>
            <a:ext cx="377100" cy="155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500"/>
              <a:buNone/>
            </a:pPr>
            <a:fld id="{00000000-1234-1234-1234-123412341234}" type="slidenum">
              <a:rPr lang="de-DE"/>
              <a:t>‹#›</a:t>
            </a:fld>
            <a:endParaRPr/>
          </a:p>
        </p:txBody>
      </p:sp>
      <p:sp>
        <p:nvSpPr>
          <p:cNvPr id="288" name="Google Shape;288;g21cd0fc8ed3_0_0"/>
          <p:cNvSpPr txBox="1"/>
          <p:nvPr>
            <p:ph idx="1" type="body"/>
          </p:nvPr>
        </p:nvSpPr>
        <p:spPr>
          <a:xfrm>
            <a:off x="1635269" y="869273"/>
            <a:ext cx="5896200" cy="721200"/>
          </a:xfrm>
          <a:prstGeom prst="rect">
            <a:avLst/>
          </a:prstGeom>
          <a:noFill/>
          <a:ln>
            <a:noFill/>
          </a:ln>
          <a:effectLst>
            <a:outerShdw rotWithShape="0" algn="tl" dir="2700000" dist="38100">
              <a:srgbClr val="000000">
                <a:alpha val="7450"/>
              </a:srgbClr>
            </a:outerShdw>
          </a:effectLst>
        </p:spPr>
        <p:txBody>
          <a:bodyPr anchorCtr="0" anchor="ctr" bIns="91425" lIns="91425" spcFirstLastPara="1" rIns="91425" wrap="square" tIns="91425">
            <a:normAutofit/>
          </a:bodyPr>
          <a:lstStyle/>
          <a:p>
            <a:pPr indent="0" lvl="0" marL="0" rtl="0" algn="ctr">
              <a:lnSpc>
                <a:spcPct val="115000"/>
              </a:lnSpc>
              <a:spcBef>
                <a:spcPts val="0"/>
              </a:spcBef>
              <a:spcAft>
                <a:spcPts val="0"/>
              </a:spcAft>
              <a:buSzPts val="1100"/>
              <a:buFont typeface="Arial"/>
              <a:buNone/>
            </a:pPr>
            <a:r>
              <a:rPr lang="de-DE" sz="1500"/>
              <a:t>Associez chaque besoin à un outil de financement adéquat :</a:t>
            </a:r>
            <a:endParaRPr sz="1500"/>
          </a:p>
        </p:txBody>
      </p:sp>
      <p:sp>
        <p:nvSpPr>
          <p:cNvPr id="289" name="Google Shape;289;g21cd0fc8ed3_0_0"/>
          <p:cNvSpPr txBox="1"/>
          <p:nvPr>
            <p:ph idx="2" type="body"/>
          </p:nvPr>
        </p:nvSpPr>
        <p:spPr>
          <a:xfrm>
            <a:off x="3338642" y="1525972"/>
            <a:ext cx="2300100" cy="3156900"/>
          </a:xfrm>
          <a:prstGeom prst="rect">
            <a:avLst/>
          </a:prstGeom>
          <a:noFill/>
          <a:ln>
            <a:noFill/>
          </a:ln>
        </p:spPr>
        <p:txBody>
          <a:bodyPr anchorCtr="0" anchor="t" bIns="91425" lIns="91425" spcFirstLastPara="1" rIns="91425" wrap="square" tIns="91425">
            <a:normAutofit lnSpcReduction="20000"/>
          </a:bodyPr>
          <a:lstStyle/>
          <a:p>
            <a:pPr indent="0" lvl="0" marL="0" rtl="0" algn="ctr">
              <a:lnSpc>
                <a:spcPct val="115000"/>
              </a:lnSpc>
              <a:spcBef>
                <a:spcPts val="0"/>
              </a:spcBef>
              <a:spcAft>
                <a:spcPts val="0"/>
              </a:spcAft>
              <a:buClr>
                <a:schemeClr val="dk2"/>
              </a:buClr>
              <a:buSzPts val="1100"/>
              <a:buFont typeface="Arial"/>
              <a:buNone/>
            </a:pPr>
            <a:r>
              <a:rPr lang="de-DE" sz="1200"/>
              <a:t>1- Achat d'une voiture</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2- Salaire d'un nouvel employé</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3- Avance sur une subvention accordée mais non encore réglée</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4- Décalage de trésorerie récurrent dû à l'activité quotidienne (BFR d'exploitation)</a:t>
            </a:r>
            <a:endParaRPr sz="1200"/>
          </a:p>
          <a:p>
            <a:pPr indent="0" lvl="0" marL="0" rtl="0" algn="ctr">
              <a:lnSpc>
                <a:spcPct val="115000"/>
              </a:lnSpc>
              <a:spcBef>
                <a:spcPts val="0"/>
              </a:spcBef>
              <a:spcAft>
                <a:spcPts val="0"/>
              </a:spcAft>
              <a:buClr>
                <a:schemeClr val="dk2"/>
              </a:buClr>
              <a:buSzPts val="1100"/>
              <a:buFont typeface="Arial"/>
              <a:buNone/>
            </a:pPr>
            <a:r>
              <a:t/>
            </a:r>
            <a:endParaRPr sz="1200"/>
          </a:p>
          <a:p>
            <a:pPr indent="0" lvl="0" marL="0" rtl="0" algn="ctr">
              <a:lnSpc>
                <a:spcPct val="115000"/>
              </a:lnSpc>
              <a:spcBef>
                <a:spcPts val="0"/>
              </a:spcBef>
              <a:spcAft>
                <a:spcPts val="0"/>
              </a:spcAft>
              <a:buClr>
                <a:schemeClr val="dk2"/>
              </a:buClr>
              <a:buSzPts val="1100"/>
              <a:buFont typeface="Arial"/>
              <a:buNone/>
            </a:pPr>
            <a:r>
              <a:rPr lang="de-DE" sz="1200"/>
              <a:t>5- Perte sur l'exercice précédent ou au début de celui-ci</a:t>
            </a:r>
            <a:endParaRPr sz="1200"/>
          </a:p>
          <a:p>
            <a:pPr indent="0" lvl="0" marL="0" rtl="0" algn="ctr">
              <a:lnSpc>
                <a:spcPct val="115000"/>
              </a:lnSpc>
              <a:spcBef>
                <a:spcPts val="0"/>
              </a:spcBef>
              <a:spcAft>
                <a:spcPts val="0"/>
              </a:spcAft>
              <a:buSzPts val="1100"/>
              <a:buNone/>
            </a:pPr>
            <a:r>
              <a:rPr lang="de-DE" sz="1200"/>
              <a:t>6- Loyer</a:t>
            </a:r>
            <a:endParaRPr sz="1200"/>
          </a:p>
        </p:txBody>
      </p:sp>
      <p:sp>
        <p:nvSpPr>
          <p:cNvPr id="290" name="Google Shape;290;g21cd0fc8ed3_0_0"/>
          <p:cNvSpPr txBox="1"/>
          <p:nvPr/>
        </p:nvSpPr>
        <p:spPr>
          <a:xfrm>
            <a:off x="1282596" y="3597700"/>
            <a:ext cx="1609200" cy="284400"/>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dk2"/>
              </a:buClr>
              <a:buSzPts val="1100"/>
              <a:buFont typeface="Arial"/>
              <a:buNone/>
            </a:pPr>
            <a:r>
              <a:rPr lang="de-DE" sz="1200">
                <a:solidFill>
                  <a:schemeClr val="dk1"/>
                </a:solidFill>
              </a:rPr>
              <a:t>Chiffre d'affaires</a:t>
            </a:r>
            <a:endParaRPr b="0" i="0" sz="1200" u="none" cap="none" strike="noStrike">
              <a:solidFill>
                <a:schemeClr val="dk1"/>
              </a:solidFill>
              <a:latin typeface="Arial"/>
              <a:ea typeface="Arial"/>
              <a:cs typeface="Arial"/>
              <a:sym typeface="Arial"/>
            </a:endParaRPr>
          </a:p>
        </p:txBody>
      </p:sp>
      <p:sp>
        <p:nvSpPr>
          <p:cNvPr id="291" name="Google Shape;291;g21cd0fc8ed3_0_0"/>
          <p:cNvSpPr txBox="1"/>
          <p:nvPr/>
        </p:nvSpPr>
        <p:spPr>
          <a:xfrm>
            <a:off x="1298581" y="1697522"/>
            <a:ext cx="1593000" cy="360600"/>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000000"/>
              </a:buClr>
              <a:buSzPts val="1200"/>
              <a:buFont typeface="Arial"/>
              <a:buNone/>
            </a:pPr>
            <a:r>
              <a:rPr lang="de-DE" sz="1200">
                <a:solidFill>
                  <a:schemeClr val="dk1"/>
                </a:solidFill>
              </a:rPr>
              <a:t>Prêt à moyen - long terme (&gt;1 an)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92" name="Google Shape;292;g21cd0fc8ed3_0_0"/>
          <p:cNvSpPr txBox="1"/>
          <p:nvPr/>
        </p:nvSpPr>
        <p:spPr>
          <a:xfrm>
            <a:off x="1290589" y="2295198"/>
            <a:ext cx="1593000" cy="326100"/>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chemeClr val="dk2"/>
              </a:buClr>
              <a:buSzPts val="1100"/>
              <a:buFont typeface="Arial"/>
              <a:buNone/>
            </a:pPr>
            <a:r>
              <a:rPr lang="de-DE" sz="1200">
                <a:solidFill>
                  <a:schemeClr val="dk1"/>
                </a:solidFill>
              </a:rPr>
              <a:t>Actions</a:t>
            </a:r>
            <a:endParaRPr>
              <a:solidFill>
                <a:schemeClr val="dk1"/>
              </a:solidFill>
            </a:endParaRPr>
          </a:p>
        </p:txBody>
      </p:sp>
      <p:sp>
        <p:nvSpPr>
          <p:cNvPr id="293" name="Google Shape;293;g21cd0fc8ed3_0_0"/>
          <p:cNvSpPr txBox="1"/>
          <p:nvPr/>
        </p:nvSpPr>
        <p:spPr>
          <a:xfrm>
            <a:off x="1282597" y="2818268"/>
            <a:ext cx="1593000" cy="570300"/>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lang="de-DE" sz="1200">
                <a:solidFill>
                  <a:schemeClr val="dk1"/>
                </a:solidFill>
              </a:rPr>
              <a:t>Subvention de fonctionnement/subvention</a:t>
            </a:r>
            <a:endParaRPr b="0" i="0" sz="1200" u="none" cap="none" strike="noStrike">
              <a:solidFill>
                <a:schemeClr val="dk1"/>
              </a:solidFill>
              <a:latin typeface="Arial"/>
              <a:ea typeface="Arial"/>
              <a:cs typeface="Arial"/>
              <a:sym typeface="Arial"/>
            </a:endParaRPr>
          </a:p>
        </p:txBody>
      </p:sp>
      <p:sp>
        <p:nvSpPr>
          <p:cNvPr id="294" name="Google Shape;294;g21cd0fc8ed3_0_0"/>
          <p:cNvSpPr txBox="1"/>
          <p:nvPr/>
        </p:nvSpPr>
        <p:spPr>
          <a:xfrm>
            <a:off x="6091946" y="3364321"/>
            <a:ext cx="1593000" cy="360600"/>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Leasing</a:t>
            </a:r>
            <a:endParaRPr b="0" i="0" sz="1400" u="none" cap="none" strike="noStrike">
              <a:solidFill>
                <a:srgbClr val="000000"/>
              </a:solidFill>
              <a:latin typeface="Arial"/>
              <a:ea typeface="Arial"/>
              <a:cs typeface="Arial"/>
              <a:sym typeface="Arial"/>
            </a:endParaRPr>
          </a:p>
        </p:txBody>
      </p:sp>
      <p:sp>
        <p:nvSpPr>
          <p:cNvPr id="295" name="Google Shape;295;g21cd0fc8ed3_0_0"/>
          <p:cNvSpPr txBox="1"/>
          <p:nvPr/>
        </p:nvSpPr>
        <p:spPr>
          <a:xfrm>
            <a:off x="6091947" y="1708954"/>
            <a:ext cx="1593000" cy="617700"/>
          </a:xfrm>
          <a:prstGeom prst="rect">
            <a:avLst/>
          </a:prstGeom>
          <a:solidFill>
            <a:srgbClr val="FFBA63"/>
          </a:solid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1200"/>
              <a:buFont typeface="Arial"/>
              <a:buNone/>
            </a:pPr>
            <a:r>
              <a:rPr lang="de-DE" sz="1200">
                <a:solidFill>
                  <a:schemeClr val="dk1"/>
                </a:solidFill>
              </a:rPr>
              <a:t>Facilité de découvert ou autre prêt à court terme (&lt;1 an)</a:t>
            </a:r>
            <a:endParaRPr b="0" i="0" sz="1200" u="none" cap="none" strike="noStrike">
              <a:solidFill>
                <a:schemeClr val="dk1"/>
              </a:solidFill>
              <a:latin typeface="Arial"/>
              <a:ea typeface="Arial"/>
              <a:cs typeface="Arial"/>
              <a:sym typeface="Arial"/>
            </a:endParaRPr>
          </a:p>
        </p:txBody>
      </p:sp>
      <p:sp>
        <p:nvSpPr>
          <p:cNvPr id="296" name="Google Shape;296;g21cd0fc8ed3_0_0"/>
          <p:cNvSpPr txBox="1"/>
          <p:nvPr/>
        </p:nvSpPr>
        <p:spPr>
          <a:xfrm>
            <a:off x="6091947" y="2632595"/>
            <a:ext cx="1609200" cy="371400"/>
          </a:xfrm>
          <a:prstGeom prst="rect">
            <a:avLst/>
          </a:prstGeom>
          <a:solidFill>
            <a:srgbClr val="FFE8CB"/>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80000"/>
              </a:lnSpc>
              <a:spcBef>
                <a:spcPts val="0"/>
              </a:spcBef>
              <a:spcAft>
                <a:spcPts val="0"/>
              </a:spcAft>
              <a:buClr>
                <a:schemeClr val="dk2"/>
              </a:buClr>
              <a:buSzPts val="1100"/>
              <a:buFont typeface="Arial"/>
              <a:buNone/>
            </a:pPr>
            <a:r>
              <a:rPr lang="de-DE" sz="1160">
                <a:solidFill>
                  <a:schemeClr val="dk1"/>
                </a:solidFill>
              </a:rPr>
              <a:t>Exceptional balancing grant</a:t>
            </a:r>
            <a:endParaRPr sz="1160">
              <a:solidFill>
                <a:schemeClr val="dk1"/>
              </a:solidFill>
            </a:endParaRPr>
          </a:p>
          <a:p>
            <a:pPr indent="0" lvl="0" marL="0" marR="0" rtl="0" algn="ctr">
              <a:lnSpc>
                <a:spcPct val="80000"/>
              </a:lnSpc>
              <a:spcBef>
                <a:spcPts val="1000"/>
              </a:spcBef>
              <a:spcAft>
                <a:spcPts val="0"/>
              </a:spcAft>
              <a:buClr>
                <a:srgbClr val="000000"/>
              </a:buClr>
              <a:buSzPts val="660"/>
              <a:buFont typeface="Arial"/>
              <a:buNone/>
            </a:pPr>
            <a:r>
              <a:t/>
            </a:r>
            <a:endParaRPr b="0" i="0" sz="660" u="none" cap="none" strike="noStrike">
              <a:solidFill>
                <a:schemeClr val="dk1"/>
              </a:solidFill>
              <a:latin typeface="Arial"/>
              <a:ea typeface="Arial"/>
              <a:cs typeface="Arial"/>
              <a:sym typeface="Arial"/>
            </a:endParaRPr>
          </a:p>
        </p:txBody>
      </p:sp>
      <p:sp>
        <p:nvSpPr>
          <p:cNvPr id="297" name="Google Shape;297;g21cd0fc8ed3_0_0"/>
          <p:cNvSpPr txBox="1"/>
          <p:nvPr/>
        </p:nvSpPr>
        <p:spPr>
          <a:xfrm>
            <a:off x="6057900" y="4767263"/>
            <a:ext cx="16002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pic>
        <p:nvPicPr>
          <p:cNvPr id="298" name="Google Shape;298;g21cd0fc8ed3_0_0"/>
          <p:cNvPicPr preferRelativeResize="0"/>
          <p:nvPr/>
        </p:nvPicPr>
        <p:blipFill rotWithShape="1">
          <a:blip r:embed="rId3">
            <a:alphaModFix/>
          </a:blip>
          <a:srcRect b="0" l="54671" r="0" t="0"/>
          <a:stretch/>
        </p:blipFill>
        <p:spPr>
          <a:xfrm>
            <a:off x="93374" y="4768375"/>
            <a:ext cx="1696026" cy="358400"/>
          </a:xfrm>
          <a:prstGeom prst="rect">
            <a:avLst/>
          </a:prstGeom>
          <a:noFill/>
          <a:ln>
            <a:noFill/>
          </a:ln>
        </p:spPr>
      </p:pic>
      <p:pic>
        <p:nvPicPr>
          <p:cNvPr id="299" name="Google Shape;299;g21cd0fc8ed3_0_0"/>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300" name="Google Shape;300;g21cd0fc8ed3_0_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1" name="Google Shape;301;g21cd0fc8ed3_0_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02" name="Google Shape;302;g21cd0fc8ed3_0_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cxnSp>
        <p:nvCxnSpPr>
          <p:cNvPr id="303" name="Google Shape;303;g21cd0fc8ed3_0_0"/>
          <p:cNvCxnSpPr/>
          <p:nvPr/>
        </p:nvCxnSpPr>
        <p:spPr>
          <a:xfrm rot="10800000">
            <a:off x="2751551" y="1762397"/>
            <a:ext cx="1108200" cy="0"/>
          </a:xfrm>
          <a:prstGeom prst="straightConnector1">
            <a:avLst/>
          </a:prstGeom>
          <a:noFill/>
          <a:ln cap="flat" cmpd="sng" w="9525">
            <a:solidFill>
              <a:srgbClr val="F46524"/>
            </a:solidFill>
            <a:prstDash val="solid"/>
            <a:round/>
            <a:headEnd len="med" w="med" type="none"/>
            <a:tailEnd len="med" w="med" type="none"/>
          </a:ln>
        </p:spPr>
      </p:cxnSp>
      <p:cxnSp>
        <p:nvCxnSpPr>
          <p:cNvPr id="304" name="Google Shape;304;g21cd0fc8ed3_0_0"/>
          <p:cNvCxnSpPr/>
          <p:nvPr/>
        </p:nvCxnSpPr>
        <p:spPr>
          <a:xfrm>
            <a:off x="2900496" y="1976272"/>
            <a:ext cx="810300" cy="1080300"/>
          </a:xfrm>
          <a:prstGeom prst="straightConnector1">
            <a:avLst/>
          </a:prstGeom>
          <a:noFill/>
          <a:ln cap="flat" cmpd="sng" w="9525">
            <a:solidFill>
              <a:srgbClr val="000000"/>
            </a:solidFill>
            <a:prstDash val="solid"/>
            <a:round/>
            <a:headEnd len="med" w="med" type="none"/>
            <a:tailEnd len="med" w="med" type="none"/>
          </a:ln>
        </p:spPr>
      </p:cxnSp>
      <p:cxnSp>
        <p:nvCxnSpPr>
          <p:cNvPr id="305" name="Google Shape;305;g21cd0fc8ed3_0_0"/>
          <p:cNvCxnSpPr/>
          <p:nvPr/>
        </p:nvCxnSpPr>
        <p:spPr>
          <a:xfrm flipH="1" rot="10800000">
            <a:off x="2875703" y="2010586"/>
            <a:ext cx="662100" cy="1092900"/>
          </a:xfrm>
          <a:prstGeom prst="straightConnector1">
            <a:avLst/>
          </a:prstGeom>
          <a:noFill/>
          <a:ln cap="flat" cmpd="sng" w="38100">
            <a:solidFill>
              <a:srgbClr val="00B050"/>
            </a:solidFill>
            <a:prstDash val="dot"/>
            <a:round/>
            <a:headEnd len="med" w="med" type="none"/>
            <a:tailEnd len="med" w="med" type="none"/>
          </a:ln>
        </p:spPr>
      </p:cxnSp>
      <p:cxnSp>
        <p:nvCxnSpPr>
          <p:cNvPr id="306" name="Google Shape;306;g21cd0fc8ed3_0_0"/>
          <p:cNvCxnSpPr/>
          <p:nvPr/>
        </p:nvCxnSpPr>
        <p:spPr>
          <a:xfrm>
            <a:off x="2883695" y="2458229"/>
            <a:ext cx="634800" cy="1176300"/>
          </a:xfrm>
          <a:prstGeom prst="straightConnector1">
            <a:avLst/>
          </a:prstGeom>
          <a:noFill/>
          <a:ln cap="flat" cmpd="sng" w="9525">
            <a:solidFill>
              <a:srgbClr val="0000FF"/>
            </a:solidFill>
            <a:prstDash val="dash"/>
            <a:round/>
            <a:headEnd len="med" w="med" type="none"/>
            <a:tailEnd len="med" w="med" type="none"/>
          </a:ln>
        </p:spPr>
      </p:cxnSp>
      <p:cxnSp>
        <p:nvCxnSpPr>
          <p:cNvPr id="307" name="Google Shape;307;g21cd0fc8ed3_0_0"/>
          <p:cNvCxnSpPr/>
          <p:nvPr/>
        </p:nvCxnSpPr>
        <p:spPr>
          <a:xfrm flipH="1" rot="10800000">
            <a:off x="2891687" y="2029921"/>
            <a:ext cx="704100" cy="1710000"/>
          </a:xfrm>
          <a:prstGeom prst="straightConnector1">
            <a:avLst/>
          </a:prstGeom>
          <a:noFill/>
          <a:ln cap="flat" cmpd="sng" w="9525">
            <a:solidFill>
              <a:srgbClr val="351C75"/>
            </a:solidFill>
            <a:prstDash val="dot"/>
            <a:round/>
            <a:headEnd len="med" w="med" type="none"/>
            <a:tailEnd len="med" w="med" type="none"/>
          </a:ln>
        </p:spPr>
      </p:cxnSp>
      <p:cxnSp>
        <p:nvCxnSpPr>
          <p:cNvPr id="308" name="Google Shape;308;g21cd0fc8ed3_0_0"/>
          <p:cNvCxnSpPr/>
          <p:nvPr/>
        </p:nvCxnSpPr>
        <p:spPr>
          <a:xfrm>
            <a:off x="2891687" y="3739921"/>
            <a:ext cx="1206600" cy="571200"/>
          </a:xfrm>
          <a:prstGeom prst="straightConnector1">
            <a:avLst/>
          </a:prstGeom>
          <a:noFill/>
          <a:ln cap="flat" cmpd="sng" w="9525">
            <a:solidFill>
              <a:srgbClr val="351C75"/>
            </a:solidFill>
            <a:prstDash val="dot"/>
            <a:round/>
            <a:headEnd len="med" w="med" type="none"/>
            <a:tailEnd len="med" w="med" type="none"/>
          </a:ln>
        </p:spPr>
      </p:cxnSp>
      <p:cxnSp>
        <p:nvCxnSpPr>
          <p:cNvPr id="309" name="Google Shape;309;g21cd0fc8ed3_0_0"/>
          <p:cNvCxnSpPr/>
          <p:nvPr/>
        </p:nvCxnSpPr>
        <p:spPr>
          <a:xfrm>
            <a:off x="5142446" y="1701164"/>
            <a:ext cx="949500" cy="1843500"/>
          </a:xfrm>
          <a:prstGeom prst="straightConnector1">
            <a:avLst/>
          </a:prstGeom>
          <a:noFill/>
          <a:ln cap="flat" cmpd="sng" w="9525">
            <a:solidFill>
              <a:srgbClr val="F46524"/>
            </a:solidFill>
            <a:prstDash val="solid"/>
            <a:round/>
            <a:headEnd len="med" w="med" type="none"/>
            <a:tailEnd len="med" w="med" type="none"/>
          </a:ln>
        </p:spPr>
      </p:cxnSp>
      <p:cxnSp>
        <p:nvCxnSpPr>
          <p:cNvPr id="310" name="Google Shape;310;g21cd0fc8ed3_0_0"/>
          <p:cNvCxnSpPr/>
          <p:nvPr/>
        </p:nvCxnSpPr>
        <p:spPr>
          <a:xfrm flipH="1" rot="10800000">
            <a:off x="5296947" y="2017751"/>
            <a:ext cx="795000" cy="476100"/>
          </a:xfrm>
          <a:prstGeom prst="straightConnector1">
            <a:avLst/>
          </a:prstGeom>
          <a:noFill/>
          <a:ln cap="flat" cmpd="sng" w="9525">
            <a:solidFill>
              <a:srgbClr val="FF00FF"/>
            </a:solidFill>
            <a:prstDash val="solid"/>
            <a:round/>
            <a:headEnd len="med" w="med" type="none"/>
            <a:tailEnd len="med" w="med" type="none"/>
          </a:ln>
        </p:spPr>
      </p:cxnSp>
      <p:cxnSp>
        <p:nvCxnSpPr>
          <p:cNvPr id="311" name="Google Shape;311;g21cd0fc8ed3_0_0"/>
          <p:cNvCxnSpPr>
            <a:stCxn id="296" idx="1"/>
          </p:cNvCxnSpPr>
          <p:nvPr/>
        </p:nvCxnSpPr>
        <p:spPr>
          <a:xfrm flipH="1">
            <a:off x="5299047" y="2818295"/>
            <a:ext cx="792900" cy="1235700"/>
          </a:xfrm>
          <a:prstGeom prst="straightConnector1">
            <a:avLst/>
          </a:prstGeom>
          <a:noFill/>
          <a:ln cap="flat" cmpd="sng" w="9525">
            <a:solidFill>
              <a:srgbClr val="0000FF"/>
            </a:solidFill>
            <a:prstDash val="dash"/>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77"/>
          <p:cNvSpPr txBox="1"/>
          <p:nvPr>
            <p:ph idx="1" type="subTitle"/>
          </p:nvPr>
        </p:nvSpPr>
        <p:spPr>
          <a:xfrm>
            <a:off x="1026767" y="3224950"/>
            <a:ext cx="6331500" cy="1241700"/>
          </a:xfrm>
          <a:prstGeom prst="rect">
            <a:avLst/>
          </a:prstGeom>
          <a:noFill/>
          <a:ln>
            <a:noFill/>
          </a:ln>
        </p:spPr>
        <p:txBody>
          <a:bodyPr anchorCtr="0" anchor="b" bIns="91425" lIns="91425" spcFirstLastPara="1" rIns="91425" wrap="square" tIns="91425">
            <a:noAutofit/>
          </a:bodyPr>
          <a:lstStyle/>
          <a:p>
            <a:pPr indent="-342900" lvl="0" marL="457200" rtl="0" algn="l">
              <a:lnSpc>
                <a:spcPct val="100000"/>
              </a:lnSpc>
              <a:spcBef>
                <a:spcPts val="0"/>
              </a:spcBef>
              <a:spcAft>
                <a:spcPts val="0"/>
              </a:spcAft>
              <a:buClr>
                <a:schemeClr val="dk2"/>
              </a:buClr>
              <a:buSzPts val="1100"/>
              <a:buNone/>
            </a:pPr>
            <a:r>
              <a:rPr lang="de-DE"/>
              <a:t>B</a:t>
            </a:r>
            <a:r>
              <a:rPr lang="de-DE"/>
              <a:t>esoins de financement à court terme</a:t>
            </a:r>
            <a:endParaRPr/>
          </a:p>
        </p:txBody>
      </p:sp>
      <p:sp>
        <p:nvSpPr>
          <p:cNvPr id="317" name="Google Shape;317;p7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
        <p:nvSpPr>
          <p:cNvPr id="318" name="Google Shape;318;p77"/>
          <p:cNvSpPr txBox="1"/>
          <p:nvPr/>
        </p:nvSpPr>
        <p:spPr>
          <a:xfrm>
            <a:off x="1605235" y="929298"/>
            <a:ext cx="5829300" cy="11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lang="de-DE" sz="4800">
                <a:solidFill>
                  <a:schemeClr val="lt1"/>
                </a:solidFill>
                <a:latin typeface="Raleway"/>
                <a:ea typeface="Raleway"/>
                <a:cs typeface="Raleway"/>
                <a:sym typeface="Raleway"/>
              </a:rPr>
              <a:t>Aperçu des besoins de financement</a:t>
            </a:r>
            <a:endParaRPr b="1" sz="48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sz="48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lt1"/>
              </a:buClr>
              <a:buSzPts val="4800"/>
              <a:buFont typeface="Raleway"/>
              <a:buNone/>
            </a:pPr>
            <a:r>
              <a:t/>
            </a:r>
            <a:endParaRPr b="1" sz="4800">
              <a:solidFill>
                <a:schemeClr val="lt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6"/>
          <p:cNvSpPr txBox="1"/>
          <p:nvPr/>
        </p:nvSpPr>
        <p:spPr>
          <a:xfrm>
            <a:off x="1863217" y="978651"/>
            <a:ext cx="5429123"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22D4A"/>
              </a:solidFill>
              <a:latin typeface="Arial"/>
              <a:ea typeface="Arial"/>
              <a:cs typeface="Arial"/>
              <a:sym typeface="Arial"/>
            </a:endParaRPr>
          </a:p>
        </p:txBody>
      </p:sp>
      <p:sp>
        <p:nvSpPr>
          <p:cNvPr id="324" name="Google Shape;324;p16"/>
          <p:cNvSpPr txBox="1"/>
          <p:nvPr/>
        </p:nvSpPr>
        <p:spPr>
          <a:xfrm>
            <a:off x="1643063" y="1662950"/>
            <a:ext cx="5773783" cy="668754"/>
          </a:xfrm>
          <a:prstGeom prst="rect">
            <a:avLst/>
          </a:prstGeom>
          <a:noFill/>
          <a:ln>
            <a:noFill/>
          </a:ln>
        </p:spPr>
        <p:txBody>
          <a:bodyPr anchorCtr="0" anchor="t" bIns="0" lIns="0" spcFirstLastPara="1" rIns="0" wrap="square" tIns="0">
            <a:noAutofit/>
          </a:bodyPr>
          <a:lstStyle/>
          <a:p>
            <a:pPr indent="-190500" lvl="0" marL="257175"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25" name="Google Shape;325;p16"/>
          <p:cNvSpPr txBox="1"/>
          <p:nvPr/>
        </p:nvSpPr>
        <p:spPr>
          <a:xfrm>
            <a:off x="3419475" y="403500"/>
            <a:ext cx="5302500" cy="4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lang="de-DE" sz="2100">
                <a:solidFill>
                  <a:schemeClr val="dk2"/>
                </a:solidFill>
                <a:latin typeface="Raleway"/>
                <a:ea typeface="Raleway"/>
                <a:cs typeface="Raleway"/>
                <a:sym typeface="Raleway"/>
              </a:rPr>
              <a:t>Vous vous souvenez du fonds de roulement ?</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3000"/>
              <a:buFont typeface="Raleway"/>
              <a:buNone/>
            </a:pPr>
            <a:r>
              <a:t/>
            </a:r>
            <a:endParaRPr b="1" sz="2100">
              <a:solidFill>
                <a:schemeClr val="dk2"/>
              </a:solidFill>
              <a:latin typeface="Raleway"/>
              <a:ea typeface="Raleway"/>
              <a:cs typeface="Raleway"/>
              <a:sym typeface="Raleway"/>
            </a:endParaRPr>
          </a:p>
        </p:txBody>
      </p:sp>
      <p:sp>
        <p:nvSpPr>
          <p:cNvPr id="326" name="Google Shape;326;p16"/>
          <p:cNvSpPr txBox="1"/>
          <p:nvPr/>
        </p:nvSpPr>
        <p:spPr>
          <a:xfrm>
            <a:off x="6057900" y="4767263"/>
            <a:ext cx="1600200"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327" name="Google Shape;327;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28" name="Google Shape;328;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29" name="Google Shape;329;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pic>
        <p:nvPicPr>
          <p:cNvPr id="330" name="Google Shape;330;p16"/>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331" name="Google Shape;331;p16"/>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332" name="Google Shape;332;p16"/>
          <p:cNvPicPr preferRelativeResize="0"/>
          <p:nvPr/>
        </p:nvPicPr>
        <p:blipFill rotWithShape="1">
          <a:blip r:embed="rId5">
            <a:alphaModFix/>
          </a:blip>
          <a:srcRect b="0" l="0" r="0" t="0"/>
          <a:stretch/>
        </p:blipFill>
        <p:spPr>
          <a:xfrm>
            <a:off x="0" y="1169201"/>
            <a:ext cx="4572000" cy="2072862"/>
          </a:xfrm>
          <a:prstGeom prst="rect">
            <a:avLst/>
          </a:prstGeom>
          <a:noFill/>
          <a:ln>
            <a:noFill/>
          </a:ln>
        </p:spPr>
      </p:pic>
      <p:sp>
        <p:nvSpPr>
          <p:cNvPr id="333" name="Google Shape;333;p16"/>
          <p:cNvSpPr txBox="1"/>
          <p:nvPr/>
        </p:nvSpPr>
        <p:spPr>
          <a:xfrm>
            <a:off x="4572001" y="1169201"/>
            <a:ext cx="4340772" cy="2136629"/>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00000"/>
              </a:lnSpc>
              <a:spcBef>
                <a:spcPts val="1200"/>
              </a:spcBef>
              <a:spcAft>
                <a:spcPts val="0"/>
              </a:spcAft>
              <a:buClr>
                <a:schemeClr val="dk1"/>
              </a:buClr>
              <a:buSzPts val="1800"/>
              <a:buFont typeface="Noto Sans"/>
              <a:buChar char="−"/>
            </a:pPr>
            <a:r>
              <a:rPr lang="de-DE" sz="1500">
                <a:solidFill>
                  <a:schemeClr val="dk2"/>
                </a:solidFill>
                <a:latin typeface="Lato"/>
                <a:ea typeface="Lato"/>
                <a:cs typeface="Lato"/>
                <a:sym typeface="Lato"/>
              </a:rPr>
              <a:t>Besoin en fonds de roulement : ressources financières nécessaires pour couvrir votre cycle d'exploitation</a:t>
            </a:r>
            <a:endParaRPr sz="1500">
              <a:solidFill>
                <a:schemeClr val="dk2"/>
              </a:solidFill>
              <a:latin typeface="Lato"/>
              <a:ea typeface="Lato"/>
              <a:cs typeface="Lato"/>
              <a:sym typeface="Lato"/>
            </a:endParaRPr>
          </a:p>
          <a:p>
            <a:pPr indent="-228600" lvl="0" marL="457200" marR="0" rtl="0" algn="l">
              <a:lnSpc>
                <a:spcPct val="100000"/>
              </a:lnSpc>
              <a:spcBef>
                <a:spcPts val="1200"/>
              </a:spcBef>
              <a:spcAft>
                <a:spcPts val="600"/>
              </a:spcAft>
              <a:buClr>
                <a:schemeClr val="dk1"/>
              </a:buClr>
              <a:buSzPts val="1800"/>
              <a:buFont typeface="Noto Sans"/>
              <a:buChar char="−"/>
            </a:pPr>
            <a:r>
              <a:rPr lang="de-DE" sz="1500">
                <a:solidFill>
                  <a:schemeClr val="dk2"/>
                </a:solidFill>
                <a:latin typeface="Lato"/>
                <a:ea typeface="Lato"/>
                <a:cs typeface="Lato"/>
                <a:sym typeface="Lato"/>
              </a:rPr>
              <a:t>Divergences entre les opérations et les flux de trésorerie réels</a:t>
            </a:r>
            <a:endParaRPr sz="1500">
              <a:solidFill>
                <a:schemeClr val="dk2"/>
              </a:solidFill>
              <a:latin typeface="Lato"/>
              <a:ea typeface="Lato"/>
              <a:cs typeface="Lato"/>
              <a:sym typeface="Lato"/>
            </a:endParaRPr>
          </a:p>
        </p:txBody>
      </p:sp>
      <p:sp>
        <p:nvSpPr>
          <p:cNvPr id="334" name="Google Shape;334;p16"/>
          <p:cNvSpPr txBox="1"/>
          <p:nvPr/>
        </p:nvSpPr>
        <p:spPr>
          <a:xfrm>
            <a:off x="1518557" y="3738532"/>
            <a:ext cx="6139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de-DE" sz="1600">
                <a:solidFill>
                  <a:srgbClr val="FF6B26"/>
                </a:solidFill>
                <a:latin typeface="Open Sans"/>
                <a:ea typeface="Open Sans"/>
                <a:cs typeface="Open Sans"/>
                <a:sym typeface="Open Sans"/>
              </a:rPr>
              <a:t>BFR = Comptes clients + Inventaire - Comptes fournisseurs</a:t>
            </a:r>
            <a:r>
              <a:rPr b="1" i="0" lang="de-DE" sz="1600" u="none" cap="none" strike="noStrike">
                <a:solidFill>
                  <a:srgbClr val="FF6B26"/>
                </a:solidFill>
                <a:latin typeface="Open Sans"/>
                <a:ea typeface="Open Sans"/>
                <a:cs typeface="Open Sans"/>
                <a:sym typeface="Open Sans"/>
              </a:rPr>
              <a:t> </a:t>
            </a:r>
            <a:r>
              <a:rPr i="1" lang="de-DE" sz="1200">
                <a:solidFill>
                  <a:schemeClr val="dk2"/>
                </a:solidFill>
                <a:latin typeface="Open Sans"/>
                <a:ea typeface="Open Sans"/>
                <a:cs typeface="Open Sans"/>
                <a:sym typeface="Open Sans"/>
              </a:rPr>
              <a:t>(éléments exceptionnels et financiers mis de côté)</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1"/>
          <p:cNvSpPr txBox="1"/>
          <p:nvPr>
            <p:ph idx="1" type="body"/>
          </p:nvPr>
        </p:nvSpPr>
        <p:spPr>
          <a:xfrm>
            <a:off x="1587061" y="1460946"/>
            <a:ext cx="7315201" cy="2608498"/>
          </a:xfrm>
          <a:prstGeom prst="rect">
            <a:avLst/>
          </a:prstGeom>
          <a:noFill/>
          <a:ln>
            <a:noFill/>
          </a:ln>
        </p:spPr>
        <p:txBody>
          <a:bodyPr anchorCtr="0" anchor="ctr" bIns="91425" lIns="91425" spcFirstLastPara="1" rIns="91425" wrap="square" tIns="91425">
            <a:noAutofit/>
          </a:bodyPr>
          <a:lstStyle/>
          <a:p>
            <a:pPr indent="-114300" lvl="0" marL="457200" rtl="0" algn="l">
              <a:lnSpc>
                <a:spcPct val="100000"/>
              </a:lnSpc>
              <a:spcBef>
                <a:spcPts val="600"/>
              </a:spcBef>
              <a:spcAft>
                <a:spcPts val="0"/>
              </a:spcAft>
              <a:buClr>
                <a:schemeClr val="dk1"/>
              </a:buClr>
              <a:buSzPts val="1800"/>
              <a:buFont typeface="Noto Sans"/>
              <a:buNone/>
            </a:pPr>
            <a:r>
              <a:t/>
            </a:r>
            <a:endParaRPr sz="1500"/>
          </a:p>
          <a:p>
            <a:pPr indent="0" lvl="0" marL="0" rtl="0" algn="l">
              <a:lnSpc>
                <a:spcPct val="100000"/>
              </a:lnSpc>
              <a:spcBef>
                <a:spcPts val="1200"/>
              </a:spcBef>
              <a:spcAft>
                <a:spcPts val="0"/>
              </a:spcAft>
              <a:buNone/>
            </a:pPr>
            <a:r>
              <a:rPr lang="de-DE" sz="1500"/>
              <a:t>Estimation et tendance du BFR dans le passé</a:t>
            </a:r>
            <a:endParaRPr sz="1500"/>
          </a:p>
          <a:p>
            <a:pPr indent="-215900" lvl="0" marL="457200" rtl="0" algn="l">
              <a:lnSpc>
                <a:spcPct val="100000"/>
              </a:lnSpc>
              <a:spcBef>
                <a:spcPts val="1200"/>
              </a:spcBef>
              <a:spcAft>
                <a:spcPts val="0"/>
              </a:spcAft>
              <a:buClr>
                <a:schemeClr val="dk1"/>
              </a:buClr>
              <a:buSzPts val="1600"/>
              <a:buFont typeface="Noto Sans"/>
              <a:buChar char="−"/>
            </a:pPr>
            <a:r>
              <a:rPr lang="de-DE" sz="1300"/>
              <a:t>aide à prévoir le futur besoin en fonds de roulement (BFR)</a:t>
            </a:r>
            <a:endParaRPr sz="1300"/>
          </a:p>
          <a:p>
            <a:pPr indent="-215900" lvl="0" marL="457200" rtl="0" algn="l">
              <a:lnSpc>
                <a:spcPct val="100000"/>
              </a:lnSpc>
              <a:spcBef>
                <a:spcPts val="1200"/>
              </a:spcBef>
              <a:spcAft>
                <a:spcPts val="0"/>
              </a:spcAft>
              <a:buClr>
                <a:schemeClr val="dk1"/>
              </a:buClr>
              <a:buSzPts val="1600"/>
              <a:buFont typeface="Noto Sans"/>
              <a:buChar char="−"/>
            </a:pPr>
            <a:r>
              <a:rPr lang="de-DE" sz="1300"/>
              <a:t>aide à identifier les possibilités d'amélioration de votre gestion de trésorerie</a:t>
            </a:r>
            <a:endParaRPr sz="1300"/>
          </a:p>
          <a:p>
            <a:pPr indent="-304800" lvl="1" marL="914400" rtl="0" algn="l">
              <a:lnSpc>
                <a:spcPct val="100000"/>
              </a:lnSpc>
              <a:spcBef>
                <a:spcPts val="1200"/>
              </a:spcBef>
              <a:spcAft>
                <a:spcPts val="0"/>
              </a:spcAft>
              <a:buClr>
                <a:schemeClr val="dk1"/>
              </a:buClr>
              <a:buSzPts val="1200"/>
              <a:buFont typeface="Noto Sans"/>
              <a:buChar char="○"/>
            </a:pPr>
            <a:r>
              <a:rPr lang="de-DE" sz="1300"/>
              <a:t>Gestion des débiteurs et créanciers (voir section "sources de financement")</a:t>
            </a:r>
            <a:endParaRPr sz="200"/>
          </a:p>
          <a:p>
            <a:pPr indent="0" lvl="0" marL="0" rtl="0" algn="l">
              <a:lnSpc>
                <a:spcPct val="100000"/>
              </a:lnSpc>
              <a:spcBef>
                <a:spcPts val="1200"/>
              </a:spcBef>
              <a:spcAft>
                <a:spcPts val="0"/>
              </a:spcAft>
              <a:buNone/>
            </a:pPr>
            <a:r>
              <a:rPr lang="de-DE" sz="1500"/>
              <a:t>Sur la base de vos états financiers passés + prévisions :</a:t>
            </a:r>
            <a:endParaRPr sz="1500"/>
          </a:p>
          <a:p>
            <a:pPr indent="0" lvl="0" marL="0" rtl="0" algn="l">
              <a:lnSpc>
                <a:spcPct val="100000"/>
              </a:lnSpc>
              <a:spcBef>
                <a:spcPts val="0"/>
              </a:spcBef>
              <a:spcAft>
                <a:spcPts val="0"/>
              </a:spcAft>
              <a:buNone/>
            </a:pPr>
            <a:r>
              <a:rPr lang="de-DE" sz="1600"/>
              <a:t>J</a:t>
            </a:r>
            <a:r>
              <a:rPr lang="de-DE" sz="1500"/>
              <a:t>ours d'encours de vente :</a:t>
            </a:r>
            <a:r>
              <a:rPr lang="de-DE" sz="1600"/>
              <a:t> </a:t>
            </a:r>
            <a:endParaRPr sz="1600"/>
          </a:p>
          <a:p>
            <a:pPr indent="-304800" lvl="1" marL="914400" rtl="0" algn="l">
              <a:lnSpc>
                <a:spcPct val="100000"/>
              </a:lnSpc>
              <a:spcBef>
                <a:spcPts val="0"/>
              </a:spcBef>
              <a:spcAft>
                <a:spcPts val="0"/>
              </a:spcAft>
              <a:buClr>
                <a:schemeClr val="dk1"/>
              </a:buClr>
              <a:buSzPts val="1200"/>
              <a:buFont typeface="Noto Sans"/>
              <a:buChar char="○"/>
            </a:pPr>
            <a:r>
              <a:rPr lang="de-DE" sz="1300"/>
              <a:t>Clients à recevoir/Ventes brutes x 365</a:t>
            </a:r>
            <a:endParaRPr sz="1300"/>
          </a:p>
          <a:p>
            <a:pPr indent="-304800" lvl="1" marL="914400" rtl="0" algn="l">
              <a:lnSpc>
                <a:spcPct val="100000"/>
              </a:lnSpc>
              <a:spcBef>
                <a:spcPts val="0"/>
              </a:spcBef>
              <a:spcAft>
                <a:spcPts val="0"/>
              </a:spcAft>
              <a:buClr>
                <a:schemeClr val="dk1"/>
              </a:buClr>
              <a:buSzPts val="1200"/>
              <a:buFont typeface="Noto Sans"/>
              <a:buChar char="○"/>
            </a:pPr>
            <a:r>
              <a:rPr lang="de-DE" sz="1300"/>
              <a:t>Jours d'approvisionnement en suspens (y compris les salaires et taxes impayés) : </a:t>
            </a:r>
            <a:endParaRPr sz="1300"/>
          </a:p>
          <a:p>
            <a:pPr indent="-304800" lvl="2" marL="1371600" rtl="0" algn="l">
              <a:lnSpc>
                <a:spcPct val="100000"/>
              </a:lnSpc>
              <a:spcBef>
                <a:spcPts val="0"/>
              </a:spcBef>
              <a:spcAft>
                <a:spcPts val="0"/>
              </a:spcAft>
              <a:buClr>
                <a:schemeClr val="dk1"/>
              </a:buClr>
              <a:buSzPts val="1200"/>
              <a:buFont typeface="Noto Sans"/>
              <a:buChar char="o"/>
            </a:pPr>
            <a:r>
              <a:rPr lang="de-DE" sz="1300"/>
              <a:t>Fournisseurs à recevoir/ Achats bruts x 365</a:t>
            </a:r>
            <a:endParaRPr sz="1300"/>
          </a:p>
          <a:p>
            <a:pPr indent="-304800" lvl="2" marL="1371600" rtl="0" algn="l">
              <a:lnSpc>
                <a:spcPct val="100000"/>
              </a:lnSpc>
              <a:spcBef>
                <a:spcPts val="0"/>
              </a:spcBef>
              <a:spcAft>
                <a:spcPts val="0"/>
              </a:spcAft>
              <a:buClr>
                <a:schemeClr val="dk1"/>
              </a:buClr>
              <a:buSzPts val="1200"/>
              <a:buFont typeface="Noto Sans"/>
              <a:buChar char="o"/>
            </a:pPr>
            <a:r>
              <a:rPr lang="de-DE" sz="1300"/>
              <a:t>BFR/Ventes brutes x 365 (plutôt une règle empirique)</a:t>
            </a:r>
            <a:endParaRPr sz="1300"/>
          </a:p>
          <a:p>
            <a:pPr indent="-228600" lvl="2" marL="1371600" rtl="0" algn="l">
              <a:lnSpc>
                <a:spcPct val="100000"/>
              </a:lnSpc>
              <a:spcBef>
                <a:spcPts val="0"/>
              </a:spcBef>
              <a:spcAft>
                <a:spcPts val="0"/>
              </a:spcAft>
              <a:buClr>
                <a:schemeClr val="dk1"/>
              </a:buClr>
              <a:buSzPts val="1400"/>
              <a:buFont typeface="Noto Sans"/>
              <a:buNone/>
            </a:pPr>
            <a:r>
              <a:t/>
            </a:r>
            <a:endParaRPr sz="400"/>
          </a:p>
          <a:p>
            <a:pPr indent="0" lvl="0" marL="0" rtl="0" algn="l">
              <a:lnSpc>
                <a:spcPct val="100000"/>
              </a:lnSpc>
              <a:spcBef>
                <a:spcPts val="0"/>
              </a:spcBef>
              <a:spcAft>
                <a:spcPts val="0"/>
              </a:spcAft>
              <a:buNone/>
            </a:pPr>
            <a:r>
              <a:rPr lang="de-DE" sz="1500"/>
              <a:t>Sur la base des prévisions uniquement :</a:t>
            </a:r>
            <a:endParaRPr sz="1500"/>
          </a:p>
          <a:p>
            <a:pPr indent="-215900" lvl="0" marL="457200" rtl="0" algn="l">
              <a:lnSpc>
                <a:spcPct val="100000"/>
              </a:lnSpc>
              <a:spcBef>
                <a:spcPts val="0"/>
              </a:spcBef>
              <a:spcAft>
                <a:spcPts val="0"/>
              </a:spcAft>
              <a:buClr>
                <a:schemeClr val="dk1"/>
              </a:buClr>
              <a:buSzPts val="1600"/>
              <a:buFont typeface="Noto Sans"/>
              <a:buChar char="−"/>
            </a:pPr>
            <a:r>
              <a:rPr lang="de-DE" sz="1300"/>
              <a:t>ratio DSO/DPO moyen (référence pour le secteur, contraintes réglementaires, conditions négociées) appliqué aux prévisions du compte de résultat</a:t>
            </a:r>
            <a:endParaRPr sz="1300"/>
          </a:p>
          <a:p>
            <a:pPr indent="-215900" lvl="0" marL="457200" rtl="0" algn="l">
              <a:lnSpc>
                <a:spcPct val="100000"/>
              </a:lnSpc>
              <a:spcBef>
                <a:spcPts val="0"/>
              </a:spcBef>
              <a:spcAft>
                <a:spcPts val="0"/>
              </a:spcAft>
              <a:buClr>
                <a:schemeClr val="dk1"/>
              </a:buClr>
              <a:buSzPts val="1600"/>
              <a:buFont typeface="Noto Sans"/>
              <a:buChar char="−"/>
            </a:pPr>
            <a:r>
              <a:rPr lang="de-DE" sz="1300"/>
              <a:t>projections de cash-flow opérationnel (visualisation du BFR tout au long de l'année)</a:t>
            </a:r>
            <a:endParaRPr sz="1600"/>
          </a:p>
          <a:p>
            <a:pPr indent="-228600" lvl="0" marL="457200" rtl="0" algn="l">
              <a:lnSpc>
                <a:spcPct val="100000"/>
              </a:lnSpc>
              <a:spcBef>
                <a:spcPts val="600"/>
              </a:spcBef>
              <a:spcAft>
                <a:spcPts val="0"/>
              </a:spcAft>
              <a:buSzPts val="1800"/>
              <a:buNone/>
            </a:pPr>
            <a:r>
              <a:t/>
            </a:r>
            <a:endParaRPr/>
          </a:p>
        </p:txBody>
      </p:sp>
      <p:sp>
        <p:nvSpPr>
          <p:cNvPr id="341" name="Google Shape;341;p31"/>
          <p:cNvSpPr txBox="1"/>
          <p:nvPr>
            <p:ph idx="12" type="sldNum"/>
          </p:nvPr>
        </p:nvSpPr>
        <p:spPr>
          <a:xfrm>
            <a:off x="8497999" y="4688759"/>
            <a:ext cx="548700" cy="393600"/>
          </a:xfrm>
          <a:prstGeom prst="rect">
            <a:avLst/>
          </a:prstGeom>
          <a:noFill/>
          <a:ln>
            <a:noFill/>
          </a:ln>
        </p:spPr>
        <p:txBody>
          <a:bodyPr anchorCtr="0" anchor="t" bIns="27600" lIns="55200" spcFirstLastPara="1" rIns="55200" wrap="square" tIns="27600">
            <a:noAutofit/>
          </a:bodyPr>
          <a:lstStyle/>
          <a:p>
            <a:pPr indent="0" lvl="0" marL="0" marR="0" rtl="0" algn="ctr">
              <a:lnSpc>
                <a:spcPct val="100000"/>
              </a:lnSpc>
              <a:spcBef>
                <a:spcPts val="0"/>
              </a:spcBef>
              <a:spcAft>
                <a:spcPts val="0"/>
              </a:spcAft>
              <a:buClr>
                <a:srgbClr val="000000"/>
              </a:buClr>
              <a:buSzPts val="750"/>
              <a:buFont typeface="Arial"/>
              <a:buNone/>
            </a:pPr>
            <a:fld id="{00000000-1234-1234-1234-123412341234}" type="slidenum">
              <a:rPr b="0" i="0" lang="de-DE" sz="750" u="none" cap="none" strike="noStrike">
                <a:solidFill>
                  <a:schemeClr val="lt1"/>
                </a:solidFill>
                <a:latin typeface="Candara"/>
                <a:ea typeface="Candara"/>
                <a:cs typeface="Candara"/>
                <a:sym typeface="Candara"/>
              </a:rPr>
              <a:t>‹#›</a:t>
            </a:fld>
            <a:endParaRPr b="0" i="0" sz="1050" u="none" cap="none" strike="noStrike">
              <a:solidFill>
                <a:schemeClr val="lt1"/>
              </a:solidFill>
              <a:latin typeface="Arial"/>
              <a:ea typeface="Arial"/>
              <a:cs typeface="Arial"/>
              <a:sym typeface="Arial"/>
            </a:endParaRPr>
          </a:p>
        </p:txBody>
      </p:sp>
      <p:sp>
        <p:nvSpPr>
          <p:cNvPr id="342" name="Google Shape;342;p31"/>
          <p:cNvSpPr txBox="1"/>
          <p:nvPr/>
        </p:nvSpPr>
        <p:spPr>
          <a:xfrm>
            <a:off x="2085975" y="443825"/>
            <a:ext cx="7058100" cy="51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lang="de-DE" sz="2100">
                <a:solidFill>
                  <a:schemeClr val="dk2"/>
                </a:solidFill>
                <a:latin typeface="Raleway"/>
                <a:ea typeface="Raleway"/>
                <a:cs typeface="Raleway"/>
                <a:sym typeface="Raleway"/>
              </a:rPr>
              <a:t>Besoin en fonds de roulement : une estimation</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3111"/>
              <a:buFont typeface="Raleway"/>
              <a:buNone/>
            </a:pPr>
            <a:r>
              <a:t/>
            </a:r>
            <a:endParaRPr b="1" sz="2100">
              <a:solidFill>
                <a:schemeClr val="dk2"/>
              </a:solidFill>
              <a:latin typeface="Raleway"/>
              <a:ea typeface="Raleway"/>
              <a:cs typeface="Raleway"/>
              <a:sym typeface="Raleway"/>
            </a:endParaRPr>
          </a:p>
        </p:txBody>
      </p:sp>
      <p:cxnSp>
        <p:nvCxnSpPr>
          <p:cNvPr id="343" name="Google Shape;343;p3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44" name="Google Shape;344;p3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345" name="Google Shape;345;p31"/>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346" name="Google Shape;346;p31"/>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7"/>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None/>
            </a:pPr>
            <a:r>
              <a:rPr lang="de-DE"/>
              <a:t>Besoins de financement à long terme</a:t>
            </a:r>
            <a:endParaRPr/>
          </a:p>
        </p:txBody>
      </p:sp>
      <p:sp>
        <p:nvSpPr>
          <p:cNvPr id="352" name="Google Shape;352;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
        <p:nvSpPr>
          <p:cNvPr id="353" name="Google Shape;353;p17"/>
          <p:cNvSpPr txBox="1"/>
          <p:nvPr/>
        </p:nvSpPr>
        <p:spPr>
          <a:xfrm>
            <a:off x="1372650" y="2112175"/>
            <a:ext cx="7065600" cy="7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lang="de-DE" sz="4800">
                <a:solidFill>
                  <a:schemeClr val="lt1"/>
                </a:solidFill>
                <a:latin typeface="Raleway"/>
                <a:ea typeface="Raleway"/>
                <a:cs typeface="Raleway"/>
                <a:sym typeface="Raleway"/>
              </a:rPr>
              <a:t>Aperçu des besoins de financement</a:t>
            </a:r>
            <a:endParaRPr b="1" sz="48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sz="48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lt1"/>
              </a:buClr>
              <a:buSzPts val="4800"/>
              <a:buFont typeface="Raleway"/>
              <a:buNone/>
            </a:pPr>
            <a:r>
              <a:t/>
            </a:r>
            <a:endParaRPr b="1" sz="4800">
              <a:solidFill>
                <a:schemeClr val="lt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8"/>
          <p:cNvSpPr txBox="1"/>
          <p:nvPr/>
        </p:nvSpPr>
        <p:spPr>
          <a:xfrm>
            <a:off x="1863217" y="978651"/>
            <a:ext cx="5429123"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22D4A"/>
              </a:solidFill>
              <a:latin typeface="Arial"/>
              <a:ea typeface="Arial"/>
              <a:cs typeface="Arial"/>
              <a:sym typeface="Arial"/>
            </a:endParaRPr>
          </a:p>
        </p:txBody>
      </p:sp>
      <p:sp>
        <p:nvSpPr>
          <p:cNvPr id="359" name="Google Shape;359;p18"/>
          <p:cNvSpPr txBox="1"/>
          <p:nvPr/>
        </p:nvSpPr>
        <p:spPr>
          <a:xfrm>
            <a:off x="1863216" y="1166813"/>
            <a:ext cx="6858707" cy="2998029"/>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00000"/>
              </a:lnSpc>
              <a:spcBef>
                <a:spcPts val="1200"/>
              </a:spcBef>
              <a:spcAft>
                <a:spcPts val="0"/>
              </a:spcAft>
              <a:buClr>
                <a:schemeClr val="dk1"/>
              </a:buClr>
              <a:buSzPts val="1800"/>
              <a:buFont typeface="Noto Sans"/>
              <a:buChar char="−"/>
            </a:pPr>
            <a:r>
              <a:rPr lang="de-DE" sz="1500">
                <a:solidFill>
                  <a:schemeClr val="dk2"/>
                </a:solidFill>
                <a:latin typeface="Lato"/>
                <a:ea typeface="Lato"/>
                <a:cs typeface="Lato"/>
                <a:sym typeface="Lato"/>
              </a:rPr>
              <a:t>Actifs corporels : locaux, machines</a:t>
            </a:r>
            <a:endParaRPr sz="1500">
              <a:solidFill>
                <a:schemeClr val="dk2"/>
              </a:solidFill>
              <a:latin typeface="Lato"/>
              <a:ea typeface="Lato"/>
              <a:cs typeface="Lato"/>
              <a:sym typeface="Lato"/>
            </a:endParaRPr>
          </a:p>
          <a:p>
            <a:pPr indent="-228600" lvl="0" marL="457200" marR="0" rtl="0" algn="l">
              <a:lnSpc>
                <a:spcPct val="100000"/>
              </a:lnSpc>
              <a:spcBef>
                <a:spcPts val="1200"/>
              </a:spcBef>
              <a:spcAft>
                <a:spcPts val="0"/>
              </a:spcAft>
              <a:buClr>
                <a:schemeClr val="dk1"/>
              </a:buClr>
              <a:buSzPts val="1800"/>
              <a:buFont typeface="Noto Sans"/>
              <a:buChar char="−"/>
            </a:pPr>
            <a:r>
              <a:rPr lang="de-DE" sz="1500">
                <a:solidFill>
                  <a:schemeClr val="dk2"/>
                </a:solidFill>
                <a:latin typeface="Lato"/>
                <a:ea typeface="Lato"/>
                <a:cs typeface="Lato"/>
                <a:sym typeface="Lato"/>
              </a:rPr>
              <a:t>Actifs incorporels : R&amp;D, développement de nouvelles opportunités commerciales (financement des pertes d'exploitation -&gt; augmentation du goodwill de l'entreprise).</a:t>
            </a:r>
            <a:endParaRPr sz="1500">
              <a:solidFill>
                <a:schemeClr val="dk2"/>
              </a:solidFill>
              <a:latin typeface="Lato"/>
              <a:ea typeface="Lato"/>
              <a:cs typeface="Lato"/>
              <a:sym typeface="Lato"/>
            </a:endParaRPr>
          </a:p>
          <a:p>
            <a:pPr indent="-228600" lvl="0" marL="457200" marR="0" rtl="0" algn="l">
              <a:lnSpc>
                <a:spcPct val="100000"/>
              </a:lnSpc>
              <a:spcBef>
                <a:spcPts val="1200"/>
              </a:spcBef>
              <a:spcAft>
                <a:spcPts val="0"/>
              </a:spcAft>
              <a:buClr>
                <a:schemeClr val="dk1"/>
              </a:buClr>
              <a:buSzPts val="1800"/>
              <a:buFont typeface="Noto Sans"/>
              <a:buChar char="−"/>
            </a:pPr>
            <a:r>
              <a:rPr lang="de-DE" sz="1500">
                <a:solidFill>
                  <a:schemeClr val="dk2"/>
                </a:solidFill>
                <a:latin typeface="Lato"/>
                <a:ea typeface="Lato"/>
                <a:cs typeface="Lato"/>
                <a:sym typeface="Lato"/>
              </a:rPr>
              <a:t>Actifs financiers : participation dans des filiales, autres investissements financiers.</a:t>
            </a:r>
            <a:endParaRPr sz="1500">
              <a:solidFill>
                <a:schemeClr val="dk2"/>
              </a:solidFill>
              <a:latin typeface="Lato"/>
              <a:ea typeface="Lato"/>
              <a:cs typeface="Lato"/>
              <a:sym typeface="Lato"/>
            </a:endParaRPr>
          </a:p>
          <a:p>
            <a:pPr indent="-114300" lvl="0" marL="457200" marR="0" rtl="0" algn="l">
              <a:lnSpc>
                <a:spcPct val="100000"/>
              </a:lnSpc>
              <a:spcBef>
                <a:spcPts val="1200"/>
              </a:spcBef>
              <a:spcAft>
                <a:spcPts val="600"/>
              </a:spcAft>
              <a:buClr>
                <a:schemeClr val="dk1"/>
              </a:buClr>
              <a:buSzPts val="1800"/>
              <a:buFont typeface="Noto Sans"/>
              <a:buNone/>
            </a:pPr>
            <a:r>
              <a:t/>
            </a:r>
            <a:endParaRPr b="0" i="0" sz="1500" u="none" cap="none" strike="noStrike">
              <a:solidFill>
                <a:schemeClr val="dk2"/>
              </a:solidFill>
              <a:latin typeface="Lato"/>
              <a:ea typeface="Lato"/>
              <a:cs typeface="Lato"/>
              <a:sym typeface="Lato"/>
            </a:endParaRPr>
          </a:p>
        </p:txBody>
      </p:sp>
      <p:sp>
        <p:nvSpPr>
          <p:cNvPr id="360" name="Google Shape;360;p18"/>
          <p:cNvSpPr txBox="1"/>
          <p:nvPr/>
        </p:nvSpPr>
        <p:spPr>
          <a:xfrm>
            <a:off x="2057400" y="442925"/>
            <a:ext cx="6664500" cy="97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lang="de-DE" sz="2100">
                <a:solidFill>
                  <a:schemeClr val="dk2"/>
                </a:solidFill>
                <a:latin typeface="Raleway"/>
                <a:ea typeface="Raleway"/>
                <a:cs typeface="Raleway"/>
                <a:sym typeface="Raleway"/>
              </a:rPr>
              <a:t>Investissements - accroître les actifs de l'entreprise</a:t>
            </a:r>
            <a:endParaRPr/>
          </a:p>
        </p:txBody>
      </p:sp>
      <p:sp>
        <p:nvSpPr>
          <p:cNvPr id="361" name="Google Shape;361;p18"/>
          <p:cNvSpPr txBox="1"/>
          <p:nvPr/>
        </p:nvSpPr>
        <p:spPr>
          <a:xfrm>
            <a:off x="6057900" y="4767263"/>
            <a:ext cx="1600200"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362" name="Google Shape;362;p1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63" name="Google Shape;363;p1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64" name="Google Shape;364;p1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pic>
        <p:nvPicPr>
          <p:cNvPr id="365" name="Google Shape;365;p18"/>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366" name="Google Shape;366;p18"/>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100"/>
              <a:buNone/>
            </a:pPr>
            <a:r>
              <a:rPr lang="de-DE"/>
              <a:t>Unités de travail</a:t>
            </a:r>
            <a:endParaRPr/>
          </a:p>
        </p:txBody>
      </p:sp>
      <p:sp>
        <p:nvSpPr>
          <p:cNvPr id="103" name="Google Shape;103;p2"/>
          <p:cNvSpPr txBox="1"/>
          <p:nvPr>
            <p:ph idx="2" type="body"/>
          </p:nvPr>
        </p:nvSpPr>
        <p:spPr>
          <a:xfrm>
            <a:off x="4833302" y="829050"/>
            <a:ext cx="3837000" cy="2401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de-DE" sz="3000"/>
              <a:t>Plan du module</a:t>
            </a:r>
            <a:endParaRPr b="1" sz="3000"/>
          </a:p>
          <a:p>
            <a:pPr indent="-342900" lvl="0" marL="342900" rtl="0" algn="l">
              <a:lnSpc>
                <a:spcPct val="115000"/>
              </a:lnSpc>
              <a:spcBef>
                <a:spcPts val="0"/>
              </a:spcBef>
              <a:spcAft>
                <a:spcPts val="0"/>
              </a:spcAft>
              <a:buSzPts val="1800"/>
              <a:buFont typeface="Arial"/>
              <a:buAutoNum type="arabicPeriod"/>
            </a:pPr>
            <a:r>
              <a:rPr lang="de-DE" sz="1600"/>
              <a:t>Aperçu des cycles de trésorerie</a:t>
            </a:r>
            <a:endParaRPr sz="1600"/>
          </a:p>
          <a:p>
            <a:pPr indent="-342900" lvl="0" marL="342900" rtl="0" algn="l">
              <a:lnSpc>
                <a:spcPct val="115000"/>
              </a:lnSpc>
              <a:spcBef>
                <a:spcPts val="0"/>
              </a:spcBef>
              <a:spcAft>
                <a:spcPts val="0"/>
              </a:spcAft>
              <a:buSzPts val="1800"/>
              <a:buFont typeface="Arial"/>
              <a:buAutoNum type="arabicPeriod"/>
            </a:pPr>
            <a:r>
              <a:rPr lang="de-DE" sz="1600"/>
              <a:t>Aperçu des besoins financiers</a:t>
            </a:r>
            <a:endParaRPr sz="1600"/>
          </a:p>
          <a:p>
            <a:pPr indent="-342900" lvl="0" marL="342900" rtl="0" algn="l">
              <a:lnSpc>
                <a:spcPct val="115000"/>
              </a:lnSpc>
              <a:spcBef>
                <a:spcPts val="0"/>
              </a:spcBef>
              <a:spcAft>
                <a:spcPts val="0"/>
              </a:spcAft>
              <a:buSzPts val="1800"/>
              <a:buFont typeface="Arial"/>
              <a:buAutoNum type="arabicPeriod"/>
            </a:pPr>
            <a:r>
              <a:rPr lang="de-DE" sz="1600"/>
              <a:t>Outils de base pour l'évaluation des besoins financiers </a:t>
            </a:r>
            <a:endParaRPr sz="1600"/>
          </a:p>
          <a:p>
            <a:pPr indent="-342900" lvl="0" marL="342900" rtl="0" algn="l">
              <a:lnSpc>
                <a:spcPct val="115000"/>
              </a:lnSpc>
              <a:spcBef>
                <a:spcPts val="0"/>
              </a:spcBef>
              <a:spcAft>
                <a:spcPts val="0"/>
              </a:spcAft>
              <a:buSzPts val="1800"/>
              <a:buFont typeface="Arial"/>
              <a:buAutoNum type="arabicPeriod"/>
            </a:pPr>
            <a:r>
              <a:rPr lang="de-DE" sz="1600"/>
              <a:t>Sources de financement</a:t>
            </a:r>
            <a:endParaRPr sz="1600"/>
          </a:p>
          <a:p>
            <a:pPr indent="-342900" lvl="0" marL="342900" rtl="0" algn="l">
              <a:lnSpc>
                <a:spcPct val="115000"/>
              </a:lnSpc>
              <a:spcBef>
                <a:spcPts val="0"/>
              </a:spcBef>
              <a:spcAft>
                <a:spcPts val="0"/>
              </a:spcAft>
              <a:buSzPts val="1800"/>
              <a:buFont typeface="Arial"/>
              <a:buAutoNum type="arabicPeriod"/>
            </a:pPr>
            <a:r>
              <a:rPr lang="de-DE" sz="1600"/>
              <a:t>La stratégie de financement et son impact sur votre entreprise</a:t>
            </a:r>
            <a:endParaRPr sz="1600"/>
          </a:p>
          <a:p>
            <a:pPr indent="0" lvl="0" marL="0" rtl="0" algn="l">
              <a:lnSpc>
                <a:spcPct val="115000"/>
              </a:lnSpc>
              <a:spcBef>
                <a:spcPts val="1600"/>
              </a:spcBef>
              <a:spcAft>
                <a:spcPts val="1600"/>
              </a:spcAft>
              <a:buSzPts val="1800"/>
              <a:buNone/>
            </a:pPr>
            <a:r>
              <a:t/>
            </a:r>
            <a:endParaRPr sz="1500"/>
          </a:p>
        </p:txBody>
      </p:sp>
      <p:pic>
        <p:nvPicPr>
          <p:cNvPr id="104" name="Google Shape;104;p2"/>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0"/>
          <p:cNvSpPr txBox="1"/>
          <p:nvPr>
            <p:ph idx="1" type="subTitle"/>
          </p:nvPr>
        </p:nvSpPr>
        <p:spPr>
          <a:xfrm>
            <a:off x="2390267" y="3425124"/>
            <a:ext cx="6331500" cy="1055025"/>
          </a:xfrm>
          <a:prstGeom prst="rect">
            <a:avLst/>
          </a:prstGeom>
          <a:noFill/>
          <a:ln>
            <a:noFill/>
          </a:ln>
        </p:spPr>
        <p:txBody>
          <a:bodyPr anchorCtr="0" anchor="b" bIns="91425" lIns="91425" spcFirstLastPara="1" rIns="91425" wrap="square" tIns="91425">
            <a:noAutofit/>
          </a:bodyPr>
          <a:lstStyle/>
          <a:p>
            <a:pPr indent="-342900" lvl="0" marL="457200" rtl="0" algn="l">
              <a:lnSpc>
                <a:spcPct val="100000"/>
              </a:lnSpc>
              <a:spcBef>
                <a:spcPts val="0"/>
              </a:spcBef>
              <a:spcAft>
                <a:spcPts val="0"/>
              </a:spcAft>
              <a:buClr>
                <a:schemeClr val="lt1"/>
              </a:buClr>
              <a:buSzPts val="1800"/>
              <a:buNone/>
            </a:pPr>
            <a:r>
              <a:rPr lang="de-DE"/>
              <a:t>Les états financiers : comment ils interagissent et s'intègrent ensemble</a:t>
            </a:r>
            <a:endParaRPr/>
          </a:p>
        </p:txBody>
      </p:sp>
      <p:sp>
        <p:nvSpPr>
          <p:cNvPr id="372" name="Google Shape;372;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
        <p:nvSpPr>
          <p:cNvPr id="373" name="Google Shape;373;p20"/>
          <p:cNvSpPr txBox="1"/>
          <p:nvPr/>
        </p:nvSpPr>
        <p:spPr>
          <a:xfrm>
            <a:off x="1616575" y="1252708"/>
            <a:ext cx="7234200" cy="208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lang="de-DE" sz="4800">
                <a:solidFill>
                  <a:schemeClr val="lt1"/>
                </a:solidFill>
                <a:latin typeface="Raleway"/>
                <a:ea typeface="Raleway"/>
                <a:cs typeface="Raleway"/>
                <a:sym typeface="Raleway"/>
              </a:rPr>
              <a:t>Outils de base pour soutenir l'évaluation des besoins financiers</a:t>
            </a:r>
            <a:endParaRPr b="1" sz="48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sz="48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lt1"/>
              </a:buClr>
              <a:buSzPts val="4800"/>
              <a:buFont typeface="Raleway"/>
              <a:buNone/>
            </a:pPr>
            <a:r>
              <a:t/>
            </a:r>
            <a:endParaRPr b="1" sz="4800">
              <a:solidFill>
                <a:schemeClr val="lt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1"/>
          <p:cNvSpPr txBox="1"/>
          <p:nvPr>
            <p:ph type="title"/>
          </p:nvPr>
        </p:nvSpPr>
        <p:spPr>
          <a:xfrm>
            <a:off x="1543050" y="407275"/>
            <a:ext cx="7601100" cy="74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100"/>
              <a:t>Compte de résultat : flux de trésorerie opérationnels potentiels générés par votre activité</a:t>
            </a:r>
            <a:endParaRPr sz="2100"/>
          </a:p>
          <a:p>
            <a:pPr indent="0" lvl="0" marL="0" rtl="0" algn="l">
              <a:lnSpc>
                <a:spcPct val="100000"/>
              </a:lnSpc>
              <a:spcBef>
                <a:spcPts val="0"/>
              </a:spcBef>
              <a:spcAft>
                <a:spcPts val="0"/>
              </a:spcAft>
              <a:buClr>
                <a:schemeClr val="dk2"/>
              </a:buClr>
              <a:buSzPts val="1100"/>
              <a:buFont typeface="Arial"/>
              <a:buNone/>
            </a:pPr>
            <a:r>
              <a:t/>
            </a:r>
            <a:endParaRPr sz="2100"/>
          </a:p>
          <a:p>
            <a:pPr indent="0" lvl="0" marL="0" rtl="0" algn="l">
              <a:lnSpc>
                <a:spcPct val="100000"/>
              </a:lnSpc>
              <a:spcBef>
                <a:spcPts val="0"/>
              </a:spcBef>
              <a:spcAft>
                <a:spcPts val="0"/>
              </a:spcAft>
              <a:buSzPts val="1100"/>
              <a:buNone/>
            </a:pPr>
            <a:r>
              <a:t/>
            </a:r>
            <a:endParaRPr sz="2100"/>
          </a:p>
        </p:txBody>
      </p:sp>
      <p:pic>
        <p:nvPicPr>
          <p:cNvPr id="379" name="Google Shape;379;p21"/>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380" name="Google Shape;380;p21"/>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381" name="Google Shape;381;p21"/>
          <p:cNvSpPr txBox="1"/>
          <p:nvPr/>
        </p:nvSpPr>
        <p:spPr>
          <a:xfrm>
            <a:off x="93375" y="1227473"/>
            <a:ext cx="4478626" cy="3552734"/>
          </a:xfrm>
          <a:prstGeom prst="rect">
            <a:avLst/>
          </a:prstGeom>
          <a:noFill/>
          <a:ln>
            <a:noFill/>
          </a:ln>
        </p:spPr>
        <p:txBody>
          <a:bodyPr anchorCtr="0" anchor="t" bIns="91425" lIns="91425" spcFirstLastPara="1" rIns="91425" wrap="square" tIns="91425">
            <a:noAutofit/>
          </a:bodyPr>
          <a:lstStyle/>
          <a:p>
            <a:pPr indent="-342900" lvl="0" marL="457200" marR="0" rtl="0" algn="l">
              <a:lnSpc>
                <a:spcPct val="80000"/>
              </a:lnSpc>
              <a:spcBef>
                <a:spcPts val="0"/>
              </a:spcBef>
              <a:spcAft>
                <a:spcPts val="0"/>
              </a:spcAft>
              <a:buClr>
                <a:schemeClr val="dk1"/>
              </a:buClr>
              <a:buSzPts val="1800"/>
              <a:buFont typeface="Noto Sans"/>
              <a:buChar char="−"/>
            </a:pPr>
            <a:r>
              <a:rPr lang="de-DE"/>
              <a:t>Compte de résultat = richesse créée ou détruite par l'entreprise.</a:t>
            </a:r>
            <a:endParaRPr/>
          </a:p>
          <a:p>
            <a:pPr indent="-342900" lvl="0" marL="457200" marR="0" rtl="0" algn="l">
              <a:lnSpc>
                <a:spcPct val="80000"/>
              </a:lnSpc>
              <a:spcBef>
                <a:spcPts val="0"/>
              </a:spcBef>
              <a:spcAft>
                <a:spcPts val="0"/>
              </a:spcAft>
              <a:buClr>
                <a:schemeClr val="dk1"/>
              </a:buClr>
              <a:buSzPts val="1800"/>
              <a:buFont typeface="Noto Sans"/>
              <a:buChar char="−"/>
            </a:pPr>
            <a:r>
              <a:rPr lang="de-DE"/>
              <a:t>Richesse créée ≠ trésorerie générée</a:t>
            </a:r>
            <a:endParaRPr/>
          </a:p>
          <a:p>
            <a:pPr indent="-228600" lvl="0" marL="457200" marR="0" rtl="0" algn="l">
              <a:lnSpc>
                <a:spcPct val="80000"/>
              </a:lnSpc>
              <a:spcBef>
                <a:spcPts val="0"/>
              </a:spcBef>
              <a:spcAft>
                <a:spcPts val="0"/>
              </a:spcAft>
              <a:buClr>
                <a:schemeClr val="dk1"/>
              </a:buClr>
              <a:buSzPts val="1800"/>
              <a:buFont typeface="Noto Sans"/>
              <a:buNone/>
            </a:pPr>
            <a:r>
              <a:t/>
            </a:r>
            <a:endParaRPr b="0" i="0" sz="1350" u="none" cap="none" strike="noStrike">
              <a:solidFill>
                <a:schemeClr val="dk2"/>
              </a:solidFill>
              <a:latin typeface="Arial"/>
              <a:ea typeface="Arial"/>
              <a:cs typeface="Arial"/>
              <a:sym typeface="Arial"/>
            </a:endParaRPr>
          </a:p>
        </p:txBody>
      </p:sp>
      <p:grpSp>
        <p:nvGrpSpPr>
          <p:cNvPr id="382" name="Google Shape;382;p21"/>
          <p:cNvGrpSpPr/>
          <p:nvPr/>
        </p:nvGrpSpPr>
        <p:grpSpPr>
          <a:xfrm>
            <a:off x="290456" y="2104230"/>
            <a:ext cx="5233979" cy="2372664"/>
            <a:chOff x="725" y="1818"/>
            <a:chExt cx="4396" cy="1561"/>
          </a:xfrm>
        </p:grpSpPr>
        <p:sp>
          <p:nvSpPr>
            <p:cNvPr id="383" name="Google Shape;383;p21"/>
            <p:cNvSpPr txBox="1"/>
            <p:nvPr/>
          </p:nvSpPr>
          <p:spPr>
            <a:xfrm>
              <a:off x="2054" y="2437"/>
              <a:ext cx="805" cy="1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Résultat</a:t>
              </a:r>
              <a:endParaRPr/>
            </a:p>
          </p:txBody>
        </p:sp>
        <p:sp>
          <p:nvSpPr>
            <p:cNvPr id="384" name="Google Shape;384;p21"/>
            <p:cNvSpPr/>
            <p:nvPr/>
          </p:nvSpPr>
          <p:spPr>
            <a:xfrm>
              <a:off x="1826" y="1818"/>
              <a:ext cx="1070" cy="1192"/>
            </a:xfrm>
            <a:prstGeom prst="rect">
              <a:avLst/>
            </a:prstGeom>
            <a:solidFill>
              <a:srgbClr val="FFE8CB"/>
            </a:solidFill>
            <a:ln cap="flat" cmpd="sng" w="9525">
              <a:solidFill>
                <a:srgbClr val="B1B1B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21"/>
            <p:cNvSpPr/>
            <p:nvPr/>
          </p:nvSpPr>
          <p:spPr>
            <a:xfrm>
              <a:off x="3049" y="1818"/>
              <a:ext cx="1069" cy="1467"/>
            </a:xfrm>
            <a:prstGeom prst="rect">
              <a:avLst/>
            </a:prstGeom>
            <a:solidFill>
              <a:schemeClr val="accent5"/>
            </a:solidFill>
            <a:ln cap="flat" cmpd="sng" w="9525">
              <a:solidFill>
                <a:srgbClr val="B1B1B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6" name="Google Shape;386;p21"/>
            <p:cNvSpPr txBox="1"/>
            <p:nvPr/>
          </p:nvSpPr>
          <p:spPr>
            <a:xfrm>
              <a:off x="1892" y="1941"/>
              <a:ext cx="1070" cy="1201"/>
            </a:xfrm>
            <a:prstGeom prst="rect">
              <a:avLst/>
            </a:prstGeom>
            <a:noFill/>
            <a:ln>
              <a:noFill/>
            </a:ln>
          </p:spPr>
          <p:txBody>
            <a:bodyPr anchorCtr="0" anchor="t" bIns="45700" lIns="91425" spcFirstLastPara="1" rIns="91425" wrap="square" tIns="45700">
              <a:noAutofit/>
            </a:bodyPr>
            <a:lstStyle/>
            <a:p>
              <a:pPr indent="-52387" lvl="0" marL="0" marR="0" rtl="0" algn="l">
                <a:lnSpc>
                  <a:spcPct val="100000"/>
                </a:lnSpc>
                <a:spcBef>
                  <a:spcPts val="0"/>
                </a:spcBef>
                <a:spcAft>
                  <a:spcPts val="0"/>
                </a:spcAft>
                <a:buClr>
                  <a:srgbClr val="000000"/>
                </a:buClr>
                <a:buSzPts val="825"/>
                <a:buFont typeface="Arial"/>
                <a:buChar char="-"/>
              </a:pPr>
              <a:r>
                <a:rPr b="0" i="0" lang="de-DE" sz="825" u="none" cap="none" strike="noStrike">
                  <a:solidFill>
                    <a:schemeClr val="dk1"/>
                  </a:solidFill>
                  <a:latin typeface="Arial"/>
                  <a:ea typeface="Arial"/>
                  <a:cs typeface="Arial"/>
                  <a:sym typeface="Arial"/>
                </a:rPr>
                <a:t> </a:t>
              </a:r>
              <a:r>
                <a:rPr b="0" i="0" lang="de-DE" sz="825" u="none" cap="none" strike="noStrike">
                  <a:solidFill>
                    <a:schemeClr val="dk1"/>
                  </a:solidFill>
                  <a:highlight>
                    <a:srgbClr val="FFFF00"/>
                  </a:highlight>
                  <a:latin typeface="Arial"/>
                  <a:ea typeface="Arial"/>
                  <a:cs typeface="Arial"/>
                  <a:sym typeface="Arial"/>
                </a:rPr>
                <a:t>COGS</a:t>
              </a:r>
              <a:br>
                <a:rPr b="0" i="0" lang="de-DE" sz="825" u="none" cap="none" strike="noStrike">
                  <a:solidFill>
                    <a:schemeClr val="dk1"/>
                  </a:solidFill>
                  <a:latin typeface="Arial"/>
                  <a:ea typeface="Arial"/>
                  <a:cs typeface="Arial"/>
                  <a:sym typeface="Arial"/>
                </a:rPr>
              </a:br>
              <a:r>
                <a:rPr b="0" i="0" lang="de-DE" sz="825" u="none" cap="none" strike="noStrike">
                  <a:solidFill>
                    <a:schemeClr val="dk1"/>
                  </a:solidFill>
                  <a:latin typeface="Arial"/>
                  <a:ea typeface="Arial"/>
                  <a:cs typeface="Arial"/>
                  <a:sym typeface="Arial"/>
                </a:rPr>
                <a:t>- </a:t>
              </a:r>
              <a:r>
                <a:rPr b="0" i="0" lang="de-DE" sz="825" u="none" cap="none" strike="noStrike">
                  <a:solidFill>
                    <a:schemeClr val="dk1"/>
                  </a:solidFill>
                  <a:highlight>
                    <a:srgbClr val="FFFF00"/>
                  </a:highlight>
                  <a:latin typeface="Arial"/>
                  <a:ea typeface="Arial"/>
                  <a:cs typeface="Arial"/>
                  <a:sym typeface="Arial"/>
                </a:rPr>
                <a:t>Fuel &amp;Energy</a:t>
              </a:r>
              <a:endParaRPr b="0" i="0" sz="1400" u="none" cap="none" strike="noStrike">
                <a:solidFill>
                  <a:srgbClr val="000000"/>
                </a:solidFill>
                <a:highlight>
                  <a:srgbClr val="FFFF00"/>
                </a:highlight>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 General expenses</a:t>
              </a:r>
              <a:endParaRPr b="0" i="0" sz="1400" u="none" cap="none" strike="noStrike">
                <a:solidFill>
                  <a:srgbClr val="000000"/>
                </a:solidFill>
                <a:highlight>
                  <a:srgbClr val="FFFF00"/>
                </a:highlight>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 Employee salary costs</a:t>
              </a:r>
              <a:br>
                <a:rPr b="0" i="0" lang="de-DE" sz="825" u="none" cap="none" strike="noStrike">
                  <a:solidFill>
                    <a:schemeClr val="dk1"/>
                  </a:solidFill>
                  <a:latin typeface="Arial"/>
                  <a:ea typeface="Arial"/>
                  <a:cs typeface="Arial"/>
                  <a:sym typeface="Arial"/>
                </a:rPr>
              </a:br>
              <a:r>
                <a:rPr b="0" i="0" lang="de-DE" sz="825" u="none" cap="none" strike="noStrike">
                  <a:solidFill>
                    <a:schemeClr val="dk1"/>
                  </a:solidFill>
                  <a:latin typeface="Arial"/>
                  <a:ea typeface="Arial"/>
                  <a:cs typeface="Arial"/>
                  <a:sym typeface="Arial"/>
                </a:rPr>
                <a:t>- </a:t>
              </a:r>
              <a:r>
                <a:rPr b="0" i="0" lang="de-DE" sz="825" u="none" cap="none" strike="noStrike">
                  <a:solidFill>
                    <a:schemeClr val="dk1"/>
                  </a:solidFill>
                  <a:highlight>
                    <a:srgbClr val="FED211"/>
                  </a:highlight>
                  <a:latin typeface="Arial"/>
                  <a:ea typeface="Arial"/>
                  <a:cs typeface="Arial"/>
                  <a:sym typeface="Arial"/>
                </a:rPr>
                <a:t>Cost of debt financing</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latin typeface="Arial"/>
                  <a:ea typeface="Arial"/>
                  <a:cs typeface="Arial"/>
                  <a:sym typeface="Arial"/>
                </a:rPr>
                <a:t>Taxes</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5"/>
                </a:spcBef>
                <a:spcAft>
                  <a:spcPts val="0"/>
                </a:spcAft>
                <a:buClr>
                  <a:srgbClr val="000000"/>
                </a:buClr>
                <a:buSzPts val="825"/>
                <a:buFont typeface="Arial"/>
                <a:buChar char="-"/>
              </a:pPr>
              <a:r>
                <a:rPr b="0" i="0" lang="de-DE" sz="825" u="none" cap="none" strike="noStrike">
                  <a:solidFill>
                    <a:schemeClr val="dk1"/>
                  </a:solidFill>
                  <a:highlight>
                    <a:srgbClr val="A3D869"/>
                  </a:highlight>
                  <a:latin typeface="Arial"/>
                  <a:ea typeface="Arial"/>
                  <a:cs typeface="Arial"/>
                  <a:sym typeface="Arial"/>
                </a:rPr>
                <a:t> D&amp;A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sp>
          <p:nvSpPr>
            <p:cNvPr id="387" name="Google Shape;387;p21"/>
            <p:cNvSpPr txBox="1"/>
            <p:nvPr/>
          </p:nvSpPr>
          <p:spPr>
            <a:xfrm>
              <a:off x="3058" y="2179"/>
              <a:ext cx="1074" cy="697"/>
            </a:xfrm>
            <a:prstGeom prst="rect">
              <a:avLst/>
            </a:prstGeom>
            <a:noFill/>
            <a:ln>
              <a:noFill/>
            </a:ln>
          </p:spPr>
          <p:txBody>
            <a:bodyPr anchorCtr="0" anchor="t" bIns="45700" lIns="91425" spcFirstLastPara="1" rIns="91425" wrap="square" tIns="45700">
              <a:spAutoFit/>
            </a:bodyPr>
            <a:lstStyle/>
            <a:p>
              <a:pPr indent="-52387" lvl="0" marL="0" marR="0" rtl="0" algn="l">
                <a:lnSpc>
                  <a:spcPct val="100000"/>
                </a:lnSpc>
                <a:spcBef>
                  <a:spcPts val="0"/>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Revenues</a:t>
              </a:r>
              <a:endParaRPr/>
            </a:p>
            <a:p>
              <a:pPr indent="-52387" lvl="0" marL="0" marR="0" rtl="0" algn="l">
                <a:lnSpc>
                  <a:spcPct val="100000"/>
                </a:lnSpc>
                <a:spcBef>
                  <a:spcPts val="413"/>
                </a:spcBef>
                <a:spcAft>
                  <a:spcPts val="0"/>
                </a:spcAft>
                <a:buClr>
                  <a:srgbClr val="000000"/>
                </a:buClr>
                <a:buSzPts val="825"/>
                <a:buFont typeface="Arial"/>
                <a:buChar char="-"/>
              </a:pPr>
              <a:r>
                <a:rPr b="0" i="0" lang="de-DE" sz="825" u="none" cap="none" strike="noStrike">
                  <a:solidFill>
                    <a:schemeClr val="dk1"/>
                  </a:solidFill>
                  <a:highlight>
                    <a:srgbClr val="FFFF00"/>
                  </a:highlight>
                  <a:latin typeface="Arial"/>
                  <a:ea typeface="Arial"/>
                  <a:cs typeface="Arial"/>
                  <a:sym typeface="Arial"/>
                </a:rPr>
                <a:t>Grants</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13"/>
                </a:spcBef>
                <a:spcAft>
                  <a:spcPts val="0"/>
                </a:spcAft>
                <a:buClr>
                  <a:srgbClr val="000000"/>
                </a:buClr>
                <a:buSzPts val="825"/>
                <a:buFont typeface="Arial"/>
                <a:buChar char="-"/>
              </a:pPr>
              <a:r>
                <a:rPr b="0" i="0" lang="de-DE" sz="825" u="none" cap="none" strike="noStrike">
                  <a:solidFill>
                    <a:schemeClr val="dk1"/>
                  </a:solidFill>
                  <a:highlight>
                    <a:srgbClr val="A3D869"/>
                  </a:highlight>
                  <a:latin typeface="Arial"/>
                  <a:ea typeface="Arial"/>
                  <a:cs typeface="Arial"/>
                  <a:sym typeface="Arial"/>
                </a:rPr>
                <a:t>Reversal of provision or amortization</a:t>
              </a:r>
              <a:endParaRPr b="0" i="0" sz="1400" u="none" cap="none" strike="noStrike">
                <a:solidFill>
                  <a:srgbClr val="000000"/>
                </a:solidFill>
                <a:latin typeface="Arial"/>
                <a:ea typeface="Arial"/>
                <a:cs typeface="Arial"/>
                <a:sym typeface="Arial"/>
              </a:endParaRPr>
            </a:p>
            <a:p>
              <a:pPr indent="-52387" lvl="0" marL="0" marR="0" rtl="0" algn="l">
                <a:lnSpc>
                  <a:spcPct val="100000"/>
                </a:lnSpc>
                <a:spcBef>
                  <a:spcPts val="413"/>
                </a:spcBef>
                <a:spcAft>
                  <a:spcPts val="0"/>
                </a:spcAft>
                <a:buClr>
                  <a:srgbClr val="000000"/>
                </a:buClr>
                <a:buSzPts val="825"/>
                <a:buFont typeface="Arial"/>
                <a:buChar char="-"/>
              </a:pPr>
              <a:r>
                <a:rPr b="0" i="0" lang="de-DE" sz="825" u="none" cap="none" strike="noStrike">
                  <a:solidFill>
                    <a:schemeClr val="dk1"/>
                  </a:solidFill>
                  <a:highlight>
                    <a:srgbClr val="FED211"/>
                  </a:highlight>
                  <a:latin typeface="Arial"/>
                  <a:ea typeface="Arial"/>
                  <a:cs typeface="Arial"/>
                  <a:sym typeface="Arial"/>
                </a:rPr>
                <a:t>Financial revenues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13"/>
                </a:spcBef>
                <a:spcAft>
                  <a:spcPts val="0"/>
                </a:spcAft>
                <a:buClr>
                  <a:srgbClr val="000000"/>
                </a:buClr>
                <a:buSzPts val="825"/>
                <a:buFont typeface="Arial"/>
                <a:buNone/>
              </a:pPr>
              <a:r>
                <a:t/>
              </a:r>
              <a:endParaRPr b="0" i="0" sz="825" u="none" cap="none" strike="noStrike">
                <a:solidFill>
                  <a:schemeClr val="dk1"/>
                </a:solidFill>
                <a:latin typeface="Arial"/>
                <a:ea typeface="Arial"/>
                <a:cs typeface="Arial"/>
                <a:sym typeface="Arial"/>
              </a:endParaRPr>
            </a:p>
          </p:txBody>
        </p:sp>
        <p:cxnSp>
          <p:nvCxnSpPr>
            <p:cNvPr id="388" name="Google Shape;388;p21"/>
            <p:cNvCxnSpPr/>
            <p:nvPr/>
          </p:nvCxnSpPr>
          <p:spPr>
            <a:xfrm>
              <a:off x="1420" y="2123"/>
              <a:ext cx="644" cy="3"/>
            </a:xfrm>
            <a:prstGeom prst="straightConnector1">
              <a:avLst/>
            </a:prstGeom>
            <a:noFill/>
            <a:ln cap="flat" cmpd="sng" w="9525">
              <a:solidFill>
                <a:schemeClr val="dk1"/>
              </a:solidFill>
              <a:prstDash val="solid"/>
              <a:round/>
              <a:headEnd len="sm" w="sm" type="none"/>
              <a:tailEnd len="med" w="med" type="triangle"/>
            </a:ln>
          </p:spPr>
        </p:cxnSp>
        <p:sp>
          <p:nvSpPr>
            <p:cNvPr id="389" name="Google Shape;389;p21"/>
            <p:cNvSpPr txBox="1"/>
            <p:nvPr/>
          </p:nvSpPr>
          <p:spPr>
            <a:xfrm>
              <a:off x="4221" y="1941"/>
              <a:ext cx="9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de-DE" sz="1100">
                  <a:solidFill>
                    <a:schemeClr val="dk1"/>
                  </a:solidFill>
                </a:rPr>
                <a:t>Revenus générés</a:t>
              </a:r>
              <a:endParaRPr b="0" i="0" sz="1200" u="none" cap="none" strike="noStrike">
                <a:solidFill>
                  <a:srgbClr val="000000"/>
                </a:solidFill>
                <a:latin typeface="Arial"/>
                <a:ea typeface="Arial"/>
                <a:cs typeface="Arial"/>
                <a:sym typeface="Arial"/>
              </a:endParaRPr>
            </a:p>
          </p:txBody>
        </p:sp>
        <p:sp>
          <p:nvSpPr>
            <p:cNvPr id="390" name="Google Shape;390;p21"/>
            <p:cNvSpPr txBox="1"/>
            <p:nvPr/>
          </p:nvSpPr>
          <p:spPr>
            <a:xfrm>
              <a:off x="725" y="1901"/>
              <a:ext cx="900" cy="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de-DE" sz="1100">
                  <a:solidFill>
                    <a:schemeClr val="dk1"/>
                  </a:solidFill>
                </a:rPr>
                <a:t>Dépenses générées par les opérations</a:t>
              </a:r>
              <a:endParaRPr b="0" i="0" sz="1200" u="none" cap="none" strike="noStrike">
                <a:solidFill>
                  <a:srgbClr val="000000"/>
                </a:solidFill>
                <a:latin typeface="Arial"/>
                <a:ea typeface="Arial"/>
                <a:cs typeface="Arial"/>
                <a:sym typeface="Arial"/>
              </a:endParaRPr>
            </a:p>
          </p:txBody>
        </p:sp>
        <p:sp>
          <p:nvSpPr>
            <p:cNvPr id="391" name="Google Shape;391;p21"/>
            <p:cNvSpPr/>
            <p:nvPr/>
          </p:nvSpPr>
          <p:spPr>
            <a:xfrm>
              <a:off x="1837" y="3066"/>
              <a:ext cx="1070" cy="222"/>
            </a:xfrm>
            <a:prstGeom prst="rect">
              <a:avLst/>
            </a:prstGeom>
            <a:solidFill>
              <a:srgbClr val="FFBA6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92" name="Google Shape;392;p21"/>
            <p:cNvCxnSpPr/>
            <p:nvPr/>
          </p:nvCxnSpPr>
          <p:spPr>
            <a:xfrm>
              <a:off x="3555" y="2121"/>
              <a:ext cx="641" cy="0"/>
            </a:xfrm>
            <a:prstGeom prst="straightConnector1">
              <a:avLst/>
            </a:prstGeom>
            <a:noFill/>
            <a:ln cap="flat" cmpd="sng" w="9525">
              <a:solidFill>
                <a:schemeClr val="dk1"/>
              </a:solidFill>
              <a:prstDash val="solid"/>
              <a:round/>
              <a:headEnd len="sm" w="sm" type="none"/>
              <a:tailEnd len="med" w="med" type="triangle"/>
            </a:ln>
          </p:spPr>
        </p:cxnSp>
        <p:cxnSp>
          <p:nvCxnSpPr>
            <p:cNvPr id="393" name="Google Shape;393;p21"/>
            <p:cNvCxnSpPr/>
            <p:nvPr/>
          </p:nvCxnSpPr>
          <p:spPr>
            <a:xfrm flipH="1" rot="10800000">
              <a:off x="1423" y="3141"/>
              <a:ext cx="389" cy="7"/>
            </a:xfrm>
            <a:prstGeom prst="straightConnector1">
              <a:avLst/>
            </a:prstGeom>
            <a:noFill/>
            <a:ln cap="flat" cmpd="sng" w="9525">
              <a:solidFill>
                <a:schemeClr val="dk1"/>
              </a:solidFill>
              <a:prstDash val="solid"/>
              <a:round/>
              <a:headEnd len="sm" w="sm" type="none"/>
              <a:tailEnd len="med" w="med" type="triangle"/>
            </a:ln>
          </p:spPr>
        </p:cxnSp>
        <p:sp>
          <p:nvSpPr>
            <p:cNvPr id="394" name="Google Shape;394;p21"/>
            <p:cNvSpPr txBox="1"/>
            <p:nvPr/>
          </p:nvSpPr>
          <p:spPr>
            <a:xfrm>
              <a:off x="765" y="2864"/>
              <a:ext cx="9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de-DE" sz="1100">
                  <a:solidFill>
                    <a:schemeClr val="dk1"/>
                  </a:solidFill>
                </a:rPr>
                <a:t>La richesse générée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1" i="0" lang="de-DE" sz="1100" u="none" cap="none" strike="noStrike">
                  <a:solidFill>
                    <a:schemeClr val="dk1"/>
                  </a:solidFill>
                  <a:latin typeface="Arial"/>
                  <a:ea typeface="Arial"/>
                  <a:cs typeface="Arial"/>
                  <a:sym typeface="Arial"/>
                </a:rPr>
                <a:t>(+ or -)</a:t>
              </a:r>
              <a:endParaRPr b="0" i="0" sz="1200" u="none" cap="none" strike="noStrike">
                <a:solidFill>
                  <a:srgbClr val="000000"/>
                </a:solidFill>
                <a:latin typeface="Arial"/>
                <a:ea typeface="Arial"/>
                <a:cs typeface="Arial"/>
                <a:sym typeface="Arial"/>
              </a:endParaRPr>
            </a:p>
          </p:txBody>
        </p:sp>
        <p:sp>
          <p:nvSpPr>
            <p:cNvPr id="395" name="Google Shape;395;p21"/>
            <p:cNvSpPr txBox="1"/>
            <p:nvPr/>
          </p:nvSpPr>
          <p:spPr>
            <a:xfrm>
              <a:off x="1826" y="3079"/>
              <a:ext cx="9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de-DE" sz="1200">
                  <a:solidFill>
                    <a:schemeClr val="dk1"/>
                  </a:solidFill>
                </a:rPr>
                <a:t>Revenu net</a:t>
              </a:r>
              <a:endParaRPr b="0" i="0" sz="1400" u="none" cap="none" strike="noStrike">
                <a:solidFill>
                  <a:srgbClr val="000000"/>
                </a:solidFill>
                <a:latin typeface="Arial"/>
                <a:ea typeface="Arial"/>
                <a:cs typeface="Arial"/>
                <a:sym typeface="Arial"/>
              </a:endParaRPr>
            </a:p>
          </p:txBody>
        </p:sp>
      </p:grpSp>
      <p:sp>
        <p:nvSpPr>
          <p:cNvPr id="396" name="Google Shape;396;p21"/>
          <p:cNvSpPr txBox="1"/>
          <p:nvPr/>
        </p:nvSpPr>
        <p:spPr>
          <a:xfrm>
            <a:off x="6057900" y="4767263"/>
            <a:ext cx="1600200"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sp>
        <p:nvSpPr>
          <p:cNvPr id="397" name="Google Shape;397;p21"/>
          <p:cNvSpPr txBox="1"/>
          <p:nvPr>
            <p:ph idx="1" type="body"/>
          </p:nvPr>
        </p:nvSpPr>
        <p:spPr>
          <a:xfrm>
            <a:off x="4822945" y="1227473"/>
            <a:ext cx="4227680" cy="2801489"/>
          </a:xfrm>
          <a:prstGeom prst="rect">
            <a:avLst/>
          </a:prstGeom>
          <a:noFill/>
          <a:ln>
            <a:noFill/>
          </a:ln>
        </p:spPr>
        <p:txBody>
          <a:bodyPr anchorCtr="0" anchor="t" bIns="91425" lIns="91425" spcFirstLastPara="1" rIns="91425" wrap="square" tIns="91425">
            <a:noAutofit/>
          </a:bodyPr>
          <a:lstStyle/>
          <a:p>
            <a:pPr indent="-342900" lvl="0" marL="457200" rtl="0" algn="l">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Cash flow potentiellement généré par l'activité = EBITDA (earnings before interest taxes, depreciation and amortization)</a:t>
            </a:r>
            <a:endParaRPr/>
          </a:p>
          <a:p>
            <a:pPr indent="-228600" lvl="0" marL="457200" rtl="0" algn="l">
              <a:lnSpc>
                <a:spcPct val="115000"/>
              </a:lnSpc>
              <a:spcBef>
                <a:spcPts val="0"/>
              </a:spcBef>
              <a:spcAft>
                <a:spcPts val="0"/>
              </a:spcAft>
              <a:buSzPts val="1800"/>
              <a:buFont typeface="Noto Sans Symbols"/>
              <a:buNone/>
            </a:pPr>
            <a:r>
              <a:t/>
            </a:r>
            <a:endParaRPr sz="1050">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342900" lvl="0" marL="457200" rtl="0" algn="l">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L'EBITDA ne reflète pas les divergences générées par les cycles de production/marketing (alias BFR).</a:t>
            </a:r>
            <a:endParaRPr>
              <a:solidFill>
                <a:srgbClr val="000000"/>
              </a:solidFill>
              <a:latin typeface="Arial"/>
              <a:ea typeface="Arial"/>
              <a:cs typeface="Arial"/>
              <a:sym typeface="Arial"/>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342900" lvl="0" marL="457200" rtl="0" algn="l">
              <a:lnSpc>
                <a:spcPct val="80000"/>
              </a:lnSpc>
              <a:spcBef>
                <a:spcPts val="0"/>
              </a:spcBef>
              <a:spcAft>
                <a:spcPts val="0"/>
              </a:spcAft>
              <a:buClr>
                <a:schemeClr val="dk1"/>
              </a:buClr>
              <a:buSzPts val="1800"/>
              <a:buFont typeface="Noto Sans"/>
              <a:buChar char="−"/>
            </a:pPr>
            <a:r>
              <a:rPr lang="de-DE">
                <a:solidFill>
                  <a:srgbClr val="000000"/>
                </a:solidFill>
                <a:latin typeface="Arial"/>
                <a:ea typeface="Arial"/>
                <a:cs typeface="Arial"/>
                <a:sym typeface="Arial"/>
              </a:rPr>
              <a:t>EBITDA n - Variation du BFR (n -(n-1)) = Flux de trésorerie d'exploitation n</a:t>
            </a:r>
            <a:endParaRPr/>
          </a:p>
          <a:p>
            <a:pPr indent="-228600" lvl="0" marL="457200" rtl="0" algn="l">
              <a:lnSpc>
                <a:spcPct val="80000"/>
              </a:lnSpc>
              <a:spcBef>
                <a:spcPts val="0"/>
              </a:spcBef>
              <a:spcAft>
                <a:spcPts val="0"/>
              </a:spcAft>
              <a:buClr>
                <a:schemeClr val="dk1"/>
              </a:buClr>
              <a:buSzPts val="1800"/>
              <a:buFont typeface="Noto Sans"/>
              <a:buNone/>
            </a:pPr>
            <a:r>
              <a:t/>
            </a:r>
            <a:endParaRPr>
              <a:solidFill>
                <a:srgbClr val="000000"/>
              </a:solidFill>
              <a:latin typeface="Arial"/>
              <a:ea typeface="Arial"/>
              <a:cs typeface="Arial"/>
              <a:sym typeface="Arial"/>
            </a:endParaRPr>
          </a:p>
          <a:p>
            <a:pPr indent="-228600" lvl="1" marL="914400" rtl="0" algn="l">
              <a:lnSpc>
                <a:spcPct val="100000"/>
              </a:lnSpc>
              <a:spcBef>
                <a:spcPts val="0"/>
              </a:spcBef>
              <a:spcAft>
                <a:spcPts val="0"/>
              </a:spcAft>
              <a:buClr>
                <a:srgbClr val="000000"/>
              </a:buClr>
              <a:buSzPts val="1200"/>
              <a:buFont typeface="Arial"/>
              <a:buNone/>
            </a:pPr>
            <a:r>
              <a:t/>
            </a:r>
            <a:endParaRPr sz="1400">
              <a:solidFill>
                <a:srgbClr val="000000"/>
              </a:solidFill>
              <a:latin typeface="Arial"/>
              <a:ea typeface="Arial"/>
              <a:cs typeface="Arial"/>
              <a:sym typeface="Arial"/>
            </a:endParaRPr>
          </a:p>
        </p:txBody>
      </p:sp>
      <p:graphicFrame>
        <p:nvGraphicFramePr>
          <p:cNvPr id="398" name="Google Shape;398;p21"/>
          <p:cNvGraphicFramePr/>
          <p:nvPr/>
        </p:nvGraphicFramePr>
        <p:xfrm>
          <a:off x="5429195" y="1974016"/>
          <a:ext cx="3000000" cy="3000000"/>
        </p:xfrm>
        <a:graphic>
          <a:graphicData uri="http://schemas.openxmlformats.org/drawingml/2006/table">
            <a:tbl>
              <a:tblPr bandRow="1">
                <a:gradFill>
                  <a:gsLst>
                    <a:gs pos="0">
                      <a:srgbClr val="FFB576"/>
                    </a:gs>
                    <a:gs pos="35000">
                      <a:srgbClr val="FFCA9F"/>
                    </a:gs>
                    <a:gs pos="100000">
                      <a:srgbClr val="FFE9D7"/>
                    </a:gs>
                  </a:gsLst>
                  <a:lin ang="16200000" scaled="0"/>
                </a:gradFill>
                <a:tableStyleId>{BF1AD421-8264-4568-8545-B368AD2D2836}</a:tableStyleId>
              </a:tblPr>
              <a:tblGrid>
                <a:gridCol w="3085425"/>
              </a:tblGrid>
              <a:tr h="250325">
                <a:tc>
                  <a:txBody>
                    <a:bodyPr/>
                    <a:lstStyle/>
                    <a:p>
                      <a:pPr indent="0" lvl="1" marL="0" marR="0" rtl="0" algn="l">
                        <a:lnSpc>
                          <a:spcPct val="100000"/>
                        </a:lnSpc>
                        <a:spcBef>
                          <a:spcPts val="0"/>
                        </a:spcBef>
                        <a:spcAft>
                          <a:spcPts val="0"/>
                        </a:spcAft>
                        <a:buClr>
                          <a:srgbClr val="000000"/>
                        </a:buClr>
                        <a:buSzPts val="1800"/>
                        <a:buFont typeface="Arial"/>
                        <a:buNone/>
                      </a:pPr>
                      <a:r>
                        <a:rPr lang="de-DE" sz="1100"/>
                        <a:t>Revenu net</a:t>
                      </a:r>
                      <a:endParaRPr b="1" i="0" sz="1100" u="none" cap="none" strike="noStrike">
                        <a:solidFill>
                          <a:schemeClr val="lt1"/>
                        </a:solidFill>
                        <a:latin typeface="Arial"/>
                        <a:ea typeface="Arial"/>
                        <a:cs typeface="Arial"/>
                        <a:sym typeface="Arial"/>
                      </a:endParaRPr>
                    </a:p>
                  </a:txBody>
                  <a:tcPr marT="34300" marB="34300" marR="68575" marL="68575"/>
                </a:tc>
              </a:tr>
              <a:tr h="246375">
                <a:tc>
                  <a:txBody>
                    <a:bodyPr/>
                    <a:lstStyle/>
                    <a:p>
                      <a:pPr indent="0" lvl="0" marL="0" marR="0" rtl="0" algn="l">
                        <a:lnSpc>
                          <a:spcPct val="100000"/>
                        </a:lnSpc>
                        <a:spcBef>
                          <a:spcPts val="0"/>
                        </a:spcBef>
                        <a:spcAft>
                          <a:spcPts val="0"/>
                        </a:spcAft>
                        <a:buClr>
                          <a:srgbClr val="000000"/>
                        </a:buClr>
                        <a:buSzPts val="1600"/>
                        <a:buFont typeface="Arial"/>
                        <a:buNone/>
                      </a:pPr>
                      <a:r>
                        <a:rPr lang="de-DE" sz="1100"/>
                        <a:t>+/- dépenses non monétaires et non liées à l'exploitation (D&amp;A, éléments non récurrents)</a:t>
                      </a:r>
                      <a:endParaRPr b="1" i="0" sz="1100" u="none" cap="none" strike="noStrike">
                        <a:solidFill>
                          <a:srgbClr val="000000"/>
                        </a:solidFill>
                        <a:latin typeface="Arial"/>
                        <a:ea typeface="Arial"/>
                        <a:cs typeface="Arial"/>
                        <a:sym typeface="Arial"/>
                      </a:endParaRPr>
                    </a:p>
                  </a:txBody>
                  <a:tcPr marT="34300" marB="34300" marR="68575" marL="6857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ph idx="12" type="sldNum"/>
          </p:nvPr>
        </p:nvSpPr>
        <p:spPr>
          <a:xfrm>
            <a:off x="8497999" y="4688759"/>
            <a:ext cx="548700" cy="393600"/>
          </a:xfrm>
          <a:prstGeom prst="rect">
            <a:avLst/>
          </a:prstGeom>
          <a:noFill/>
          <a:ln>
            <a:noFill/>
          </a:ln>
        </p:spPr>
        <p:txBody>
          <a:bodyPr anchorCtr="0" anchor="t" bIns="27600" lIns="55200" spcFirstLastPara="1" rIns="55200" wrap="square" tIns="27600">
            <a:noAutofit/>
          </a:bodyPr>
          <a:lstStyle/>
          <a:p>
            <a:pPr indent="0" lvl="0" marL="0" marR="0" rtl="0" algn="ctr">
              <a:lnSpc>
                <a:spcPct val="100000"/>
              </a:lnSpc>
              <a:spcBef>
                <a:spcPts val="0"/>
              </a:spcBef>
              <a:spcAft>
                <a:spcPts val="0"/>
              </a:spcAft>
              <a:buClr>
                <a:srgbClr val="000000"/>
              </a:buClr>
              <a:buSzPts val="750"/>
              <a:buFont typeface="Arial"/>
              <a:buNone/>
            </a:pPr>
            <a:fld id="{00000000-1234-1234-1234-123412341234}" type="slidenum">
              <a:rPr b="0" i="0" lang="de-DE" sz="750" u="none" cap="none" strike="noStrike">
                <a:solidFill>
                  <a:schemeClr val="lt1"/>
                </a:solidFill>
                <a:latin typeface="Candara"/>
                <a:ea typeface="Candara"/>
                <a:cs typeface="Candara"/>
                <a:sym typeface="Candara"/>
              </a:rPr>
              <a:t>‹#›</a:t>
            </a:fld>
            <a:endParaRPr b="0" i="0" sz="1050" u="none" cap="none" strike="noStrike">
              <a:solidFill>
                <a:schemeClr val="lt1"/>
              </a:solidFill>
              <a:latin typeface="Arial"/>
              <a:ea typeface="Arial"/>
              <a:cs typeface="Arial"/>
              <a:sym typeface="Arial"/>
            </a:endParaRPr>
          </a:p>
        </p:txBody>
      </p:sp>
      <p:sp>
        <p:nvSpPr>
          <p:cNvPr id="405" name="Google Shape;405;p25"/>
          <p:cNvSpPr txBox="1"/>
          <p:nvPr>
            <p:ph idx="4294967295" type="title"/>
          </p:nvPr>
        </p:nvSpPr>
        <p:spPr>
          <a:xfrm>
            <a:off x="1643077" y="444475"/>
            <a:ext cx="7398000" cy="63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100"/>
              <a:t>Bilan : ce que l'entreprise possède, ce qu'elle doit et ce qu'elle vaut. </a:t>
            </a:r>
            <a:endParaRPr sz="2100"/>
          </a:p>
          <a:p>
            <a:pPr indent="0" lvl="0" marL="0" rtl="0" algn="l">
              <a:lnSpc>
                <a:spcPct val="100000"/>
              </a:lnSpc>
              <a:spcBef>
                <a:spcPts val="0"/>
              </a:spcBef>
              <a:spcAft>
                <a:spcPts val="0"/>
              </a:spcAft>
              <a:buClr>
                <a:schemeClr val="dk2"/>
              </a:buClr>
              <a:buSzPts val="1100"/>
              <a:buFont typeface="Arial"/>
              <a:buNone/>
            </a:pPr>
            <a:r>
              <a:t/>
            </a:r>
            <a:endParaRPr sz="2100"/>
          </a:p>
          <a:p>
            <a:pPr indent="0" lvl="0" marL="0" rtl="0" algn="l">
              <a:lnSpc>
                <a:spcPct val="100000"/>
              </a:lnSpc>
              <a:spcBef>
                <a:spcPts val="0"/>
              </a:spcBef>
              <a:spcAft>
                <a:spcPts val="0"/>
              </a:spcAft>
              <a:buSzPts val="3000"/>
              <a:buNone/>
            </a:pPr>
            <a:r>
              <a:t/>
            </a:r>
            <a:endParaRPr sz="2100"/>
          </a:p>
        </p:txBody>
      </p:sp>
      <p:sp>
        <p:nvSpPr>
          <p:cNvPr id="406" name="Google Shape;406;p25"/>
          <p:cNvSpPr txBox="1"/>
          <p:nvPr>
            <p:ph idx="4294967295" type="body"/>
          </p:nvPr>
        </p:nvSpPr>
        <p:spPr>
          <a:xfrm>
            <a:off x="1303735" y="1306500"/>
            <a:ext cx="7742963" cy="3657512"/>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Lato"/>
              <a:buNone/>
            </a:pPr>
            <a:r>
              <a:t/>
            </a:r>
            <a:endParaRPr sz="225"/>
          </a:p>
          <a:p>
            <a:pPr indent="-342900" lvl="0" marL="457200" rtl="0" algn="l">
              <a:lnSpc>
                <a:spcPct val="80000"/>
              </a:lnSpc>
              <a:spcBef>
                <a:spcPts val="0"/>
              </a:spcBef>
              <a:spcAft>
                <a:spcPts val="0"/>
              </a:spcAft>
              <a:buSzPts val="1350"/>
              <a:buChar char="●"/>
            </a:pPr>
            <a:r>
              <a:rPr lang="de-DE" sz="1400">
                <a:latin typeface="Arial"/>
                <a:ea typeface="Arial"/>
                <a:cs typeface="Arial"/>
                <a:sym typeface="Arial"/>
              </a:rPr>
              <a:t>Retrace tous les flux qui ne sont pas directement visibles dans le compte de résultat</a:t>
            </a:r>
            <a:endParaRPr sz="1400">
              <a:latin typeface="Arial"/>
              <a:ea typeface="Arial"/>
              <a:cs typeface="Arial"/>
              <a:sym typeface="Arial"/>
            </a:endParaRPr>
          </a:p>
          <a:p>
            <a:pPr indent="-342900" lvl="0" marL="457200" rtl="0" algn="l">
              <a:lnSpc>
                <a:spcPct val="80000"/>
              </a:lnSpc>
              <a:spcBef>
                <a:spcPts val="0"/>
              </a:spcBef>
              <a:spcAft>
                <a:spcPts val="0"/>
              </a:spcAft>
              <a:buSzPts val="1350"/>
              <a:buChar char="●"/>
            </a:pPr>
            <a:r>
              <a:rPr lang="de-DE" sz="1400">
                <a:latin typeface="Arial"/>
                <a:ea typeface="Arial"/>
                <a:cs typeface="Arial"/>
                <a:sym typeface="Arial"/>
              </a:rPr>
              <a:t>Permet de voir les divergences dans les flux de trésorerie du cycle d'exploitation.</a:t>
            </a:r>
            <a:endParaRPr sz="1400">
              <a:latin typeface="Arial"/>
              <a:ea typeface="Arial"/>
              <a:cs typeface="Arial"/>
              <a:sym typeface="Arial"/>
            </a:endParaRPr>
          </a:p>
        </p:txBody>
      </p:sp>
      <p:grpSp>
        <p:nvGrpSpPr>
          <p:cNvPr id="407" name="Google Shape;407;p25"/>
          <p:cNvGrpSpPr/>
          <p:nvPr/>
        </p:nvGrpSpPr>
        <p:grpSpPr>
          <a:xfrm>
            <a:off x="1303735" y="2095716"/>
            <a:ext cx="6190175" cy="2921011"/>
            <a:chOff x="108" y="2265"/>
            <a:chExt cx="3234" cy="2187"/>
          </a:xfrm>
        </p:grpSpPr>
        <p:sp>
          <p:nvSpPr>
            <p:cNvPr id="408" name="Google Shape;408;p25"/>
            <p:cNvSpPr txBox="1"/>
            <p:nvPr/>
          </p:nvSpPr>
          <p:spPr>
            <a:xfrm>
              <a:off x="893" y="4262"/>
              <a:ext cx="2449" cy="19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Assets = Liabilities &amp; equity</a:t>
              </a:r>
              <a:endParaRPr b="0" i="0" sz="1400" u="none" cap="none" strike="noStrike">
                <a:solidFill>
                  <a:srgbClr val="000000"/>
                </a:solidFill>
                <a:latin typeface="Arial"/>
                <a:ea typeface="Arial"/>
                <a:cs typeface="Arial"/>
                <a:sym typeface="Arial"/>
              </a:endParaRPr>
            </a:p>
          </p:txBody>
        </p:sp>
        <p:sp>
          <p:nvSpPr>
            <p:cNvPr id="409" name="Google Shape;409;p25"/>
            <p:cNvSpPr txBox="1"/>
            <p:nvPr/>
          </p:nvSpPr>
          <p:spPr>
            <a:xfrm>
              <a:off x="108" y="3055"/>
              <a:ext cx="900" cy="1200"/>
            </a:xfrm>
            <a:prstGeom prst="rect">
              <a:avLst/>
            </a:prstGeom>
            <a:solidFill>
              <a:schemeClr val="lt1">
                <a:alpha val="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100"/>
                <a:buFont typeface="Arial"/>
                <a:buNone/>
              </a:pPr>
              <a:r>
                <a:rPr lang="de-DE" sz="1200">
                  <a:solidFill>
                    <a:schemeClr val="dk1"/>
                  </a:solidFill>
                </a:rPr>
                <a:t>La partie inférieure reflète la stratégie d'investissement et de financement de l'entreprise.</a:t>
              </a:r>
              <a:endParaRPr sz="1200">
                <a:solidFill>
                  <a:schemeClr val="dk1"/>
                </a:solidFill>
              </a:endParaRPr>
            </a:p>
            <a:p>
              <a:pPr indent="0" lvl="0" marL="0" marR="0" rtl="0" algn="l">
                <a:lnSpc>
                  <a:spcPct val="100000"/>
                </a:lnSpc>
                <a:spcBef>
                  <a:spcPts val="0"/>
                </a:spcBef>
                <a:spcAft>
                  <a:spcPts val="0"/>
                </a:spcAft>
                <a:buClr>
                  <a:schemeClr val="dk2"/>
                </a:buClr>
                <a:buSzPts val="1100"/>
                <a:buFont typeface="Arial"/>
                <a:buNone/>
              </a:pPr>
              <a:r>
                <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chemeClr val="dk1"/>
                </a:solidFill>
              </a:endParaRPr>
            </a:p>
          </p:txBody>
        </p:sp>
        <p:sp>
          <p:nvSpPr>
            <p:cNvPr id="410" name="Google Shape;410;p25"/>
            <p:cNvSpPr txBox="1"/>
            <p:nvPr/>
          </p:nvSpPr>
          <p:spPr>
            <a:xfrm>
              <a:off x="108" y="2265"/>
              <a:ext cx="900" cy="900"/>
            </a:xfrm>
            <a:prstGeom prst="rect">
              <a:avLst/>
            </a:prstGeom>
            <a:solidFill>
              <a:schemeClr val="lt1">
                <a:alpha val="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de-DE" sz="1200">
                  <a:solidFill>
                    <a:schemeClr val="dk1"/>
                  </a:solidFill>
                </a:rPr>
                <a:t>La partie supérieure reflète le cycle d'exploitation de l'entreprise</a:t>
              </a:r>
              <a:endParaRPr b="0" i="0" sz="1400" u="none" cap="none" strike="noStrike">
                <a:solidFill>
                  <a:srgbClr val="000000"/>
                </a:solidFill>
                <a:latin typeface="Arial"/>
                <a:ea typeface="Arial"/>
                <a:cs typeface="Arial"/>
                <a:sym typeface="Arial"/>
              </a:endParaRPr>
            </a:p>
          </p:txBody>
        </p:sp>
      </p:grpSp>
      <p:sp>
        <p:nvSpPr>
          <p:cNvPr id="411" name="Google Shape;411;p25"/>
          <p:cNvSpPr/>
          <p:nvPr/>
        </p:nvSpPr>
        <p:spPr>
          <a:xfrm>
            <a:off x="2828925" y="1938001"/>
            <a:ext cx="2314575" cy="1302329"/>
          </a:xfrm>
          <a:prstGeom prst="roundRect">
            <a:avLst>
              <a:gd fmla="val 16667" name="adj"/>
            </a:avLst>
          </a:prstGeom>
          <a:solidFill>
            <a:srgbClr val="57C5FF"/>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Actifs courants</a:t>
            </a:r>
            <a:endParaRPr sz="1050">
              <a:solidFill>
                <a:schemeClr val="lt1"/>
              </a:solidFill>
            </a:endParaRPr>
          </a:p>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(stocks, comptes à recevoir (clients, bailleurs de fonds...) ; liquidités)</a:t>
            </a:r>
            <a:endParaRPr sz="1050">
              <a:solidFill>
                <a:schemeClr val="lt1"/>
              </a:solidFill>
            </a:endParaRPr>
          </a:p>
        </p:txBody>
      </p:sp>
      <p:sp>
        <p:nvSpPr>
          <p:cNvPr id="412" name="Google Shape;412;p25"/>
          <p:cNvSpPr/>
          <p:nvPr/>
        </p:nvSpPr>
        <p:spPr>
          <a:xfrm>
            <a:off x="2807378" y="3257207"/>
            <a:ext cx="2314500" cy="1302300"/>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Actifs non courants</a:t>
            </a:r>
            <a:endParaRPr sz="1050">
              <a:solidFill>
                <a:schemeClr val="lt1"/>
              </a:solidFill>
            </a:endParaRPr>
          </a:p>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(propriété, technologie, ...)</a:t>
            </a:r>
            <a:endParaRPr sz="1050">
              <a:solidFill>
                <a:schemeClr val="lt1"/>
              </a:solidFill>
            </a:endParaRPr>
          </a:p>
        </p:txBody>
      </p:sp>
      <p:sp>
        <p:nvSpPr>
          <p:cNvPr id="413" name="Google Shape;413;p25"/>
          <p:cNvSpPr/>
          <p:nvPr/>
        </p:nvSpPr>
        <p:spPr>
          <a:xfrm>
            <a:off x="5189349" y="1939998"/>
            <a:ext cx="2314500" cy="770400"/>
          </a:xfrm>
          <a:prstGeom prst="roundRect">
            <a:avLst>
              <a:gd fmla="val 16667" name="adj"/>
            </a:avLst>
          </a:prstGeom>
          <a:solidFill>
            <a:srgbClr val="FED21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Le passif à court terme</a:t>
            </a:r>
            <a:endParaRPr sz="1050">
              <a:solidFill>
                <a:schemeClr val="lt1"/>
              </a:solidFill>
            </a:endParaRPr>
          </a:p>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(comptes à payer -fournisseurs, employés, aide sociale...- dette à court terme...)</a:t>
            </a:r>
            <a:endParaRPr sz="1050">
              <a:solidFill>
                <a:schemeClr val="lt1"/>
              </a:solidFill>
            </a:endParaRPr>
          </a:p>
        </p:txBody>
      </p:sp>
      <p:sp>
        <p:nvSpPr>
          <p:cNvPr id="414" name="Google Shape;414;p25"/>
          <p:cNvSpPr/>
          <p:nvPr/>
        </p:nvSpPr>
        <p:spPr>
          <a:xfrm>
            <a:off x="5189339" y="2759268"/>
            <a:ext cx="2314575" cy="770251"/>
          </a:xfrm>
          <a:prstGeom prst="roundRect">
            <a:avLst>
              <a:gd fmla="val 16667" name="adj"/>
            </a:avLst>
          </a:prstGeom>
          <a:solidFill>
            <a:srgbClr val="FF79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Passif non courant</a:t>
            </a:r>
            <a:endParaRPr sz="1050">
              <a:solidFill>
                <a:schemeClr val="lt1"/>
              </a:solidFill>
            </a:endParaRPr>
          </a:p>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(dette moyenne/LT)</a:t>
            </a:r>
            <a:endParaRPr sz="1050">
              <a:solidFill>
                <a:schemeClr val="lt1"/>
              </a:solidFill>
            </a:endParaRPr>
          </a:p>
          <a:p>
            <a:pPr indent="0" lvl="0" marL="0" marR="0" rtl="0" algn="l">
              <a:lnSpc>
                <a:spcPct val="100000"/>
              </a:lnSpc>
              <a:spcBef>
                <a:spcPts val="0"/>
              </a:spcBef>
              <a:spcAft>
                <a:spcPts val="0"/>
              </a:spcAft>
              <a:buClr>
                <a:srgbClr val="000000"/>
              </a:buClr>
              <a:buSzPts val="1050"/>
              <a:buFont typeface="Arial"/>
              <a:buNone/>
            </a:pPr>
            <a:r>
              <a:t/>
            </a:r>
            <a:endParaRPr sz="1050">
              <a:solidFill>
                <a:schemeClr val="lt1"/>
              </a:solidFill>
            </a:endParaRPr>
          </a:p>
        </p:txBody>
      </p:sp>
      <p:sp>
        <p:nvSpPr>
          <p:cNvPr id="415" name="Google Shape;415;p25"/>
          <p:cNvSpPr/>
          <p:nvPr/>
        </p:nvSpPr>
        <p:spPr>
          <a:xfrm>
            <a:off x="5179335" y="3567667"/>
            <a:ext cx="2314575" cy="949643"/>
          </a:xfrm>
          <a:prstGeom prst="roundRect">
            <a:avLst>
              <a:gd fmla="val 16667" name="adj"/>
            </a:avLst>
          </a:prstGeom>
          <a:solidFill>
            <a:srgbClr val="92D05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Fonds propres</a:t>
            </a:r>
            <a:endParaRPr sz="1050">
              <a:solidFill>
                <a:schemeClr val="lt1"/>
              </a:solidFill>
            </a:endParaRPr>
          </a:p>
          <a:p>
            <a:pPr indent="0" lvl="0" marL="0" marR="0" rtl="0" algn="ctr">
              <a:lnSpc>
                <a:spcPct val="100000"/>
              </a:lnSpc>
              <a:spcBef>
                <a:spcPts val="0"/>
              </a:spcBef>
              <a:spcAft>
                <a:spcPts val="0"/>
              </a:spcAft>
              <a:buClr>
                <a:schemeClr val="dk2"/>
              </a:buClr>
              <a:buSzPts val="1100"/>
              <a:buFont typeface="Arial"/>
              <a:buNone/>
            </a:pPr>
            <a:r>
              <a:rPr lang="de-DE" sz="1050">
                <a:solidFill>
                  <a:schemeClr val="lt1"/>
                </a:solidFill>
              </a:rPr>
              <a:t>(fonds propres, bénéfices non distribués, résultat net)</a:t>
            </a:r>
            <a:endParaRPr sz="1050">
              <a:solidFill>
                <a:schemeClr val="lt1"/>
              </a:solidFill>
            </a:endParaRPr>
          </a:p>
        </p:txBody>
      </p:sp>
      <p:sp>
        <p:nvSpPr>
          <p:cNvPr id="416" name="Google Shape;416;p25"/>
          <p:cNvSpPr txBox="1"/>
          <p:nvPr/>
        </p:nvSpPr>
        <p:spPr>
          <a:xfrm>
            <a:off x="8296150" y="4810651"/>
            <a:ext cx="3507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417" name="Google Shape;417;p2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18" name="Google Shape;418;p2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419" name="Google Shape;419;p25"/>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420" name="Google Shape;420;p25"/>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3"/>
          <p:cNvSpPr txBox="1"/>
          <p:nvPr>
            <p:ph type="title"/>
          </p:nvPr>
        </p:nvSpPr>
        <p:spPr>
          <a:xfrm>
            <a:off x="1314449" y="450175"/>
            <a:ext cx="7816200" cy="64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100"/>
              <a:t>Du compte de résultat et du bilan au tableau des flux de trésorerie et aux prévisions.</a:t>
            </a:r>
            <a:endParaRPr sz="2100"/>
          </a:p>
          <a:p>
            <a:pPr indent="0" lvl="0" marL="0" rtl="0" algn="l">
              <a:lnSpc>
                <a:spcPct val="100000"/>
              </a:lnSpc>
              <a:spcBef>
                <a:spcPts val="0"/>
              </a:spcBef>
              <a:spcAft>
                <a:spcPts val="0"/>
              </a:spcAft>
              <a:buClr>
                <a:schemeClr val="dk2"/>
              </a:buClr>
              <a:buSzPts val="1100"/>
              <a:buFont typeface="Arial"/>
              <a:buNone/>
            </a:pPr>
            <a:r>
              <a:t/>
            </a:r>
            <a:endParaRPr sz="2100"/>
          </a:p>
          <a:p>
            <a:pPr indent="0" lvl="0" marL="0" rtl="0" algn="l">
              <a:lnSpc>
                <a:spcPct val="100000"/>
              </a:lnSpc>
              <a:spcBef>
                <a:spcPts val="0"/>
              </a:spcBef>
              <a:spcAft>
                <a:spcPts val="0"/>
              </a:spcAft>
              <a:buSzPts val="3000"/>
              <a:buNone/>
            </a:pPr>
            <a:r>
              <a:t/>
            </a:r>
            <a:endParaRPr sz="2100"/>
          </a:p>
        </p:txBody>
      </p:sp>
      <p:cxnSp>
        <p:nvCxnSpPr>
          <p:cNvPr id="427" name="Google Shape;427;p33"/>
          <p:cNvCxnSpPr/>
          <p:nvPr/>
        </p:nvCxnSpPr>
        <p:spPr>
          <a:xfrm>
            <a:off x="3705271" y="2107611"/>
            <a:ext cx="749976" cy="458034"/>
          </a:xfrm>
          <a:prstGeom prst="straightConnector1">
            <a:avLst/>
          </a:prstGeom>
          <a:noFill/>
          <a:ln cap="flat" cmpd="sng" w="9525">
            <a:solidFill>
              <a:schemeClr val="dk1"/>
            </a:solidFill>
            <a:prstDash val="solid"/>
            <a:round/>
            <a:headEnd len="sm" w="sm" type="none"/>
            <a:tailEnd len="med" w="med" type="stealth"/>
          </a:ln>
        </p:spPr>
      </p:cxnSp>
      <p:cxnSp>
        <p:nvCxnSpPr>
          <p:cNvPr id="428" name="Google Shape;428;p33"/>
          <p:cNvCxnSpPr/>
          <p:nvPr/>
        </p:nvCxnSpPr>
        <p:spPr>
          <a:xfrm flipH="1" rot="10800000">
            <a:off x="3653759" y="2750061"/>
            <a:ext cx="804345" cy="590009"/>
          </a:xfrm>
          <a:prstGeom prst="straightConnector1">
            <a:avLst/>
          </a:prstGeom>
          <a:noFill/>
          <a:ln cap="flat" cmpd="sng" w="9525">
            <a:solidFill>
              <a:schemeClr val="dk1"/>
            </a:solidFill>
            <a:prstDash val="solid"/>
            <a:round/>
            <a:headEnd len="sm" w="sm" type="none"/>
            <a:tailEnd len="med" w="med" type="stealth"/>
          </a:ln>
        </p:spPr>
      </p:cxnSp>
      <p:sp>
        <p:nvSpPr>
          <p:cNvPr id="429" name="Google Shape;429;p33"/>
          <p:cNvSpPr/>
          <p:nvPr/>
        </p:nvSpPr>
        <p:spPr>
          <a:xfrm rot="10800000">
            <a:off x="3408207" y="1719268"/>
            <a:ext cx="128702" cy="603292"/>
          </a:xfrm>
          <a:prstGeom prst="leftBrace">
            <a:avLst>
              <a:gd fmla="val 8312" name="adj1"/>
              <a:gd fmla="val 50000" name="adj2"/>
            </a:avLst>
          </a:prstGeom>
          <a:noFill/>
          <a:ln cap="flat" cmpd="sng" w="9525">
            <a:solidFill>
              <a:schemeClr val="dk1"/>
            </a:solidFill>
            <a:prstDash val="solid"/>
            <a:round/>
            <a:headEnd len="sm" w="sm" type="none"/>
            <a:tailEnd len="sm" w="sm" type="none"/>
          </a:ln>
        </p:spPr>
        <p:txBody>
          <a:bodyPr anchorCtr="0" anchor="ctr" bIns="27275" lIns="52450" spcFirstLastPara="1" rIns="52450" wrap="square" tIns="27275">
            <a:noAutofit/>
          </a:bodyPr>
          <a:lstStyle/>
          <a:p>
            <a:pPr indent="0" lvl="0" marL="0" marR="0" rtl="0" algn="l">
              <a:lnSpc>
                <a:spcPct val="100000"/>
              </a:lnSpc>
              <a:spcBef>
                <a:spcPts val="0"/>
              </a:spcBef>
              <a:spcAft>
                <a:spcPts val="0"/>
              </a:spcAft>
              <a:buClr>
                <a:srgbClr val="000000"/>
              </a:buClr>
              <a:buSzPts val="1303"/>
              <a:buFont typeface="Arial"/>
              <a:buNone/>
            </a:pPr>
            <a:r>
              <a:t/>
            </a:r>
            <a:endParaRPr b="0" i="0" sz="1303" u="none" cap="none" strike="noStrike">
              <a:solidFill>
                <a:schemeClr val="dk1"/>
              </a:solidFill>
              <a:latin typeface="Arial"/>
              <a:ea typeface="Arial"/>
              <a:cs typeface="Arial"/>
              <a:sym typeface="Arial"/>
            </a:endParaRPr>
          </a:p>
        </p:txBody>
      </p:sp>
      <p:sp>
        <p:nvSpPr>
          <p:cNvPr id="430" name="Google Shape;430;p33"/>
          <p:cNvSpPr/>
          <p:nvPr/>
        </p:nvSpPr>
        <p:spPr>
          <a:xfrm>
            <a:off x="1519610" y="2969059"/>
            <a:ext cx="891043" cy="879587"/>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00">
                <a:solidFill>
                  <a:schemeClr val="lt1"/>
                </a:solidFill>
              </a:rPr>
              <a:t>Actifs</a:t>
            </a:r>
            <a:endParaRPr sz="1000">
              <a:solidFill>
                <a:schemeClr val="lt1"/>
              </a:solidFill>
            </a:endParaRPr>
          </a:p>
        </p:txBody>
      </p:sp>
      <p:sp>
        <p:nvSpPr>
          <p:cNvPr id="431" name="Google Shape;431;p33"/>
          <p:cNvSpPr/>
          <p:nvPr/>
        </p:nvSpPr>
        <p:spPr>
          <a:xfrm>
            <a:off x="2406533" y="1580103"/>
            <a:ext cx="874359" cy="593658"/>
          </a:xfrm>
          <a:prstGeom prst="roundRect">
            <a:avLst>
              <a:gd fmla="val 16667" name="adj"/>
            </a:avLst>
          </a:prstGeom>
          <a:solidFill>
            <a:schemeClr val="accent2"/>
          </a:solidFill>
          <a:ln cap="flat" cmpd="sng" w="25400">
            <a:solidFill>
              <a:srgbClr val="1C91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00">
                <a:solidFill>
                  <a:schemeClr val="lt1"/>
                </a:solidFill>
              </a:rPr>
              <a:t>Dépenses</a:t>
            </a:r>
            <a:endParaRPr sz="1000">
              <a:solidFill>
                <a:schemeClr val="lt1"/>
              </a:solidFill>
            </a:endParaRPr>
          </a:p>
          <a:p>
            <a:pPr indent="0" lvl="0" marL="0" marR="0" rtl="0" algn="ctr">
              <a:lnSpc>
                <a:spcPct val="100000"/>
              </a:lnSpc>
              <a:spcBef>
                <a:spcPts val="0"/>
              </a:spcBef>
              <a:spcAft>
                <a:spcPts val="0"/>
              </a:spcAft>
              <a:buClr>
                <a:schemeClr val="dk2"/>
              </a:buClr>
              <a:buSzPts val="1100"/>
              <a:buFont typeface="Arial"/>
              <a:buNone/>
            </a:pPr>
            <a:r>
              <a:t/>
            </a:r>
            <a:endParaRPr sz="1000">
              <a:solidFill>
                <a:schemeClr val="lt1"/>
              </a:solidFill>
            </a:endParaRPr>
          </a:p>
          <a:p>
            <a:pPr indent="0" lvl="0" marL="0" marR="0" rtl="0" algn="ctr">
              <a:lnSpc>
                <a:spcPct val="100000"/>
              </a:lnSpc>
              <a:spcBef>
                <a:spcPts val="0"/>
              </a:spcBef>
              <a:spcAft>
                <a:spcPts val="0"/>
              </a:spcAft>
              <a:buClr>
                <a:srgbClr val="000000"/>
              </a:buClr>
              <a:buSzPts val="1000"/>
              <a:buFont typeface="Arial"/>
              <a:buNone/>
            </a:pPr>
            <a:r>
              <a:t/>
            </a:r>
            <a:endParaRPr sz="1000">
              <a:solidFill>
                <a:schemeClr val="lt1"/>
              </a:solidFill>
            </a:endParaRPr>
          </a:p>
        </p:txBody>
      </p:sp>
      <p:sp>
        <p:nvSpPr>
          <p:cNvPr id="432" name="Google Shape;432;p33"/>
          <p:cNvSpPr/>
          <p:nvPr/>
        </p:nvSpPr>
        <p:spPr>
          <a:xfrm>
            <a:off x="2426338" y="3469230"/>
            <a:ext cx="862644" cy="34973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lang="de-DE" sz="1000">
                <a:solidFill>
                  <a:schemeClr val="lt1"/>
                </a:solidFill>
              </a:rPr>
              <a:t>Actions</a:t>
            </a:r>
            <a:endParaRPr b="0" i="0" sz="1400" u="none" cap="none" strike="noStrike">
              <a:solidFill>
                <a:srgbClr val="000000"/>
              </a:solidFill>
              <a:latin typeface="Arial"/>
              <a:ea typeface="Arial"/>
              <a:cs typeface="Arial"/>
              <a:sym typeface="Arial"/>
            </a:endParaRPr>
          </a:p>
        </p:txBody>
      </p:sp>
      <p:sp>
        <p:nvSpPr>
          <p:cNvPr id="433" name="Google Shape;433;p33"/>
          <p:cNvSpPr/>
          <p:nvPr/>
        </p:nvSpPr>
        <p:spPr>
          <a:xfrm>
            <a:off x="2426338" y="2988135"/>
            <a:ext cx="862644" cy="447763"/>
          </a:xfrm>
          <a:prstGeom prst="roundRect">
            <a:avLst>
              <a:gd fmla="val 16667" name="adj"/>
            </a:avLst>
          </a:prstGeom>
          <a:solidFill>
            <a:schemeClr val="accent4"/>
          </a:solidFill>
          <a:ln cap="flat" cmpd="sng" w="25400">
            <a:solidFill>
              <a:srgbClr val="3B87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lang="de-DE" sz="1000">
                <a:solidFill>
                  <a:schemeClr val="lt1"/>
                </a:solidFill>
              </a:rPr>
              <a:t>Passif</a:t>
            </a:r>
            <a:endParaRPr b="0" i="0" sz="1400" u="none" cap="none" strike="noStrike">
              <a:solidFill>
                <a:srgbClr val="000000"/>
              </a:solidFill>
              <a:latin typeface="Arial"/>
              <a:ea typeface="Arial"/>
              <a:cs typeface="Arial"/>
              <a:sym typeface="Arial"/>
            </a:endParaRPr>
          </a:p>
        </p:txBody>
      </p:sp>
      <p:sp>
        <p:nvSpPr>
          <p:cNvPr id="434" name="Google Shape;434;p33"/>
          <p:cNvSpPr/>
          <p:nvPr/>
        </p:nvSpPr>
        <p:spPr>
          <a:xfrm>
            <a:off x="1517390" y="1580103"/>
            <a:ext cx="874359" cy="881875"/>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Revenu</a:t>
            </a:r>
            <a:endParaRPr b="0" i="0" sz="1400" u="none" cap="none" strike="noStrike">
              <a:solidFill>
                <a:srgbClr val="000000"/>
              </a:solidFill>
              <a:latin typeface="Arial"/>
              <a:ea typeface="Arial"/>
              <a:cs typeface="Arial"/>
              <a:sym typeface="Arial"/>
            </a:endParaRPr>
          </a:p>
        </p:txBody>
      </p:sp>
      <p:sp>
        <p:nvSpPr>
          <p:cNvPr id="435" name="Google Shape;435;p33"/>
          <p:cNvSpPr/>
          <p:nvPr/>
        </p:nvSpPr>
        <p:spPr>
          <a:xfrm>
            <a:off x="2410650" y="2173746"/>
            <a:ext cx="862500" cy="35850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lang="de-DE" sz="1000">
                <a:solidFill>
                  <a:schemeClr val="lt1"/>
                </a:solidFill>
              </a:rPr>
              <a:t>Bénéfice (ou perte)</a:t>
            </a:r>
            <a:endParaRPr b="0" i="0" sz="1400" u="none" cap="none" strike="noStrike">
              <a:solidFill>
                <a:srgbClr val="000000"/>
              </a:solidFill>
              <a:latin typeface="Arial"/>
              <a:ea typeface="Arial"/>
              <a:cs typeface="Arial"/>
              <a:sym typeface="Arial"/>
            </a:endParaRPr>
          </a:p>
        </p:txBody>
      </p:sp>
      <p:grpSp>
        <p:nvGrpSpPr>
          <p:cNvPr id="436" name="Google Shape;436;p33"/>
          <p:cNvGrpSpPr/>
          <p:nvPr/>
        </p:nvGrpSpPr>
        <p:grpSpPr>
          <a:xfrm>
            <a:off x="4850431" y="1471587"/>
            <a:ext cx="3487657" cy="2992680"/>
            <a:chOff x="0" y="61235"/>
            <a:chExt cx="3487657" cy="2992680"/>
          </a:xfrm>
        </p:grpSpPr>
        <p:sp>
          <p:nvSpPr>
            <p:cNvPr id="437" name="Google Shape;437;p33"/>
            <p:cNvSpPr/>
            <p:nvPr/>
          </p:nvSpPr>
          <p:spPr>
            <a:xfrm>
              <a:off x="0" y="312155"/>
              <a:ext cx="3487657" cy="428400"/>
            </a:xfrm>
            <a:prstGeom prst="rect">
              <a:avLst/>
            </a:prstGeom>
            <a:solidFill>
              <a:schemeClr val="lt1">
                <a:alpha val="89411"/>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3"/>
            <p:cNvSpPr/>
            <p:nvPr/>
          </p:nvSpPr>
          <p:spPr>
            <a:xfrm>
              <a:off x="174382" y="61235"/>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3"/>
            <p:cNvSpPr txBox="1"/>
            <p:nvPr/>
          </p:nvSpPr>
          <p:spPr>
            <a:xfrm>
              <a:off x="198880" y="85733"/>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chemeClr val="dk2"/>
                </a:buClr>
                <a:buSzPts val="1100"/>
                <a:buFont typeface="Arial"/>
                <a:buNone/>
              </a:pPr>
              <a:r>
                <a:rPr lang="de-DE" sz="1050">
                  <a:solidFill>
                    <a:schemeClr val="lt1"/>
                  </a:solidFill>
                </a:rPr>
                <a:t>Cash Flow provenant des activités opérationnelles</a:t>
              </a:r>
              <a:endParaRPr sz="1050">
                <a:solidFill>
                  <a:schemeClr val="lt1"/>
                </a:solidFill>
              </a:endParaRPr>
            </a:p>
          </p:txBody>
        </p:sp>
        <p:sp>
          <p:nvSpPr>
            <p:cNvPr id="440" name="Google Shape;440;p33"/>
            <p:cNvSpPr/>
            <p:nvPr/>
          </p:nvSpPr>
          <p:spPr>
            <a:xfrm>
              <a:off x="0" y="1083275"/>
              <a:ext cx="3487657" cy="428400"/>
            </a:xfrm>
            <a:prstGeom prst="rect">
              <a:avLst/>
            </a:prstGeom>
            <a:solidFill>
              <a:schemeClr val="lt1">
                <a:alpha val="89411"/>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3"/>
            <p:cNvSpPr/>
            <p:nvPr/>
          </p:nvSpPr>
          <p:spPr>
            <a:xfrm>
              <a:off x="174382" y="832355"/>
              <a:ext cx="2441359" cy="50184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3"/>
            <p:cNvSpPr txBox="1"/>
            <p:nvPr/>
          </p:nvSpPr>
          <p:spPr>
            <a:xfrm>
              <a:off x="198880" y="856853"/>
              <a:ext cx="2392500" cy="452700"/>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 flow</a:t>
              </a:r>
              <a:r>
                <a:rPr lang="de-DE" sz="1050">
                  <a:solidFill>
                    <a:schemeClr val="lt1"/>
                  </a:solidFill>
                </a:rPr>
                <a:t> des activités d'investissement</a:t>
              </a:r>
              <a:endParaRPr b="0" i="0" sz="1050" u="none" cap="none" strike="noStrike">
                <a:solidFill>
                  <a:schemeClr val="lt1"/>
                </a:solidFill>
                <a:latin typeface="Arial"/>
                <a:ea typeface="Arial"/>
                <a:cs typeface="Arial"/>
                <a:sym typeface="Arial"/>
              </a:endParaRPr>
            </a:p>
          </p:txBody>
        </p:sp>
        <p:sp>
          <p:nvSpPr>
            <p:cNvPr id="443" name="Google Shape;443;p33"/>
            <p:cNvSpPr/>
            <p:nvPr/>
          </p:nvSpPr>
          <p:spPr>
            <a:xfrm>
              <a:off x="0" y="1854395"/>
              <a:ext cx="3487657" cy="428400"/>
            </a:xfrm>
            <a:prstGeom prst="rect">
              <a:avLst/>
            </a:prstGeom>
            <a:solidFill>
              <a:schemeClr val="lt1">
                <a:alpha val="89411"/>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3"/>
            <p:cNvSpPr/>
            <p:nvPr/>
          </p:nvSpPr>
          <p:spPr>
            <a:xfrm>
              <a:off x="174382" y="1603475"/>
              <a:ext cx="2441359" cy="50184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3"/>
            <p:cNvSpPr txBox="1"/>
            <p:nvPr/>
          </p:nvSpPr>
          <p:spPr>
            <a:xfrm>
              <a:off x="198880" y="1627973"/>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b="0" i="0" lang="de-DE" sz="1050" u="none" cap="none" strike="noStrike">
                  <a:solidFill>
                    <a:schemeClr val="lt1"/>
                  </a:solidFill>
                  <a:latin typeface="Arial"/>
                  <a:ea typeface="Arial"/>
                  <a:cs typeface="Arial"/>
                  <a:sym typeface="Arial"/>
                </a:rPr>
                <a:t>Cash flow f</a:t>
              </a:r>
              <a:r>
                <a:rPr lang="de-DE" sz="1050">
                  <a:solidFill>
                    <a:schemeClr val="lt1"/>
                  </a:solidFill>
                </a:rPr>
                <a:t>des activités de financement</a:t>
              </a:r>
              <a:endParaRPr b="0" i="0" sz="1050" u="none" cap="none" strike="noStrike">
                <a:solidFill>
                  <a:schemeClr val="lt1"/>
                </a:solidFill>
                <a:latin typeface="Arial"/>
                <a:ea typeface="Arial"/>
                <a:cs typeface="Arial"/>
                <a:sym typeface="Arial"/>
              </a:endParaRPr>
            </a:p>
          </p:txBody>
        </p:sp>
        <p:sp>
          <p:nvSpPr>
            <p:cNvPr id="446" name="Google Shape;446;p33"/>
            <p:cNvSpPr/>
            <p:nvPr/>
          </p:nvSpPr>
          <p:spPr>
            <a:xfrm>
              <a:off x="0" y="2625515"/>
              <a:ext cx="3487657" cy="428400"/>
            </a:xfrm>
            <a:prstGeom prst="rect">
              <a:avLst/>
            </a:prstGeom>
            <a:solidFill>
              <a:schemeClr val="lt1">
                <a:alpha val="89411"/>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3"/>
            <p:cNvSpPr/>
            <p:nvPr/>
          </p:nvSpPr>
          <p:spPr>
            <a:xfrm>
              <a:off x="174382" y="2374595"/>
              <a:ext cx="2441359" cy="50184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3"/>
            <p:cNvSpPr txBox="1"/>
            <p:nvPr/>
          </p:nvSpPr>
          <p:spPr>
            <a:xfrm>
              <a:off x="198880" y="2399093"/>
              <a:ext cx="2392363" cy="452844"/>
            </a:xfrm>
            <a:prstGeom prst="rect">
              <a:avLst/>
            </a:prstGeom>
            <a:noFill/>
            <a:ln>
              <a:noFill/>
            </a:ln>
          </p:spPr>
          <p:txBody>
            <a:bodyPr anchorCtr="0" anchor="ctr" bIns="0" lIns="92275" spcFirstLastPara="1" rIns="92275" wrap="square" tIns="0">
              <a:noAutofit/>
            </a:bodyPr>
            <a:lstStyle/>
            <a:p>
              <a:pPr indent="0" lvl="0" marL="0" marR="0" rtl="0" algn="l">
                <a:lnSpc>
                  <a:spcPct val="90000"/>
                </a:lnSpc>
                <a:spcBef>
                  <a:spcPts val="0"/>
                </a:spcBef>
                <a:spcAft>
                  <a:spcPts val="0"/>
                </a:spcAft>
                <a:buClr>
                  <a:srgbClr val="000000"/>
                </a:buClr>
                <a:buSzPts val="1050"/>
                <a:buFont typeface="Arial"/>
                <a:buNone/>
              </a:pPr>
              <a:r>
                <a:rPr lang="de-DE" sz="1050">
                  <a:solidFill>
                    <a:schemeClr val="lt1"/>
                  </a:solidFill>
                </a:rPr>
                <a:t>Mouvement net de la trésorerie</a:t>
              </a:r>
              <a:endParaRPr b="0" i="0" sz="1400" u="none" cap="none" strike="noStrike">
                <a:solidFill>
                  <a:srgbClr val="000000"/>
                </a:solidFill>
                <a:latin typeface="Arial"/>
                <a:ea typeface="Arial"/>
                <a:cs typeface="Arial"/>
                <a:sym typeface="Arial"/>
              </a:endParaRPr>
            </a:p>
          </p:txBody>
        </p:sp>
      </p:grpSp>
      <p:sp>
        <p:nvSpPr>
          <p:cNvPr id="449" name="Google Shape;449;p33"/>
          <p:cNvSpPr/>
          <p:nvPr/>
        </p:nvSpPr>
        <p:spPr>
          <a:xfrm rot="10800000">
            <a:off x="3380374" y="3073920"/>
            <a:ext cx="128702" cy="603292"/>
          </a:xfrm>
          <a:prstGeom prst="leftBrace">
            <a:avLst>
              <a:gd fmla="val 8312" name="adj1"/>
              <a:gd fmla="val 50000" name="adj2"/>
            </a:avLst>
          </a:prstGeom>
          <a:noFill/>
          <a:ln cap="flat" cmpd="sng" w="9525">
            <a:solidFill>
              <a:schemeClr val="dk1"/>
            </a:solidFill>
            <a:prstDash val="solid"/>
            <a:round/>
            <a:headEnd len="sm" w="sm" type="none"/>
            <a:tailEnd len="sm" w="sm" type="none"/>
          </a:ln>
        </p:spPr>
        <p:txBody>
          <a:bodyPr anchorCtr="0" anchor="ctr" bIns="27275" lIns="52450" spcFirstLastPara="1" rIns="52450" wrap="square" tIns="27275">
            <a:noAutofit/>
          </a:bodyPr>
          <a:lstStyle/>
          <a:p>
            <a:pPr indent="0" lvl="0" marL="0" marR="0" rtl="0" algn="l">
              <a:lnSpc>
                <a:spcPct val="100000"/>
              </a:lnSpc>
              <a:spcBef>
                <a:spcPts val="0"/>
              </a:spcBef>
              <a:spcAft>
                <a:spcPts val="0"/>
              </a:spcAft>
              <a:buClr>
                <a:srgbClr val="000000"/>
              </a:buClr>
              <a:buSzPts val="1303"/>
              <a:buFont typeface="Arial"/>
              <a:buNone/>
            </a:pPr>
            <a:r>
              <a:t/>
            </a:r>
            <a:endParaRPr b="0" i="0" sz="1303" u="none" cap="none" strike="noStrike">
              <a:solidFill>
                <a:schemeClr val="dk1"/>
              </a:solidFill>
              <a:latin typeface="Arial"/>
              <a:ea typeface="Arial"/>
              <a:cs typeface="Arial"/>
              <a:sym typeface="Arial"/>
            </a:endParaRPr>
          </a:p>
        </p:txBody>
      </p:sp>
      <p:sp>
        <p:nvSpPr>
          <p:cNvPr id="450" name="Google Shape;450;p33"/>
          <p:cNvSpPr/>
          <p:nvPr/>
        </p:nvSpPr>
        <p:spPr>
          <a:xfrm>
            <a:off x="4644860" y="2107611"/>
            <a:ext cx="177738" cy="1190345"/>
          </a:xfrm>
          <a:prstGeom prst="leftBrace">
            <a:avLst>
              <a:gd fmla="val 8312" name="adj1"/>
              <a:gd fmla="val 50000" name="adj2"/>
            </a:avLst>
          </a:prstGeom>
          <a:noFill/>
          <a:ln cap="flat" cmpd="sng" w="9525">
            <a:solidFill>
              <a:schemeClr val="dk1"/>
            </a:solidFill>
            <a:prstDash val="solid"/>
            <a:round/>
            <a:headEnd len="sm" w="sm" type="none"/>
            <a:tailEnd len="sm" w="sm" type="none"/>
          </a:ln>
        </p:spPr>
        <p:txBody>
          <a:bodyPr anchorCtr="0" anchor="ctr" bIns="27275" lIns="52450" spcFirstLastPara="1" rIns="52450" wrap="square" tIns="27275">
            <a:noAutofit/>
          </a:bodyPr>
          <a:lstStyle/>
          <a:p>
            <a:pPr indent="0" lvl="0" marL="0" marR="0" rtl="0" algn="l">
              <a:lnSpc>
                <a:spcPct val="100000"/>
              </a:lnSpc>
              <a:spcBef>
                <a:spcPts val="0"/>
              </a:spcBef>
              <a:spcAft>
                <a:spcPts val="0"/>
              </a:spcAft>
              <a:buClr>
                <a:srgbClr val="000000"/>
              </a:buClr>
              <a:buSzPts val="1303"/>
              <a:buFont typeface="Arial"/>
              <a:buNone/>
            </a:pPr>
            <a:r>
              <a:t/>
            </a:r>
            <a:endParaRPr b="0" i="0" sz="1303" u="none" cap="none" strike="noStrike">
              <a:solidFill>
                <a:schemeClr val="dk1"/>
              </a:solidFill>
              <a:latin typeface="Arial"/>
              <a:ea typeface="Arial"/>
              <a:cs typeface="Arial"/>
              <a:sym typeface="Arial"/>
            </a:endParaRPr>
          </a:p>
        </p:txBody>
      </p:sp>
      <p:cxnSp>
        <p:nvCxnSpPr>
          <p:cNvPr id="451" name="Google Shape;451;p3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52" name="Google Shape;452;p3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453" name="Google Shape;453;p3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454" name="Google Shape;454;p33"/>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2"/>
          <p:cNvSpPr txBox="1"/>
          <p:nvPr>
            <p:ph type="ctrTitle"/>
          </p:nvPr>
        </p:nvSpPr>
        <p:spPr>
          <a:xfrm>
            <a:off x="1715956" y="572469"/>
            <a:ext cx="5712000" cy="162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a:t>Outils de base pour soutenir l'évaluation des besoins financiers</a:t>
            </a:r>
            <a:endParaRPr/>
          </a:p>
          <a:p>
            <a:pPr indent="0" lvl="0" marL="0" rtl="0" algn="l">
              <a:lnSpc>
                <a:spcPct val="100000"/>
              </a:lnSpc>
              <a:spcBef>
                <a:spcPts val="0"/>
              </a:spcBef>
              <a:spcAft>
                <a:spcPts val="0"/>
              </a:spcAft>
              <a:buClr>
                <a:schemeClr val="dk2"/>
              </a:buClr>
              <a:buSzPts val="1100"/>
              <a:buFont typeface="Arial"/>
              <a:buNone/>
            </a:pPr>
            <a:r>
              <a:t/>
            </a:r>
            <a:endParaRPr/>
          </a:p>
          <a:p>
            <a:pPr indent="0" lvl="0" marL="0" rtl="0" algn="l">
              <a:lnSpc>
                <a:spcPct val="100000"/>
              </a:lnSpc>
              <a:spcBef>
                <a:spcPts val="0"/>
              </a:spcBef>
              <a:spcAft>
                <a:spcPts val="0"/>
              </a:spcAft>
              <a:buClr>
                <a:schemeClr val="lt1"/>
              </a:buClr>
              <a:buSzPts val="4800"/>
              <a:buNone/>
            </a:pPr>
            <a:r>
              <a:t/>
            </a:r>
            <a:endParaRPr/>
          </a:p>
        </p:txBody>
      </p:sp>
      <p:sp>
        <p:nvSpPr>
          <p:cNvPr id="460" name="Google Shape;460;p32"/>
          <p:cNvSpPr txBox="1"/>
          <p:nvPr>
            <p:ph idx="1" type="subTitle"/>
          </p:nvPr>
        </p:nvSpPr>
        <p:spPr>
          <a:xfrm>
            <a:off x="2261667" y="3689819"/>
            <a:ext cx="6350700" cy="776100"/>
          </a:xfrm>
          <a:prstGeom prst="rect">
            <a:avLst/>
          </a:prstGeom>
          <a:noFill/>
          <a:ln>
            <a:noFill/>
          </a:ln>
        </p:spPr>
        <p:txBody>
          <a:bodyPr anchorCtr="0" anchor="b" bIns="91425" lIns="91425" spcFirstLastPara="1" rIns="91425" wrap="square" tIns="91425">
            <a:noAutofit/>
          </a:bodyPr>
          <a:lstStyle/>
          <a:p>
            <a:pPr indent="-36000" lvl="0" marL="36000" rtl="0" algn="just">
              <a:lnSpc>
                <a:spcPct val="100000"/>
              </a:lnSpc>
              <a:spcBef>
                <a:spcPts val="0"/>
              </a:spcBef>
              <a:spcAft>
                <a:spcPts val="0"/>
              </a:spcAft>
              <a:buSzPts val="1800"/>
              <a:buNone/>
            </a:pPr>
            <a:r>
              <a:rPr lang="de-DE"/>
              <a:t>L'importance des prévisions et des projections de trésorerie afin d'évaluer les opérations, les investissements et les ressources nécessaires, les délais.</a:t>
            </a:r>
            <a:endParaRPr/>
          </a:p>
        </p:txBody>
      </p:sp>
      <p:sp>
        <p:nvSpPr>
          <p:cNvPr id="461" name="Google Shape;461;p3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5"/>
          <p:cNvSpPr txBox="1"/>
          <p:nvPr>
            <p:ph type="title"/>
          </p:nvPr>
        </p:nvSpPr>
        <p:spPr>
          <a:xfrm>
            <a:off x="2372474" y="436800"/>
            <a:ext cx="67119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100"/>
              <a:t>Conversion d'un investissement dans les états financiers</a:t>
            </a:r>
            <a:endParaRPr sz="2100"/>
          </a:p>
          <a:p>
            <a:pPr indent="0" lvl="0" marL="0" rtl="0" algn="l">
              <a:lnSpc>
                <a:spcPct val="100000"/>
              </a:lnSpc>
              <a:spcBef>
                <a:spcPts val="0"/>
              </a:spcBef>
              <a:spcAft>
                <a:spcPts val="0"/>
              </a:spcAft>
              <a:buClr>
                <a:schemeClr val="dk2"/>
              </a:buClr>
              <a:buSzPts val="1100"/>
              <a:buFont typeface="Arial"/>
              <a:buNone/>
            </a:pPr>
            <a:r>
              <a:t/>
            </a:r>
            <a:endParaRPr sz="2100"/>
          </a:p>
          <a:p>
            <a:pPr indent="0" lvl="0" marL="0" rtl="0" algn="l">
              <a:lnSpc>
                <a:spcPct val="100000"/>
              </a:lnSpc>
              <a:spcBef>
                <a:spcPts val="0"/>
              </a:spcBef>
              <a:spcAft>
                <a:spcPts val="0"/>
              </a:spcAft>
              <a:buSzPts val="3000"/>
              <a:buNone/>
            </a:pPr>
            <a:r>
              <a:t/>
            </a:r>
            <a:endParaRPr sz="2100"/>
          </a:p>
        </p:txBody>
      </p:sp>
      <p:sp>
        <p:nvSpPr>
          <p:cNvPr id="468" name="Google Shape;468;p35"/>
          <p:cNvSpPr txBox="1"/>
          <p:nvPr>
            <p:ph idx="1" type="body"/>
          </p:nvPr>
        </p:nvSpPr>
        <p:spPr>
          <a:xfrm>
            <a:off x="146691" y="1356099"/>
            <a:ext cx="3744900" cy="324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de-DE"/>
              <a:t>L'entreprise de construction acquiert de nouveaux véhicules</a:t>
            </a:r>
            <a:endParaRPr/>
          </a:p>
        </p:txBody>
      </p:sp>
      <p:sp>
        <p:nvSpPr>
          <p:cNvPr id="469" name="Google Shape;469;p35"/>
          <p:cNvSpPr txBox="1"/>
          <p:nvPr/>
        </p:nvSpPr>
        <p:spPr>
          <a:xfrm>
            <a:off x="965378" y="3075549"/>
            <a:ext cx="2323200" cy="102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100"/>
              <a:buFont typeface="Arial"/>
              <a:buNone/>
            </a:pPr>
            <a:r>
              <a:rPr lang="de-DE" sz="1013"/>
              <a:t>15.000 €</a:t>
            </a:r>
            <a:endParaRPr sz="1013"/>
          </a:p>
          <a:p>
            <a:pPr indent="0" lvl="0" marL="0" marR="0" rtl="0" algn="l">
              <a:lnSpc>
                <a:spcPct val="100000"/>
              </a:lnSpc>
              <a:spcBef>
                <a:spcPts val="0"/>
              </a:spcBef>
              <a:spcAft>
                <a:spcPts val="0"/>
              </a:spcAft>
              <a:buClr>
                <a:schemeClr val="dk2"/>
              </a:buClr>
              <a:buSzPts val="1100"/>
              <a:buFont typeface="Arial"/>
              <a:buNone/>
            </a:pPr>
            <a:r>
              <a:rPr lang="de-DE" sz="1013"/>
              <a:t>5 ans - amortissement linéaire</a:t>
            </a:r>
            <a:endParaRPr sz="1013"/>
          </a:p>
          <a:p>
            <a:pPr indent="0" lvl="0" marL="0" marR="0" rtl="0" algn="l">
              <a:lnSpc>
                <a:spcPct val="100000"/>
              </a:lnSpc>
              <a:spcBef>
                <a:spcPts val="0"/>
              </a:spcBef>
              <a:spcAft>
                <a:spcPts val="0"/>
              </a:spcAft>
              <a:buClr>
                <a:schemeClr val="dk2"/>
              </a:buClr>
              <a:buSzPts val="1100"/>
              <a:buFont typeface="Arial"/>
              <a:buNone/>
            </a:pPr>
            <a:r>
              <a:rPr lang="de-DE" sz="1013"/>
              <a:t>Acquisition au début de l'année 1</a:t>
            </a:r>
            <a:endParaRPr sz="1013"/>
          </a:p>
          <a:p>
            <a:pPr indent="0" lvl="0" marL="0" marR="0" rtl="0" algn="l">
              <a:lnSpc>
                <a:spcPct val="100000"/>
              </a:lnSpc>
              <a:spcBef>
                <a:spcPts val="0"/>
              </a:spcBef>
              <a:spcAft>
                <a:spcPts val="0"/>
              </a:spcAft>
              <a:buClr>
                <a:schemeClr val="dk2"/>
              </a:buClr>
              <a:buSzPts val="1100"/>
              <a:buFont typeface="Arial"/>
              <a:buNone/>
            </a:pPr>
            <a:r>
              <a:rPr lang="de-DE" sz="1013"/>
              <a:t>0 valeur de récupération</a:t>
            </a:r>
            <a:endParaRPr sz="1013"/>
          </a:p>
          <a:p>
            <a:pPr indent="0" lvl="0" marL="0" marR="0" rtl="0" algn="l">
              <a:lnSpc>
                <a:spcPct val="100000"/>
              </a:lnSpc>
              <a:spcBef>
                <a:spcPts val="0"/>
              </a:spcBef>
              <a:spcAft>
                <a:spcPts val="0"/>
              </a:spcAft>
              <a:buClr>
                <a:schemeClr val="dk2"/>
              </a:buClr>
              <a:buSzPts val="1100"/>
              <a:buFont typeface="Arial"/>
              <a:buNone/>
            </a:pPr>
            <a:r>
              <a:t/>
            </a:r>
            <a:endParaRPr sz="1013"/>
          </a:p>
          <a:p>
            <a:pPr indent="0" lvl="0" marL="0" marR="0" rtl="0" algn="l">
              <a:lnSpc>
                <a:spcPct val="100000"/>
              </a:lnSpc>
              <a:spcBef>
                <a:spcPts val="0"/>
              </a:spcBef>
              <a:spcAft>
                <a:spcPts val="0"/>
              </a:spcAft>
              <a:buClr>
                <a:srgbClr val="000000"/>
              </a:buClr>
              <a:buSzPts val="1013"/>
              <a:buFont typeface="Arial"/>
              <a:buNone/>
            </a:pPr>
            <a:r>
              <a:t/>
            </a:r>
            <a:endParaRPr sz="1013"/>
          </a:p>
        </p:txBody>
      </p:sp>
      <p:cxnSp>
        <p:nvCxnSpPr>
          <p:cNvPr id="470" name="Google Shape;470;p3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71" name="Google Shape;471;p3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472" name="Google Shape;472;p35"/>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473" name="Google Shape;473;p35"/>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474" name="Google Shape;474;p35"/>
          <p:cNvSpPr/>
          <p:nvPr/>
        </p:nvSpPr>
        <p:spPr>
          <a:xfrm>
            <a:off x="5446358" y="1406690"/>
            <a:ext cx="874500" cy="593700"/>
          </a:xfrm>
          <a:prstGeom prst="roundRect">
            <a:avLst>
              <a:gd fmla="val 16667" name="adj"/>
            </a:avLst>
          </a:prstGeom>
          <a:solidFill>
            <a:schemeClr val="accent2"/>
          </a:solidFill>
          <a:ln cap="flat" cmpd="sng" w="25400">
            <a:solidFill>
              <a:srgbClr val="1C91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00">
                <a:solidFill>
                  <a:schemeClr val="lt1"/>
                </a:solidFill>
              </a:rPr>
              <a:t>Dépenses</a:t>
            </a:r>
            <a:endParaRPr sz="1000">
              <a:solidFill>
                <a:schemeClr val="lt1"/>
              </a:solidFill>
            </a:endParaRPr>
          </a:p>
          <a:p>
            <a:pPr indent="0" lvl="0" marL="0" marR="0" rtl="0" algn="ctr">
              <a:lnSpc>
                <a:spcPct val="100000"/>
              </a:lnSpc>
              <a:spcBef>
                <a:spcPts val="0"/>
              </a:spcBef>
              <a:spcAft>
                <a:spcPts val="0"/>
              </a:spcAft>
              <a:buClr>
                <a:schemeClr val="dk2"/>
              </a:buClr>
              <a:buSzPts val="1100"/>
              <a:buFont typeface="Arial"/>
              <a:buNone/>
            </a:pPr>
            <a:r>
              <a:t/>
            </a:r>
            <a:endParaRPr sz="1000">
              <a:solidFill>
                <a:schemeClr val="lt1"/>
              </a:solidFill>
            </a:endParaRPr>
          </a:p>
          <a:p>
            <a:pPr indent="0" lvl="0" marL="0" marR="0" rtl="0" algn="ctr">
              <a:lnSpc>
                <a:spcPct val="100000"/>
              </a:lnSpc>
              <a:spcBef>
                <a:spcPts val="0"/>
              </a:spcBef>
              <a:spcAft>
                <a:spcPts val="0"/>
              </a:spcAft>
              <a:buClr>
                <a:srgbClr val="000000"/>
              </a:buClr>
              <a:buSzPts val="1000"/>
              <a:buFont typeface="Arial"/>
              <a:buNone/>
            </a:pPr>
            <a:r>
              <a:t/>
            </a:r>
            <a:endParaRPr sz="1000">
              <a:solidFill>
                <a:schemeClr val="lt1"/>
              </a:solidFill>
            </a:endParaRPr>
          </a:p>
        </p:txBody>
      </p:sp>
      <p:sp>
        <p:nvSpPr>
          <p:cNvPr id="475" name="Google Shape;475;p35"/>
          <p:cNvSpPr/>
          <p:nvPr/>
        </p:nvSpPr>
        <p:spPr>
          <a:xfrm>
            <a:off x="4557215" y="1406690"/>
            <a:ext cx="874500" cy="882000"/>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Arial"/>
                <a:ea typeface="Arial"/>
                <a:cs typeface="Arial"/>
                <a:sym typeface="Arial"/>
              </a:rPr>
              <a:t>Revenu</a:t>
            </a:r>
            <a:endParaRPr b="0" i="0" sz="1400" u="none" cap="none" strike="noStrike">
              <a:solidFill>
                <a:srgbClr val="000000"/>
              </a:solidFill>
              <a:latin typeface="Arial"/>
              <a:ea typeface="Arial"/>
              <a:cs typeface="Arial"/>
              <a:sym typeface="Arial"/>
            </a:endParaRPr>
          </a:p>
        </p:txBody>
      </p:sp>
      <p:sp>
        <p:nvSpPr>
          <p:cNvPr id="476" name="Google Shape;476;p35"/>
          <p:cNvSpPr/>
          <p:nvPr/>
        </p:nvSpPr>
        <p:spPr>
          <a:xfrm>
            <a:off x="5450475" y="2000334"/>
            <a:ext cx="862500" cy="35850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lang="de-DE" sz="1000">
                <a:solidFill>
                  <a:schemeClr val="lt1"/>
                </a:solidFill>
              </a:rPr>
              <a:t>Bénéfice (ou perte)</a:t>
            </a:r>
            <a:endParaRPr b="0" i="0" sz="1400" u="none" cap="none" strike="noStrike">
              <a:solidFill>
                <a:srgbClr val="000000"/>
              </a:solidFill>
              <a:latin typeface="Arial"/>
              <a:ea typeface="Arial"/>
              <a:cs typeface="Arial"/>
              <a:sym typeface="Arial"/>
            </a:endParaRPr>
          </a:p>
        </p:txBody>
      </p:sp>
      <p:sp>
        <p:nvSpPr>
          <p:cNvPr id="477" name="Google Shape;477;p35"/>
          <p:cNvSpPr/>
          <p:nvPr/>
        </p:nvSpPr>
        <p:spPr>
          <a:xfrm>
            <a:off x="4432435" y="2999759"/>
            <a:ext cx="891000" cy="879600"/>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000">
                <a:solidFill>
                  <a:schemeClr val="lt1"/>
                </a:solidFill>
              </a:rPr>
              <a:t>Actifs</a:t>
            </a:r>
            <a:endParaRPr sz="1000">
              <a:solidFill>
                <a:schemeClr val="lt1"/>
              </a:solidFill>
            </a:endParaRPr>
          </a:p>
        </p:txBody>
      </p:sp>
      <p:sp>
        <p:nvSpPr>
          <p:cNvPr id="478" name="Google Shape;478;p35"/>
          <p:cNvSpPr/>
          <p:nvPr/>
        </p:nvSpPr>
        <p:spPr>
          <a:xfrm>
            <a:off x="5323413" y="3466593"/>
            <a:ext cx="862500" cy="34980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lang="de-DE" sz="1000">
                <a:solidFill>
                  <a:schemeClr val="lt1"/>
                </a:solidFill>
              </a:rPr>
              <a:t>Actions</a:t>
            </a:r>
            <a:endParaRPr b="0" i="0" sz="1400" u="none" cap="none" strike="noStrike">
              <a:solidFill>
                <a:srgbClr val="000000"/>
              </a:solidFill>
              <a:latin typeface="Arial"/>
              <a:ea typeface="Arial"/>
              <a:cs typeface="Arial"/>
              <a:sym typeface="Arial"/>
            </a:endParaRPr>
          </a:p>
        </p:txBody>
      </p:sp>
      <p:sp>
        <p:nvSpPr>
          <p:cNvPr id="479" name="Google Shape;479;p35"/>
          <p:cNvSpPr/>
          <p:nvPr/>
        </p:nvSpPr>
        <p:spPr>
          <a:xfrm>
            <a:off x="5297163" y="2991460"/>
            <a:ext cx="862500" cy="447900"/>
          </a:xfrm>
          <a:prstGeom prst="roundRect">
            <a:avLst>
              <a:gd fmla="val 16667" name="adj"/>
            </a:avLst>
          </a:prstGeom>
          <a:solidFill>
            <a:schemeClr val="accent4"/>
          </a:solidFill>
          <a:ln cap="flat" cmpd="sng" w="25400">
            <a:solidFill>
              <a:srgbClr val="3B87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lang="de-DE" sz="1000">
                <a:solidFill>
                  <a:schemeClr val="lt1"/>
                </a:solidFill>
              </a:rPr>
              <a:t>Passif</a:t>
            </a:r>
            <a:endParaRPr b="0" i="0" sz="1400" u="none" cap="none" strike="noStrike">
              <a:solidFill>
                <a:srgbClr val="000000"/>
              </a:solidFill>
              <a:latin typeface="Arial"/>
              <a:ea typeface="Arial"/>
              <a:cs typeface="Arial"/>
              <a:sym typeface="Arial"/>
            </a:endParaRPr>
          </a:p>
        </p:txBody>
      </p:sp>
      <p:grpSp>
        <p:nvGrpSpPr>
          <p:cNvPr id="480" name="Google Shape;480;p35"/>
          <p:cNvGrpSpPr/>
          <p:nvPr/>
        </p:nvGrpSpPr>
        <p:grpSpPr>
          <a:xfrm>
            <a:off x="6312964" y="2032407"/>
            <a:ext cx="2487000" cy="1232281"/>
            <a:chOff x="0" y="61617"/>
            <a:chExt cx="2487000" cy="1232281"/>
          </a:xfrm>
        </p:grpSpPr>
        <p:sp>
          <p:nvSpPr>
            <p:cNvPr id="481" name="Google Shape;481;p35"/>
            <p:cNvSpPr/>
            <p:nvPr/>
          </p:nvSpPr>
          <p:spPr>
            <a:xfrm>
              <a:off x="0" y="164937"/>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5"/>
            <p:cNvSpPr/>
            <p:nvPr/>
          </p:nvSpPr>
          <p:spPr>
            <a:xfrm>
              <a:off x="124356" y="61617"/>
              <a:ext cx="1740900" cy="2067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5"/>
            <p:cNvSpPr/>
            <p:nvPr/>
          </p:nvSpPr>
          <p:spPr>
            <a:xfrm>
              <a:off x="0" y="482457"/>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5"/>
            <p:cNvSpPr/>
            <p:nvPr/>
          </p:nvSpPr>
          <p:spPr>
            <a:xfrm>
              <a:off x="124356" y="379137"/>
              <a:ext cx="1740900" cy="2067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5"/>
            <p:cNvSpPr txBox="1"/>
            <p:nvPr/>
          </p:nvSpPr>
          <p:spPr>
            <a:xfrm>
              <a:off x="134443" y="389224"/>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Cash flow from investing activities</a:t>
              </a:r>
              <a:endParaRPr b="0" i="0" sz="800" u="none" cap="none" strike="noStrike">
                <a:solidFill>
                  <a:schemeClr val="lt1"/>
                </a:solidFill>
                <a:latin typeface="Arial"/>
                <a:ea typeface="Arial"/>
                <a:cs typeface="Arial"/>
                <a:sym typeface="Arial"/>
              </a:endParaRPr>
            </a:p>
          </p:txBody>
        </p:sp>
        <p:sp>
          <p:nvSpPr>
            <p:cNvPr id="486" name="Google Shape;486;p35"/>
            <p:cNvSpPr/>
            <p:nvPr/>
          </p:nvSpPr>
          <p:spPr>
            <a:xfrm>
              <a:off x="0" y="799977"/>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5"/>
            <p:cNvSpPr/>
            <p:nvPr/>
          </p:nvSpPr>
          <p:spPr>
            <a:xfrm>
              <a:off x="124356" y="696658"/>
              <a:ext cx="1740900" cy="2067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5"/>
            <p:cNvSpPr txBox="1"/>
            <p:nvPr/>
          </p:nvSpPr>
          <p:spPr>
            <a:xfrm>
              <a:off x="134443" y="706745"/>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Cash flow from financing activities</a:t>
              </a:r>
              <a:endParaRPr b="0" i="0" sz="800" u="none" cap="none" strike="noStrike">
                <a:solidFill>
                  <a:schemeClr val="lt1"/>
                </a:solidFill>
                <a:latin typeface="Arial"/>
                <a:ea typeface="Arial"/>
                <a:cs typeface="Arial"/>
                <a:sym typeface="Arial"/>
              </a:endParaRPr>
            </a:p>
          </p:txBody>
        </p:sp>
        <p:sp>
          <p:nvSpPr>
            <p:cNvPr id="489" name="Google Shape;489;p35"/>
            <p:cNvSpPr/>
            <p:nvPr/>
          </p:nvSpPr>
          <p:spPr>
            <a:xfrm>
              <a:off x="0" y="1117498"/>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5"/>
            <p:cNvSpPr/>
            <p:nvPr/>
          </p:nvSpPr>
          <p:spPr>
            <a:xfrm>
              <a:off x="124356" y="1014178"/>
              <a:ext cx="1740900" cy="20670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5"/>
            <p:cNvSpPr txBox="1"/>
            <p:nvPr/>
          </p:nvSpPr>
          <p:spPr>
            <a:xfrm>
              <a:off x="134443" y="1024265"/>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Net movement in cash</a:t>
              </a:r>
              <a:endParaRPr b="0" i="0" sz="1400" u="none" cap="none" strike="noStrike">
                <a:solidFill>
                  <a:srgbClr val="000000"/>
                </a:solidFill>
                <a:latin typeface="Arial"/>
                <a:ea typeface="Arial"/>
                <a:cs typeface="Arial"/>
                <a:sym typeface="Arial"/>
              </a:endParaRPr>
            </a:p>
          </p:txBody>
        </p:sp>
        <p:sp>
          <p:nvSpPr>
            <p:cNvPr id="492" name="Google Shape;492;p35"/>
            <p:cNvSpPr txBox="1"/>
            <p:nvPr/>
          </p:nvSpPr>
          <p:spPr>
            <a:xfrm>
              <a:off x="134443" y="71704"/>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Cash flow from operating activities</a:t>
              </a:r>
              <a:endParaRPr b="0" i="0" sz="800" u="none" cap="none" strike="noStrike">
                <a:solidFill>
                  <a:schemeClr val="lt1"/>
                </a:solidFill>
                <a:latin typeface="Arial"/>
                <a:ea typeface="Arial"/>
                <a:cs typeface="Arial"/>
                <a:sym typeface="Arial"/>
              </a:endParaRPr>
            </a:p>
          </p:txBody>
        </p:sp>
      </p:grpSp>
      <p:pic>
        <p:nvPicPr>
          <p:cNvPr descr="Kipper" id="493" name="Google Shape;493;p35"/>
          <p:cNvPicPr preferRelativeResize="0"/>
          <p:nvPr/>
        </p:nvPicPr>
        <p:blipFill rotWithShape="1">
          <a:blip r:embed="rId5">
            <a:alphaModFix/>
          </a:blip>
          <a:srcRect b="0" l="0" r="0" t="0"/>
          <a:stretch/>
        </p:blipFill>
        <p:spPr>
          <a:xfrm>
            <a:off x="2624247" y="2191347"/>
            <a:ext cx="914400" cy="914400"/>
          </a:xfrm>
          <a:prstGeom prst="rect">
            <a:avLst/>
          </a:prstGeom>
          <a:noFill/>
          <a:ln>
            <a:noFill/>
          </a:ln>
        </p:spPr>
      </p:pic>
      <p:pic>
        <p:nvPicPr>
          <p:cNvPr descr="Fragezeichen" id="494" name="Google Shape;494;p35"/>
          <p:cNvPicPr preferRelativeResize="0"/>
          <p:nvPr/>
        </p:nvPicPr>
        <p:blipFill rotWithShape="1">
          <a:blip r:embed="rId6">
            <a:alphaModFix/>
          </a:blip>
          <a:srcRect b="0" l="0" r="0" t="0"/>
          <a:stretch/>
        </p:blipFill>
        <p:spPr>
          <a:xfrm>
            <a:off x="3518020" y="2226212"/>
            <a:ext cx="914400" cy="914400"/>
          </a:xfrm>
          <a:prstGeom prst="rect">
            <a:avLst/>
          </a:prstGeom>
          <a:noFill/>
          <a:ln>
            <a:noFill/>
          </a:ln>
        </p:spPr>
      </p:pic>
      <p:cxnSp>
        <p:nvCxnSpPr>
          <p:cNvPr id="495" name="Google Shape;495;p35"/>
          <p:cNvCxnSpPr/>
          <p:nvPr/>
        </p:nvCxnSpPr>
        <p:spPr>
          <a:xfrm rot="-5400000">
            <a:off x="3793921" y="1222262"/>
            <a:ext cx="985500" cy="1675800"/>
          </a:xfrm>
          <a:prstGeom prst="curvedConnector3">
            <a:avLst>
              <a:gd fmla="val 127988" name="adj1"/>
            </a:avLst>
          </a:prstGeom>
          <a:noFill/>
          <a:ln cap="flat" cmpd="sng" w="25400">
            <a:solidFill>
              <a:srgbClr val="00549A"/>
            </a:solidFill>
            <a:prstDash val="dashDot"/>
            <a:round/>
            <a:headEnd len="sm" w="sm" type="none"/>
            <a:tailEnd len="med" w="med" type="triangle"/>
          </a:ln>
        </p:spPr>
      </p:cxnSp>
      <p:cxnSp>
        <p:nvCxnSpPr>
          <p:cNvPr id="496" name="Google Shape;496;p35"/>
          <p:cNvCxnSpPr/>
          <p:nvPr/>
        </p:nvCxnSpPr>
        <p:spPr>
          <a:xfrm flipH="1" rot="-5400000">
            <a:off x="3756721" y="2641972"/>
            <a:ext cx="998100" cy="1614000"/>
          </a:xfrm>
          <a:prstGeom prst="curvedConnector3">
            <a:avLst>
              <a:gd fmla="val 124726" name="adj1"/>
            </a:avLst>
          </a:prstGeom>
          <a:noFill/>
          <a:ln cap="flat" cmpd="sng" w="25400">
            <a:solidFill>
              <a:srgbClr val="00549A"/>
            </a:solidFill>
            <a:prstDash val="dashDot"/>
            <a:round/>
            <a:headEnd len="sm" w="sm" type="none"/>
            <a:tailEnd len="med" w="med" type="triangle"/>
          </a:ln>
        </p:spPr>
      </p:cxnSp>
      <p:cxnSp>
        <p:nvCxnSpPr>
          <p:cNvPr id="497" name="Google Shape;497;p35"/>
          <p:cNvCxnSpPr/>
          <p:nvPr/>
        </p:nvCxnSpPr>
        <p:spPr>
          <a:xfrm>
            <a:off x="3512500" y="2751417"/>
            <a:ext cx="2467200" cy="33900"/>
          </a:xfrm>
          <a:prstGeom prst="curvedConnector3">
            <a:avLst>
              <a:gd fmla="val 49998" name="adj1"/>
            </a:avLst>
          </a:prstGeom>
          <a:noFill/>
          <a:ln cap="flat" cmpd="sng" w="25400">
            <a:solidFill>
              <a:srgbClr val="00549A"/>
            </a:solidFill>
            <a:prstDash val="dashDot"/>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6"/>
          <p:cNvSpPr txBox="1"/>
          <p:nvPr>
            <p:ph idx="1" type="body"/>
          </p:nvPr>
        </p:nvSpPr>
        <p:spPr>
          <a:xfrm>
            <a:off x="793516" y="1279374"/>
            <a:ext cx="3744900" cy="324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DE"/>
              <a:t>L'entreprise de construction acquiert de nouveaux véhicules</a:t>
            </a:r>
            <a:endParaRPr/>
          </a:p>
          <a:p>
            <a:pPr indent="0" lvl="0" marL="457200" rtl="0" algn="l">
              <a:lnSpc>
                <a:spcPct val="115000"/>
              </a:lnSpc>
              <a:spcBef>
                <a:spcPts val="0"/>
              </a:spcBef>
              <a:spcAft>
                <a:spcPts val="0"/>
              </a:spcAft>
              <a:buNone/>
            </a:pPr>
            <a:r>
              <a:t/>
            </a:r>
            <a:endParaRPr/>
          </a:p>
        </p:txBody>
      </p:sp>
      <p:sp>
        <p:nvSpPr>
          <p:cNvPr id="504" name="Google Shape;504;p36"/>
          <p:cNvSpPr txBox="1"/>
          <p:nvPr/>
        </p:nvSpPr>
        <p:spPr>
          <a:xfrm>
            <a:off x="1739453" y="3340762"/>
            <a:ext cx="2323200" cy="716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2"/>
              </a:buClr>
              <a:buSzPts val="1100"/>
              <a:buFont typeface="Arial"/>
              <a:buNone/>
            </a:pPr>
            <a:r>
              <a:rPr lang="de-DE" sz="1013">
                <a:solidFill>
                  <a:schemeClr val="dk2"/>
                </a:solidFill>
              </a:rPr>
              <a:t>15.000 €</a:t>
            </a:r>
            <a:endParaRPr sz="1013">
              <a:solidFill>
                <a:schemeClr val="dk2"/>
              </a:solidFill>
            </a:endParaRPr>
          </a:p>
          <a:p>
            <a:pPr indent="0" lvl="0" marL="0" rtl="0" algn="l">
              <a:spcBef>
                <a:spcPts val="0"/>
              </a:spcBef>
              <a:spcAft>
                <a:spcPts val="0"/>
              </a:spcAft>
              <a:buClr>
                <a:schemeClr val="dk2"/>
              </a:buClr>
              <a:buSzPts val="1100"/>
              <a:buFont typeface="Arial"/>
              <a:buNone/>
            </a:pPr>
            <a:r>
              <a:rPr lang="de-DE" sz="1013">
                <a:solidFill>
                  <a:schemeClr val="dk2"/>
                </a:solidFill>
              </a:rPr>
              <a:t>5 ans - amortissement linéaire</a:t>
            </a:r>
            <a:endParaRPr sz="1013">
              <a:solidFill>
                <a:schemeClr val="dk2"/>
              </a:solidFill>
            </a:endParaRPr>
          </a:p>
          <a:p>
            <a:pPr indent="0" lvl="0" marL="0" rtl="0" algn="l">
              <a:spcBef>
                <a:spcPts val="0"/>
              </a:spcBef>
              <a:spcAft>
                <a:spcPts val="0"/>
              </a:spcAft>
              <a:buClr>
                <a:schemeClr val="dk2"/>
              </a:buClr>
              <a:buSzPts val="1100"/>
              <a:buFont typeface="Arial"/>
              <a:buNone/>
            </a:pPr>
            <a:r>
              <a:rPr lang="de-DE" sz="1013">
                <a:solidFill>
                  <a:schemeClr val="dk2"/>
                </a:solidFill>
              </a:rPr>
              <a:t>Acquisition au début de l'année 1</a:t>
            </a:r>
            <a:endParaRPr sz="1013">
              <a:solidFill>
                <a:schemeClr val="dk2"/>
              </a:solidFill>
            </a:endParaRPr>
          </a:p>
          <a:p>
            <a:pPr indent="0" lvl="0" marL="0" rtl="0" algn="l">
              <a:spcBef>
                <a:spcPts val="0"/>
              </a:spcBef>
              <a:spcAft>
                <a:spcPts val="0"/>
              </a:spcAft>
              <a:buClr>
                <a:schemeClr val="dk2"/>
              </a:buClr>
              <a:buSzPts val="1100"/>
              <a:buFont typeface="Arial"/>
              <a:buNone/>
            </a:pPr>
            <a:r>
              <a:rPr lang="de-DE" sz="1013">
                <a:solidFill>
                  <a:schemeClr val="dk2"/>
                </a:solidFill>
              </a:rPr>
              <a:t>0 valeur de récupération</a:t>
            </a:r>
            <a:endParaRPr sz="1013"/>
          </a:p>
        </p:txBody>
      </p:sp>
      <p:sp>
        <p:nvSpPr>
          <p:cNvPr id="505" name="Google Shape;505;p36"/>
          <p:cNvSpPr txBox="1"/>
          <p:nvPr/>
        </p:nvSpPr>
        <p:spPr>
          <a:xfrm>
            <a:off x="6595810" y="2956235"/>
            <a:ext cx="3507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506" name="Google Shape;506;p3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07" name="Google Shape;507;p3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508" name="Google Shape;508;p36"/>
          <p:cNvPicPr preferRelativeResize="0"/>
          <p:nvPr/>
        </p:nvPicPr>
        <p:blipFill rotWithShape="1">
          <a:blip r:embed="rId3">
            <a:alphaModFix/>
          </a:blip>
          <a:srcRect b="0" l="54671" r="0" t="0"/>
          <a:stretch/>
        </p:blipFill>
        <p:spPr>
          <a:xfrm>
            <a:off x="93374" y="4768375"/>
            <a:ext cx="1696026" cy="358400"/>
          </a:xfrm>
          <a:prstGeom prst="rect">
            <a:avLst/>
          </a:prstGeom>
          <a:noFill/>
          <a:ln>
            <a:noFill/>
          </a:ln>
        </p:spPr>
      </p:pic>
      <p:pic>
        <p:nvPicPr>
          <p:cNvPr id="509" name="Google Shape;509;p36"/>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510" name="Google Shape;510;p36"/>
          <p:cNvSpPr txBox="1"/>
          <p:nvPr/>
        </p:nvSpPr>
        <p:spPr>
          <a:xfrm>
            <a:off x="3419475" y="415596"/>
            <a:ext cx="54633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de-DE" sz="2100">
                <a:solidFill>
                  <a:schemeClr val="dk2"/>
                </a:solidFill>
                <a:latin typeface="Raleway"/>
                <a:ea typeface="Raleway"/>
                <a:cs typeface="Raleway"/>
                <a:sym typeface="Raleway"/>
              </a:rPr>
              <a:t>Conversion d'un investissement dans les états financiers</a:t>
            </a:r>
            <a:endParaRPr b="1" sz="2100">
              <a:solidFill>
                <a:schemeClr val="dk2"/>
              </a:solidFill>
              <a:latin typeface="Raleway"/>
              <a:ea typeface="Raleway"/>
              <a:cs typeface="Raleway"/>
              <a:sym typeface="Raleway"/>
            </a:endParaRPr>
          </a:p>
        </p:txBody>
      </p:sp>
      <p:sp>
        <p:nvSpPr>
          <p:cNvPr id="511" name="Google Shape;511;p36"/>
          <p:cNvSpPr/>
          <p:nvPr/>
        </p:nvSpPr>
        <p:spPr>
          <a:xfrm>
            <a:off x="4193833" y="2656358"/>
            <a:ext cx="748500" cy="879600"/>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1100"/>
              <a:buFont typeface="Arial"/>
              <a:buNone/>
            </a:pPr>
            <a:r>
              <a:rPr lang="de-DE" sz="1000">
                <a:solidFill>
                  <a:schemeClr val="lt1"/>
                </a:solidFill>
              </a:rPr>
              <a:t>Actifs</a:t>
            </a:r>
            <a:endParaRPr b="0" i="0" sz="1400" u="none" cap="none" strike="noStrike">
              <a:solidFill>
                <a:srgbClr val="000000"/>
              </a:solidFill>
              <a:latin typeface="Arial"/>
              <a:ea typeface="Arial"/>
              <a:cs typeface="Arial"/>
              <a:sym typeface="Arial"/>
            </a:endParaRPr>
          </a:p>
        </p:txBody>
      </p:sp>
      <p:sp>
        <p:nvSpPr>
          <p:cNvPr id="512" name="Google Shape;512;p36"/>
          <p:cNvSpPr/>
          <p:nvPr/>
        </p:nvSpPr>
        <p:spPr>
          <a:xfrm>
            <a:off x="4959269" y="3148781"/>
            <a:ext cx="748500" cy="34980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1000"/>
              <a:buFont typeface="Arial"/>
              <a:buNone/>
            </a:pPr>
            <a:r>
              <a:rPr lang="de-DE" sz="1000">
                <a:solidFill>
                  <a:schemeClr val="lt1"/>
                </a:solidFill>
              </a:rPr>
              <a:t>Actions</a:t>
            </a:r>
            <a:endParaRPr b="0" i="0" sz="1400" u="none" cap="none" strike="noStrike">
              <a:solidFill>
                <a:srgbClr val="000000"/>
              </a:solidFill>
              <a:latin typeface="Arial"/>
              <a:ea typeface="Arial"/>
              <a:cs typeface="Arial"/>
              <a:sym typeface="Arial"/>
            </a:endParaRPr>
          </a:p>
        </p:txBody>
      </p:sp>
      <p:sp>
        <p:nvSpPr>
          <p:cNvPr id="513" name="Google Shape;513;p36"/>
          <p:cNvSpPr/>
          <p:nvPr/>
        </p:nvSpPr>
        <p:spPr>
          <a:xfrm>
            <a:off x="4951520" y="2675435"/>
            <a:ext cx="748500" cy="447900"/>
          </a:xfrm>
          <a:prstGeom prst="roundRect">
            <a:avLst>
              <a:gd fmla="val 16667" name="adj"/>
            </a:avLst>
          </a:prstGeom>
          <a:solidFill>
            <a:schemeClr val="accent4"/>
          </a:solidFill>
          <a:ln cap="flat" cmpd="sng" w="25400">
            <a:solidFill>
              <a:srgbClr val="3B877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1000"/>
              <a:buFont typeface="Arial"/>
              <a:buNone/>
            </a:pPr>
            <a:r>
              <a:rPr lang="de-DE" sz="1000">
                <a:solidFill>
                  <a:schemeClr val="lt1"/>
                </a:solidFill>
              </a:rPr>
              <a:t>Passif</a:t>
            </a:r>
            <a:endParaRPr>
              <a:solidFill>
                <a:schemeClr val="dk2"/>
              </a:solidFill>
            </a:endParaRPr>
          </a:p>
          <a:p>
            <a:pPr indent="0" lvl="0" marL="0" marR="0" rtl="0" algn="ctr">
              <a:lnSpc>
                <a:spcPct val="100000"/>
              </a:lnSpc>
              <a:spcBef>
                <a:spcPts val="0"/>
              </a:spcBef>
              <a:spcAft>
                <a:spcPts val="0"/>
              </a:spcAft>
              <a:buClr>
                <a:srgbClr val="000000"/>
              </a:buClr>
              <a:buSzPts val="788"/>
              <a:buFont typeface="Arial"/>
              <a:buNone/>
            </a:pPr>
            <a:r>
              <a:t/>
            </a:r>
            <a:endParaRPr sz="788">
              <a:solidFill>
                <a:schemeClr val="lt1"/>
              </a:solidFill>
            </a:endParaRPr>
          </a:p>
        </p:txBody>
      </p:sp>
      <p:sp>
        <p:nvSpPr>
          <p:cNvPr id="514" name="Google Shape;514;p36"/>
          <p:cNvSpPr/>
          <p:nvPr/>
        </p:nvSpPr>
        <p:spPr>
          <a:xfrm>
            <a:off x="4971439" y="1689874"/>
            <a:ext cx="756300" cy="643500"/>
          </a:xfrm>
          <a:prstGeom prst="roundRect">
            <a:avLst>
              <a:gd fmla="val 16667" name="adj"/>
            </a:avLst>
          </a:prstGeom>
          <a:solidFill>
            <a:schemeClr val="accent2"/>
          </a:solidFill>
          <a:ln cap="flat" cmpd="sng" w="25400">
            <a:solidFill>
              <a:srgbClr val="1C918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1100"/>
              <a:buFont typeface="Arial"/>
              <a:buNone/>
            </a:pPr>
            <a:r>
              <a:rPr lang="de-DE" sz="1000">
                <a:solidFill>
                  <a:schemeClr val="lt1"/>
                </a:solidFill>
              </a:rPr>
              <a:t>Dépenses</a:t>
            </a:r>
            <a:endParaRPr sz="1000">
              <a:solidFill>
                <a:schemeClr val="lt1"/>
              </a:solidFill>
            </a:endParaRPr>
          </a:p>
          <a:p>
            <a:pPr indent="0" lvl="0" marL="0" marR="0" rtl="0" algn="ctr">
              <a:lnSpc>
                <a:spcPct val="100000"/>
              </a:lnSpc>
              <a:spcBef>
                <a:spcPts val="0"/>
              </a:spcBef>
              <a:spcAft>
                <a:spcPts val="0"/>
              </a:spcAft>
              <a:buClr>
                <a:srgbClr val="000000"/>
              </a:buClr>
              <a:buSzPts val="788"/>
              <a:buFont typeface="Arial"/>
              <a:buNone/>
            </a:pPr>
            <a:r>
              <a:t/>
            </a:r>
            <a:endParaRPr sz="788">
              <a:solidFill>
                <a:schemeClr val="lt1"/>
              </a:solidFill>
            </a:endParaRPr>
          </a:p>
        </p:txBody>
      </p:sp>
      <p:sp>
        <p:nvSpPr>
          <p:cNvPr id="515" name="Google Shape;515;p36"/>
          <p:cNvSpPr/>
          <p:nvPr/>
        </p:nvSpPr>
        <p:spPr>
          <a:xfrm>
            <a:off x="4193833" y="1689875"/>
            <a:ext cx="756300" cy="882000"/>
          </a:xfrm>
          <a:prstGeom prst="roundRect">
            <a:avLst>
              <a:gd fmla="val 16667" name="adj"/>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1000"/>
              <a:buFont typeface="Arial"/>
              <a:buNone/>
            </a:pPr>
            <a:r>
              <a:rPr lang="de-DE" sz="1000">
                <a:solidFill>
                  <a:schemeClr val="lt1"/>
                </a:solidFill>
              </a:rPr>
              <a:t>Revenu</a:t>
            </a:r>
            <a:endParaRPr b="0" i="0" sz="1400" u="none" cap="none" strike="noStrike">
              <a:solidFill>
                <a:srgbClr val="000000"/>
              </a:solidFill>
              <a:latin typeface="Arial"/>
              <a:ea typeface="Arial"/>
              <a:cs typeface="Arial"/>
              <a:sym typeface="Arial"/>
            </a:endParaRPr>
          </a:p>
        </p:txBody>
      </p:sp>
      <p:sp>
        <p:nvSpPr>
          <p:cNvPr id="516" name="Google Shape;516;p36"/>
          <p:cNvSpPr/>
          <p:nvPr/>
        </p:nvSpPr>
        <p:spPr>
          <a:xfrm>
            <a:off x="4971450" y="2366728"/>
            <a:ext cx="756300" cy="273900"/>
          </a:xfrm>
          <a:prstGeom prst="roundRect">
            <a:avLst>
              <a:gd fmla="val 16667" name="adj"/>
            </a:avLst>
          </a:prstGeom>
          <a:solidFill>
            <a:schemeClr val="accent3"/>
          </a:solidFill>
          <a:ln cap="flat" cmpd="sng" w="25400">
            <a:solidFill>
              <a:srgbClr val="006FA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1000"/>
              <a:buFont typeface="Arial"/>
              <a:buNone/>
            </a:pPr>
            <a:r>
              <a:rPr lang="de-DE" sz="800">
                <a:solidFill>
                  <a:schemeClr val="lt1"/>
                </a:solidFill>
              </a:rPr>
              <a:t>Bénéfice (ou perte)</a:t>
            </a:r>
            <a:endParaRPr sz="1200">
              <a:solidFill>
                <a:schemeClr val="dk2"/>
              </a:solidFill>
            </a:endParaRPr>
          </a:p>
          <a:p>
            <a:pPr indent="0" lvl="0" marL="0" marR="0" rtl="0" algn="ctr">
              <a:lnSpc>
                <a:spcPct val="100000"/>
              </a:lnSpc>
              <a:spcBef>
                <a:spcPts val="0"/>
              </a:spcBef>
              <a:spcAft>
                <a:spcPts val="0"/>
              </a:spcAft>
              <a:buClr>
                <a:srgbClr val="000000"/>
              </a:buClr>
              <a:buSzPts val="788"/>
              <a:buFont typeface="Arial"/>
              <a:buNone/>
            </a:pPr>
            <a:r>
              <a:t/>
            </a:r>
            <a:endParaRPr sz="788">
              <a:solidFill>
                <a:schemeClr val="lt1"/>
              </a:solidFill>
            </a:endParaRPr>
          </a:p>
        </p:txBody>
      </p:sp>
      <p:grpSp>
        <p:nvGrpSpPr>
          <p:cNvPr id="517" name="Google Shape;517;p36"/>
          <p:cNvGrpSpPr/>
          <p:nvPr/>
        </p:nvGrpSpPr>
        <p:grpSpPr>
          <a:xfrm>
            <a:off x="5972531" y="1968371"/>
            <a:ext cx="2487000" cy="1232281"/>
            <a:chOff x="0" y="61617"/>
            <a:chExt cx="2487000" cy="1232281"/>
          </a:xfrm>
        </p:grpSpPr>
        <p:sp>
          <p:nvSpPr>
            <p:cNvPr id="518" name="Google Shape;518;p36"/>
            <p:cNvSpPr/>
            <p:nvPr/>
          </p:nvSpPr>
          <p:spPr>
            <a:xfrm>
              <a:off x="0" y="164937"/>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6"/>
            <p:cNvSpPr/>
            <p:nvPr/>
          </p:nvSpPr>
          <p:spPr>
            <a:xfrm>
              <a:off x="124356" y="61617"/>
              <a:ext cx="1740900" cy="2067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6"/>
            <p:cNvSpPr txBox="1"/>
            <p:nvPr/>
          </p:nvSpPr>
          <p:spPr>
            <a:xfrm>
              <a:off x="134443" y="71704"/>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Cash flow from operating activities</a:t>
              </a:r>
              <a:endParaRPr b="0" i="0" sz="800" u="none" cap="none" strike="noStrike">
                <a:solidFill>
                  <a:schemeClr val="lt1"/>
                </a:solidFill>
                <a:latin typeface="Arial"/>
                <a:ea typeface="Arial"/>
                <a:cs typeface="Arial"/>
                <a:sym typeface="Arial"/>
              </a:endParaRPr>
            </a:p>
          </p:txBody>
        </p:sp>
        <p:sp>
          <p:nvSpPr>
            <p:cNvPr id="521" name="Google Shape;521;p36"/>
            <p:cNvSpPr/>
            <p:nvPr/>
          </p:nvSpPr>
          <p:spPr>
            <a:xfrm>
              <a:off x="0" y="482457"/>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6"/>
            <p:cNvSpPr/>
            <p:nvPr/>
          </p:nvSpPr>
          <p:spPr>
            <a:xfrm>
              <a:off x="124356" y="379137"/>
              <a:ext cx="1740900" cy="2067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6"/>
            <p:cNvSpPr txBox="1"/>
            <p:nvPr/>
          </p:nvSpPr>
          <p:spPr>
            <a:xfrm>
              <a:off x="134443" y="389224"/>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Cash flow from investing activities</a:t>
              </a:r>
              <a:endParaRPr b="0" i="0" sz="800" u="none" cap="none" strike="noStrike">
                <a:solidFill>
                  <a:schemeClr val="lt1"/>
                </a:solidFill>
                <a:latin typeface="Arial"/>
                <a:ea typeface="Arial"/>
                <a:cs typeface="Arial"/>
                <a:sym typeface="Arial"/>
              </a:endParaRPr>
            </a:p>
          </p:txBody>
        </p:sp>
        <p:sp>
          <p:nvSpPr>
            <p:cNvPr id="524" name="Google Shape;524;p36"/>
            <p:cNvSpPr/>
            <p:nvPr/>
          </p:nvSpPr>
          <p:spPr>
            <a:xfrm>
              <a:off x="0" y="799977"/>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6"/>
            <p:cNvSpPr/>
            <p:nvPr/>
          </p:nvSpPr>
          <p:spPr>
            <a:xfrm>
              <a:off x="124356" y="696658"/>
              <a:ext cx="1740900" cy="2067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6"/>
            <p:cNvSpPr txBox="1"/>
            <p:nvPr/>
          </p:nvSpPr>
          <p:spPr>
            <a:xfrm>
              <a:off x="134443" y="706745"/>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Cash flow from financing activities</a:t>
              </a:r>
              <a:endParaRPr b="0" i="0" sz="800" u="none" cap="none" strike="noStrike">
                <a:solidFill>
                  <a:schemeClr val="lt1"/>
                </a:solidFill>
                <a:latin typeface="Arial"/>
                <a:ea typeface="Arial"/>
                <a:cs typeface="Arial"/>
                <a:sym typeface="Arial"/>
              </a:endParaRPr>
            </a:p>
          </p:txBody>
        </p:sp>
        <p:sp>
          <p:nvSpPr>
            <p:cNvPr id="527" name="Google Shape;527;p36"/>
            <p:cNvSpPr/>
            <p:nvPr/>
          </p:nvSpPr>
          <p:spPr>
            <a:xfrm>
              <a:off x="0" y="1117498"/>
              <a:ext cx="2487000" cy="1764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6"/>
            <p:cNvSpPr/>
            <p:nvPr/>
          </p:nvSpPr>
          <p:spPr>
            <a:xfrm>
              <a:off x="124356" y="1014178"/>
              <a:ext cx="1740900" cy="20670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6"/>
            <p:cNvSpPr txBox="1"/>
            <p:nvPr/>
          </p:nvSpPr>
          <p:spPr>
            <a:xfrm>
              <a:off x="134443" y="1024265"/>
              <a:ext cx="1720800" cy="186600"/>
            </a:xfrm>
            <a:prstGeom prst="rect">
              <a:avLst/>
            </a:prstGeom>
            <a:noFill/>
            <a:ln>
              <a:noFill/>
            </a:ln>
          </p:spPr>
          <p:txBody>
            <a:bodyPr anchorCtr="0" anchor="ctr" bIns="0" lIns="65800" spcFirstLastPara="1" rIns="65800" wrap="square" tIns="0">
              <a:noAutofit/>
            </a:bodyPr>
            <a:lstStyle/>
            <a:p>
              <a:pPr indent="0" lvl="0" marL="0" marR="0" rtl="0" algn="l">
                <a:lnSpc>
                  <a:spcPct val="90000"/>
                </a:lnSpc>
                <a:spcBef>
                  <a:spcPts val="0"/>
                </a:spcBef>
                <a:spcAft>
                  <a:spcPts val="0"/>
                </a:spcAft>
                <a:buClr>
                  <a:srgbClr val="000000"/>
                </a:buClr>
                <a:buSzPts val="800"/>
                <a:buFont typeface="Arial"/>
                <a:buNone/>
              </a:pPr>
              <a:r>
                <a:rPr b="0" i="0" lang="de-DE" sz="800" u="none" cap="none" strike="noStrike">
                  <a:solidFill>
                    <a:schemeClr val="lt1"/>
                  </a:solidFill>
                  <a:latin typeface="Arial"/>
                  <a:ea typeface="Arial"/>
                  <a:cs typeface="Arial"/>
                  <a:sym typeface="Arial"/>
                </a:rPr>
                <a:t>Net movement in cash</a:t>
              </a:r>
              <a:endParaRPr b="0" i="0" sz="1400" u="none" cap="none" strike="noStrike">
                <a:solidFill>
                  <a:srgbClr val="000000"/>
                </a:solidFill>
                <a:latin typeface="Arial"/>
                <a:ea typeface="Arial"/>
                <a:cs typeface="Arial"/>
                <a:sym typeface="Arial"/>
              </a:endParaRPr>
            </a:p>
          </p:txBody>
        </p:sp>
      </p:grpSp>
      <p:sp>
        <p:nvSpPr>
          <p:cNvPr id="530" name="Google Shape;530;p36"/>
          <p:cNvSpPr txBox="1"/>
          <p:nvPr/>
        </p:nvSpPr>
        <p:spPr>
          <a:xfrm>
            <a:off x="7877800" y="2347466"/>
            <a:ext cx="372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t/>
            </a:r>
            <a:endParaRPr b="0" i="0" sz="1400" u="none" cap="none" strike="noStrike">
              <a:solidFill>
                <a:srgbClr val="000000"/>
              </a:solidFill>
              <a:latin typeface="Arial"/>
              <a:ea typeface="Arial"/>
              <a:cs typeface="Arial"/>
              <a:sym typeface="Arial"/>
            </a:endParaRPr>
          </a:p>
        </p:txBody>
      </p:sp>
      <p:pic>
        <p:nvPicPr>
          <p:cNvPr descr="Kipper" id="531" name="Google Shape;531;p36"/>
          <p:cNvPicPr preferRelativeResize="0"/>
          <p:nvPr/>
        </p:nvPicPr>
        <p:blipFill rotWithShape="1">
          <a:blip r:embed="rId5">
            <a:alphaModFix/>
          </a:blip>
          <a:srcRect b="0" l="0" r="0" t="0"/>
          <a:stretch/>
        </p:blipFill>
        <p:spPr>
          <a:xfrm>
            <a:off x="2624247" y="2191347"/>
            <a:ext cx="914400" cy="914400"/>
          </a:xfrm>
          <a:prstGeom prst="rect">
            <a:avLst/>
          </a:prstGeom>
          <a:noFill/>
          <a:ln>
            <a:noFill/>
          </a:ln>
        </p:spPr>
      </p:pic>
      <p:pic>
        <p:nvPicPr>
          <p:cNvPr descr="Marker" id="532" name="Google Shape;532;p36"/>
          <p:cNvPicPr preferRelativeResize="0"/>
          <p:nvPr/>
        </p:nvPicPr>
        <p:blipFill rotWithShape="1">
          <a:blip r:embed="rId6">
            <a:alphaModFix/>
          </a:blip>
          <a:srcRect b="0" l="0" r="0" t="0"/>
          <a:stretch/>
        </p:blipFill>
        <p:spPr>
          <a:xfrm>
            <a:off x="4143778" y="3143996"/>
            <a:ext cx="394642" cy="359355"/>
          </a:xfrm>
          <a:prstGeom prst="rect">
            <a:avLst/>
          </a:prstGeom>
          <a:noFill/>
          <a:ln>
            <a:noFill/>
          </a:ln>
        </p:spPr>
      </p:pic>
      <p:sp>
        <p:nvSpPr>
          <p:cNvPr id="533" name="Google Shape;533;p36"/>
          <p:cNvSpPr txBox="1"/>
          <p:nvPr/>
        </p:nvSpPr>
        <p:spPr>
          <a:xfrm>
            <a:off x="4398190" y="3340757"/>
            <a:ext cx="491700" cy="24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de-DE" sz="1013" u="none" cap="none" strike="noStrike">
                <a:solidFill>
                  <a:srgbClr val="F46524"/>
                </a:solidFill>
                <a:latin typeface="Arial"/>
                <a:ea typeface="Arial"/>
                <a:cs typeface="Arial"/>
                <a:sym typeface="Arial"/>
              </a:rPr>
              <a:t>12</a:t>
            </a:r>
            <a:endParaRPr b="1" i="0" sz="1400" u="none" cap="none" strike="noStrike">
              <a:solidFill>
                <a:srgbClr val="F46524"/>
              </a:solidFill>
              <a:latin typeface="Arial"/>
              <a:ea typeface="Arial"/>
              <a:cs typeface="Arial"/>
              <a:sym typeface="Arial"/>
            </a:endParaRPr>
          </a:p>
        </p:txBody>
      </p:sp>
      <p:pic>
        <p:nvPicPr>
          <p:cNvPr descr="Marker" id="534" name="Google Shape;534;p36"/>
          <p:cNvPicPr preferRelativeResize="0"/>
          <p:nvPr/>
        </p:nvPicPr>
        <p:blipFill rotWithShape="1">
          <a:blip r:embed="rId6">
            <a:alphaModFix/>
          </a:blip>
          <a:srcRect b="0" l="0" r="0" t="0"/>
          <a:stretch/>
        </p:blipFill>
        <p:spPr>
          <a:xfrm>
            <a:off x="5265182" y="1447478"/>
            <a:ext cx="514350" cy="411086"/>
          </a:xfrm>
          <a:prstGeom prst="rect">
            <a:avLst/>
          </a:prstGeom>
          <a:noFill/>
          <a:ln>
            <a:noFill/>
          </a:ln>
        </p:spPr>
      </p:pic>
      <p:sp>
        <p:nvSpPr>
          <p:cNvPr id="535" name="Google Shape;535;p36"/>
          <p:cNvSpPr txBox="1"/>
          <p:nvPr/>
        </p:nvSpPr>
        <p:spPr>
          <a:xfrm>
            <a:off x="5621824" y="1528975"/>
            <a:ext cx="350700" cy="24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de-DE" sz="1013" u="none" cap="none" strike="noStrike">
                <a:solidFill>
                  <a:srgbClr val="F46524"/>
                </a:solidFill>
                <a:latin typeface="Arial"/>
                <a:ea typeface="Arial"/>
                <a:cs typeface="Arial"/>
                <a:sym typeface="Arial"/>
              </a:rPr>
              <a:t>3</a:t>
            </a:r>
            <a:endParaRPr b="1" i="0" sz="1400" u="none" cap="none" strike="noStrike">
              <a:solidFill>
                <a:srgbClr val="F46524"/>
              </a:solidFill>
              <a:latin typeface="Arial"/>
              <a:ea typeface="Arial"/>
              <a:cs typeface="Arial"/>
              <a:sym typeface="Arial"/>
            </a:endParaRPr>
          </a:p>
        </p:txBody>
      </p:sp>
      <p:pic>
        <p:nvPicPr>
          <p:cNvPr descr="Marker" id="536" name="Google Shape;536;p36"/>
          <p:cNvPicPr preferRelativeResize="0"/>
          <p:nvPr/>
        </p:nvPicPr>
        <p:blipFill rotWithShape="1">
          <a:blip r:embed="rId6">
            <a:alphaModFix/>
          </a:blip>
          <a:srcRect b="0" l="0" r="0" t="0"/>
          <a:stretch/>
        </p:blipFill>
        <p:spPr>
          <a:xfrm>
            <a:off x="7501078" y="1968363"/>
            <a:ext cx="514350" cy="436556"/>
          </a:xfrm>
          <a:prstGeom prst="rect">
            <a:avLst/>
          </a:prstGeom>
          <a:noFill/>
          <a:ln>
            <a:noFill/>
          </a:ln>
        </p:spPr>
      </p:pic>
      <p:sp>
        <p:nvSpPr>
          <p:cNvPr id="537" name="Google Shape;537;p36"/>
          <p:cNvSpPr txBox="1"/>
          <p:nvPr/>
        </p:nvSpPr>
        <p:spPr>
          <a:xfrm>
            <a:off x="7745005" y="2191362"/>
            <a:ext cx="372300" cy="24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13"/>
              <a:buFont typeface="Arial"/>
              <a:buNone/>
            </a:pPr>
            <a:r>
              <a:rPr b="1" i="0" lang="de-DE" sz="1013" u="none" cap="none" strike="noStrike">
                <a:solidFill>
                  <a:srgbClr val="F46524"/>
                </a:solidFill>
                <a:latin typeface="Arial"/>
                <a:ea typeface="Arial"/>
                <a:cs typeface="Arial"/>
                <a:sym typeface="Arial"/>
              </a:rPr>
              <a:t>-15</a:t>
            </a:r>
            <a:endParaRPr b="1" i="0" sz="1400" u="none" cap="none" strike="noStrike">
              <a:solidFill>
                <a:srgbClr val="F46524"/>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4"/>
          <p:cNvSpPr txBox="1"/>
          <p:nvPr>
            <p:ph type="title"/>
          </p:nvPr>
        </p:nvSpPr>
        <p:spPr>
          <a:xfrm>
            <a:off x="3419475" y="434158"/>
            <a:ext cx="5389788" cy="64351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100"/>
              <a:t>Que contient un tableau de Cash Flow</a:t>
            </a:r>
            <a:endParaRPr/>
          </a:p>
        </p:txBody>
      </p:sp>
      <p:sp>
        <p:nvSpPr>
          <p:cNvPr id="544" name="Google Shape;544;p34"/>
          <p:cNvSpPr/>
          <p:nvPr/>
        </p:nvSpPr>
        <p:spPr>
          <a:xfrm>
            <a:off x="4058915" y="2772274"/>
            <a:ext cx="128702" cy="603292"/>
          </a:xfrm>
          <a:prstGeom prst="leftBrace">
            <a:avLst>
              <a:gd fmla="val 8312" name="adj1"/>
              <a:gd fmla="val 50000" name="adj2"/>
            </a:avLst>
          </a:prstGeom>
          <a:noFill/>
          <a:ln cap="flat" cmpd="sng" w="9525">
            <a:solidFill>
              <a:schemeClr val="dk1"/>
            </a:solidFill>
            <a:prstDash val="solid"/>
            <a:round/>
            <a:headEnd len="sm" w="sm" type="none"/>
            <a:tailEnd len="sm" w="sm" type="none"/>
          </a:ln>
        </p:spPr>
        <p:txBody>
          <a:bodyPr anchorCtr="0" anchor="ctr" bIns="27275" lIns="52450" spcFirstLastPara="1" rIns="52450" wrap="square" tIns="27275">
            <a:noAutofit/>
          </a:bodyPr>
          <a:lstStyle/>
          <a:p>
            <a:pPr indent="0" lvl="0" marL="0" marR="0" rtl="0" algn="l">
              <a:lnSpc>
                <a:spcPct val="100000"/>
              </a:lnSpc>
              <a:spcBef>
                <a:spcPts val="0"/>
              </a:spcBef>
              <a:spcAft>
                <a:spcPts val="0"/>
              </a:spcAft>
              <a:buClr>
                <a:srgbClr val="000000"/>
              </a:buClr>
              <a:buSzPts val="1303"/>
              <a:buFont typeface="Arial"/>
              <a:buNone/>
            </a:pPr>
            <a:r>
              <a:t/>
            </a:r>
            <a:endParaRPr b="0" i="0" sz="1303" u="none" cap="none" strike="noStrike">
              <a:solidFill>
                <a:schemeClr val="dk1"/>
              </a:solidFill>
              <a:latin typeface="Arial"/>
              <a:ea typeface="Arial"/>
              <a:cs typeface="Arial"/>
              <a:sym typeface="Arial"/>
            </a:endParaRPr>
          </a:p>
        </p:txBody>
      </p:sp>
      <p:grpSp>
        <p:nvGrpSpPr>
          <p:cNvPr id="545" name="Google Shape;545;p34"/>
          <p:cNvGrpSpPr/>
          <p:nvPr/>
        </p:nvGrpSpPr>
        <p:grpSpPr>
          <a:xfrm>
            <a:off x="1871663" y="1071226"/>
            <a:ext cx="5890986" cy="3436928"/>
            <a:chOff x="0" y="1840"/>
            <a:chExt cx="5890986" cy="3436928"/>
          </a:xfrm>
        </p:grpSpPr>
        <p:sp>
          <p:nvSpPr>
            <p:cNvPr id="546" name="Google Shape;546;p34"/>
            <p:cNvSpPr/>
            <p:nvPr/>
          </p:nvSpPr>
          <p:spPr>
            <a:xfrm>
              <a:off x="0" y="119928"/>
              <a:ext cx="5521029" cy="1083600"/>
            </a:xfrm>
            <a:prstGeom prst="rect">
              <a:avLst/>
            </a:prstGeom>
            <a:solidFill>
              <a:schemeClr val="lt1">
                <a:alpha val="89411"/>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34"/>
            <p:cNvSpPr txBox="1"/>
            <p:nvPr/>
          </p:nvSpPr>
          <p:spPr>
            <a:xfrm>
              <a:off x="0" y="119928"/>
              <a:ext cx="5521029" cy="1083600"/>
            </a:xfrm>
            <a:prstGeom prst="rect">
              <a:avLst/>
            </a:prstGeom>
            <a:noFill/>
            <a:ln>
              <a:noFill/>
            </a:ln>
          </p:spPr>
          <p:txBody>
            <a:bodyPr anchorCtr="0" anchor="t" bIns="99550" lIns="428475" spcFirstLastPara="1" rIns="428475" wrap="square" tIns="166600">
              <a:noAutofit/>
            </a:bodyPr>
            <a:lstStyle/>
            <a:p>
              <a:pPr indent="-114300" lvl="1" marL="114300" marR="0" rtl="0" algn="l">
                <a:lnSpc>
                  <a:spcPct val="90000"/>
                </a:lnSpc>
                <a:spcBef>
                  <a:spcPts val="210"/>
                </a:spcBef>
                <a:spcAft>
                  <a:spcPts val="0"/>
                </a:spcAft>
                <a:buSzPts val="1400"/>
                <a:buChar char="•"/>
              </a:pPr>
              <a:r>
                <a:rPr lang="de-DE"/>
                <a:t>Revenu net</a:t>
              </a:r>
              <a:endParaRPr/>
            </a:p>
            <a:p>
              <a:pPr indent="-114300" lvl="1" marL="114300" marR="0" rtl="0" algn="l">
                <a:lnSpc>
                  <a:spcPct val="90000"/>
                </a:lnSpc>
                <a:spcBef>
                  <a:spcPts val="210"/>
                </a:spcBef>
                <a:spcAft>
                  <a:spcPts val="0"/>
                </a:spcAft>
                <a:buSzPts val="1400"/>
                <a:buChar char="•"/>
              </a:pPr>
              <a:r>
                <a:rPr lang="de-DE"/>
                <a:t>Amortissements et autres éléments non monétaires (à réintégrer)</a:t>
              </a:r>
              <a:endParaRPr/>
            </a:p>
            <a:p>
              <a:pPr indent="-114300" lvl="1" marL="114300" marR="0" rtl="0" algn="l">
                <a:lnSpc>
                  <a:spcPct val="90000"/>
                </a:lnSpc>
                <a:spcBef>
                  <a:spcPts val="210"/>
                </a:spcBef>
                <a:spcAft>
                  <a:spcPts val="0"/>
                </a:spcAft>
                <a:buSzPts val="1400"/>
                <a:buChar char="•"/>
              </a:pPr>
              <a:r>
                <a:rPr lang="de-DE"/>
                <a:t>Variation du besoin en fonds de roulement</a:t>
              </a:r>
              <a:endParaRPr/>
            </a:p>
            <a:p>
              <a:pPr indent="-114300" lvl="1" marL="114300" marR="0" rtl="0" algn="l">
                <a:lnSpc>
                  <a:spcPct val="90000"/>
                </a:lnSpc>
                <a:spcBef>
                  <a:spcPts val="210"/>
                </a:spcBef>
                <a:spcAft>
                  <a:spcPts val="0"/>
                </a:spcAft>
                <a:buSzPts val="1400"/>
                <a:buChar char="•"/>
              </a:pPr>
              <a:r>
                <a:t/>
              </a:r>
              <a:endParaRPr/>
            </a:p>
            <a:p>
              <a:pPr indent="-114300" lvl="1" marL="114300" marR="0" rtl="0" algn="l">
                <a:lnSpc>
                  <a:spcPct val="90000"/>
                </a:lnSpc>
                <a:spcBef>
                  <a:spcPts val="210"/>
                </a:spcBef>
                <a:spcAft>
                  <a:spcPts val="0"/>
                </a:spcAft>
                <a:buSzPts val="1400"/>
                <a:buChar char="•"/>
              </a:pPr>
              <a:r>
                <a:t/>
              </a:r>
              <a:endParaRPr/>
            </a:p>
          </p:txBody>
        </p:sp>
        <p:sp>
          <p:nvSpPr>
            <p:cNvPr id="548" name="Google Shape;548;p34"/>
            <p:cNvSpPr/>
            <p:nvPr/>
          </p:nvSpPr>
          <p:spPr>
            <a:xfrm>
              <a:off x="276067" y="1840"/>
              <a:ext cx="5520900" cy="2016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4"/>
            <p:cNvSpPr txBox="1"/>
            <p:nvPr/>
          </p:nvSpPr>
          <p:spPr>
            <a:xfrm>
              <a:off x="287586" y="13364"/>
              <a:ext cx="5603400" cy="213000"/>
            </a:xfrm>
            <a:prstGeom prst="rect">
              <a:avLst/>
            </a:prstGeom>
            <a:no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lang="de-DE">
                  <a:solidFill>
                    <a:schemeClr val="lt1"/>
                  </a:solidFill>
                </a:rPr>
                <a:t>Flux de trésorerie provenant des activités opérationnelles</a:t>
              </a:r>
              <a:endParaRPr b="0" i="0" sz="1400" u="none" cap="none" strike="noStrike">
                <a:solidFill>
                  <a:schemeClr val="lt1"/>
                </a:solidFill>
                <a:latin typeface="Arial"/>
                <a:ea typeface="Arial"/>
                <a:cs typeface="Arial"/>
                <a:sym typeface="Arial"/>
              </a:endParaRPr>
            </a:p>
          </p:txBody>
        </p:sp>
        <p:sp>
          <p:nvSpPr>
            <p:cNvPr id="550" name="Google Shape;550;p34"/>
            <p:cNvSpPr/>
            <p:nvPr/>
          </p:nvSpPr>
          <p:spPr>
            <a:xfrm>
              <a:off x="0" y="1364808"/>
              <a:ext cx="5521029" cy="667800"/>
            </a:xfrm>
            <a:prstGeom prst="rect">
              <a:avLst/>
            </a:prstGeom>
            <a:solidFill>
              <a:schemeClr val="lt1">
                <a:alpha val="89411"/>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4"/>
            <p:cNvSpPr txBox="1"/>
            <p:nvPr/>
          </p:nvSpPr>
          <p:spPr>
            <a:xfrm>
              <a:off x="0" y="1364808"/>
              <a:ext cx="5521029" cy="667800"/>
            </a:xfrm>
            <a:prstGeom prst="rect">
              <a:avLst/>
            </a:prstGeom>
            <a:noFill/>
            <a:ln>
              <a:noFill/>
            </a:ln>
          </p:spPr>
          <p:txBody>
            <a:bodyPr anchorCtr="0" anchor="t" bIns="99550" lIns="428475" spcFirstLastPara="1" rIns="428475" wrap="square" tIns="166600">
              <a:noAutofit/>
            </a:bodyPr>
            <a:lstStyle/>
            <a:p>
              <a:pPr indent="-114300" lvl="1" marL="114300" marR="0" rtl="0" algn="l">
                <a:lnSpc>
                  <a:spcPct val="90000"/>
                </a:lnSpc>
                <a:spcBef>
                  <a:spcPts val="210"/>
                </a:spcBef>
                <a:spcAft>
                  <a:spcPts val="0"/>
                </a:spcAft>
                <a:buSzPts val="1400"/>
                <a:buChar char="•"/>
              </a:pPr>
              <a:r>
                <a:rPr lang="de-DE"/>
                <a:t>Achat d'installations, d'équipements, etc.</a:t>
              </a:r>
              <a:endParaRPr/>
            </a:p>
            <a:p>
              <a:pPr indent="-114300" lvl="1" marL="114300" marR="0" rtl="0" algn="l">
                <a:lnSpc>
                  <a:spcPct val="90000"/>
                </a:lnSpc>
                <a:spcBef>
                  <a:spcPts val="210"/>
                </a:spcBef>
                <a:spcAft>
                  <a:spcPts val="0"/>
                </a:spcAft>
                <a:buSzPts val="1400"/>
                <a:buChar char="•"/>
              </a:pPr>
              <a:r>
                <a:rPr lang="de-DE"/>
                <a:t>Vente d'actifs non récurrents</a:t>
              </a:r>
              <a:endParaRPr/>
            </a:p>
          </p:txBody>
        </p:sp>
        <p:sp>
          <p:nvSpPr>
            <p:cNvPr id="552" name="Google Shape;552;p34"/>
            <p:cNvSpPr/>
            <p:nvPr/>
          </p:nvSpPr>
          <p:spPr>
            <a:xfrm>
              <a:off x="276066" y="1246739"/>
              <a:ext cx="5124600" cy="2361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4"/>
            <p:cNvSpPr txBox="1"/>
            <p:nvPr/>
          </p:nvSpPr>
          <p:spPr>
            <a:xfrm>
              <a:off x="287587" y="1258264"/>
              <a:ext cx="4955400" cy="213000"/>
            </a:xfrm>
            <a:prstGeom prst="rect">
              <a:avLst/>
            </a:prstGeom>
            <a:no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lang="de-DE">
                  <a:solidFill>
                    <a:schemeClr val="lt1"/>
                  </a:solidFill>
                </a:rPr>
                <a:t>Flux de trésorerie provenant des activités d'investissement</a:t>
              </a:r>
              <a:endParaRPr b="0" i="0" sz="1400" u="none" cap="none" strike="noStrike">
                <a:solidFill>
                  <a:schemeClr val="lt1"/>
                </a:solidFill>
                <a:latin typeface="Arial"/>
                <a:ea typeface="Arial"/>
                <a:cs typeface="Arial"/>
                <a:sym typeface="Arial"/>
              </a:endParaRPr>
            </a:p>
          </p:txBody>
        </p:sp>
        <p:sp>
          <p:nvSpPr>
            <p:cNvPr id="554" name="Google Shape;554;p34"/>
            <p:cNvSpPr/>
            <p:nvPr/>
          </p:nvSpPr>
          <p:spPr>
            <a:xfrm>
              <a:off x="0" y="2193888"/>
              <a:ext cx="5521029" cy="882000"/>
            </a:xfrm>
            <a:prstGeom prst="rect">
              <a:avLst/>
            </a:prstGeom>
            <a:solidFill>
              <a:schemeClr val="accent4"/>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4"/>
            <p:cNvSpPr txBox="1"/>
            <p:nvPr/>
          </p:nvSpPr>
          <p:spPr>
            <a:xfrm>
              <a:off x="0" y="2193888"/>
              <a:ext cx="5521029" cy="882000"/>
            </a:xfrm>
            <a:prstGeom prst="rect">
              <a:avLst/>
            </a:prstGeom>
            <a:noFill/>
            <a:ln>
              <a:noFill/>
            </a:ln>
          </p:spPr>
          <p:txBody>
            <a:bodyPr anchorCtr="0" anchor="t" bIns="99550" lIns="428475" spcFirstLastPara="1" rIns="428475" wrap="square" tIns="166600">
              <a:noAutofit/>
            </a:bodyPr>
            <a:lstStyle/>
            <a:p>
              <a:pPr indent="-114300" lvl="1" marL="114300" marR="0" rtl="0" algn="l">
                <a:lnSpc>
                  <a:spcPct val="90000"/>
                </a:lnSpc>
                <a:spcBef>
                  <a:spcPts val="210"/>
                </a:spcBef>
                <a:spcAft>
                  <a:spcPts val="0"/>
                </a:spcAft>
                <a:buSzPts val="1400"/>
                <a:buChar char="•"/>
              </a:pPr>
              <a:r>
                <a:rPr lang="de-DE"/>
                <a:t>Subventions d'investissement</a:t>
              </a:r>
              <a:endParaRPr/>
            </a:p>
            <a:p>
              <a:pPr indent="-114300" lvl="1" marL="114300" marR="0" rtl="0" algn="l">
                <a:lnSpc>
                  <a:spcPct val="90000"/>
                </a:lnSpc>
                <a:spcBef>
                  <a:spcPts val="210"/>
                </a:spcBef>
                <a:spcAft>
                  <a:spcPts val="0"/>
                </a:spcAft>
                <a:buSzPts val="1400"/>
                <a:buChar char="•"/>
              </a:pPr>
              <a:r>
                <a:rPr lang="de-DE"/>
                <a:t>Émission de - rachat d'actions</a:t>
              </a:r>
              <a:endParaRPr/>
            </a:p>
            <a:p>
              <a:pPr indent="-114300" lvl="1" marL="114300" marR="0" rtl="0" algn="l">
                <a:lnSpc>
                  <a:spcPct val="90000"/>
                </a:lnSpc>
                <a:spcBef>
                  <a:spcPts val="210"/>
                </a:spcBef>
                <a:spcAft>
                  <a:spcPts val="0"/>
                </a:spcAft>
                <a:buSzPts val="1400"/>
                <a:buChar char="•"/>
              </a:pPr>
              <a:r>
                <a:rPr lang="de-DE"/>
                <a:t>Nouvelle dette - Remboursement de la dette</a:t>
              </a:r>
              <a:endParaRPr/>
            </a:p>
          </p:txBody>
        </p:sp>
        <p:sp>
          <p:nvSpPr>
            <p:cNvPr id="556" name="Google Shape;556;p34"/>
            <p:cNvSpPr/>
            <p:nvPr/>
          </p:nvSpPr>
          <p:spPr>
            <a:xfrm>
              <a:off x="276065" y="2075814"/>
              <a:ext cx="4858800" cy="2361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4"/>
            <p:cNvSpPr txBox="1"/>
            <p:nvPr/>
          </p:nvSpPr>
          <p:spPr>
            <a:xfrm>
              <a:off x="287587" y="2087339"/>
              <a:ext cx="5124600" cy="213000"/>
            </a:xfrm>
            <a:prstGeom prst="rect">
              <a:avLst/>
            </a:prstGeom>
            <a:no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lang="de-DE">
                  <a:solidFill>
                    <a:schemeClr val="lt1"/>
                  </a:solidFill>
                </a:rPr>
                <a:t>Flux de trésorerie provenant des activités de financement</a:t>
              </a:r>
              <a:endParaRPr b="0" i="0" sz="1400" u="none" cap="none" strike="noStrike">
                <a:solidFill>
                  <a:schemeClr val="lt1"/>
                </a:solidFill>
                <a:latin typeface="Arial"/>
                <a:ea typeface="Arial"/>
                <a:cs typeface="Arial"/>
                <a:sym typeface="Arial"/>
              </a:endParaRPr>
            </a:p>
          </p:txBody>
        </p:sp>
        <p:sp>
          <p:nvSpPr>
            <p:cNvPr id="558" name="Google Shape;558;p34"/>
            <p:cNvSpPr/>
            <p:nvPr/>
          </p:nvSpPr>
          <p:spPr>
            <a:xfrm>
              <a:off x="0" y="3237168"/>
              <a:ext cx="5521029" cy="201600"/>
            </a:xfrm>
            <a:prstGeom prst="rect">
              <a:avLst/>
            </a:prstGeom>
            <a:solidFill>
              <a:schemeClr val="lt1">
                <a:alpha val="89411"/>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4"/>
            <p:cNvSpPr/>
            <p:nvPr/>
          </p:nvSpPr>
          <p:spPr>
            <a:xfrm>
              <a:off x="276051" y="3119088"/>
              <a:ext cx="3864720" cy="23616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34"/>
            <p:cNvSpPr txBox="1"/>
            <p:nvPr/>
          </p:nvSpPr>
          <p:spPr>
            <a:xfrm>
              <a:off x="287579" y="3130616"/>
              <a:ext cx="3841664" cy="213104"/>
            </a:xfrm>
            <a:prstGeom prst="rect">
              <a:avLst/>
            </a:prstGeom>
            <a:noFill/>
            <a:ln>
              <a:noFill/>
            </a:ln>
          </p:spPr>
          <p:txBody>
            <a:bodyPr anchorCtr="0" anchor="ctr" bIns="0" lIns="146075" spcFirstLastPara="1" rIns="146075" wrap="square" tIns="0">
              <a:noAutofit/>
            </a:bodyPr>
            <a:lstStyle/>
            <a:p>
              <a:pPr indent="0" lvl="0" marL="0" marR="0" rtl="0" algn="l">
                <a:lnSpc>
                  <a:spcPct val="90000"/>
                </a:lnSpc>
                <a:spcBef>
                  <a:spcPts val="0"/>
                </a:spcBef>
                <a:spcAft>
                  <a:spcPts val="0"/>
                </a:spcAft>
                <a:buClr>
                  <a:srgbClr val="000000"/>
                </a:buClr>
                <a:buSzPts val="1400"/>
                <a:buFont typeface="Arial"/>
                <a:buNone/>
              </a:pPr>
              <a:r>
                <a:rPr lang="de-DE">
                  <a:solidFill>
                    <a:schemeClr val="lt1"/>
                  </a:solidFill>
                </a:rPr>
                <a:t>Mouvement net de la trésorerie</a:t>
              </a:r>
              <a:endParaRPr b="0" i="0" sz="1400" u="none" cap="none" strike="noStrike">
                <a:solidFill>
                  <a:srgbClr val="000000"/>
                </a:solidFill>
                <a:latin typeface="Arial"/>
                <a:ea typeface="Arial"/>
                <a:cs typeface="Arial"/>
                <a:sym typeface="Arial"/>
              </a:endParaRPr>
            </a:p>
          </p:txBody>
        </p:sp>
      </p:grpSp>
      <p:cxnSp>
        <p:nvCxnSpPr>
          <p:cNvPr id="561" name="Google Shape;561;p3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62" name="Google Shape;562;p3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563" name="Google Shape;563;p34"/>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564" name="Google Shape;564;p34"/>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7"/>
          <p:cNvSpPr txBox="1"/>
          <p:nvPr>
            <p:ph type="title"/>
          </p:nvPr>
        </p:nvSpPr>
        <p:spPr>
          <a:xfrm>
            <a:off x="2371726" y="422600"/>
            <a:ext cx="6735900" cy="64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100"/>
              <a:t>Plan de financement : prévisions de Cash Flow</a:t>
            </a:r>
            <a:endParaRPr sz="2100"/>
          </a:p>
          <a:p>
            <a:pPr indent="0" lvl="0" marL="0" rtl="0" algn="l">
              <a:lnSpc>
                <a:spcPct val="100000"/>
              </a:lnSpc>
              <a:spcBef>
                <a:spcPts val="0"/>
              </a:spcBef>
              <a:spcAft>
                <a:spcPts val="0"/>
              </a:spcAft>
              <a:buClr>
                <a:schemeClr val="dk2"/>
              </a:buClr>
              <a:buSzPts val="1100"/>
              <a:buFont typeface="Arial"/>
              <a:buNone/>
            </a:pPr>
            <a:r>
              <a:t/>
            </a:r>
            <a:endParaRPr sz="2100"/>
          </a:p>
          <a:p>
            <a:pPr indent="0" lvl="0" marL="0" rtl="0" algn="l">
              <a:lnSpc>
                <a:spcPct val="100000"/>
              </a:lnSpc>
              <a:spcBef>
                <a:spcPts val="0"/>
              </a:spcBef>
              <a:spcAft>
                <a:spcPts val="0"/>
              </a:spcAft>
              <a:buSzPts val="3000"/>
              <a:buNone/>
            </a:pPr>
            <a:r>
              <a:t/>
            </a:r>
            <a:endParaRPr sz="2100"/>
          </a:p>
        </p:txBody>
      </p:sp>
      <p:grpSp>
        <p:nvGrpSpPr>
          <p:cNvPr id="571" name="Google Shape;571;p37"/>
          <p:cNvGrpSpPr/>
          <p:nvPr/>
        </p:nvGrpSpPr>
        <p:grpSpPr>
          <a:xfrm>
            <a:off x="4700609" y="1145663"/>
            <a:ext cx="3163814" cy="2918805"/>
            <a:chOff x="2" y="220115"/>
            <a:chExt cx="3163814" cy="2918805"/>
          </a:xfrm>
        </p:grpSpPr>
        <p:sp>
          <p:nvSpPr>
            <p:cNvPr id="572" name="Google Shape;572;p37"/>
            <p:cNvSpPr/>
            <p:nvPr/>
          </p:nvSpPr>
          <p:spPr>
            <a:xfrm>
              <a:off x="2" y="233050"/>
              <a:ext cx="1030481" cy="2905870"/>
            </a:xfrm>
            <a:prstGeom prst="roundRect">
              <a:avLst>
                <a:gd fmla="val 5000" name="adj"/>
              </a:avLst>
            </a:prstGeom>
            <a:solidFill>
              <a:srgbClr val="C7C7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7"/>
            <p:cNvSpPr txBox="1"/>
            <p:nvPr/>
          </p:nvSpPr>
          <p:spPr>
            <a:xfrm rot="-5400000">
              <a:off x="-1007397" y="1334638"/>
              <a:ext cx="2382900" cy="206100"/>
            </a:xfrm>
            <a:prstGeom prst="rect">
              <a:avLst/>
            </a:prstGeom>
            <a:solidFill>
              <a:srgbClr val="C7C7C7"/>
            </a:solidFill>
            <a:ln>
              <a:noFill/>
            </a:ln>
          </p:spPr>
          <p:txBody>
            <a:bodyPr anchorCtr="0" anchor="t" bIns="0" lIns="0" spcFirstLastPara="1" rIns="53325" wrap="square" tIns="41125">
              <a:noAutofit/>
            </a:bodyPr>
            <a:lstStyle/>
            <a:p>
              <a:pPr indent="0" lvl="0" marL="0" marR="0" rtl="0" algn="r">
                <a:lnSpc>
                  <a:spcPct val="90000"/>
                </a:lnSpc>
                <a:spcBef>
                  <a:spcPts val="0"/>
                </a:spcBef>
                <a:spcAft>
                  <a:spcPts val="0"/>
                </a:spcAft>
                <a:buClr>
                  <a:srgbClr val="000000"/>
                </a:buClr>
                <a:buSzPts val="1200"/>
                <a:buFont typeface="Arial"/>
                <a:buNone/>
              </a:pPr>
              <a:r>
                <a:rPr lang="de-DE" sz="1200">
                  <a:solidFill>
                    <a:schemeClr val="lt1"/>
                  </a:solidFill>
                </a:rPr>
                <a:t>année1</a:t>
              </a:r>
              <a:endParaRPr b="0" i="0" sz="1400" u="none" cap="none" strike="noStrike">
                <a:solidFill>
                  <a:srgbClr val="000000"/>
                </a:solidFill>
                <a:latin typeface="Arial"/>
                <a:ea typeface="Arial"/>
                <a:cs typeface="Arial"/>
                <a:sym typeface="Arial"/>
              </a:endParaRPr>
            </a:p>
          </p:txBody>
        </p:sp>
        <p:sp>
          <p:nvSpPr>
            <p:cNvPr id="574" name="Google Shape;574;p37"/>
            <p:cNvSpPr/>
            <p:nvPr/>
          </p:nvSpPr>
          <p:spPr>
            <a:xfrm>
              <a:off x="1066787" y="220115"/>
              <a:ext cx="1030481" cy="2905870"/>
            </a:xfrm>
            <a:prstGeom prst="roundRect">
              <a:avLst>
                <a:gd fmla="val 5000" name="adj"/>
              </a:avLst>
            </a:prstGeom>
            <a:solidFill>
              <a:srgbClr val="C7C7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37"/>
            <p:cNvSpPr txBox="1"/>
            <p:nvPr/>
          </p:nvSpPr>
          <p:spPr>
            <a:xfrm rot="-5400000">
              <a:off x="-21571" y="1308474"/>
              <a:ext cx="2382813" cy="206096"/>
            </a:xfrm>
            <a:prstGeom prst="rect">
              <a:avLst/>
            </a:prstGeom>
            <a:solidFill>
              <a:srgbClr val="C7C7C7"/>
            </a:solidFill>
            <a:ln>
              <a:noFill/>
            </a:ln>
          </p:spPr>
          <p:txBody>
            <a:bodyPr anchorCtr="0" anchor="t" bIns="0" lIns="0" spcFirstLastPara="1" rIns="53325" wrap="square" tIns="41125">
              <a:noAutofit/>
            </a:bodyPr>
            <a:lstStyle/>
            <a:p>
              <a:pPr indent="0" lvl="0" marL="0" marR="0" rtl="0" algn="r">
                <a:lnSpc>
                  <a:spcPct val="90000"/>
                </a:lnSpc>
                <a:spcBef>
                  <a:spcPts val="0"/>
                </a:spcBef>
                <a:spcAft>
                  <a:spcPts val="0"/>
                </a:spcAft>
                <a:buClr>
                  <a:srgbClr val="000000"/>
                </a:buClr>
                <a:buSzPts val="1200"/>
                <a:buFont typeface="Arial"/>
                <a:buNone/>
              </a:pPr>
              <a:r>
                <a:rPr lang="de-DE" sz="1200">
                  <a:solidFill>
                    <a:schemeClr val="lt1"/>
                  </a:solidFill>
                </a:rPr>
                <a:t>année2</a:t>
              </a:r>
              <a:endParaRPr b="0" i="0" sz="1400" u="none" cap="none" strike="noStrike">
                <a:solidFill>
                  <a:srgbClr val="000000"/>
                </a:solidFill>
                <a:latin typeface="Arial"/>
                <a:ea typeface="Arial"/>
                <a:cs typeface="Arial"/>
                <a:sym typeface="Arial"/>
              </a:endParaRPr>
            </a:p>
          </p:txBody>
        </p:sp>
        <p:sp>
          <p:nvSpPr>
            <p:cNvPr id="576" name="Google Shape;576;p37"/>
            <p:cNvSpPr/>
            <p:nvPr/>
          </p:nvSpPr>
          <p:spPr>
            <a:xfrm rot="5400000">
              <a:off x="981096" y="1202664"/>
              <a:ext cx="181686" cy="154572"/>
            </a:xfrm>
            <a:prstGeom prst="flowChartExtract">
              <a:avLst/>
            </a:prstGeom>
            <a:solidFill>
              <a:srgbClr val="C7C7C7"/>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7"/>
            <p:cNvSpPr/>
            <p:nvPr/>
          </p:nvSpPr>
          <p:spPr>
            <a:xfrm>
              <a:off x="2133335" y="220115"/>
              <a:ext cx="1030481" cy="2905870"/>
            </a:xfrm>
            <a:prstGeom prst="roundRect">
              <a:avLst>
                <a:gd fmla="val 5000" name="adj"/>
              </a:avLst>
            </a:prstGeom>
            <a:solidFill>
              <a:srgbClr val="C7C7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7"/>
            <p:cNvSpPr txBox="1"/>
            <p:nvPr/>
          </p:nvSpPr>
          <p:spPr>
            <a:xfrm rot="-5400000">
              <a:off x="1044976" y="1308474"/>
              <a:ext cx="2382813" cy="206096"/>
            </a:xfrm>
            <a:prstGeom prst="rect">
              <a:avLst/>
            </a:prstGeom>
            <a:solidFill>
              <a:srgbClr val="C7C7C7"/>
            </a:solidFill>
            <a:ln>
              <a:noFill/>
            </a:ln>
          </p:spPr>
          <p:txBody>
            <a:bodyPr anchorCtr="0" anchor="t" bIns="0" lIns="0" spcFirstLastPara="1" rIns="53325" wrap="square" tIns="41125">
              <a:noAutofit/>
            </a:bodyPr>
            <a:lstStyle/>
            <a:p>
              <a:pPr indent="0" lvl="0" marL="0" marR="0" rtl="0" algn="r">
                <a:lnSpc>
                  <a:spcPct val="90000"/>
                </a:lnSpc>
                <a:spcBef>
                  <a:spcPts val="0"/>
                </a:spcBef>
                <a:spcAft>
                  <a:spcPts val="0"/>
                </a:spcAft>
                <a:buClr>
                  <a:srgbClr val="000000"/>
                </a:buClr>
                <a:buSzPts val="1200"/>
                <a:buFont typeface="Arial"/>
                <a:buNone/>
              </a:pPr>
              <a:r>
                <a:rPr lang="de-DE" sz="1200">
                  <a:solidFill>
                    <a:schemeClr val="lt1"/>
                  </a:solidFill>
                </a:rPr>
                <a:t>année3</a:t>
              </a:r>
              <a:endParaRPr b="0" i="0" sz="1400" u="none" cap="none" strike="noStrike">
                <a:solidFill>
                  <a:srgbClr val="000000"/>
                </a:solidFill>
                <a:latin typeface="Arial"/>
                <a:ea typeface="Arial"/>
                <a:cs typeface="Arial"/>
                <a:sym typeface="Arial"/>
              </a:endParaRPr>
            </a:p>
          </p:txBody>
        </p:sp>
        <p:sp>
          <p:nvSpPr>
            <p:cNvPr id="579" name="Google Shape;579;p37"/>
            <p:cNvSpPr/>
            <p:nvPr/>
          </p:nvSpPr>
          <p:spPr>
            <a:xfrm rot="5400000">
              <a:off x="2047644" y="1202664"/>
              <a:ext cx="181686" cy="154572"/>
            </a:xfrm>
            <a:prstGeom prst="flowChartExtract">
              <a:avLst/>
            </a:prstGeom>
            <a:solidFill>
              <a:srgbClr val="C7C7C7"/>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0" name="Google Shape;580;p37"/>
          <p:cNvSpPr/>
          <p:nvPr/>
        </p:nvSpPr>
        <p:spPr>
          <a:xfrm>
            <a:off x="1225455" y="4090780"/>
            <a:ext cx="6639300" cy="1809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Cash position year n-1</a:t>
            </a:r>
            <a:endParaRPr b="0" i="0" sz="1400" u="none" cap="none" strike="noStrike">
              <a:solidFill>
                <a:srgbClr val="000000"/>
              </a:solidFill>
              <a:latin typeface="Arial"/>
              <a:ea typeface="Arial"/>
              <a:cs typeface="Arial"/>
              <a:sym typeface="Arial"/>
            </a:endParaRPr>
          </a:p>
        </p:txBody>
      </p:sp>
      <p:sp>
        <p:nvSpPr>
          <p:cNvPr id="581" name="Google Shape;581;p37"/>
          <p:cNvSpPr txBox="1"/>
          <p:nvPr/>
        </p:nvSpPr>
        <p:spPr>
          <a:xfrm>
            <a:off x="1225454" y="4310898"/>
            <a:ext cx="6639300" cy="2136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88"/>
              <a:buFont typeface="Arial"/>
              <a:buNone/>
            </a:pPr>
            <a:r>
              <a:rPr b="0" i="0" lang="de-DE" sz="788" u="none" cap="none" strike="noStrike">
                <a:solidFill>
                  <a:schemeClr val="lt1"/>
                </a:solidFill>
                <a:latin typeface="Arial"/>
                <a:ea typeface="Arial"/>
                <a:cs typeface="Arial"/>
                <a:sym typeface="Arial"/>
              </a:rPr>
              <a:t>Total</a:t>
            </a:r>
            <a:endParaRPr b="0" i="0" sz="1400" u="none" cap="none" strike="noStrike">
              <a:solidFill>
                <a:srgbClr val="000000"/>
              </a:solidFill>
              <a:latin typeface="Arial"/>
              <a:ea typeface="Arial"/>
              <a:cs typeface="Arial"/>
              <a:sym typeface="Arial"/>
            </a:endParaRPr>
          </a:p>
        </p:txBody>
      </p:sp>
      <p:sp>
        <p:nvSpPr>
          <p:cNvPr id="582" name="Google Shape;582;p37"/>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583" name="Google Shape;583;p3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84" name="Google Shape;584;p3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585" name="Google Shape;585;p37"/>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586" name="Google Shape;586;p37"/>
          <p:cNvPicPr preferRelativeResize="0"/>
          <p:nvPr/>
        </p:nvPicPr>
        <p:blipFill rotWithShape="1">
          <a:blip r:embed="rId4">
            <a:alphaModFix/>
          </a:blip>
          <a:srcRect b="0" l="0" r="0" t="0"/>
          <a:stretch/>
        </p:blipFill>
        <p:spPr>
          <a:xfrm>
            <a:off x="0" y="0"/>
            <a:ext cx="718275" cy="679625"/>
          </a:xfrm>
          <a:prstGeom prst="rect">
            <a:avLst/>
          </a:prstGeom>
          <a:noFill/>
          <a:ln>
            <a:noFill/>
          </a:ln>
        </p:spPr>
      </p:pic>
      <p:grpSp>
        <p:nvGrpSpPr>
          <p:cNvPr id="587" name="Google Shape;587;p37"/>
          <p:cNvGrpSpPr/>
          <p:nvPr/>
        </p:nvGrpSpPr>
        <p:grpSpPr>
          <a:xfrm>
            <a:off x="1172400" y="1111026"/>
            <a:ext cx="3758400" cy="2918824"/>
            <a:chOff x="-53050" y="33693"/>
            <a:chExt cx="3758400" cy="2823393"/>
          </a:xfrm>
        </p:grpSpPr>
        <p:sp>
          <p:nvSpPr>
            <p:cNvPr id="588" name="Google Shape;588;p37"/>
            <p:cNvSpPr/>
            <p:nvPr/>
          </p:nvSpPr>
          <p:spPr>
            <a:xfrm>
              <a:off x="0" y="122256"/>
              <a:ext cx="3528900" cy="8316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7"/>
            <p:cNvSpPr txBox="1"/>
            <p:nvPr/>
          </p:nvSpPr>
          <p:spPr>
            <a:xfrm>
              <a:off x="0" y="122256"/>
              <a:ext cx="3528900" cy="831600"/>
            </a:xfrm>
            <a:prstGeom prst="rect">
              <a:avLst/>
            </a:prstGeom>
            <a:noFill/>
            <a:ln>
              <a:noFill/>
            </a:ln>
          </p:spPr>
          <p:txBody>
            <a:bodyPr anchorCtr="0" anchor="t" bIns="78225" lIns="273875" spcFirstLastPara="1" rIns="273875" wrap="square" tIns="124950">
              <a:noAutofit/>
            </a:bodyPr>
            <a:lstStyle/>
            <a:p>
              <a:pPr indent="-69850" lvl="1" marL="57150" marR="0" rtl="0" algn="l">
                <a:lnSpc>
                  <a:spcPct val="90000"/>
                </a:lnSpc>
                <a:spcBef>
                  <a:spcPts val="165"/>
                </a:spcBef>
                <a:spcAft>
                  <a:spcPts val="0"/>
                </a:spcAft>
                <a:buSzPts val="1100"/>
                <a:buChar char="•"/>
              </a:pPr>
              <a:r>
                <a:rPr lang="de-DE" sz="1100">
                  <a:highlight>
                    <a:srgbClr val="FFFF00"/>
                  </a:highlight>
                </a:rPr>
                <a:t>Revenu net</a:t>
              </a:r>
              <a:endParaRPr sz="1100">
                <a:highlight>
                  <a:srgbClr val="FFFF00"/>
                </a:highlight>
              </a:endParaRPr>
            </a:p>
            <a:p>
              <a:pPr indent="-69850" lvl="1" marL="57150" marR="0" rtl="0" algn="l">
                <a:lnSpc>
                  <a:spcPct val="90000"/>
                </a:lnSpc>
                <a:spcBef>
                  <a:spcPts val="165"/>
                </a:spcBef>
                <a:spcAft>
                  <a:spcPts val="0"/>
                </a:spcAft>
                <a:buSzPts val="1100"/>
                <a:buChar char="•"/>
              </a:pPr>
              <a:r>
                <a:rPr lang="de-DE" sz="1100">
                  <a:highlight>
                    <a:srgbClr val="FFFF00"/>
                  </a:highlight>
                </a:rPr>
                <a:t>Amortissements et autres éléments non monétaires (à réintégrer)</a:t>
              </a:r>
              <a:endParaRPr sz="1100">
                <a:highlight>
                  <a:srgbClr val="FFFF00"/>
                </a:highlight>
              </a:endParaRPr>
            </a:p>
            <a:p>
              <a:pPr indent="-69850" lvl="1" marL="57150" marR="0" rtl="0" algn="l">
                <a:lnSpc>
                  <a:spcPct val="90000"/>
                </a:lnSpc>
                <a:spcBef>
                  <a:spcPts val="165"/>
                </a:spcBef>
                <a:spcAft>
                  <a:spcPts val="0"/>
                </a:spcAft>
                <a:buSzPts val="1100"/>
                <a:buChar char="•"/>
              </a:pPr>
              <a:r>
                <a:rPr lang="de-DE" sz="1100">
                  <a:highlight>
                    <a:srgbClr val="00FF00"/>
                  </a:highlight>
                </a:rPr>
                <a:t>Variation du besoin en fonds de roulement</a:t>
              </a:r>
              <a:endParaRPr sz="1100">
                <a:highlight>
                  <a:srgbClr val="00FF00"/>
                </a:highlight>
              </a:endParaRPr>
            </a:p>
            <a:p>
              <a:pPr indent="0" lvl="0" marL="0" marR="0" rtl="0" algn="l">
                <a:lnSpc>
                  <a:spcPct val="90000"/>
                </a:lnSpc>
                <a:spcBef>
                  <a:spcPts val="165"/>
                </a:spcBef>
                <a:spcAft>
                  <a:spcPts val="0"/>
                </a:spcAft>
                <a:buNone/>
              </a:pPr>
              <a:r>
                <a:t/>
              </a:r>
              <a:endParaRPr sz="1100">
                <a:highlight>
                  <a:srgbClr val="00FF00"/>
                </a:highlight>
              </a:endParaRPr>
            </a:p>
            <a:p>
              <a:pPr indent="-69850" lvl="1" marL="57150" marR="0" rtl="0" algn="l">
                <a:lnSpc>
                  <a:spcPct val="90000"/>
                </a:lnSpc>
                <a:spcBef>
                  <a:spcPts val="165"/>
                </a:spcBef>
                <a:spcAft>
                  <a:spcPts val="0"/>
                </a:spcAft>
                <a:buSzPts val="1100"/>
                <a:buChar char="•"/>
              </a:pPr>
              <a:r>
                <a:t/>
              </a:r>
              <a:endParaRPr sz="1100">
                <a:highlight>
                  <a:srgbClr val="FFFF00"/>
                </a:highlight>
              </a:endParaRPr>
            </a:p>
          </p:txBody>
        </p:sp>
        <p:sp>
          <p:nvSpPr>
            <p:cNvPr id="590" name="Google Shape;590;p37"/>
            <p:cNvSpPr/>
            <p:nvPr/>
          </p:nvSpPr>
          <p:spPr>
            <a:xfrm>
              <a:off x="176445" y="33693"/>
              <a:ext cx="2850600" cy="1770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7"/>
            <p:cNvSpPr/>
            <p:nvPr/>
          </p:nvSpPr>
          <p:spPr>
            <a:xfrm>
              <a:off x="0" y="1074816"/>
              <a:ext cx="3528900" cy="5196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7"/>
            <p:cNvSpPr txBox="1"/>
            <p:nvPr/>
          </p:nvSpPr>
          <p:spPr>
            <a:xfrm>
              <a:off x="-53050" y="1074900"/>
              <a:ext cx="3080100" cy="519600"/>
            </a:xfrm>
            <a:prstGeom prst="rect">
              <a:avLst/>
            </a:prstGeom>
            <a:noFill/>
            <a:ln>
              <a:noFill/>
            </a:ln>
          </p:spPr>
          <p:txBody>
            <a:bodyPr anchorCtr="0" anchor="t" bIns="78225" lIns="273875" spcFirstLastPara="1" rIns="273875" wrap="square" tIns="124950">
              <a:noAutofit/>
            </a:bodyPr>
            <a:lstStyle/>
            <a:p>
              <a:pPr indent="-63500" lvl="1" marL="57150" marR="0" rtl="0" algn="l">
                <a:lnSpc>
                  <a:spcPct val="90000"/>
                </a:lnSpc>
                <a:spcBef>
                  <a:spcPts val="165"/>
                </a:spcBef>
                <a:spcAft>
                  <a:spcPts val="0"/>
                </a:spcAft>
                <a:buSzPts val="1000"/>
                <a:buChar char="•"/>
              </a:pPr>
              <a:r>
                <a:rPr lang="de-DE" sz="1000"/>
                <a:t>Achat d'installations, d'équipements, etc.</a:t>
              </a:r>
              <a:endParaRPr sz="1000"/>
            </a:p>
            <a:p>
              <a:pPr indent="-63500" lvl="1" marL="57150" marR="0" rtl="0" algn="l">
                <a:lnSpc>
                  <a:spcPct val="90000"/>
                </a:lnSpc>
                <a:spcBef>
                  <a:spcPts val="165"/>
                </a:spcBef>
                <a:spcAft>
                  <a:spcPts val="0"/>
                </a:spcAft>
                <a:buSzPts val="1000"/>
                <a:buChar char="•"/>
              </a:pPr>
              <a:r>
                <a:rPr lang="de-DE" sz="1000"/>
                <a:t>Vente d'actifs non récurrent</a:t>
              </a:r>
              <a:r>
                <a:rPr lang="de-DE" sz="1100"/>
                <a:t>s</a:t>
              </a:r>
              <a:endParaRPr sz="1100"/>
            </a:p>
          </p:txBody>
        </p:sp>
        <p:sp>
          <p:nvSpPr>
            <p:cNvPr id="593" name="Google Shape;593;p37"/>
            <p:cNvSpPr/>
            <p:nvPr/>
          </p:nvSpPr>
          <p:spPr>
            <a:xfrm>
              <a:off x="176450" y="986246"/>
              <a:ext cx="3528900" cy="177000"/>
            </a:xfrm>
            <a:prstGeom prst="roundRect">
              <a:avLst>
                <a:gd fmla="val 16667" name="adj"/>
              </a:avLst>
            </a:prstGeom>
            <a:solidFill>
              <a:srgbClr val="0057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37"/>
            <p:cNvSpPr txBox="1"/>
            <p:nvPr/>
          </p:nvSpPr>
          <p:spPr>
            <a:xfrm>
              <a:off x="185100" y="994903"/>
              <a:ext cx="3449400" cy="159900"/>
            </a:xfrm>
            <a:prstGeom prst="rect">
              <a:avLst/>
            </a:prstGeom>
            <a:no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Cash flow </a:t>
              </a:r>
              <a:r>
                <a:rPr lang="de-DE" sz="1100">
                  <a:solidFill>
                    <a:schemeClr val="lt1"/>
                  </a:solidFill>
                </a:rPr>
                <a:t>provenant de l'activité d'investissement</a:t>
              </a:r>
              <a:endParaRPr b="0" i="0" sz="1100" u="none" cap="none" strike="noStrike">
                <a:solidFill>
                  <a:schemeClr val="lt1"/>
                </a:solidFill>
                <a:latin typeface="Arial"/>
                <a:ea typeface="Arial"/>
                <a:cs typeface="Arial"/>
                <a:sym typeface="Arial"/>
              </a:endParaRPr>
            </a:p>
          </p:txBody>
        </p:sp>
        <p:sp>
          <p:nvSpPr>
            <p:cNvPr id="595" name="Google Shape;595;p37"/>
            <p:cNvSpPr/>
            <p:nvPr/>
          </p:nvSpPr>
          <p:spPr>
            <a:xfrm>
              <a:off x="0" y="1715526"/>
              <a:ext cx="3528900" cy="869400"/>
            </a:xfrm>
            <a:prstGeom prst="rect">
              <a:avLst/>
            </a:prstGeom>
            <a:solidFill>
              <a:schemeClr val="accent4"/>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7"/>
            <p:cNvSpPr txBox="1"/>
            <p:nvPr/>
          </p:nvSpPr>
          <p:spPr>
            <a:xfrm>
              <a:off x="0" y="1715526"/>
              <a:ext cx="3528900" cy="869400"/>
            </a:xfrm>
            <a:prstGeom prst="rect">
              <a:avLst/>
            </a:prstGeom>
            <a:noFill/>
            <a:ln>
              <a:noFill/>
            </a:ln>
          </p:spPr>
          <p:txBody>
            <a:bodyPr anchorCtr="0" anchor="t" bIns="78225" lIns="273875" spcFirstLastPara="1" rIns="273875" wrap="square" tIns="124950">
              <a:noAutofit/>
            </a:bodyPr>
            <a:lstStyle/>
            <a:p>
              <a:pPr indent="-69850" lvl="1" marL="57150" marR="0" rtl="0" algn="l">
                <a:lnSpc>
                  <a:spcPct val="90000"/>
                </a:lnSpc>
                <a:spcBef>
                  <a:spcPts val="165"/>
                </a:spcBef>
                <a:spcAft>
                  <a:spcPts val="0"/>
                </a:spcAft>
                <a:buSzPts val="1100"/>
                <a:buChar char="•"/>
              </a:pPr>
              <a:r>
                <a:rPr lang="de-DE" sz="1100"/>
                <a:t>Subventions d'investissement</a:t>
              </a:r>
              <a:endParaRPr sz="1100"/>
            </a:p>
            <a:p>
              <a:pPr indent="-69850" lvl="1" marL="57150" marR="0" rtl="0" algn="l">
                <a:lnSpc>
                  <a:spcPct val="90000"/>
                </a:lnSpc>
                <a:spcBef>
                  <a:spcPts val="165"/>
                </a:spcBef>
                <a:spcAft>
                  <a:spcPts val="0"/>
                </a:spcAft>
                <a:buSzPts val="1100"/>
                <a:buChar char="•"/>
              </a:pPr>
              <a:r>
                <a:rPr lang="de-DE" sz="1100"/>
                <a:t>Émission d'actions</a:t>
              </a:r>
              <a:endParaRPr sz="1100"/>
            </a:p>
            <a:p>
              <a:pPr indent="-69850" lvl="1" marL="57150" marR="0" rtl="0" algn="l">
                <a:lnSpc>
                  <a:spcPct val="90000"/>
                </a:lnSpc>
                <a:spcBef>
                  <a:spcPts val="165"/>
                </a:spcBef>
                <a:spcAft>
                  <a:spcPts val="0"/>
                </a:spcAft>
                <a:buSzPts val="1100"/>
                <a:buChar char="•"/>
              </a:pPr>
              <a:r>
                <a:rPr lang="de-DE" sz="1100"/>
                <a:t>Nouvelle dette </a:t>
              </a:r>
              <a:endParaRPr sz="1100"/>
            </a:p>
            <a:p>
              <a:pPr indent="-69850" lvl="1" marL="57150" marR="0" rtl="0" algn="l">
                <a:lnSpc>
                  <a:spcPct val="90000"/>
                </a:lnSpc>
                <a:spcBef>
                  <a:spcPts val="165"/>
                </a:spcBef>
                <a:spcAft>
                  <a:spcPts val="0"/>
                </a:spcAft>
                <a:buSzPts val="1100"/>
                <a:buChar char="•"/>
              </a:pPr>
              <a:r>
                <a:rPr lang="de-DE" sz="1100"/>
                <a:t>Remboursement de la dette</a:t>
              </a:r>
              <a:endParaRPr sz="1100"/>
            </a:p>
          </p:txBody>
        </p:sp>
        <p:sp>
          <p:nvSpPr>
            <p:cNvPr id="597" name="Google Shape;597;p37"/>
            <p:cNvSpPr/>
            <p:nvPr/>
          </p:nvSpPr>
          <p:spPr>
            <a:xfrm>
              <a:off x="176450" y="1626965"/>
              <a:ext cx="3528900" cy="2067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7"/>
            <p:cNvSpPr txBox="1"/>
            <p:nvPr/>
          </p:nvSpPr>
          <p:spPr>
            <a:xfrm>
              <a:off x="259550" y="1638161"/>
              <a:ext cx="2731500" cy="159900"/>
            </a:xfrm>
            <a:prstGeom prst="rect">
              <a:avLst/>
            </a:prstGeom>
            <a:no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lang="de-DE" sz="1100">
                  <a:solidFill>
                    <a:schemeClr val="lt1"/>
                  </a:solidFill>
                </a:rPr>
                <a:t>Cash Flof des activités de financemen</a:t>
              </a:r>
              <a:endParaRPr b="0" i="0" sz="1100" u="none" cap="none" strike="noStrike">
                <a:solidFill>
                  <a:schemeClr val="lt1"/>
                </a:solidFill>
                <a:latin typeface="Arial"/>
                <a:ea typeface="Arial"/>
                <a:cs typeface="Arial"/>
                <a:sym typeface="Arial"/>
              </a:endParaRPr>
            </a:p>
          </p:txBody>
        </p:sp>
        <p:sp>
          <p:nvSpPr>
            <p:cNvPr id="599" name="Google Shape;599;p37"/>
            <p:cNvSpPr/>
            <p:nvPr/>
          </p:nvSpPr>
          <p:spPr>
            <a:xfrm>
              <a:off x="0" y="2705886"/>
              <a:ext cx="3528900" cy="151200"/>
            </a:xfrm>
            <a:prstGeom prst="rect">
              <a:avLst/>
            </a:prstGeom>
            <a:solidFill>
              <a:schemeClr val="lt1">
                <a:alpha val="89410"/>
              </a:schemeClr>
            </a:solidFill>
            <a:ln cap="flat" cmpd="sng" w="25400">
              <a:solidFill>
                <a:srgbClr val="0057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7"/>
            <p:cNvSpPr/>
            <p:nvPr/>
          </p:nvSpPr>
          <p:spPr>
            <a:xfrm>
              <a:off x="176451" y="2617326"/>
              <a:ext cx="2470200" cy="177000"/>
            </a:xfrm>
            <a:prstGeom prst="roundRect">
              <a:avLst>
                <a:gd fmla="val 16667"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7"/>
            <p:cNvSpPr txBox="1"/>
            <p:nvPr/>
          </p:nvSpPr>
          <p:spPr>
            <a:xfrm>
              <a:off x="185097" y="2625972"/>
              <a:ext cx="2453100" cy="159900"/>
            </a:xfrm>
            <a:prstGeom prst="rect">
              <a:avLst/>
            </a:prstGeom>
            <a:no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lang="de-DE" sz="1100">
                  <a:solidFill>
                    <a:schemeClr val="lt1"/>
                  </a:solidFill>
                </a:rPr>
                <a:t>Mouvement net de la trésorerie</a:t>
              </a:r>
              <a:endParaRPr b="0" i="0" sz="1400" u="none" cap="none" strike="noStrike">
                <a:solidFill>
                  <a:srgbClr val="000000"/>
                </a:solidFill>
                <a:latin typeface="Arial"/>
                <a:ea typeface="Arial"/>
                <a:cs typeface="Arial"/>
                <a:sym typeface="Arial"/>
              </a:endParaRPr>
            </a:p>
          </p:txBody>
        </p:sp>
        <p:sp>
          <p:nvSpPr>
            <p:cNvPr id="602" name="Google Shape;602;p37"/>
            <p:cNvSpPr txBox="1"/>
            <p:nvPr/>
          </p:nvSpPr>
          <p:spPr>
            <a:xfrm>
              <a:off x="185100" y="42354"/>
              <a:ext cx="2909400" cy="264900"/>
            </a:xfrm>
            <a:prstGeom prst="rect">
              <a:avLst/>
            </a:prstGeom>
            <a:noFill/>
            <a:ln>
              <a:noFill/>
            </a:ln>
          </p:spPr>
          <p:txBody>
            <a:bodyPr anchorCtr="0" anchor="ctr" bIns="0" lIns="93350" spcFirstLastPara="1" rIns="93350" wrap="square" tIns="0">
              <a:noAutofit/>
            </a:bodyPr>
            <a:lstStyle/>
            <a:p>
              <a:pPr indent="0" lvl="0" marL="0" marR="0" rtl="0" algn="l">
                <a:lnSpc>
                  <a:spcPct val="90000"/>
                </a:lnSpc>
                <a:spcBef>
                  <a:spcPts val="0"/>
                </a:spcBef>
                <a:spcAft>
                  <a:spcPts val="0"/>
                </a:spcAft>
                <a:buClr>
                  <a:srgbClr val="000000"/>
                </a:buClr>
                <a:buSzPts val="1100"/>
                <a:buFont typeface="Arial"/>
                <a:buNone/>
              </a:pPr>
              <a:r>
                <a:rPr lang="de-DE" sz="1100">
                  <a:solidFill>
                    <a:schemeClr val="lt1"/>
                  </a:solidFill>
                </a:rPr>
                <a:t>Flux de trésorerie provenant des activités opérationnelles</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8"/>
          <p:cNvSpPr txBox="1"/>
          <p:nvPr>
            <p:ph idx="12" type="sldNum"/>
          </p:nvPr>
        </p:nvSpPr>
        <p:spPr>
          <a:xfrm>
            <a:off x="8497999" y="4688759"/>
            <a:ext cx="548700" cy="393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de-DE" sz="900" u="none" cap="none" strike="noStrike">
                <a:solidFill>
                  <a:srgbClr val="F79E8A"/>
                </a:solidFill>
                <a:latin typeface="Arial"/>
                <a:ea typeface="Arial"/>
                <a:cs typeface="Arial"/>
                <a:sym typeface="Arial"/>
              </a:rPr>
              <a:t>‹#›</a:t>
            </a:fld>
            <a:endParaRPr b="0" i="0" sz="788" u="none" cap="none" strike="noStrike">
              <a:solidFill>
                <a:srgbClr val="F79E8A"/>
              </a:solidFill>
              <a:latin typeface="Arial"/>
              <a:ea typeface="Arial"/>
              <a:cs typeface="Arial"/>
              <a:sym typeface="Arial"/>
            </a:endParaRPr>
          </a:p>
        </p:txBody>
      </p:sp>
      <p:sp>
        <p:nvSpPr>
          <p:cNvPr id="609" name="Google Shape;609;p38"/>
          <p:cNvSpPr txBox="1"/>
          <p:nvPr/>
        </p:nvSpPr>
        <p:spPr>
          <a:xfrm>
            <a:off x="1871687" y="1532153"/>
            <a:ext cx="7071900" cy="2859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None/>
            </a:pPr>
            <a:r>
              <a:rPr lang="de-DE" sz="1200">
                <a:solidFill>
                  <a:schemeClr val="dk2"/>
                </a:solidFill>
                <a:latin typeface="Lato"/>
                <a:ea typeface="Lato"/>
                <a:cs typeface="Lato"/>
                <a:sym typeface="Lato"/>
              </a:rPr>
              <a:t>Type de financement :</a:t>
            </a:r>
            <a:endParaRPr sz="1200">
              <a:solidFill>
                <a:schemeClr val="dk2"/>
              </a:solidFill>
              <a:latin typeface="Lato"/>
              <a:ea typeface="Lato"/>
              <a:cs typeface="Lato"/>
              <a:sym typeface="Lato"/>
            </a:endParaRPr>
          </a:p>
          <a:p>
            <a:pPr indent="-222250" lvl="0" marL="457200" marR="0" rtl="0" algn="l">
              <a:lnSpc>
                <a:spcPct val="100000"/>
              </a:lnSpc>
              <a:spcBef>
                <a:spcPts val="1200"/>
              </a:spcBef>
              <a:spcAft>
                <a:spcPts val="0"/>
              </a:spcAft>
              <a:buClr>
                <a:schemeClr val="dk1"/>
              </a:buClr>
              <a:buSzPts val="1700"/>
              <a:buFont typeface="Noto Sans"/>
              <a:buChar char="−"/>
            </a:pPr>
            <a:r>
              <a:rPr lang="de-DE" sz="1100">
                <a:solidFill>
                  <a:schemeClr val="dk2"/>
                </a:solidFill>
                <a:latin typeface="Lato"/>
                <a:ea typeface="Lato"/>
                <a:cs typeface="Lato"/>
                <a:sym typeface="Lato"/>
              </a:rPr>
              <a:t>Lever de nouvelles dettes ;</a:t>
            </a:r>
            <a:endParaRPr sz="1100">
              <a:solidFill>
                <a:schemeClr val="dk2"/>
              </a:solidFill>
              <a:latin typeface="Lato"/>
              <a:ea typeface="Lato"/>
              <a:cs typeface="Lato"/>
              <a:sym typeface="Lato"/>
            </a:endParaRPr>
          </a:p>
          <a:p>
            <a:pPr indent="-222250" lvl="0" marL="457200" marR="0" rtl="0" algn="l">
              <a:lnSpc>
                <a:spcPct val="100000"/>
              </a:lnSpc>
              <a:spcBef>
                <a:spcPts val="1200"/>
              </a:spcBef>
              <a:spcAft>
                <a:spcPts val="0"/>
              </a:spcAft>
              <a:buClr>
                <a:schemeClr val="dk1"/>
              </a:buClr>
              <a:buSzPts val="1700"/>
              <a:buFont typeface="Noto Sans"/>
              <a:buChar char="−"/>
            </a:pPr>
            <a:r>
              <a:rPr lang="de-DE" sz="1100">
                <a:solidFill>
                  <a:schemeClr val="dk2"/>
                </a:solidFill>
                <a:latin typeface="Lato"/>
                <a:ea typeface="Lato"/>
                <a:cs typeface="Lato"/>
                <a:sym typeface="Lato"/>
              </a:rPr>
              <a:t>Augmentation des fonds propres : subventions d'investissement, émission de nouvelles actions...)</a:t>
            </a:r>
            <a:endParaRPr sz="1100">
              <a:solidFill>
                <a:schemeClr val="dk2"/>
              </a:solidFill>
              <a:latin typeface="Lato"/>
              <a:ea typeface="Lato"/>
              <a:cs typeface="Lato"/>
              <a:sym typeface="Lato"/>
            </a:endParaRPr>
          </a:p>
          <a:p>
            <a:pPr indent="-222250" lvl="0" marL="457200" marR="0" rtl="0" algn="l">
              <a:lnSpc>
                <a:spcPct val="100000"/>
              </a:lnSpc>
              <a:spcBef>
                <a:spcPts val="1200"/>
              </a:spcBef>
              <a:spcAft>
                <a:spcPts val="0"/>
              </a:spcAft>
              <a:buClr>
                <a:schemeClr val="dk1"/>
              </a:buClr>
              <a:buSzPts val="1700"/>
              <a:buFont typeface="Noto Sans"/>
              <a:buChar char="−"/>
            </a:pPr>
            <a:r>
              <a:rPr lang="de-DE" sz="1100">
                <a:solidFill>
                  <a:schemeClr val="dk2"/>
                </a:solidFill>
                <a:latin typeface="Lato"/>
                <a:ea typeface="Lato"/>
                <a:cs typeface="Lato"/>
                <a:sym typeface="Lato"/>
              </a:rPr>
              <a:t>Autofinancement (puiser dans ses propres ressources pour financer le développement - au lieu de l'utiliser comme levier) ;</a:t>
            </a:r>
            <a:endParaRPr sz="1100">
              <a:solidFill>
                <a:schemeClr val="dk2"/>
              </a:solidFill>
              <a:latin typeface="Lato"/>
              <a:ea typeface="Lato"/>
              <a:cs typeface="Lato"/>
              <a:sym typeface="Lato"/>
            </a:endParaRPr>
          </a:p>
          <a:p>
            <a:pPr indent="0" lvl="0" marL="0" marR="0" rtl="0" algn="l">
              <a:lnSpc>
                <a:spcPct val="100000"/>
              </a:lnSpc>
              <a:spcBef>
                <a:spcPts val="1200"/>
              </a:spcBef>
              <a:spcAft>
                <a:spcPts val="0"/>
              </a:spcAft>
              <a:buNone/>
            </a:pPr>
            <a:r>
              <a:rPr lang="de-DE" sz="1200">
                <a:solidFill>
                  <a:schemeClr val="dk2"/>
                </a:solidFill>
                <a:latin typeface="Lato"/>
                <a:ea typeface="Lato"/>
                <a:cs typeface="Lato"/>
                <a:sym typeface="Lato"/>
              </a:rPr>
              <a:t>Quelques indicateurs relatifs à la capacité d'endettement : </a:t>
            </a:r>
            <a:endParaRPr sz="1200">
              <a:solidFill>
                <a:schemeClr val="dk2"/>
              </a:solidFill>
              <a:latin typeface="Lato"/>
              <a:ea typeface="Lato"/>
              <a:cs typeface="Lato"/>
              <a:sym typeface="Lato"/>
            </a:endParaRPr>
          </a:p>
          <a:p>
            <a:pPr indent="-336550" lvl="2" marL="1371600" marR="0" rtl="0" algn="l">
              <a:lnSpc>
                <a:spcPct val="100000"/>
              </a:lnSpc>
              <a:spcBef>
                <a:spcPts val="1200"/>
              </a:spcBef>
              <a:spcAft>
                <a:spcPts val="0"/>
              </a:spcAft>
              <a:buClr>
                <a:schemeClr val="dk1"/>
              </a:buClr>
              <a:buSzPts val="1700"/>
              <a:buFont typeface="Noto Sans"/>
              <a:buChar char="■"/>
            </a:pPr>
            <a:r>
              <a:rPr lang="de-DE" sz="1100">
                <a:solidFill>
                  <a:schemeClr val="dk2"/>
                </a:solidFill>
                <a:latin typeface="Lato"/>
                <a:ea typeface="Lato"/>
                <a:cs typeface="Lato"/>
                <a:sym typeface="Lato"/>
              </a:rPr>
              <a:t>Dette MLT/Fonds propres</a:t>
            </a:r>
            <a:endParaRPr sz="1100">
              <a:solidFill>
                <a:schemeClr val="dk2"/>
              </a:solidFill>
              <a:latin typeface="Lato"/>
              <a:ea typeface="Lato"/>
              <a:cs typeface="Lato"/>
              <a:sym typeface="Lato"/>
            </a:endParaRPr>
          </a:p>
          <a:p>
            <a:pPr indent="-336550" lvl="2" marL="1371600" marR="0" rtl="0" algn="l">
              <a:lnSpc>
                <a:spcPct val="100000"/>
              </a:lnSpc>
              <a:spcBef>
                <a:spcPts val="1200"/>
              </a:spcBef>
              <a:spcAft>
                <a:spcPts val="0"/>
              </a:spcAft>
              <a:buClr>
                <a:schemeClr val="dk1"/>
              </a:buClr>
              <a:buSzPts val="1700"/>
              <a:buFont typeface="Noto Sans"/>
              <a:buChar char="■"/>
            </a:pPr>
            <a:r>
              <a:rPr lang="de-DE" sz="1100">
                <a:solidFill>
                  <a:schemeClr val="dk2"/>
                </a:solidFill>
                <a:latin typeface="Lato"/>
                <a:ea typeface="Lato"/>
                <a:cs typeface="Lato"/>
                <a:sym typeface="Lato"/>
              </a:rPr>
              <a:t>Dette MLT/EBITDA </a:t>
            </a:r>
            <a:endParaRPr sz="1100">
              <a:solidFill>
                <a:schemeClr val="dk2"/>
              </a:solidFill>
              <a:latin typeface="Lato"/>
              <a:ea typeface="Lato"/>
              <a:cs typeface="Lato"/>
              <a:sym typeface="Lato"/>
            </a:endParaRPr>
          </a:p>
          <a:p>
            <a:pPr indent="-336550" lvl="2" marL="1371600" marR="0" rtl="0" algn="l">
              <a:lnSpc>
                <a:spcPct val="100000"/>
              </a:lnSpc>
              <a:spcBef>
                <a:spcPts val="1200"/>
              </a:spcBef>
              <a:spcAft>
                <a:spcPts val="0"/>
              </a:spcAft>
              <a:buClr>
                <a:schemeClr val="dk1"/>
              </a:buClr>
              <a:buSzPts val="1700"/>
              <a:buFont typeface="Noto Sans"/>
              <a:buChar char="■"/>
            </a:pPr>
            <a:r>
              <a:rPr lang="de-DE" sz="1100">
                <a:solidFill>
                  <a:schemeClr val="dk2"/>
                </a:solidFill>
                <a:latin typeface="Lato"/>
                <a:ea typeface="Lato"/>
                <a:cs typeface="Lato"/>
                <a:sym typeface="Lato"/>
              </a:rPr>
              <a:t>Remboursement annuel de MLT/EBITDA</a:t>
            </a:r>
            <a:endParaRPr sz="1100">
              <a:solidFill>
                <a:schemeClr val="dk2"/>
              </a:solidFill>
              <a:latin typeface="Lato"/>
              <a:ea typeface="Lato"/>
              <a:cs typeface="Lato"/>
              <a:sym typeface="Lato"/>
            </a:endParaRPr>
          </a:p>
          <a:p>
            <a:pPr indent="-336550" lvl="2" marL="1371600" marR="0" rtl="0" algn="l">
              <a:lnSpc>
                <a:spcPct val="100000"/>
              </a:lnSpc>
              <a:spcBef>
                <a:spcPts val="1200"/>
              </a:spcBef>
              <a:spcAft>
                <a:spcPts val="0"/>
              </a:spcAft>
              <a:buClr>
                <a:schemeClr val="dk1"/>
              </a:buClr>
              <a:buSzPts val="1700"/>
              <a:buFont typeface="Noto Sans"/>
              <a:buChar char="■"/>
            </a:pPr>
            <a:r>
              <a:rPr lang="de-DE" sz="1100">
                <a:solidFill>
                  <a:schemeClr val="dk2"/>
                </a:solidFill>
                <a:latin typeface="Lato"/>
                <a:ea typeface="Lato"/>
                <a:cs typeface="Lato"/>
                <a:sym typeface="Lato"/>
              </a:rPr>
              <a:t>Politique d'investissement</a:t>
            </a:r>
            <a:endParaRPr sz="1100">
              <a:solidFill>
                <a:schemeClr val="dk2"/>
              </a:solidFill>
              <a:latin typeface="Lato"/>
              <a:ea typeface="Lato"/>
              <a:cs typeface="Lato"/>
              <a:sym typeface="Lato"/>
            </a:endParaRPr>
          </a:p>
        </p:txBody>
      </p:sp>
      <p:sp>
        <p:nvSpPr>
          <p:cNvPr id="610" name="Google Shape;610;p38"/>
          <p:cNvSpPr txBox="1"/>
          <p:nvPr/>
        </p:nvSpPr>
        <p:spPr>
          <a:xfrm>
            <a:off x="814404" y="415650"/>
            <a:ext cx="7963800" cy="74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lang="de-DE" sz="2100">
                <a:solidFill>
                  <a:schemeClr val="dk2"/>
                </a:solidFill>
                <a:latin typeface="Raleway"/>
                <a:ea typeface="Raleway"/>
                <a:cs typeface="Raleway"/>
                <a:sym typeface="Raleway"/>
              </a:rPr>
              <a:t>Ce que l'on doit voir dans la prévision de trésorerie (ou le plan de f</a:t>
            </a:r>
            <a:r>
              <a:rPr b="1" lang="de-DE" sz="2100">
                <a:solidFill>
                  <a:schemeClr val="dk2"/>
                </a:solidFill>
                <a:latin typeface="Raleway"/>
                <a:ea typeface="Raleway"/>
                <a:cs typeface="Raleway"/>
                <a:sym typeface="Raleway"/>
              </a:rPr>
              <a:t>ina</a:t>
            </a:r>
            <a:r>
              <a:rPr b="1" lang="de-DE" sz="2100">
                <a:solidFill>
                  <a:schemeClr val="dk2"/>
                </a:solidFill>
                <a:latin typeface="Raleway"/>
                <a:ea typeface="Raleway"/>
                <a:cs typeface="Raleway"/>
                <a:sym typeface="Raleway"/>
              </a:rPr>
              <a:t>ncement)</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3000"/>
              <a:buFont typeface="Raleway"/>
              <a:buNone/>
            </a:pPr>
            <a:r>
              <a:t/>
            </a:r>
            <a:endParaRPr b="1" sz="2100">
              <a:solidFill>
                <a:schemeClr val="dk2"/>
              </a:solidFill>
              <a:latin typeface="Raleway"/>
              <a:ea typeface="Raleway"/>
              <a:cs typeface="Raleway"/>
              <a:sym typeface="Raleway"/>
            </a:endParaRPr>
          </a:p>
        </p:txBody>
      </p:sp>
      <p:sp>
        <p:nvSpPr>
          <p:cNvPr id="611" name="Google Shape;611;p38"/>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612" name="Google Shape;612;p3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13" name="Google Shape;613;p3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614" name="Google Shape;614;p38"/>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615" name="Google Shape;615;p38"/>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1287750" y="587050"/>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000"/>
              <a:t>Méthodologie et résultats d'apprentissage - CEC</a:t>
            </a:r>
            <a:endParaRPr sz="2000"/>
          </a:p>
          <a:p>
            <a:pPr indent="0" lvl="0" marL="0" rtl="0" algn="l">
              <a:lnSpc>
                <a:spcPct val="100000"/>
              </a:lnSpc>
              <a:spcBef>
                <a:spcPts val="0"/>
              </a:spcBef>
              <a:spcAft>
                <a:spcPts val="0"/>
              </a:spcAft>
              <a:buClr>
                <a:schemeClr val="dk2"/>
              </a:buClr>
              <a:buSzPts val="1100"/>
              <a:buFont typeface="Arial"/>
              <a:buNone/>
            </a:pPr>
            <a:r>
              <a:t/>
            </a:r>
            <a:endParaRPr sz="2000"/>
          </a:p>
        </p:txBody>
      </p:sp>
      <p:pic>
        <p:nvPicPr>
          <p:cNvPr id="111" name="Google Shape;111;p6"/>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12" name="Google Shape;112;p6"/>
          <p:cNvPicPr preferRelativeResize="0"/>
          <p:nvPr/>
        </p:nvPicPr>
        <p:blipFill rotWithShape="1">
          <a:blip r:embed="rId4">
            <a:alphaModFix/>
          </a:blip>
          <a:srcRect b="0" l="0" r="0" t="0"/>
          <a:stretch/>
        </p:blipFill>
        <p:spPr>
          <a:xfrm>
            <a:off x="0" y="0"/>
            <a:ext cx="718275" cy="679625"/>
          </a:xfrm>
          <a:prstGeom prst="rect">
            <a:avLst/>
          </a:prstGeom>
          <a:noFill/>
          <a:ln>
            <a:noFill/>
          </a:ln>
        </p:spPr>
      </p:pic>
      <p:graphicFrame>
        <p:nvGraphicFramePr>
          <p:cNvPr id="113" name="Google Shape;113;p6"/>
          <p:cNvGraphicFramePr/>
          <p:nvPr/>
        </p:nvGraphicFramePr>
        <p:xfrm>
          <a:off x="952500" y="1503150"/>
          <a:ext cx="3000000" cy="3000000"/>
        </p:xfrm>
        <a:graphic>
          <a:graphicData uri="http://schemas.openxmlformats.org/drawingml/2006/table">
            <a:tbl>
              <a:tblPr>
                <a:noFill/>
                <a:tableStyleId>{361DC8CB-1248-44FB-A2C1-E9CD81D73BA3}</a:tableStyleId>
              </a:tblPr>
              <a:tblGrid>
                <a:gridCol w="3497050"/>
                <a:gridCol w="3741950"/>
              </a:tblGrid>
              <a:tr h="547625">
                <a:tc>
                  <a:txBody>
                    <a:bodyPr/>
                    <a:lstStyle/>
                    <a:p>
                      <a:pPr indent="0" lvl="0" marL="0" marR="0" rtl="0" algn="l">
                        <a:lnSpc>
                          <a:spcPct val="115000"/>
                        </a:lnSpc>
                        <a:spcBef>
                          <a:spcPts val="0"/>
                        </a:spcBef>
                        <a:spcAft>
                          <a:spcPts val="0"/>
                        </a:spcAft>
                        <a:buClr>
                          <a:srgbClr val="000000"/>
                        </a:buClr>
                        <a:buSzPts val="1100"/>
                        <a:buFont typeface="Arial"/>
                        <a:buNone/>
                      </a:pPr>
                      <a:r>
                        <a:rPr b="1" lang="de-DE" sz="2100">
                          <a:solidFill>
                            <a:srgbClr val="F46524"/>
                          </a:solidFill>
                          <a:latin typeface="Lato"/>
                          <a:ea typeface="Lato"/>
                          <a:cs typeface="Lato"/>
                          <a:sym typeface="Lato"/>
                        </a:rPr>
                        <a:t>Objectif:</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1" lang="de-DE" sz="2100">
                          <a:solidFill>
                            <a:srgbClr val="F46524"/>
                          </a:solidFill>
                          <a:latin typeface="Lato"/>
                          <a:ea typeface="Lato"/>
                          <a:cs typeface="Lato"/>
                          <a:sym typeface="Lato"/>
                        </a:rPr>
                        <a:t>Critères de performance :</a:t>
                      </a:r>
                      <a:endParaRPr sz="1400" u="none" cap="none" strike="noStrike"/>
                    </a:p>
                  </a:txBody>
                  <a:tcPr marT="91425" marB="91425" marR="91425" marL="91425"/>
                </a:tc>
              </a:tr>
              <a:tr h="962700">
                <a:tc>
                  <a:txBody>
                    <a:bodyPr/>
                    <a:lstStyle/>
                    <a:p>
                      <a:pPr indent="0" lvl="0" marL="0" marR="0" rtl="0" algn="l">
                        <a:lnSpc>
                          <a:spcPct val="100000"/>
                        </a:lnSpc>
                        <a:spcBef>
                          <a:spcPts val="0"/>
                        </a:spcBef>
                        <a:spcAft>
                          <a:spcPts val="0"/>
                        </a:spcAft>
                        <a:buClr>
                          <a:srgbClr val="000000"/>
                        </a:buClr>
                        <a:buSzPts val="1400"/>
                        <a:buFont typeface="Arial"/>
                        <a:buNone/>
                      </a:pPr>
                      <a:r>
                        <a:rPr lang="de-DE">
                          <a:latin typeface="Lato"/>
                          <a:ea typeface="Lato"/>
                          <a:cs typeface="Lato"/>
                          <a:sym typeface="Lato"/>
                        </a:rPr>
                        <a:t>L'objectif est de créer un cadre permettant de fournir des connaissances suffisantes pour aider les entreprises sociales et les PME à comprendre leurs besoins de financement et à présenter les options disponibles pour attirer et gérer des sources durables de ressources financières.</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de-DE"/>
                        <a:t>L'entreprise sociale / la PME doit être en mesure de mieux comprendre la dynamique de ses ressources financières internes et externes et de mieux comprendre les différentes sources de financement ainsi que leurs avantages et inconvénients respectifs.</a:t>
                      </a:r>
                      <a:endParaRPr sz="1400" u="none" cap="none" strike="noStrike"/>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39"/>
          <p:cNvSpPr txBox="1"/>
          <p:nvPr>
            <p:ph type="ctrTitle"/>
          </p:nvPr>
        </p:nvSpPr>
        <p:spPr>
          <a:xfrm>
            <a:off x="1657350" y="1723549"/>
            <a:ext cx="5829300" cy="110251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800"/>
              <a:buNone/>
            </a:pPr>
            <a:r>
              <a:rPr lang="de-DE"/>
              <a:t>Sources de financement</a:t>
            </a:r>
            <a:endParaRPr/>
          </a:p>
        </p:txBody>
      </p:sp>
      <p:sp>
        <p:nvSpPr>
          <p:cNvPr id="621" name="Google Shape;621;p3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7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de financement - clause de non-responsabilité</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627" name="Google Shape;627;p78"/>
          <p:cNvSpPr txBox="1"/>
          <p:nvPr>
            <p:ph idx="1" type="body"/>
          </p:nvPr>
        </p:nvSpPr>
        <p:spPr>
          <a:xfrm>
            <a:off x="2518000" y="1758750"/>
            <a:ext cx="6074100" cy="284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de-DE" sz="2000">
                <a:latin typeface="Calibri"/>
                <a:ea typeface="Calibri"/>
                <a:cs typeface="Calibri"/>
                <a:sym typeface="Calibri"/>
              </a:rPr>
              <a:t>Les sources de financement identifiées dans cette section sont généralement disponibles sous une forme ou une autre dans la plupart des juridictions de l'UE.  Toutefois, il convient de noter que l'approche peut varier d'une juridiction à l'autre, notamment en ce qui concerne les sources de financement plus spécialisées.</a:t>
            </a:r>
            <a:endParaRPr sz="2000">
              <a:latin typeface="Calibri"/>
              <a:ea typeface="Calibri"/>
              <a:cs typeface="Calibri"/>
              <a:sym typeface="Calibri"/>
            </a:endParaRPr>
          </a:p>
        </p:txBody>
      </p:sp>
      <p:pic>
        <p:nvPicPr>
          <p:cNvPr id="628" name="Google Shape;628;p78"/>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629" name="Google Shape;629;p78"/>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grpSp>
        <p:nvGrpSpPr>
          <p:cNvPr id="635" name="Google Shape;635;p79"/>
          <p:cNvGrpSpPr/>
          <p:nvPr/>
        </p:nvGrpSpPr>
        <p:grpSpPr>
          <a:xfrm>
            <a:off x="914400" y="1316000"/>
            <a:ext cx="7790700" cy="2759072"/>
            <a:chOff x="0" y="49692"/>
            <a:chExt cx="7790700" cy="3678762"/>
          </a:xfrm>
        </p:grpSpPr>
        <p:sp>
          <p:nvSpPr>
            <p:cNvPr id="636" name="Google Shape;636;p79"/>
            <p:cNvSpPr/>
            <p:nvPr/>
          </p:nvSpPr>
          <p:spPr>
            <a:xfrm>
              <a:off x="0" y="2933175"/>
              <a:ext cx="7790700" cy="626100"/>
            </a:xfrm>
            <a:prstGeom prst="roundRect">
              <a:avLst>
                <a:gd fmla="val 10000" name="adj"/>
              </a:avLst>
            </a:prstGeom>
            <a:solidFill>
              <a:srgbClr val="DDE3F1"/>
            </a:solidFill>
            <a:ln cap="flat" cmpd="sng" w="9525">
              <a:solidFill>
                <a:srgbClr val="AAB8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79"/>
            <p:cNvSpPr txBox="1"/>
            <p:nvPr/>
          </p:nvSpPr>
          <p:spPr>
            <a:xfrm>
              <a:off x="0" y="2933154"/>
              <a:ext cx="2337300" cy="795300"/>
            </a:xfrm>
            <a:prstGeom prst="rect">
              <a:avLst/>
            </a:prstGeom>
            <a:noFill/>
            <a:ln>
              <a:noFill/>
            </a:ln>
          </p:spPr>
          <p:txBody>
            <a:bodyPr anchorCtr="0" anchor="ctr" bIns="99550" lIns="108000" spcFirstLastPara="1" rIns="99550" wrap="square" tIns="99550">
              <a:noAutofit/>
            </a:bodyPr>
            <a:lstStyle/>
            <a:p>
              <a:pPr indent="0" lvl="0" marL="0" marR="0" rtl="0" algn="l">
                <a:lnSpc>
                  <a:spcPct val="90000"/>
                </a:lnSpc>
                <a:spcBef>
                  <a:spcPts val="0"/>
                </a:spcBef>
                <a:spcAft>
                  <a:spcPts val="0"/>
                </a:spcAft>
                <a:buClr>
                  <a:schemeClr val="dk2"/>
                </a:buClr>
                <a:buSzPts val="1100"/>
                <a:buFont typeface="Arial"/>
                <a:buNone/>
              </a:pPr>
              <a:r>
                <a:rPr b="1" lang="de-DE">
                  <a:solidFill>
                    <a:schemeClr val="dk1"/>
                  </a:solidFill>
                </a:rPr>
                <a:t>Instrument de financement</a:t>
              </a:r>
              <a:endParaRPr b="1">
                <a:solidFill>
                  <a:schemeClr val="dk1"/>
                </a:solidFill>
              </a:endParaRPr>
            </a:p>
          </p:txBody>
        </p:sp>
        <p:sp>
          <p:nvSpPr>
            <p:cNvPr id="638" name="Google Shape;638;p79"/>
            <p:cNvSpPr/>
            <p:nvPr/>
          </p:nvSpPr>
          <p:spPr>
            <a:xfrm>
              <a:off x="0" y="1994222"/>
              <a:ext cx="7790700" cy="844800"/>
            </a:xfrm>
            <a:prstGeom prst="roundRect">
              <a:avLst>
                <a:gd fmla="val 10000" name="adj"/>
              </a:avLst>
            </a:prstGeom>
            <a:solidFill>
              <a:srgbClr val="DDE3F1"/>
            </a:solidFill>
            <a:ln cap="flat" cmpd="sng" w="9525">
              <a:solidFill>
                <a:srgbClr val="AAB8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79"/>
            <p:cNvSpPr txBox="1"/>
            <p:nvPr/>
          </p:nvSpPr>
          <p:spPr>
            <a:xfrm>
              <a:off x="0" y="2141525"/>
              <a:ext cx="2008800" cy="697500"/>
            </a:xfrm>
            <a:prstGeom prst="rect">
              <a:avLst/>
            </a:prstGeom>
            <a:noFill/>
            <a:ln>
              <a:noFill/>
            </a:ln>
          </p:spPr>
          <p:txBody>
            <a:bodyPr anchorCtr="0" anchor="ctr" bIns="99550" lIns="108000" spcFirstLastPara="1" rIns="99550" wrap="square" tIns="99550">
              <a:noAutofit/>
            </a:bodyPr>
            <a:lstStyle/>
            <a:p>
              <a:pPr indent="0" lvl="0" marL="0" marR="0" rtl="0" algn="l">
                <a:lnSpc>
                  <a:spcPct val="90000"/>
                </a:lnSpc>
                <a:spcBef>
                  <a:spcPts val="0"/>
                </a:spcBef>
                <a:spcAft>
                  <a:spcPts val="0"/>
                </a:spcAft>
                <a:buClr>
                  <a:schemeClr val="dk2"/>
                </a:buClr>
                <a:buSzPts val="1100"/>
                <a:buFont typeface="Arial"/>
                <a:buNone/>
              </a:pPr>
              <a:r>
                <a:rPr b="1" lang="de-DE">
                  <a:solidFill>
                    <a:schemeClr val="dk1"/>
                  </a:solidFill>
                </a:rPr>
                <a:t>Source de financement</a:t>
              </a:r>
              <a:endParaRPr b="1">
                <a:solidFill>
                  <a:schemeClr val="dk1"/>
                </a:solidFill>
              </a:endParaRPr>
            </a:p>
          </p:txBody>
        </p:sp>
        <p:sp>
          <p:nvSpPr>
            <p:cNvPr id="640" name="Google Shape;640;p79"/>
            <p:cNvSpPr/>
            <p:nvPr/>
          </p:nvSpPr>
          <p:spPr>
            <a:xfrm>
              <a:off x="0" y="1386926"/>
              <a:ext cx="7790700" cy="697500"/>
            </a:xfrm>
            <a:prstGeom prst="roundRect">
              <a:avLst>
                <a:gd fmla="val 10000" name="adj"/>
              </a:avLst>
            </a:prstGeom>
            <a:solidFill>
              <a:srgbClr val="F6F6F6"/>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79"/>
            <p:cNvSpPr txBox="1"/>
            <p:nvPr/>
          </p:nvSpPr>
          <p:spPr>
            <a:xfrm>
              <a:off x="0" y="1458318"/>
              <a:ext cx="2337300" cy="626100"/>
            </a:xfrm>
            <a:prstGeom prst="rect">
              <a:avLst/>
            </a:prstGeom>
            <a:noFill/>
            <a:ln>
              <a:noFill/>
            </a:ln>
          </p:spPr>
          <p:txBody>
            <a:bodyPr anchorCtr="0" anchor="ctr" bIns="99550" lIns="108000" spcFirstLastPara="1" rIns="99550" wrap="square" tIns="99550">
              <a:noAutofit/>
            </a:bodyPr>
            <a:lstStyle/>
            <a:p>
              <a:pPr indent="0" lvl="0" marL="0" marR="0" rtl="0" algn="l">
                <a:lnSpc>
                  <a:spcPct val="90000"/>
                </a:lnSpc>
                <a:spcBef>
                  <a:spcPts val="0"/>
                </a:spcBef>
                <a:spcAft>
                  <a:spcPts val="0"/>
                </a:spcAft>
                <a:buClr>
                  <a:schemeClr val="dk2"/>
                </a:buClr>
                <a:buSzPts val="1100"/>
                <a:buFont typeface="Arial"/>
                <a:buNone/>
              </a:pPr>
              <a:r>
                <a:rPr b="1" lang="de-DE">
                  <a:solidFill>
                    <a:schemeClr val="dk1"/>
                  </a:solidFill>
                </a:rPr>
                <a:t>Financement de</a:t>
              </a:r>
              <a:endParaRPr b="1">
                <a:solidFill>
                  <a:schemeClr val="dk1"/>
                </a:solidFill>
              </a:endParaRPr>
            </a:p>
          </p:txBody>
        </p:sp>
        <p:sp>
          <p:nvSpPr>
            <p:cNvPr id="642" name="Google Shape;642;p79"/>
            <p:cNvSpPr/>
            <p:nvPr/>
          </p:nvSpPr>
          <p:spPr>
            <a:xfrm>
              <a:off x="0" y="445954"/>
              <a:ext cx="7790700" cy="342300"/>
            </a:xfrm>
            <a:prstGeom prst="roundRect">
              <a:avLst>
                <a:gd fmla="val 1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79"/>
            <p:cNvSpPr txBox="1"/>
            <p:nvPr/>
          </p:nvSpPr>
          <p:spPr>
            <a:xfrm>
              <a:off x="0" y="445954"/>
              <a:ext cx="2337300" cy="34230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644" name="Google Shape;644;p79"/>
            <p:cNvSpPr/>
            <p:nvPr/>
          </p:nvSpPr>
          <p:spPr>
            <a:xfrm>
              <a:off x="3748903" y="49692"/>
              <a:ext cx="1281300" cy="8448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79"/>
            <p:cNvSpPr txBox="1"/>
            <p:nvPr/>
          </p:nvSpPr>
          <p:spPr>
            <a:xfrm>
              <a:off x="3773644" y="74433"/>
              <a:ext cx="1231800" cy="7953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Arial"/>
                <a:buNone/>
              </a:pPr>
              <a:r>
                <a:rPr lang="de-DE" sz="1600">
                  <a:solidFill>
                    <a:schemeClr val="dk1"/>
                  </a:solidFill>
                </a:rPr>
                <a:t>Structure de financement</a:t>
              </a:r>
              <a:endParaRPr b="0" i="0" sz="1400" u="none" cap="none" strike="noStrike">
                <a:solidFill>
                  <a:srgbClr val="000000"/>
                </a:solidFill>
                <a:latin typeface="Arial"/>
                <a:ea typeface="Arial"/>
                <a:cs typeface="Arial"/>
                <a:sym typeface="Arial"/>
              </a:endParaRPr>
            </a:p>
          </p:txBody>
        </p:sp>
        <p:sp>
          <p:nvSpPr>
            <p:cNvPr id="646" name="Google Shape;646;p79"/>
            <p:cNvSpPr/>
            <p:nvPr/>
          </p:nvSpPr>
          <p:spPr>
            <a:xfrm>
              <a:off x="2962349" y="894400"/>
              <a:ext cx="1427100" cy="657300"/>
            </a:xfrm>
            <a:custGeom>
              <a:rect b="b" l="l" r="r" t="t"/>
              <a:pathLst>
                <a:path extrusionOk="0" h="120000" w="120000">
                  <a:moveTo>
                    <a:pt x="120000" y="0"/>
                  </a:moveTo>
                  <a:lnTo>
                    <a:pt x="120000" y="60000"/>
                  </a:lnTo>
                  <a:lnTo>
                    <a:pt x="0" y="60000"/>
                  </a:lnTo>
                  <a:lnTo>
                    <a:pt x="0" y="120000"/>
                  </a:lnTo>
                </a:path>
              </a:pathLst>
            </a:custGeom>
            <a:noFill/>
            <a:ln cap="flat" cmpd="sng" w="9525">
              <a:solidFill>
                <a:srgbClr val="000000"/>
              </a:solidFill>
              <a:prstDash val="solid"/>
              <a:round/>
              <a:headEnd len="sm" w="sm" type="none"/>
              <a:tailEnd len="sm" w="sm" type="none"/>
            </a:ln>
          </p:spPr>
        </p:sp>
        <p:sp>
          <p:nvSpPr>
            <p:cNvPr id="647" name="Google Shape;647;p79"/>
            <p:cNvSpPr/>
            <p:nvPr/>
          </p:nvSpPr>
          <p:spPr>
            <a:xfrm>
              <a:off x="2571008" y="1551556"/>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79"/>
            <p:cNvSpPr txBox="1"/>
            <p:nvPr/>
          </p:nvSpPr>
          <p:spPr>
            <a:xfrm>
              <a:off x="2586291" y="1566839"/>
              <a:ext cx="752100" cy="4911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050"/>
                <a:buFont typeface="Arial"/>
                <a:buNone/>
              </a:pPr>
              <a:r>
                <a:rPr lang="de-DE" sz="1050">
                  <a:solidFill>
                    <a:schemeClr val="dk1"/>
                  </a:solidFill>
                </a:rPr>
                <a:t>Financement interne</a:t>
              </a:r>
              <a:endParaRPr b="0" i="0" sz="1400" u="none" cap="none" strike="noStrike">
                <a:solidFill>
                  <a:srgbClr val="000000"/>
                </a:solidFill>
                <a:latin typeface="Arial"/>
                <a:ea typeface="Arial"/>
                <a:cs typeface="Arial"/>
                <a:sym typeface="Arial"/>
              </a:endParaRPr>
            </a:p>
          </p:txBody>
        </p:sp>
        <p:sp>
          <p:nvSpPr>
            <p:cNvPr id="649" name="Google Shape;649;p79"/>
            <p:cNvSpPr/>
            <p:nvPr/>
          </p:nvSpPr>
          <p:spPr>
            <a:xfrm>
              <a:off x="2453606" y="2073344"/>
              <a:ext cx="508800" cy="208800"/>
            </a:xfrm>
            <a:custGeom>
              <a:rect b="b" l="l" r="r" t="t"/>
              <a:pathLst>
                <a:path extrusionOk="0" h="120000" w="120000">
                  <a:moveTo>
                    <a:pt x="120000" y="0"/>
                  </a:moveTo>
                  <a:lnTo>
                    <a:pt x="120000" y="60000"/>
                  </a:lnTo>
                  <a:lnTo>
                    <a:pt x="0" y="60000"/>
                  </a:lnTo>
                  <a:lnTo>
                    <a:pt x="0" y="120000"/>
                  </a:lnTo>
                </a:path>
              </a:pathLst>
            </a:custGeom>
            <a:noFill/>
            <a:ln cap="flat" cmpd="sng" w="9525">
              <a:solidFill>
                <a:srgbClr val="000000"/>
              </a:solidFill>
              <a:prstDash val="solid"/>
              <a:round/>
              <a:headEnd len="sm" w="sm" type="none"/>
              <a:tailEnd len="sm" w="sm" type="none"/>
            </a:ln>
          </p:spPr>
        </p:sp>
        <p:sp>
          <p:nvSpPr>
            <p:cNvPr id="650" name="Google Shape;650;p79"/>
            <p:cNvSpPr/>
            <p:nvPr/>
          </p:nvSpPr>
          <p:spPr>
            <a:xfrm>
              <a:off x="2062264" y="2282060"/>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79"/>
            <p:cNvSpPr txBox="1"/>
            <p:nvPr/>
          </p:nvSpPr>
          <p:spPr>
            <a:xfrm>
              <a:off x="2008875" y="2297360"/>
              <a:ext cx="820800" cy="5217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900">
                  <a:solidFill>
                    <a:schemeClr val="dk1"/>
                  </a:solidFill>
                </a:rPr>
                <a:t>Bénéfices non distribués / actionnaires</a:t>
              </a:r>
              <a:endParaRPr b="0" i="0" sz="1400" u="none" cap="none" strike="noStrike">
                <a:solidFill>
                  <a:srgbClr val="000000"/>
                </a:solidFill>
                <a:latin typeface="Arial"/>
                <a:ea typeface="Arial"/>
                <a:cs typeface="Arial"/>
                <a:sym typeface="Arial"/>
              </a:endParaRPr>
            </a:p>
          </p:txBody>
        </p:sp>
        <p:sp>
          <p:nvSpPr>
            <p:cNvPr id="652" name="Google Shape;652;p79"/>
            <p:cNvSpPr/>
            <p:nvPr/>
          </p:nvSpPr>
          <p:spPr>
            <a:xfrm>
              <a:off x="2407886"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653" name="Google Shape;653;p79"/>
            <p:cNvSpPr/>
            <p:nvPr/>
          </p:nvSpPr>
          <p:spPr>
            <a:xfrm>
              <a:off x="2062264" y="3012564"/>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79"/>
            <p:cNvSpPr txBox="1"/>
            <p:nvPr/>
          </p:nvSpPr>
          <p:spPr>
            <a:xfrm>
              <a:off x="2077547" y="3027847"/>
              <a:ext cx="7521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900">
                  <a:solidFill>
                    <a:schemeClr val="dk1"/>
                  </a:solidFill>
                </a:rPr>
                <a:t>Structures des dividendes</a:t>
              </a:r>
              <a:endParaRPr b="0" i="0" sz="1400" u="none" cap="none" strike="noStrike">
                <a:solidFill>
                  <a:srgbClr val="000000"/>
                </a:solidFill>
                <a:latin typeface="Arial"/>
                <a:ea typeface="Arial"/>
                <a:cs typeface="Arial"/>
                <a:sym typeface="Arial"/>
              </a:endParaRPr>
            </a:p>
          </p:txBody>
        </p:sp>
        <p:sp>
          <p:nvSpPr>
            <p:cNvPr id="655" name="Google Shape;655;p79"/>
            <p:cNvSpPr/>
            <p:nvPr/>
          </p:nvSpPr>
          <p:spPr>
            <a:xfrm>
              <a:off x="2962349" y="2073344"/>
              <a:ext cx="508800" cy="208800"/>
            </a:xfrm>
            <a:custGeom>
              <a:rect b="b" l="l" r="r" t="t"/>
              <a:pathLst>
                <a:path extrusionOk="0" h="120000" w="120000">
                  <a:moveTo>
                    <a:pt x="0" y="0"/>
                  </a:moveTo>
                  <a:lnTo>
                    <a:pt x="0" y="60000"/>
                  </a:lnTo>
                  <a:lnTo>
                    <a:pt x="120000" y="60000"/>
                  </a:lnTo>
                  <a:lnTo>
                    <a:pt x="120000" y="120000"/>
                  </a:lnTo>
                </a:path>
              </a:pathLst>
            </a:custGeom>
            <a:noFill/>
            <a:ln cap="flat" cmpd="sng" w="9525">
              <a:solidFill>
                <a:srgbClr val="000000"/>
              </a:solidFill>
              <a:prstDash val="solid"/>
              <a:round/>
              <a:headEnd len="sm" w="sm" type="none"/>
              <a:tailEnd len="sm" w="sm" type="none"/>
            </a:ln>
          </p:spPr>
        </p:sp>
        <p:sp>
          <p:nvSpPr>
            <p:cNvPr id="656" name="Google Shape;656;p79"/>
            <p:cNvSpPr/>
            <p:nvPr/>
          </p:nvSpPr>
          <p:spPr>
            <a:xfrm>
              <a:off x="3079752" y="2282060"/>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79"/>
            <p:cNvSpPr txBox="1"/>
            <p:nvPr/>
          </p:nvSpPr>
          <p:spPr>
            <a:xfrm>
              <a:off x="3095075" y="2409792"/>
              <a:ext cx="752100" cy="2664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800">
                  <a:solidFill>
                    <a:schemeClr val="dk1"/>
                  </a:solidFill>
                </a:rPr>
                <a:t>Débiteur, créancier et gestion des stocks</a:t>
              </a:r>
              <a:endParaRPr b="0" i="0" sz="1300" u="none" cap="none" strike="noStrike">
                <a:solidFill>
                  <a:srgbClr val="000000"/>
                </a:solidFill>
                <a:latin typeface="Arial"/>
                <a:ea typeface="Arial"/>
                <a:cs typeface="Arial"/>
                <a:sym typeface="Arial"/>
              </a:endParaRPr>
            </a:p>
          </p:txBody>
        </p:sp>
        <p:sp>
          <p:nvSpPr>
            <p:cNvPr id="658" name="Google Shape;658;p79"/>
            <p:cNvSpPr/>
            <p:nvPr/>
          </p:nvSpPr>
          <p:spPr>
            <a:xfrm>
              <a:off x="3425373"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659" name="Google Shape;659;p79"/>
            <p:cNvSpPr/>
            <p:nvPr/>
          </p:nvSpPr>
          <p:spPr>
            <a:xfrm>
              <a:off x="3079752" y="3012564"/>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79"/>
            <p:cNvSpPr txBox="1"/>
            <p:nvPr/>
          </p:nvSpPr>
          <p:spPr>
            <a:xfrm>
              <a:off x="3095035" y="3027847"/>
              <a:ext cx="7521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b="0" i="0" lang="de-DE" sz="900" u="none" cap="none" strike="noStrike">
                  <a:solidFill>
                    <a:schemeClr val="dk1"/>
                  </a:solidFill>
                  <a:latin typeface="Arial"/>
                  <a:ea typeface="Arial"/>
                  <a:cs typeface="Arial"/>
                  <a:sym typeface="Arial"/>
                </a:rPr>
                <a:t>Cashflows</a:t>
              </a:r>
              <a:endParaRPr b="0" i="0" sz="1400" u="none" cap="none" strike="noStrike">
                <a:solidFill>
                  <a:srgbClr val="000000"/>
                </a:solidFill>
                <a:latin typeface="Arial"/>
                <a:ea typeface="Arial"/>
                <a:cs typeface="Arial"/>
                <a:sym typeface="Arial"/>
              </a:endParaRPr>
            </a:p>
          </p:txBody>
        </p:sp>
        <p:sp>
          <p:nvSpPr>
            <p:cNvPr id="661" name="Google Shape;661;p79"/>
            <p:cNvSpPr/>
            <p:nvPr/>
          </p:nvSpPr>
          <p:spPr>
            <a:xfrm>
              <a:off x="4389490" y="894400"/>
              <a:ext cx="1614000" cy="657300"/>
            </a:xfrm>
            <a:custGeom>
              <a:rect b="b" l="l" r="r" t="t"/>
              <a:pathLst>
                <a:path extrusionOk="0" h="120000" w="120000">
                  <a:moveTo>
                    <a:pt x="0" y="0"/>
                  </a:moveTo>
                  <a:lnTo>
                    <a:pt x="0" y="60000"/>
                  </a:lnTo>
                  <a:lnTo>
                    <a:pt x="120000" y="60000"/>
                  </a:lnTo>
                  <a:lnTo>
                    <a:pt x="120000" y="120000"/>
                  </a:lnTo>
                </a:path>
              </a:pathLst>
            </a:custGeom>
            <a:noFill/>
            <a:ln cap="flat" cmpd="sng" w="9525">
              <a:solidFill>
                <a:srgbClr val="000000"/>
              </a:solidFill>
              <a:prstDash val="solid"/>
              <a:round/>
              <a:headEnd len="sm" w="sm" type="none"/>
              <a:tailEnd len="sm" w="sm" type="none"/>
            </a:ln>
          </p:spPr>
        </p:sp>
        <p:sp>
          <p:nvSpPr>
            <p:cNvPr id="662" name="Google Shape;662;p79"/>
            <p:cNvSpPr/>
            <p:nvPr/>
          </p:nvSpPr>
          <p:spPr>
            <a:xfrm>
              <a:off x="5612186" y="1551556"/>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79"/>
            <p:cNvSpPr txBox="1"/>
            <p:nvPr/>
          </p:nvSpPr>
          <p:spPr>
            <a:xfrm>
              <a:off x="5627469" y="1566839"/>
              <a:ext cx="752100" cy="4911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050"/>
                <a:buFont typeface="Arial"/>
                <a:buNone/>
              </a:pPr>
              <a:r>
                <a:rPr lang="de-DE" sz="1050">
                  <a:solidFill>
                    <a:schemeClr val="dk1"/>
                  </a:solidFill>
                </a:rPr>
                <a:t>Financement externe</a:t>
              </a:r>
              <a:endParaRPr b="0" i="0" sz="1400" u="none" cap="none" strike="noStrike">
                <a:solidFill>
                  <a:srgbClr val="000000"/>
                </a:solidFill>
                <a:latin typeface="Arial"/>
                <a:ea typeface="Arial"/>
                <a:cs typeface="Arial"/>
                <a:sym typeface="Arial"/>
              </a:endParaRPr>
            </a:p>
          </p:txBody>
        </p:sp>
        <p:sp>
          <p:nvSpPr>
            <p:cNvPr id="664" name="Google Shape;664;p79"/>
            <p:cNvSpPr/>
            <p:nvPr/>
          </p:nvSpPr>
          <p:spPr>
            <a:xfrm>
              <a:off x="4765548" y="2073344"/>
              <a:ext cx="1238100" cy="208800"/>
            </a:xfrm>
            <a:custGeom>
              <a:rect b="b" l="l" r="r" t="t"/>
              <a:pathLst>
                <a:path extrusionOk="0" h="120000" w="120000">
                  <a:moveTo>
                    <a:pt x="120000" y="0"/>
                  </a:moveTo>
                  <a:lnTo>
                    <a:pt x="120000" y="60000"/>
                  </a:lnTo>
                  <a:lnTo>
                    <a:pt x="0" y="60000"/>
                  </a:lnTo>
                  <a:lnTo>
                    <a:pt x="0" y="120000"/>
                  </a:lnTo>
                </a:path>
              </a:pathLst>
            </a:custGeom>
            <a:noFill/>
            <a:ln cap="flat" cmpd="sng" w="9525">
              <a:solidFill>
                <a:srgbClr val="000000"/>
              </a:solidFill>
              <a:prstDash val="solid"/>
              <a:round/>
              <a:headEnd len="sm" w="sm" type="none"/>
              <a:tailEnd len="sm" w="sm" type="none"/>
            </a:ln>
          </p:spPr>
        </p:sp>
        <p:sp>
          <p:nvSpPr>
            <p:cNvPr id="665" name="Google Shape;665;p79"/>
            <p:cNvSpPr/>
            <p:nvPr/>
          </p:nvSpPr>
          <p:spPr>
            <a:xfrm>
              <a:off x="4374207" y="2282060"/>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79"/>
            <p:cNvSpPr txBox="1"/>
            <p:nvPr/>
          </p:nvSpPr>
          <p:spPr>
            <a:xfrm>
              <a:off x="4389490" y="2297343"/>
              <a:ext cx="7521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900">
                  <a:solidFill>
                    <a:schemeClr val="dk1"/>
                  </a:solidFill>
                </a:rPr>
                <a:t>Actionnaires - existants ou nouveaux</a:t>
              </a:r>
              <a:endParaRPr b="0" i="0" sz="1400" u="none" cap="none" strike="noStrike">
                <a:solidFill>
                  <a:srgbClr val="000000"/>
                </a:solidFill>
                <a:latin typeface="Arial"/>
                <a:ea typeface="Arial"/>
                <a:cs typeface="Arial"/>
                <a:sym typeface="Arial"/>
              </a:endParaRPr>
            </a:p>
          </p:txBody>
        </p:sp>
        <p:sp>
          <p:nvSpPr>
            <p:cNvPr id="667" name="Google Shape;667;p79"/>
            <p:cNvSpPr/>
            <p:nvPr/>
          </p:nvSpPr>
          <p:spPr>
            <a:xfrm>
              <a:off x="4719828"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668" name="Google Shape;668;p79"/>
            <p:cNvSpPr/>
            <p:nvPr/>
          </p:nvSpPr>
          <p:spPr>
            <a:xfrm>
              <a:off x="4063097" y="3012559"/>
              <a:ext cx="10938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79"/>
            <p:cNvSpPr txBox="1"/>
            <p:nvPr/>
          </p:nvSpPr>
          <p:spPr>
            <a:xfrm>
              <a:off x="4072650" y="2899792"/>
              <a:ext cx="1124100" cy="6975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2"/>
                </a:buClr>
                <a:buSzPts val="1100"/>
                <a:buFont typeface="Arial"/>
                <a:buNone/>
              </a:pPr>
              <a:r>
                <a:rPr lang="de-DE" sz="900">
                  <a:solidFill>
                    <a:schemeClr val="dk1"/>
                  </a:solidFill>
                </a:rPr>
                <a:t>Nouveaux capitaux propres, anges, capital-risqueurs</a:t>
              </a:r>
              <a:endParaRPr sz="900">
                <a:solidFill>
                  <a:schemeClr val="dk1"/>
                </a:solidFill>
              </a:endParaRPr>
            </a:p>
          </p:txBody>
        </p:sp>
        <p:sp>
          <p:nvSpPr>
            <p:cNvPr id="670" name="Google Shape;670;p79"/>
            <p:cNvSpPr/>
            <p:nvPr/>
          </p:nvSpPr>
          <p:spPr>
            <a:xfrm>
              <a:off x="5908085" y="2073344"/>
              <a:ext cx="91500" cy="208800"/>
            </a:xfrm>
            <a:custGeom>
              <a:rect b="b" l="l" r="r" t="t"/>
              <a:pathLst>
                <a:path extrusionOk="0" h="120000" w="120000">
                  <a:moveTo>
                    <a:pt x="125251" y="0"/>
                  </a:moveTo>
                  <a:lnTo>
                    <a:pt x="125251" y="60000"/>
                  </a:lnTo>
                  <a:lnTo>
                    <a:pt x="60000" y="60000"/>
                  </a:lnTo>
                  <a:lnTo>
                    <a:pt x="60000" y="120000"/>
                  </a:lnTo>
                </a:path>
              </a:pathLst>
            </a:custGeom>
            <a:noFill/>
            <a:ln cap="flat" cmpd="sng" w="9525">
              <a:solidFill>
                <a:srgbClr val="000000"/>
              </a:solidFill>
              <a:prstDash val="solid"/>
              <a:round/>
              <a:headEnd len="sm" w="sm" type="none"/>
              <a:tailEnd len="sm" w="sm" type="none"/>
            </a:ln>
          </p:spPr>
        </p:sp>
        <p:sp>
          <p:nvSpPr>
            <p:cNvPr id="671" name="Google Shape;671;p79"/>
            <p:cNvSpPr/>
            <p:nvPr/>
          </p:nvSpPr>
          <p:spPr>
            <a:xfrm>
              <a:off x="5472949" y="2282060"/>
              <a:ext cx="9618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79"/>
            <p:cNvSpPr txBox="1"/>
            <p:nvPr/>
          </p:nvSpPr>
          <p:spPr>
            <a:xfrm>
              <a:off x="5488232" y="2297343"/>
              <a:ext cx="9312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800">
                  <a:solidFill>
                    <a:schemeClr val="dk1"/>
                  </a:solidFill>
                </a:rPr>
                <a:t>Dette, du marché des capitaux, des banques</a:t>
              </a:r>
              <a:endParaRPr b="0" i="0" sz="1300" u="none" cap="none" strike="noStrike">
                <a:solidFill>
                  <a:srgbClr val="000000"/>
                </a:solidFill>
                <a:latin typeface="Arial"/>
                <a:ea typeface="Arial"/>
                <a:cs typeface="Arial"/>
                <a:sym typeface="Arial"/>
              </a:endParaRPr>
            </a:p>
          </p:txBody>
        </p:sp>
        <p:sp>
          <p:nvSpPr>
            <p:cNvPr id="673" name="Google Shape;673;p79"/>
            <p:cNvSpPr/>
            <p:nvPr/>
          </p:nvSpPr>
          <p:spPr>
            <a:xfrm>
              <a:off x="5908085"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674" name="Google Shape;674;p79"/>
            <p:cNvSpPr/>
            <p:nvPr/>
          </p:nvSpPr>
          <p:spPr>
            <a:xfrm>
              <a:off x="5391694" y="3012564"/>
              <a:ext cx="11241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79"/>
            <p:cNvSpPr txBox="1"/>
            <p:nvPr/>
          </p:nvSpPr>
          <p:spPr>
            <a:xfrm>
              <a:off x="5406977" y="3027847"/>
              <a:ext cx="10938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900">
                  <a:solidFill>
                    <a:schemeClr val="dk1"/>
                  </a:solidFill>
                </a:rPr>
                <a:t>Dette, découvert, capital mezzanine, structures hybrides</a:t>
              </a:r>
              <a:endParaRPr b="0" i="0" sz="1400" u="none" cap="none" strike="noStrike">
                <a:solidFill>
                  <a:srgbClr val="000000"/>
                </a:solidFill>
                <a:latin typeface="Arial"/>
                <a:ea typeface="Arial"/>
                <a:cs typeface="Arial"/>
                <a:sym typeface="Arial"/>
              </a:endParaRPr>
            </a:p>
          </p:txBody>
        </p:sp>
        <p:sp>
          <p:nvSpPr>
            <p:cNvPr id="676" name="Google Shape;676;p79"/>
            <p:cNvSpPr/>
            <p:nvPr/>
          </p:nvSpPr>
          <p:spPr>
            <a:xfrm>
              <a:off x="6003527" y="2073344"/>
              <a:ext cx="1147500" cy="208800"/>
            </a:xfrm>
            <a:custGeom>
              <a:rect b="b" l="l" r="r" t="t"/>
              <a:pathLst>
                <a:path extrusionOk="0" h="120000" w="120000">
                  <a:moveTo>
                    <a:pt x="0" y="0"/>
                  </a:moveTo>
                  <a:lnTo>
                    <a:pt x="0" y="60000"/>
                  </a:lnTo>
                  <a:lnTo>
                    <a:pt x="120000" y="60000"/>
                  </a:lnTo>
                  <a:lnTo>
                    <a:pt x="120000" y="120000"/>
                  </a:lnTo>
                </a:path>
              </a:pathLst>
            </a:custGeom>
            <a:noFill/>
            <a:ln cap="flat" cmpd="sng" w="9525">
              <a:solidFill>
                <a:srgbClr val="000000"/>
              </a:solidFill>
              <a:prstDash val="solid"/>
              <a:round/>
              <a:headEnd len="sm" w="sm" type="none"/>
              <a:tailEnd len="sm" w="sm" type="none"/>
            </a:ln>
          </p:spPr>
        </p:sp>
        <p:sp>
          <p:nvSpPr>
            <p:cNvPr id="677" name="Google Shape;677;p79"/>
            <p:cNvSpPr/>
            <p:nvPr/>
          </p:nvSpPr>
          <p:spPr>
            <a:xfrm>
              <a:off x="6669467" y="2282060"/>
              <a:ext cx="9633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79"/>
            <p:cNvSpPr txBox="1"/>
            <p:nvPr/>
          </p:nvSpPr>
          <p:spPr>
            <a:xfrm>
              <a:off x="6684750" y="2297343"/>
              <a:ext cx="9327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900">
                  <a:solidFill>
                    <a:schemeClr val="dk1"/>
                  </a:solidFill>
                </a:rPr>
                <a:t>subventions, crowdfunding, attentes</a:t>
              </a:r>
              <a:endParaRPr b="0" i="0" sz="1400" u="none" cap="none" strike="noStrike">
                <a:solidFill>
                  <a:srgbClr val="000000"/>
                </a:solidFill>
                <a:latin typeface="Arial"/>
                <a:ea typeface="Arial"/>
                <a:cs typeface="Arial"/>
                <a:sym typeface="Arial"/>
              </a:endParaRPr>
            </a:p>
          </p:txBody>
        </p:sp>
        <p:sp>
          <p:nvSpPr>
            <p:cNvPr id="679" name="Google Shape;679;p79"/>
            <p:cNvSpPr/>
            <p:nvPr/>
          </p:nvSpPr>
          <p:spPr>
            <a:xfrm>
              <a:off x="7105437" y="2803848"/>
              <a:ext cx="91500" cy="208800"/>
            </a:xfrm>
            <a:custGeom>
              <a:rect b="b" l="l" r="r" t="t"/>
              <a:pathLst>
                <a:path extrusionOk="0" h="120000" w="120000">
                  <a:moveTo>
                    <a:pt x="60000" y="0"/>
                  </a:moveTo>
                  <a:lnTo>
                    <a:pt x="60000" y="120000"/>
                  </a:lnTo>
                </a:path>
              </a:pathLst>
            </a:custGeom>
            <a:noFill/>
            <a:ln cap="flat" cmpd="sng" w="9525">
              <a:solidFill>
                <a:srgbClr val="000000"/>
              </a:solidFill>
              <a:prstDash val="solid"/>
              <a:round/>
              <a:headEnd len="sm" w="sm" type="none"/>
              <a:tailEnd len="sm" w="sm" type="none"/>
            </a:ln>
          </p:spPr>
        </p:sp>
        <p:sp>
          <p:nvSpPr>
            <p:cNvPr id="680" name="Google Shape;680;p79"/>
            <p:cNvSpPr/>
            <p:nvPr/>
          </p:nvSpPr>
          <p:spPr>
            <a:xfrm>
              <a:off x="6759816" y="3012564"/>
              <a:ext cx="782700" cy="521700"/>
            </a:xfrm>
            <a:prstGeom prst="roundRect">
              <a:avLst>
                <a:gd fmla="val 10000"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79"/>
            <p:cNvSpPr txBox="1"/>
            <p:nvPr/>
          </p:nvSpPr>
          <p:spPr>
            <a:xfrm>
              <a:off x="6775099" y="3027847"/>
              <a:ext cx="752100" cy="49110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Arial"/>
                <a:buNone/>
              </a:pPr>
              <a:r>
                <a:rPr lang="de-DE" sz="800">
                  <a:solidFill>
                    <a:schemeClr val="dk1"/>
                  </a:solidFill>
                </a:rPr>
                <a:t>Fonds propres, dette, capital mezzanine </a:t>
              </a:r>
              <a:endParaRPr b="0" i="0" sz="1300" u="none" cap="none" strike="noStrike">
                <a:solidFill>
                  <a:srgbClr val="000000"/>
                </a:solidFill>
                <a:latin typeface="Arial"/>
                <a:ea typeface="Arial"/>
                <a:cs typeface="Arial"/>
                <a:sym typeface="Arial"/>
              </a:endParaRPr>
            </a:p>
          </p:txBody>
        </p:sp>
      </p:grpSp>
      <p:sp>
        <p:nvSpPr>
          <p:cNvPr id="682" name="Google Shape;682;p79"/>
          <p:cNvSpPr txBox="1"/>
          <p:nvPr>
            <p:ph type="title"/>
          </p:nvPr>
        </p:nvSpPr>
        <p:spPr>
          <a:xfrm>
            <a:off x="649275" y="658375"/>
            <a:ext cx="7509000" cy="276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de-DE"/>
              <a:t>Financement des entreprises sociales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80"/>
          <p:cNvSpPr txBox="1"/>
          <p:nvPr/>
        </p:nvSpPr>
        <p:spPr>
          <a:xfrm>
            <a:off x="928662" y="789552"/>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grpSp>
        <p:nvGrpSpPr>
          <p:cNvPr id="689" name="Google Shape;689;p80"/>
          <p:cNvGrpSpPr/>
          <p:nvPr/>
        </p:nvGrpSpPr>
        <p:grpSpPr>
          <a:xfrm>
            <a:off x="1443052" y="1621450"/>
            <a:ext cx="5620204" cy="2451772"/>
            <a:chOff x="775627" y="1992685"/>
            <a:chExt cx="6863952" cy="4145008"/>
          </a:xfrm>
        </p:grpSpPr>
        <p:sp>
          <p:nvSpPr>
            <p:cNvPr id="690" name="Google Shape;690;p80"/>
            <p:cNvSpPr/>
            <p:nvPr/>
          </p:nvSpPr>
          <p:spPr>
            <a:xfrm>
              <a:off x="775627" y="3445917"/>
              <a:ext cx="1650900" cy="576300"/>
            </a:xfrm>
            <a:prstGeom prst="roundRect">
              <a:avLst>
                <a:gd fmla="val 16667" name="adj"/>
              </a:avLst>
            </a:prstGeom>
            <a:solidFill>
              <a:srgbClr val="C8C8C8"/>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Income streams</a:t>
              </a:r>
              <a:endParaRPr b="0" i="0" sz="1400" u="none" cap="none" strike="noStrike">
                <a:solidFill>
                  <a:srgbClr val="000000"/>
                </a:solidFill>
                <a:latin typeface="Arial"/>
                <a:ea typeface="Arial"/>
                <a:cs typeface="Arial"/>
                <a:sym typeface="Arial"/>
              </a:endParaRPr>
            </a:p>
          </p:txBody>
        </p:sp>
        <p:cxnSp>
          <p:nvCxnSpPr>
            <p:cNvPr id="691" name="Google Shape;691;p80"/>
            <p:cNvCxnSpPr>
              <a:stCxn id="690" idx="3"/>
            </p:cNvCxnSpPr>
            <p:nvPr/>
          </p:nvCxnSpPr>
          <p:spPr>
            <a:xfrm>
              <a:off x="2426527" y="3734067"/>
              <a:ext cx="753300" cy="1381200"/>
            </a:xfrm>
            <a:prstGeom prst="bentConnector3">
              <a:avLst>
                <a:gd fmla="val -130627" name="adj1"/>
              </a:avLst>
            </a:prstGeom>
            <a:noFill/>
            <a:ln cap="flat" cmpd="sng" w="9525">
              <a:solidFill>
                <a:schemeClr val="dk1"/>
              </a:solidFill>
              <a:prstDash val="solid"/>
              <a:round/>
              <a:headEnd len="sm" w="sm" type="none"/>
              <a:tailEnd len="med" w="med" type="stealth"/>
            </a:ln>
          </p:spPr>
        </p:cxnSp>
        <p:cxnSp>
          <p:nvCxnSpPr>
            <p:cNvPr id="692" name="Google Shape;692;p80"/>
            <p:cNvCxnSpPr>
              <a:stCxn id="690" idx="3"/>
            </p:cNvCxnSpPr>
            <p:nvPr/>
          </p:nvCxnSpPr>
          <p:spPr>
            <a:xfrm flipH="1" rot="10800000">
              <a:off x="2426527" y="2343267"/>
              <a:ext cx="762000" cy="1390800"/>
            </a:xfrm>
            <a:prstGeom prst="bentConnector3">
              <a:avLst>
                <a:gd fmla="val -128107" name="adj1"/>
              </a:avLst>
            </a:prstGeom>
            <a:noFill/>
            <a:ln cap="flat" cmpd="sng" w="9525">
              <a:solidFill>
                <a:schemeClr val="dk1"/>
              </a:solidFill>
              <a:prstDash val="solid"/>
              <a:round/>
              <a:headEnd len="sm" w="sm" type="none"/>
              <a:tailEnd len="med" w="med" type="stealth"/>
            </a:ln>
          </p:spPr>
        </p:cxnSp>
        <p:cxnSp>
          <p:nvCxnSpPr>
            <p:cNvPr id="693" name="Google Shape;693;p80"/>
            <p:cNvCxnSpPr/>
            <p:nvPr/>
          </p:nvCxnSpPr>
          <p:spPr>
            <a:xfrm>
              <a:off x="4529551" y="2344193"/>
              <a:ext cx="1840200" cy="522300"/>
            </a:xfrm>
            <a:prstGeom prst="bentConnector3">
              <a:avLst>
                <a:gd fmla="val 94214" name="adj1"/>
              </a:avLst>
            </a:prstGeom>
            <a:noFill/>
            <a:ln cap="flat" cmpd="sng" w="9525">
              <a:solidFill>
                <a:schemeClr val="dk1"/>
              </a:solidFill>
              <a:prstDash val="solid"/>
              <a:round/>
              <a:headEnd len="sm" w="sm" type="none"/>
              <a:tailEnd len="med" w="med" type="stealth"/>
            </a:ln>
          </p:spPr>
        </p:cxnSp>
        <p:cxnSp>
          <p:nvCxnSpPr>
            <p:cNvPr id="694" name="Google Shape;694;p80"/>
            <p:cNvCxnSpPr/>
            <p:nvPr/>
          </p:nvCxnSpPr>
          <p:spPr>
            <a:xfrm flipH="1" rot="10800000">
              <a:off x="4520953" y="4409467"/>
              <a:ext cx="1866000" cy="706500"/>
            </a:xfrm>
            <a:prstGeom prst="bentConnector3">
              <a:avLst>
                <a:gd fmla="val 93792" name="adj1"/>
              </a:avLst>
            </a:prstGeom>
            <a:noFill/>
            <a:ln cap="flat" cmpd="sng" w="9525">
              <a:solidFill>
                <a:schemeClr val="dk1"/>
              </a:solidFill>
              <a:prstDash val="solid"/>
              <a:round/>
              <a:headEnd len="sm" w="sm" type="none"/>
              <a:tailEnd len="med" w="med" type="stealth"/>
            </a:ln>
          </p:spPr>
        </p:cxnSp>
        <p:cxnSp>
          <p:nvCxnSpPr>
            <p:cNvPr id="695" name="Google Shape;695;p80"/>
            <p:cNvCxnSpPr/>
            <p:nvPr/>
          </p:nvCxnSpPr>
          <p:spPr>
            <a:xfrm>
              <a:off x="4520952" y="5115968"/>
              <a:ext cx="1857300" cy="7800"/>
            </a:xfrm>
            <a:prstGeom prst="straightConnector1">
              <a:avLst/>
            </a:prstGeom>
            <a:noFill/>
            <a:ln cap="flat" cmpd="sng" w="9525">
              <a:solidFill>
                <a:schemeClr val="dk1"/>
              </a:solidFill>
              <a:prstDash val="solid"/>
              <a:round/>
              <a:headEnd len="sm" w="sm" type="none"/>
              <a:tailEnd len="med" w="med" type="stealth"/>
            </a:ln>
          </p:spPr>
        </p:cxnSp>
        <p:cxnSp>
          <p:nvCxnSpPr>
            <p:cNvPr id="696" name="Google Shape;696;p80"/>
            <p:cNvCxnSpPr/>
            <p:nvPr/>
          </p:nvCxnSpPr>
          <p:spPr>
            <a:xfrm>
              <a:off x="4520952" y="5115967"/>
              <a:ext cx="1848900" cy="722400"/>
            </a:xfrm>
            <a:prstGeom prst="bentConnector3">
              <a:avLst>
                <a:gd fmla="val 93818" name="adj1"/>
              </a:avLst>
            </a:prstGeom>
            <a:noFill/>
            <a:ln cap="flat" cmpd="sng" w="9525">
              <a:solidFill>
                <a:schemeClr val="dk1"/>
              </a:solidFill>
              <a:prstDash val="solid"/>
              <a:round/>
              <a:headEnd len="sm" w="sm" type="none"/>
              <a:tailEnd len="med" w="med" type="stealth"/>
            </a:ln>
          </p:spPr>
        </p:cxnSp>
        <p:sp>
          <p:nvSpPr>
            <p:cNvPr id="697" name="Google Shape;697;p80"/>
            <p:cNvSpPr/>
            <p:nvPr/>
          </p:nvSpPr>
          <p:spPr>
            <a:xfrm>
              <a:off x="775627" y="3445917"/>
              <a:ext cx="1650900" cy="5763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248"/>
                <a:t>Flux de revenus</a:t>
              </a:r>
              <a:endParaRPr sz="1248"/>
            </a:p>
          </p:txBody>
        </p:sp>
        <p:sp>
          <p:nvSpPr>
            <p:cNvPr id="698" name="Google Shape;698;p80"/>
            <p:cNvSpPr/>
            <p:nvPr/>
          </p:nvSpPr>
          <p:spPr>
            <a:xfrm>
              <a:off x="2935279" y="1992685"/>
              <a:ext cx="1524000" cy="8112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de-DE" sz="1350"/>
                <a:t>Paiements externes</a:t>
              </a:r>
              <a:endParaRPr b="0" i="0" sz="1400" u="none" cap="none" strike="noStrike">
                <a:solidFill>
                  <a:srgbClr val="000000"/>
                </a:solidFill>
                <a:latin typeface="Arial"/>
                <a:ea typeface="Arial"/>
                <a:cs typeface="Arial"/>
                <a:sym typeface="Arial"/>
              </a:endParaRPr>
            </a:p>
          </p:txBody>
        </p:sp>
        <p:sp>
          <p:nvSpPr>
            <p:cNvPr id="699" name="Google Shape;699;p80"/>
            <p:cNvSpPr/>
            <p:nvPr/>
          </p:nvSpPr>
          <p:spPr>
            <a:xfrm>
              <a:off x="2935279" y="4828607"/>
              <a:ext cx="1524000" cy="7065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de-DE" sz="1350"/>
                <a:t>Opérations internes</a:t>
              </a:r>
              <a:endParaRPr b="0" i="0" sz="1400" u="none" cap="none" strike="noStrike">
                <a:solidFill>
                  <a:srgbClr val="000000"/>
                </a:solidFill>
                <a:latin typeface="Arial"/>
                <a:ea typeface="Arial"/>
                <a:cs typeface="Arial"/>
                <a:sym typeface="Arial"/>
              </a:endParaRPr>
            </a:p>
          </p:txBody>
        </p:sp>
        <p:sp>
          <p:nvSpPr>
            <p:cNvPr id="700" name="Google Shape;700;p80"/>
            <p:cNvSpPr/>
            <p:nvPr/>
          </p:nvSpPr>
          <p:spPr>
            <a:xfrm>
              <a:off x="5855159" y="2591006"/>
              <a:ext cx="1784400" cy="5748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48"/>
                <a:buFont typeface="Arial"/>
                <a:buNone/>
              </a:pPr>
              <a:r>
                <a:rPr lang="de-DE" sz="1248"/>
                <a:t>Paiement de dividendes</a:t>
              </a:r>
              <a:endParaRPr b="0" i="0" sz="1400" u="none" cap="none" strike="noStrike">
                <a:solidFill>
                  <a:srgbClr val="000000"/>
                </a:solidFill>
                <a:latin typeface="Arial"/>
                <a:ea typeface="Arial"/>
                <a:cs typeface="Arial"/>
                <a:sym typeface="Arial"/>
              </a:endParaRPr>
            </a:p>
          </p:txBody>
        </p:sp>
        <p:sp>
          <p:nvSpPr>
            <p:cNvPr id="701" name="Google Shape;701;p80"/>
            <p:cNvSpPr/>
            <p:nvPr/>
          </p:nvSpPr>
          <p:spPr>
            <a:xfrm>
              <a:off x="5773579" y="3722526"/>
              <a:ext cx="1866000" cy="706500"/>
            </a:xfrm>
            <a:prstGeom prst="roundRect">
              <a:avLst>
                <a:gd fmla="val 6311"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Debtors</a:t>
              </a:r>
              <a:endParaRPr b="0" i="0" sz="1400" u="none" cap="none" strike="noStrike">
                <a:solidFill>
                  <a:srgbClr val="000000"/>
                </a:solidFill>
                <a:latin typeface="Arial"/>
                <a:ea typeface="Arial"/>
                <a:cs typeface="Arial"/>
                <a:sym typeface="Arial"/>
              </a:endParaRPr>
            </a:p>
          </p:txBody>
        </p:sp>
        <p:sp>
          <p:nvSpPr>
            <p:cNvPr id="702" name="Google Shape;702;p80"/>
            <p:cNvSpPr/>
            <p:nvPr/>
          </p:nvSpPr>
          <p:spPr>
            <a:xfrm>
              <a:off x="5773579" y="4622694"/>
              <a:ext cx="1866000" cy="6300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rgbClr val="000000"/>
                  </a:solidFill>
                  <a:latin typeface="Arial"/>
                  <a:ea typeface="Arial"/>
                  <a:cs typeface="Arial"/>
                  <a:sym typeface="Arial"/>
                </a:rPr>
                <a:t>Creditors</a:t>
              </a:r>
              <a:endParaRPr b="0" i="0" sz="1400" u="none" cap="none" strike="noStrike">
                <a:solidFill>
                  <a:srgbClr val="000000"/>
                </a:solidFill>
                <a:latin typeface="Arial"/>
                <a:ea typeface="Arial"/>
                <a:cs typeface="Arial"/>
                <a:sym typeface="Arial"/>
              </a:endParaRPr>
            </a:p>
          </p:txBody>
        </p:sp>
        <p:sp>
          <p:nvSpPr>
            <p:cNvPr id="703" name="Google Shape;703;p80"/>
            <p:cNvSpPr/>
            <p:nvPr/>
          </p:nvSpPr>
          <p:spPr>
            <a:xfrm>
              <a:off x="5772815" y="5415293"/>
              <a:ext cx="1866000" cy="7224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de-DE" sz="1350"/>
                <a:t>Gestion des stocks</a:t>
              </a:r>
              <a:endParaRPr b="0" i="0" sz="1400" u="none" cap="none" strike="noStrike">
                <a:solidFill>
                  <a:srgbClr val="000000"/>
                </a:solidFill>
                <a:latin typeface="Arial"/>
                <a:ea typeface="Arial"/>
                <a:cs typeface="Arial"/>
                <a:sym typeface="Arial"/>
              </a:endParaRPr>
            </a:p>
          </p:txBody>
        </p:sp>
      </p:grpSp>
      <p:sp>
        <p:nvSpPr>
          <p:cNvPr id="704" name="Google Shape;704;p80"/>
          <p:cNvSpPr txBox="1"/>
          <p:nvPr>
            <p:ph type="title"/>
          </p:nvPr>
        </p:nvSpPr>
        <p:spPr>
          <a:xfrm>
            <a:off x="662775" y="492500"/>
            <a:ext cx="7513800" cy="20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de-DE"/>
              <a:t>Financement interne - Amélioration des flux de trésorerie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8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10" name="Google Shape;710;p81"/>
          <p:cNvSpPr txBox="1"/>
          <p:nvPr>
            <p:ph idx="1" type="body"/>
          </p:nvPr>
        </p:nvSpPr>
        <p:spPr>
          <a:xfrm>
            <a:off x="2502775" y="1059250"/>
            <a:ext cx="3712200" cy="3545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Bénéfices non distribués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15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L'actionnaire peut choisir de ne pas distribuer les bénéfices par le versement d'un dividende ou opter pour la distribution d'actions gratuites au lieu d'espèces.</a:t>
            </a:r>
            <a:endParaRPr sz="2000">
              <a:latin typeface="Calibri"/>
              <a:ea typeface="Calibri"/>
              <a:cs typeface="Calibri"/>
              <a:sym typeface="Calibri"/>
            </a:endParaRPr>
          </a:p>
          <a:p>
            <a:pPr indent="0" lvl="0" marL="457200" rtl="0" algn="l">
              <a:lnSpc>
                <a:spcPct val="115000"/>
              </a:lnSpc>
              <a:spcBef>
                <a:spcPts val="0"/>
              </a:spcBef>
              <a:spcAft>
                <a:spcPts val="1200"/>
              </a:spcAft>
              <a:buSzPts val="1400"/>
              <a:buNone/>
            </a:pPr>
            <a:r>
              <a:t/>
            </a:r>
            <a:endParaRPr sz="1600"/>
          </a:p>
        </p:txBody>
      </p:sp>
      <p:sp>
        <p:nvSpPr>
          <p:cNvPr id="711" name="Google Shape;711;p81"/>
          <p:cNvSpPr txBox="1"/>
          <p:nvPr>
            <p:ph idx="2" type="body"/>
          </p:nvPr>
        </p:nvSpPr>
        <p:spPr>
          <a:xfrm>
            <a:off x="5956275" y="874950"/>
            <a:ext cx="3071400" cy="3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2200">
              <a:solidFill>
                <a:schemeClr val="dk1"/>
              </a:solidFill>
            </a:endParaRPr>
          </a:p>
          <a:p>
            <a:pPr indent="-336550" lvl="0" marL="457200" rtl="0" algn="l">
              <a:lnSpc>
                <a:spcPct val="115000"/>
              </a:lnSpc>
              <a:spcBef>
                <a:spcPts val="1600"/>
              </a:spcBef>
              <a:spcAft>
                <a:spcPts val="0"/>
              </a:spcAft>
              <a:buSzPts val="1700"/>
              <a:buChar char="●"/>
            </a:pPr>
            <a:r>
              <a:rPr lang="de-DE" sz="1700">
                <a:latin typeface="Open Sans"/>
                <a:ea typeface="Open Sans"/>
                <a:cs typeface="Open Sans"/>
                <a:sym typeface="Open Sans"/>
              </a:rPr>
              <a:t>Cette source de financement est l'une des plus faciles à mettre en œuvre et a un effet positif sur les flux de trésorerie à court terme en ce qui concerne les bénéfices non distribués qui sont détenus en espèces. </a:t>
            </a:r>
            <a:endParaRPr sz="1900"/>
          </a:p>
        </p:txBody>
      </p:sp>
      <p:pic>
        <p:nvPicPr>
          <p:cNvPr id="712" name="Google Shape;712;p81"/>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13" name="Google Shape;713;p81"/>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8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19" name="Google Shape;719;p82"/>
          <p:cNvSpPr txBox="1"/>
          <p:nvPr>
            <p:ph idx="1" type="body"/>
          </p:nvPr>
        </p:nvSpPr>
        <p:spPr>
          <a:xfrm>
            <a:off x="2688500" y="1074750"/>
            <a:ext cx="3071400" cy="3530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Bénéfices non distribués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1500">
              <a:solidFill>
                <a:schemeClr val="dk1"/>
              </a:solidFill>
              <a:latin typeface="Calibri"/>
              <a:ea typeface="Calibri"/>
              <a:cs typeface="Calibri"/>
              <a:sym typeface="Calibri"/>
            </a:endParaRPr>
          </a:p>
          <a:p>
            <a:pPr indent="-355600" lvl="0" marL="457200" rtl="0" algn="ctr">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Les actionnaires peuvent ne pas être satisfaits de la perte de revenus de dividendes, et le prix des actions peut être affecté négativement.</a:t>
            </a:r>
            <a:endParaRPr sz="1600">
              <a:solidFill>
                <a:srgbClr val="FF0000"/>
              </a:solidFill>
            </a:endParaRPr>
          </a:p>
        </p:txBody>
      </p:sp>
      <p:sp>
        <p:nvSpPr>
          <p:cNvPr id="720" name="Google Shape;720;p82"/>
          <p:cNvSpPr txBox="1"/>
          <p:nvPr>
            <p:ph idx="2" type="body"/>
          </p:nvPr>
        </p:nvSpPr>
        <p:spPr>
          <a:xfrm>
            <a:off x="5870550" y="997025"/>
            <a:ext cx="3071400" cy="3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2200">
              <a:solidFill>
                <a:schemeClr val="dk1"/>
              </a:solidFill>
            </a:endParaRPr>
          </a:p>
          <a:p>
            <a:pPr indent="-336550" lvl="0" marL="457200" rtl="0" algn="l">
              <a:lnSpc>
                <a:spcPct val="115000"/>
              </a:lnSpc>
              <a:spcBef>
                <a:spcPts val="1600"/>
              </a:spcBef>
              <a:spcAft>
                <a:spcPts val="0"/>
              </a:spcAft>
              <a:buClr>
                <a:srgbClr val="FF0000"/>
              </a:buClr>
              <a:buSzPts val="1700"/>
              <a:buChar char="●"/>
            </a:pPr>
            <a:r>
              <a:rPr lang="de-DE" sz="1700">
                <a:solidFill>
                  <a:srgbClr val="FF0000"/>
                </a:solidFill>
                <a:latin typeface="Open Sans"/>
                <a:ea typeface="Open Sans"/>
                <a:cs typeface="Open Sans"/>
                <a:sym typeface="Open Sans"/>
              </a:rPr>
              <a:t>Le prix de l'action est l'estimation par le marché des bénéfices futurs.  L'utilisation des bénéfices non distribués doit se traduire par une rentabilité plus élevée et un prix de l'action plus élevé.</a:t>
            </a:r>
            <a:endParaRPr sz="1900">
              <a:solidFill>
                <a:srgbClr val="FF0000"/>
              </a:solidFill>
            </a:endParaRPr>
          </a:p>
        </p:txBody>
      </p:sp>
      <p:pic>
        <p:nvPicPr>
          <p:cNvPr id="721" name="Google Shape;721;p82"/>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22" name="Google Shape;722;p82"/>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28" name="Google Shape;728;p83"/>
          <p:cNvSpPr txBox="1"/>
          <p:nvPr>
            <p:ph idx="1" type="body"/>
          </p:nvPr>
        </p:nvSpPr>
        <p:spPr>
          <a:xfrm>
            <a:off x="2659925" y="1690350"/>
            <a:ext cx="34683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Mise en œuvre d'un contrôle strict du crédit et gestion des paiements des débiteurs individuels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Réduction du crédit accordé aux débiteurs pour améliorer les flux de trésorerie</a:t>
            </a:r>
            <a:endParaRPr sz="2000">
              <a:latin typeface="Calibri"/>
              <a:ea typeface="Calibri"/>
              <a:cs typeface="Calibri"/>
              <a:sym typeface="Calibri"/>
            </a:endParaRPr>
          </a:p>
        </p:txBody>
      </p:sp>
      <p:sp>
        <p:nvSpPr>
          <p:cNvPr id="729" name="Google Shape;729;p83"/>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Vente au comptant uniquement </a:t>
            </a:r>
            <a:endParaRPr sz="2000">
              <a:latin typeface="Calibri"/>
              <a:ea typeface="Calibri"/>
              <a:cs typeface="Calibri"/>
              <a:sym typeface="Calibri"/>
            </a:endParaRPr>
          </a:p>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Facturation d'intérêts sur les soldes dus en retard</a:t>
            </a:r>
            <a:endParaRPr sz="2000">
              <a:latin typeface="Calibri"/>
              <a:ea typeface="Calibri"/>
              <a:cs typeface="Calibri"/>
              <a:sym typeface="Calibri"/>
            </a:endParaRPr>
          </a:p>
        </p:txBody>
      </p:sp>
      <p:pic>
        <p:nvPicPr>
          <p:cNvPr id="730" name="Google Shape;730;p8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31" name="Google Shape;731;p83"/>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732" name="Google Shape;732;p83"/>
          <p:cNvSpPr txBox="1"/>
          <p:nvPr>
            <p:ph idx="1" type="body"/>
          </p:nvPr>
        </p:nvSpPr>
        <p:spPr>
          <a:xfrm>
            <a:off x="2840950" y="11431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Gestion des débiteurs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38" name="Google Shape;738;p84"/>
          <p:cNvSpPr txBox="1"/>
          <p:nvPr>
            <p:ph idx="1" type="body"/>
          </p:nvPr>
        </p:nvSpPr>
        <p:spPr>
          <a:xfrm>
            <a:off x="657225" y="1724550"/>
            <a:ext cx="4485300" cy="28464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rgbClr val="FF0000"/>
              </a:buClr>
              <a:buSzPts val="1900"/>
              <a:buChar char="●"/>
            </a:pPr>
            <a:r>
              <a:rPr lang="de-DE" sz="1900">
                <a:solidFill>
                  <a:srgbClr val="FF0000"/>
                </a:solidFill>
                <a:latin typeface="Calibri"/>
                <a:ea typeface="Calibri"/>
                <a:cs typeface="Calibri"/>
                <a:sym typeface="Calibri"/>
              </a:rPr>
              <a:t>La mise en place d'un contrôle strict du crédit peut entraîner le mécontentement des clients.</a:t>
            </a:r>
            <a:endParaRPr sz="1900">
              <a:solidFill>
                <a:srgbClr val="FF0000"/>
              </a:solidFill>
              <a:latin typeface="Calibri"/>
              <a:ea typeface="Calibri"/>
              <a:cs typeface="Calibri"/>
              <a:sym typeface="Calibri"/>
            </a:endParaRPr>
          </a:p>
          <a:p>
            <a:pPr indent="-349250" lvl="0" marL="457200" rtl="0" algn="l">
              <a:lnSpc>
                <a:spcPct val="100000"/>
              </a:lnSpc>
              <a:spcBef>
                <a:spcPts val="0"/>
              </a:spcBef>
              <a:spcAft>
                <a:spcPts val="0"/>
              </a:spcAft>
              <a:buClr>
                <a:srgbClr val="FF0000"/>
              </a:buClr>
              <a:buSzPts val="1900"/>
              <a:buChar char="●"/>
            </a:pPr>
            <a:r>
              <a:rPr lang="de-DE" sz="1900">
                <a:solidFill>
                  <a:srgbClr val="FF0000"/>
                </a:solidFill>
                <a:latin typeface="Calibri"/>
                <a:ea typeface="Calibri"/>
                <a:cs typeface="Calibri"/>
                <a:sym typeface="Calibri"/>
              </a:rPr>
              <a:t>la concurrence peut ne pas autoriser des conditions de crédit faibles ou nulles </a:t>
            </a:r>
            <a:endParaRPr sz="1900">
              <a:solidFill>
                <a:srgbClr val="FF0000"/>
              </a:solidFill>
              <a:latin typeface="Calibri"/>
              <a:ea typeface="Calibri"/>
              <a:cs typeface="Calibri"/>
              <a:sym typeface="Calibri"/>
            </a:endParaRPr>
          </a:p>
          <a:p>
            <a:pPr indent="-349250" lvl="0" marL="457200" rtl="0" algn="l">
              <a:lnSpc>
                <a:spcPct val="100000"/>
              </a:lnSpc>
              <a:spcBef>
                <a:spcPts val="0"/>
              </a:spcBef>
              <a:spcAft>
                <a:spcPts val="0"/>
              </a:spcAft>
              <a:buClr>
                <a:srgbClr val="FF0000"/>
              </a:buClr>
              <a:buSzPts val="1900"/>
              <a:buChar char="●"/>
            </a:pPr>
            <a:r>
              <a:rPr lang="de-DE" sz="1900">
                <a:solidFill>
                  <a:srgbClr val="FF0000"/>
                </a:solidFill>
                <a:latin typeface="Calibri"/>
                <a:ea typeface="Calibri"/>
                <a:cs typeface="Calibri"/>
                <a:sym typeface="Calibri"/>
              </a:rPr>
              <a:t>Les ventes entre particuliers peuvent se faire en espèces, mais il est peu probable que les ventes entre entreprises se fassent en espèces.</a:t>
            </a:r>
            <a:endParaRPr sz="1900">
              <a:solidFill>
                <a:srgbClr val="FF0000"/>
              </a:solidFill>
              <a:latin typeface="Calibri"/>
              <a:ea typeface="Calibri"/>
              <a:cs typeface="Calibri"/>
              <a:sym typeface="Calibri"/>
            </a:endParaRPr>
          </a:p>
        </p:txBody>
      </p:sp>
      <p:sp>
        <p:nvSpPr>
          <p:cNvPr id="739" name="Google Shape;739;p84"/>
          <p:cNvSpPr txBox="1"/>
          <p:nvPr>
            <p:ph idx="2" type="body"/>
          </p:nvPr>
        </p:nvSpPr>
        <p:spPr>
          <a:xfrm>
            <a:off x="5357825" y="1758750"/>
            <a:ext cx="36873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Le personnel de vente peut être affecté négativement par les nouvelles conditions de crédit.</a:t>
            </a:r>
            <a:endParaRPr sz="2000">
              <a:solidFill>
                <a:srgbClr val="FF0000"/>
              </a:solidFill>
              <a:latin typeface="Calibri"/>
              <a:ea typeface="Calibri"/>
              <a:cs typeface="Calibri"/>
              <a:sym typeface="Calibri"/>
            </a:endParaRPr>
          </a:p>
          <a:p>
            <a:pPr indent="-336550" lvl="0" marL="457200" rtl="0" algn="l">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La facturation d'intérêts sur les soldes en souffrance peut poser des problèmes juridiques et pratiques. </a:t>
            </a:r>
            <a:endParaRPr sz="2000">
              <a:solidFill>
                <a:srgbClr val="FF0000"/>
              </a:solidFill>
              <a:latin typeface="Calibri"/>
              <a:ea typeface="Calibri"/>
              <a:cs typeface="Calibri"/>
              <a:sym typeface="Calibri"/>
            </a:endParaRPr>
          </a:p>
        </p:txBody>
      </p:sp>
      <p:pic>
        <p:nvPicPr>
          <p:cNvPr id="740" name="Google Shape;740;p84"/>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41" name="Google Shape;741;p84"/>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742" name="Google Shape;742;p84"/>
          <p:cNvSpPr txBox="1"/>
          <p:nvPr>
            <p:ph idx="1" type="body"/>
          </p:nvPr>
        </p:nvSpPr>
        <p:spPr>
          <a:xfrm>
            <a:off x="219800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Gestion des débiteurs</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48" name="Google Shape;748;p85"/>
          <p:cNvSpPr txBox="1"/>
          <p:nvPr>
            <p:ph idx="1" type="body"/>
          </p:nvPr>
        </p:nvSpPr>
        <p:spPr>
          <a:xfrm>
            <a:off x="1360775" y="1724550"/>
            <a:ext cx="43674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Accepter des conditions de crédit plus longues avec les fournisseurs</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Les retards de paiement des créanciers auront un effet positif sur la trésorerie.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Un engagement sur le volume d'achat / la fréquence des paiements pourrait améliorer les conditions de crédit.</a:t>
            </a:r>
            <a:endParaRPr sz="2000">
              <a:latin typeface="Calibri"/>
              <a:ea typeface="Calibri"/>
              <a:cs typeface="Calibri"/>
              <a:sym typeface="Calibri"/>
            </a:endParaRPr>
          </a:p>
        </p:txBody>
      </p:sp>
      <p:sp>
        <p:nvSpPr>
          <p:cNvPr id="749" name="Google Shape;749;p85"/>
          <p:cNvSpPr txBox="1"/>
          <p:nvPr>
            <p:ph idx="2" type="body"/>
          </p:nvPr>
        </p:nvSpPr>
        <p:spPr>
          <a:xfrm>
            <a:off x="5486400" y="1758750"/>
            <a:ext cx="35589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L'amélioration des relations avec les fournisseurs peut se traduire par de meilleures conditions de crédit. </a:t>
            </a:r>
            <a:endParaRPr sz="2000">
              <a:latin typeface="Calibri"/>
              <a:ea typeface="Calibri"/>
              <a:cs typeface="Calibri"/>
              <a:sym typeface="Calibri"/>
            </a:endParaRPr>
          </a:p>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Une référence bancaire positive peut améliorer les conditions de crédit </a:t>
            </a:r>
            <a:endParaRPr sz="2000">
              <a:latin typeface="Calibri"/>
              <a:ea typeface="Calibri"/>
              <a:cs typeface="Calibri"/>
              <a:sym typeface="Calibri"/>
            </a:endParaRPr>
          </a:p>
        </p:txBody>
      </p:sp>
      <p:pic>
        <p:nvPicPr>
          <p:cNvPr id="750" name="Google Shape;750;p85"/>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51" name="Google Shape;751;p85"/>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752" name="Google Shape;752;p85"/>
          <p:cNvSpPr txBox="1"/>
          <p:nvPr>
            <p:ph idx="1" type="body"/>
          </p:nvPr>
        </p:nvSpPr>
        <p:spPr>
          <a:xfrm>
            <a:off x="24002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Gestion des créanciers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8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58" name="Google Shape;758;p86"/>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Les retards non autorisés peuvent entraîner une baisse de la confiance des créanciers.</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Des conditions de crédit plus longues peuvent entraîner une baisse des limites de crédit et du volume d'achat.</a:t>
            </a:r>
            <a:endParaRPr sz="2000">
              <a:solidFill>
                <a:srgbClr val="FF0000"/>
              </a:solidFill>
              <a:latin typeface="Calibri"/>
              <a:ea typeface="Calibri"/>
              <a:cs typeface="Calibri"/>
              <a:sym typeface="Calibri"/>
            </a:endParaRPr>
          </a:p>
        </p:txBody>
      </p:sp>
      <p:sp>
        <p:nvSpPr>
          <p:cNvPr id="759" name="Google Shape;759;p86"/>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La concurrence peut s'intensifier si les fournisseurs cherchent d'autres relations.</a:t>
            </a:r>
            <a:endParaRPr sz="1900">
              <a:solidFill>
                <a:srgbClr val="FF0000"/>
              </a:solidFill>
            </a:endParaRPr>
          </a:p>
        </p:txBody>
      </p:sp>
      <p:pic>
        <p:nvPicPr>
          <p:cNvPr id="760" name="Google Shape;760;p86"/>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61" name="Google Shape;761;p86"/>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762" name="Google Shape;762;p86"/>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Gestion des créanciers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de-DE" sz="2000"/>
              <a:t>Methodology - EQF</a:t>
            </a:r>
            <a:endParaRPr sz="2000"/>
          </a:p>
          <a:p>
            <a:pPr indent="0" lvl="0" marL="0" rtl="0" algn="ctr">
              <a:lnSpc>
                <a:spcPct val="100000"/>
              </a:lnSpc>
              <a:spcBef>
                <a:spcPts val="0"/>
              </a:spcBef>
              <a:spcAft>
                <a:spcPts val="0"/>
              </a:spcAft>
              <a:buSzPts val="3000"/>
              <a:buNone/>
            </a:pPr>
            <a:r>
              <a:t/>
            </a:r>
            <a:endParaRPr sz="2000"/>
          </a:p>
        </p:txBody>
      </p:sp>
      <p:pic>
        <p:nvPicPr>
          <p:cNvPr id="119" name="Google Shape;119;p7"/>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0" name="Google Shape;120;p7"/>
          <p:cNvPicPr preferRelativeResize="0"/>
          <p:nvPr/>
        </p:nvPicPr>
        <p:blipFill rotWithShape="1">
          <a:blip r:embed="rId4">
            <a:alphaModFix/>
          </a:blip>
          <a:srcRect b="0" l="0" r="0" t="0"/>
          <a:stretch/>
        </p:blipFill>
        <p:spPr>
          <a:xfrm>
            <a:off x="0" y="0"/>
            <a:ext cx="718275" cy="679625"/>
          </a:xfrm>
          <a:prstGeom prst="rect">
            <a:avLst/>
          </a:prstGeom>
          <a:noFill/>
          <a:ln>
            <a:noFill/>
          </a:ln>
        </p:spPr>
      </p:pic>
      <p:graphicFrame>
        <p:nvGraphicFramePr>
          <p:cNvPr id="121" name="Google Shape;121;p7"/>
          <p:cNvGraphicFramePr/>
          <p:nvPr/>
        </p:nvGraphicFramePr>
        <p:xfrm>
          <a:off x="360948" y="996523"/>
          <a:ext cx="3000000" cy="3000000"/>
        </p:xfrm>
        <a:graphic>
          <a:graphicData uri="http://schemas.openxmlformats.org/drawingml/2006/table">
            <a:tbl>
              <a:tblPr>
                <a:noFill/>
                <a:tableStyleId>{361DC8CB-1248-44FB-A2C1-E9CD81D73BA3}</a:tableStyleId>
              </a:tblPr>
              <a:tblGrid>
                <a:gridCol w="2815400"/>
                <a:gridCol w="2815400"/>
                <a:gridCol w="2815400"/>
              </a:tblGrid>
              <a:tr h="383025">
                <a:tc>
                  <a:txBody>
                    <a:bodyPr/>
                    <a:lstStyle/>
                    <a:p>
                      <a:pPr indent="0" lvl="0" marL="0" marR="0" rtl="0" algn="l">
                        <a:lnSpc>
                          <a:spcPct val="115000"/>
                        </a:lnSpc>
                        <a:spcBef>
                          <a:spcPts val="0"/>
                        </a:spcBef>
                        <a:spcAft>
                          <a:spcPts val="0"/>
                        </a:spcAft>
                        <a:buClr>
                          <a:srgbClr val="000000"/>
                        </a:buClr>
                        <a:buSzPts val="1100"/>
                        <a:buFont typeface="Arial"/>
                        <a:buNone/>
                      </a:pPr>
                      <a:r>
                        <a:rPr b="1" lang="de-DE" sz="2100">
                          <a:solidFill>
                            <a:srgbClr val="F46524"/>
                          </a:solidFill>
                          <a:latin typeface="Lato"/>
                          <a:ea typeface="Lato"/>
                          <a:cs typeface="Lato"/>
                          <a:sym typeface="Lato"/>
                        </a:rPr>
                        <a:t> Connaissances</a:t>
                      </a:r>
                      <a:r>
                        <a:rPr b="1" lang="de-DE" sz="2100" u="none" cap="none" strike="noStrike">
                          <a:solidFill>
                            <a:srgbClr val="F46524"/>
                          </a:solidFill>
                          <a:latin typeface="Lato"/>
                          <a:ea typeface="Lato"/>
                          <a:cs typeface="Lato"/>
                          <a:sym typeface="Lato"/>
                        </a:rPr>
                        <a:t>:</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de-DE" sz="2100" u="none" cap="none" strike="noStrike">
                          <a:solidFill>
                            <a:srgbClr val="F46524"/>
                          </a:solidFill>
                          <a:latin typeface="Lato"/>
                          <a:ea typeface="Lato"/>
                          <a:cs typeface="Lato"/>
                          <a:sym typeface="Lato"/>
                        </a:rPr>
                        <a:t>Skills: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de-DE" sz="2100">
                          <a:solidFill>
                            <a:srgbClr val="F46524"/>
                          </a:solidFill>
                          <a:latin typeface="Lato"/>
                          <a:ea typeface="Lato"/>
                          <a:cs typeface="Lato"/>
                          <a:sym typeface="Lato"/>
                        </a:rPr>
                        <a:t>Compétences</a:t>
                      </a:r>
                      <a:r>
                        <a:rPr b="1" lang="de-DE" sz="2100" u="none" cap="none" strike="noStrike">
                          <a:solidFill>
                            <a:srgbClr val="F46524"/>
                          </a:solidFill>
                          <a:latin typeface="Lato"/>
                          <a:ea typeface="Lato"/>
                          <a:cs typeface="Lato"/>
                          <a:sym typeface="Lato"/>
                        </a:rPr>
                        <a:t>:</a:t>
                      </a:r>
                      <a:endParaRPr sz="1400" u="none" cap="none" strike="noStrike"/>
                    </a:p>
                  </a:txBody>
                  <a:tcPr marT="91425" marB="91425" marR="91425" marL="91425"/>
                </a:tc>
              </a:tr>
              <a:tr h="2576900">
                <a:tc>
                  <a:txBody>
                    <a:bodyPr/>
                    <a:lstStyle/>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Comprendre la différence entre les besoins à court et à long terme.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Reconnaître les sources de financement internes à l'entreprise.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Reconnaître les sources de financement externes à l'entreprise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Comprendre les exigences / circonstances qui doivent être en place pour que les sources fonctionnent efficacement </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Reconnaître les sources possibles de problèmes qui pourraient affecter négativement l'accès à ces sources.</a:t>
                      </a:r>
                      <a:endParaRPr sz="1050">
                        <a:solidFill>
                          <a:schemeClr val="dk2"/>
                        </a:solidFill>
                      </a:endParaRPr>
                    </a:p>
                  </a:txBody>
                  <a:tcPr marT="91425" marB="91425" marR="91425" marL="91425"/>
                </a:tc>
                <a:tc>
                  <a:txBody>
                    <a:bodyPr/>
                    <a:lstStyle/>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Être capable de différencier et de planifier les besoins de l'entreprise et de la trésorerie à court et à long terme.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Capacité à analyser et à gérer les sources internes de financement de l'entreprise.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Capacité à analyser et à gérer les sources externes de financement de l'entreprise.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Capacité à prévoir et à gérer les relations et les processus afin d'affecter positivement les sources de financement.</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Compétences requises pour gérer les sources de conflit et de crise qui pourraient avoir un effet négatif sur l'accès aux sources de financement.</a:t>
                      </a:r>
                      <a:endParaRPr sz="1050">
                        <a:solidFill>
                          <a:schemeClr val="dk2"/>
                        </a:solidFill>
                      </a:endParaRPr>
                    </a:p>
                  </a:txBody>
                  <a:tcPr marT="91425" marB="91425" marR="91425" marL="91425"/>
                </a:tc>
                <a:tc>
                  <a:txBody>
                    <a:bodyPr/>
                    <a:lstStyle/>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Gérer les besoins financiers à court et à long terme de l'entreprise.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Gérer les sources de financement internes pour assurer une efficacité maximale des flux de trésorerie à court terme.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Gérer les sources de financement externes pour assurer la viabilité et l'investissement à long terme.</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Gérer les relations et les mécanismes de ressources et de paiement pour s'assurer que les flux de trésorerie prévus restent viables.</a:t>
                      </a:r>
                      <a:endParaRPr sz="1050">
                        <a:solidFill>
                          <a:schemeClr val="dk2"/>
                        </a:solidFill>
                      </a:endParaRPr>
                    </a:p>
                    <a:p>
                      <a:pPr indent="-244475" lvl="0" marL="358775" marR="0" rtl="0" algn="l">
                        <a:lnSpc>
                          <a:spcPct val="100000"/>
                        </a:lnSpc>
                        <a:spcBef>
                          <a:spcPts val="0"/>
                        </a:spcBef>
                        <a:spcAft>
                          <a:spcPts val="0"/>
                        </a:spcAft>
                        <a:buClr>
                          <a:schemeClr val="dk2"/>
                        </a:buClr>
                        <a:buSzPts val="1050"/>
                        <a:buChar char="●"/>
                      </a:pPr>
                      <a:r>
                        <a:rPr lang="de-DE" sz="1050">
                          <a:solidFill>
                            <a:schemeClr val="dk2"/>
                          </a:solidFill>
                        </a:rPr>
                        <a:t>Dépanner les circonstances qui pourraient avoir un impact négatif sur les sources de trésorerie/de financement prévues.</a:t>
                      </a:r>
                      <a:endParaRPr sz="1050">
                        <a:solidFill>
                          <a:schemeClr val="dk2"/>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8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68" name="Google Shape;768;p87"/>
          <p:cNvSpPr txBox="1"/>
          <p:nvPr>
            <p:ph idx="1" type="body"/>
          </p:nvPr>
        </p:nvSpPr>
        <p:spPr>
          <a:xfrm>
            <a:off x="2028825" y="1758750"/>
            <a:ext cx="3944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Des niveaux de stock plus faibles grâce à des stratégies de " juste à temps " permettront d'améliorer les flux de trésorerie liés aux achats.</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La diminution des niveaux de stock réduit le risque de stocks vieillis, obsolètes ou périmés.</a:t>
            </a:r>
            <a:endParaRPr sz="2000">
              <a:latin typeface="Calibri"/>
              <a:ea typeface="Calibri"/>
              <a:cs typeface="Calibri"/>
              <a:sym typeface="Calibri"/>
            </a:endParaRPr>
          </a:p>
        </p:txBody>
      </p:sp>
      <p:sp>
        <p:nvSpPr>
          <p:cNvPr id="769" name="Google Shape;769;p87"/>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La diminution des niveaux de stock réduit les coûts de gestion de l'entrepôt / les coûts de location / l'inventaire, la sécurité, le vol.</a:t>
            </a:r>
            <a:endParaRPr sz="1900"/>
          </a:p>
        </p:txBody>
      </p:sp>
      <p:pic>
        <p:nvPicPr>
          <p:cNvPr id="770" name="Google Shape;770;p87"/>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71" name="Google Shape;771;p87"/>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772" name="Google Shape;772;p87"/>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Gestion des stocks</a:t>
            </a:r>
            <a:endParaRPr sz="3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internes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778" name="Google Shape;778;p41"/>
          <p:cNvSpPr txBox="1"/>
          <p:nvPr>
            <p:ph idx="1" type="body"/>
          </p:nvPr>
        </p:nvSpPr>
        <p:spPr>
          <a:xfrm>
            <a:off x="1871675" y="1606350"/>
            <a:ext cx="41019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La baisse des niveaux de stock peut réduire les ventes en raison des ruptures de stock.</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La satisfaction et la fidélité des clients (en particulier des entreprises) peuvent être affectées négativement.</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Les efforts visant à réduire les niveaux de stock pourraient entraîner des remises. </a:t>
            </a:r>
            <a:endParaRPr sz="2000">
              <a:solidFill>
                <a:srgbClr val="FF0000"/>
              </a:solidFill>
              <a:latin typeface="Calibri"/>
              <a:ea typeface="Calibri"/>
              <a:cs typeface="Calibri"/>
              <a:sym typeface="Calibri"/>
            </a:endParaRPr>
          </a:p>
        </p:txBody>
      </p:sp>
      <p:sp>
        <p:nvSpPr>
          <p:cNvPr id="779" name="Google Shape;779;p41"/>
          <p:cNvSpPr txBox="1"/>
          <p:nvPr>
            <p:ph idx="2" type="body"/>
          </p:nvPr>
        </p:nvSpPr>
        <p:spPr>
          <a:xfrm>
            <a:off x="5757875" y="1758750"/>
            <a:ext cx="3287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900">
                <a:solidFill>
                  <a:srgbClr val="FF0000"/>
                </a:solidFill>
              </a:rPr>
              <a:t>Des niveaux de stock plus bas peuvent réduire le volume d'achat individuel et augmenter la fréquence, ce qui augmente les coûts de fret/transport/administration.</a:t>
            </a:r>
            <a:endParaRPr sz="1900">
              <a:solidFill>
                <a:srgbClr val="FF0000"/>
              </a:solidFill>
            </a:endParaRPr>
          </a:p>
        </p:txBody>
      </p:sp>
      <p:pic>
        <p:nvPicPr>
          <p:cNvPr id="780" name="Google Shape;780;p41"/>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781" name="Google Shape;781;p41"/>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782" name="Google Shape;782;p41"/>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Gestion des stocks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88"/>
          <p:cNvSpPr txBox="1"/>
          <p:nvPr/>
        </p:nvSpPr>
        <p:spPr>
          <a:xfrm>
            <a:off x="928662" y="789552"/>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grpSp>
        <p:nvGrpSpPr>
          <p:cNvPr id="789" name="Google Shape;789;p88"/>
          <p:cNvGrpSpPr/>
          <p:nvPr/>
        </p:nvGrpSpPr>
        <p:grpSpPr>
          <a:xfrm>
            <a:off x="1443050" y="1221148"/>
            <a:ext cx="5905621" cy="3134219"/>
            <a:chOff x="775625" y="1020745"/>
            <a:chExt cx="7212532" cy="5298763"/>
          </a:xfrm>
        </p:grpSpPr>
        <p:sp>
          <p:nvSpPr>
            <p:cNvPr id="790" name="Google Shape;790;p88"/>
            <p:cNvSpPr/>
            <p:nvPr/>
          </p:nvSpPr>
          <p:spPr>
            <a:xfrm>
              <a:off x="775627" y="3445917"/>
              <a:ext cx="1650900" cy="576300"/>
            </a:xfrm>
            <a:prstGeom prst="roundRect">
              <a:avLst>
                <a:gd fmla="val 16667" name="adj"/>
              </a:avLst>
            </a:prstGeom>
            <a:solidFill>
              <a:srgbClr val="C8C8C8"/>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chemeClr val="dk1"/>
                  </a:solidFill>
                  <a:latin typeface="Arial"/>
                  <a:ea typeface="Arial"/>
                  <a:cs typeface="Arial"/>
                  <a:sym typeface="Arial"/>
                </a:rPr>
                <a:t>Income streams</a:t>
              </a:r>
              <a:endParaRPr b="0" i="0" sz="1400" u="none" cap="none" strike="noStrike">
                <a:solidFill>
                  <a:srgbClr val="000000"/>
                </a:solidFill>
                <a:latin typeface="Arial"/>
                <a:ea typeface="Arial"/>
                <a:cs typeface="Arial"/>
                <a:sym typeface="Arial"/>
              </a:endParaRPr>
            </a:p>
          </p:txBody>
        </p:sp>
        <p:cxnSp>
          <p:nvCxnSpPr>
            <p:cNvPr id="791" name="Google Shape;791;p88"/>
            <p:cNvCxnSpPr>
              <a:stCxn id="790" idx="3"/>
            </p:cNvCxnSpPr>
            <p:nvPr/>
          </p:nvCxnSpPr>
          <p:spPr>
            <a:xfrm>
              <a:off x="2426527" y="3734067"/>
              <a:ext cx="753300" cy="1381200"/>
            </a:xfrm>
            <a:prstGeom prst="bentConnector3">
              <a:avLst>
                <a:gd fmla="val -130627" name="adj1"/>
              </a:avLst>
            </a:prstGeom>
            <a:noFill/>
            <a:ln cap="flat" cmpd="sng" w="9525">
              <a:solidFill>
                <a:schemeClr val="dk1"/>
              </a:solidFill>
              <a:prstDash val="solid"/>
              <a:round/>
              <a:headEnd len="sm" w="sm" type="none"/>
              <a:tailEnd len="med" w="med" type="stealth"/>
            </a:ln>
          </p:spPr>
        </p:cxnSp>
        <p:cxnSp>
          <p:nvCxnSpPr>
            <p:cNvPr id="792" name="Google Shape;792;p88"/>
            <p:cNvCxnSpPr>
              <a:stCxn id="790" idx="3"/>
            </p:cNvCxnSpPr>
            <p:nvPr/>
          </p:nvCxnSpPr>
          <p:spPr>
            <a:xfrm flipH="1" rot="10800000">
              <a:off x="2426527" y="2343267"/>
              <a:ext cx="762000" cy="1390800"/>
            </a:xfrm>
            <a:prstGeom prst="bentConnector3">
              <a:avLst>
                <a:gd fmla="val -128107" name="adj1"/>
              </a:avLst>
            </a:prstGeom>
            <a:noFill/>
            <a:ln cap="flat" cmpd="sng" w="9525">
              <a:solidFill>
                <a:schemeClr val="dk1"/>
              </a:solidFill>
              <a:prstDash val="solid"/>
              <a:round/>
              <a:headEnd len="sm" w="sm" type="none"/>
              <a:tailEnd len="med" w="med" type="stealth"/>
            </a:ln>
          </p:spPr>
        </p:cxnSp>
        <p:cxnSp>
          <p:nvCxnSpPr>
            <p:cNvPr id="793" name="Google Shape;793;p88"/>
            <p:cNvCxnSpPr/>
            <p:nvPr/>
          </p:nvCxnSpPr>
          <p:spPr>
            <a:xfrm flipH="1" rot="10800000">
              <a:off x="4529551" y="1844093"/>
              <a:ext cx="1848900" cy="500100"/>
            </a:xfrm>
            <a:prstGeom prst="bentConnector3">
              <a:avLst>
                <a:gd fmla="val 94199" name="adj1"/>
              </a:avLst>
            </a:prstGeom>
            <a:noFill/>
            <a:ln cap="flat" cmpd="sng" w="9525">
              <a:solidFill>
                <a:schemeClr val="dk1"/>
              </a:solidFill>
              <a:prstDash val="solid"/>
              <a:round/>
              <a:headEnd len="sm" w="sm" type="none"/>
              <a:tailEnd len="med" w="med" type="stealth"/>
            </a:ln>
          </p:spPr>
        </p:cxnSp>
        <p:cxnSp>
          <p:nvCxnSpPr>
            <p:cNvPr id="794" name="Google Shape;794;p88"/>
            <p:cNvCxnSpPr/>
            <p:nvPr/>
          </p:nvCxnSpPr>
          <p:spPr>
            <a:xfrm>
              <a:off x="4529551" y="2344193"/>
              <a:ext cx="1840200" cy="522300"/>
            </a:xfrm>
            <a:prstGeom prst="bentConnector3">
              <a:avLst>
                <a:gd fmla="val 94214" name="adj1"/>
              </a:avLst>
            </a:prstGeom>
            <a:noFill/>
            <a:ln cap="flat" cmpd="sng" w="9525">
              <a:solidFill>
                <a:schemeClr val="dk1"/>
              </a:solidFill>
              <a:prstDash val="solid"/>
              <a:round/>
              <a:headEnd len="sm" w="sm" type="none"/>
              <a:tailEnd len="med" w="med" type="stealth"/>
            </a:ln>
          </p:spPr>
        </p:cxnSp>
        <p:cxnSp>
          <p:nvCxnSpPr>
            <p:cNvPr id="795" name="Google Shape;795;p88"/>
            <p:cNvCxnSpPr/>
            <p:nvPr/>
          </p:nvCxnSpPr>
          <p:spPr>
            <a:xfrm flipH="1" rot="10800000">
              <a:off x="4520953" y="4409467"/>
              <a:ext cx="1866000" cy="706500"/>
            </a:xfrm>
            <a:prstGeom prst="bentConnector3">
              <a:avLst>
                <a:gd fmla="val 93792" name="adj1"/>
              </a:avLst>
            </a:prstGeom>
            <a:noFill/>
            <a:ln cap="flat" cmpd="sng" w="9525">
              <a:solidFill>
                <a:schemeClr val="dk1"/>
              </a:solidFill>
              <a:prstDash val="solid"/>
              <a:round/>
              <a:headEnd len="sm" w="sm" type="none"/>
              <a:tailEnd len="med" w="med" type="stealth"/>
            </a:ln>
          </p:spPr>
        </p:cxnSp>
        <p:cxnSp>
          <p:nvCxnSpPr>
            <p:cNvPr id="796" name="Google Shape;796;p88"/>
            <p:cNvCxnSpPr/>
            <p:nvPr/>
          </p:nvCxnSpPr>
          <p:spPr>
            <a:xfrm>
              <a:off x="4520952" y="5115968"/>
              <a:ext cx="1857300" cy="7800"/>
            </a:xfrm>
            <a:prstGeom prst="straightConnector1">
              <a:avLst/>
            </a:prstGeom>
            <a:noFill/>
            <a:ln cap="flat" cmpd="sng" w="9525">
              <a:solidFill>
                <a:schemeClr val="dk1"/>
              </a:solidFill>
              <a:prstDash val="solid"/>
              <a:round/>
              <a:headEnd len="sm" w="sm" type="none"/>
              <a:tailEnd len="med" w="med" type="stealth"/>
            </a:ln>
          </p:spPr>
        </p:cxnSp>
        <p:cxnSp>
          <p:nvCxnSpPr>
            <p:cNvPr id="797" name="Google Shape;797;p88"/>
            <p:cNvCxnSpPr/>
            <p:nvPr/>
          </p:nvCxnSpPr>
          <p:spPr>
            <a:xfrm>
              <a:off x="4520952" y="5115967"/>
              <a:ext cx="1848900" cy="722400"/>
            </a:xfrm>
            <a:prstGeom prst="bentConnector3">
              <a:avLst>
                <a:gd fmla="val 93818" name="adj1"/>
              </a:avLst>
            </a:prstGeom>
            <a:noFill/>
            <a:ln cap="flat" cmpd="sng" w="9525">
              <a:solidFill>
                <a:schemeClr val="dk1"/>
              </a:solidFill>
              <a:prstDash val="solid"/>
              <a:round/>
              <a:headEnd len="sm" w="sm" type="none"/>
              <a:tailEnd len="med" w="med" type="stealth"/>
            </a:ln>
          </p:spPr>
        </p:cxnSp>
        <p:sp>
          <p:nvSpPr>
            <p:cNvPr id="798" name="Google Shape;798;p88"/>
            <p:cNvSpPr/>
            <p:nvPr/>
          </p:nvSpPr>
          <p:spPr>
            <a:xfrm>
              <a:off x="775625" y="3121292"/>
              <a:ext cx="2159700" cy="9009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248"/>
                <a:t>Les flux de revenus</a:t>
              </a:r>
              <a:endParaRPr sz="1248"/>
            </a:p>
          </p:txBody>
        </p:sp>
        <p:sp>
          <p:nvSpPr>
            <p:cNvPr id="799" name="Google Shape;799;p88"/>
            <p:cNvSpPr/>
            <p:nvPr/>
          </p:nvSpPr>
          <p:spPr>
            <a:xfrm>
              <a:off x="2943216" y="2055280"/>
              <a:ext cx="1866000" cy="5763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350"/>
                <a:t>Fonds publics</a:t>
              </a:r>
              <a:endParaRPr sz="1350"/>
            </a:p>
          </p:txBody>
        </p:sp>
        <p:sp>
          <p:nvSpPr>
            <p:cNvPr id="800" name="Google Shape;800;p88"/>
            <p:cNvSpPr/>
            <p:nvPr/>
          </p:nvSpPr>
          <p:spPr>
            <a:xfrm>
              <a:off x="2935288" y="4828629"/>
              <a:ext cx="1524000" cy="5748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de-DE" sz="1350"/>
                <a:t>Fonds privés</a:t>
              </a:r>
              <a:endParaRPr b="0" i="0" sz="1400" u="none" cap="none" strike="noStrike">
                <a:solidFill>
                  <a:srgbClr val="000000"/>
                </a:solidFill>
                <a:latin typeface="Arial"/>
                <a:ea typeface="Arial"/>
                <a:cs typeface="Arial"/>
                <a:sym typeface="Arial"/>
              </a:endParaRPr>
            </a:p>
          </p:txBody>
        </p:sp>
        <p:sp>
          <p:nvSpPr>
            <p:cNvPr id="801" name="Google Shape;801;p88"/>
            <p:cNvSpPr/>
            <p:nvPr/>
          </p:nvSpPr>
          <p:spPr>
            <a:xfrm>
              <a:off x="5863833" y="1020745"/>
              <a:ext cx="1784400" cy="12585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48"/>
                <a:buFont typeface="Arial"/>
                <a:buNone/>
              </a:pPr>
              <a:r>
                <a:rPr lang="de-DE" sz="1248"/>
                <a:t>Fonds propres, capital-risqueurs, investisseurs providentiels</a:t>
              </a:r>
              <a:endParaRPr b="0" i="0" sz="1400" u="none" cap="none" strike="noStrike">
                <a:solidFill>
                  <a:srgbClr val="000000"/>
                </a:solidFill>
                <a:latin typeface="Arial"/>
                <a:ea typeface="Arial"/>
                <a:cs typeface="Arial"/>
                <a:sym typeface="Arial"/>
              </a:endParaRPr>
            </a:p>
          </p:txBody>
        </p:sp>
        <p:sp>
          <p:nvSpPr>
            <p:cNvPr id="802" name="Google Shape;802;p88"/>
            <p:cNvSpPr/>
            <p:nvPr/>
          </p:nvSpPr>
          <p:spPr>
            <a:xfrm>
              <a:off x="5855895" y="2384783"/>
              <a:ext cx="1784400" cy="9009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de-DE" sz="1350"/>
                <a:t>Obligations d'entreprises</a:t>
              </a:r>
              <a:r>
                <a:rPr b="0" i="0" lang="de-DE" sz="135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3" name="Google Shape;803;p88"/>
            <p:cNvSpPr/>
            <p:nvPr/>
          </p:nvSpPr>
          <p:spPr>
            <a:xfrm>
              <a:off x="5395556" y="3508661"/>
              <a:ext cx="2592600" cy="9009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350"/>
                <a:t>Financement bancaire : prêts ou découverts</a:t>
              </a:r>
              <a:endParaRPr sz="1350"/>
            </a:p>
          </p:txBody>
        </p:sp>
        <p:sp>
          <p:nvSpPr>
            <p:cNvPr id="804" name="Google Shape;804;p88"/>
            <p:cNvSpPr/>
            <p:nvPr/>
          </p:nvSpPr>
          <p:spPr>
            <a:xfrm>
              <a:off x="5395556" y="4445221"/>
              <a:ext cx="2252700" cy="7065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lang="de-DE" sz="1050"/>
                <a:t>Affacturage, crédit-bail</a:t>
              </a:r>
              <a:endParaRPr b="0" i="0" sz="1400" u="none" cap="none" strike="noStrike">
                <a:solidFill>
                  <a:srgbClr val="000000"/>
                </a:solidFill>
                <a:latin typeface="Arial"/>
                <a:ea typeface="Arial"/>
                <a:cs typeface="Arial"/>
                <a:sym typeface="Arial"/>
              </a:endParaRPr>
            </a:p>
          </p:txBody>
        </p:sp>
        <p:sp>
          <p:nvSpPr>
            <p:cNvPr id="805" name="Google Shape;805;p88"/>
            <p:cNvSpPr/>
            <p:nvPr/>
          </p:nvSpPr>
          <p:spPr>
            <a:xfrm>
              <a:off x="5395557" y="5316008"/>
              <a:ext cx="2252700" cy="1003500"/>
            </a:xfrm>
            <a:prstGeom prst="roundRect">
              <a:avLst>
                <a:gd fmla="val 1666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350"/>
                <a:t>Subventions, aides à l'industrie, crowdfunding</a:t>
              </a:r>
              <a:endParaRPr sz="1350"/>
            </a:p>
          </p:txBody>
        </p:sp>
      </p:grpSp>
      <p:sp>
        <p:nvSpPr>
          <p:cNvPr id="806" name="Google Shape;806;p88"/>
          <p:cNvSpPr txBox="1"/>
          <p:nvPr>
            <p:ph type="title"/>
          </p:nvPr>
        </p:nvSpPr>
        <p:spPr>
          <a:xfrm>
            <a:off x="649377" y="307386"/>
            <a:ext cx="6699300" cy="20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de-DE"/>
              <a:t>Financement externe - Sources de revenus</a:t>
            </a:r>
            <a:endParaRPr/>
          </a:p>
          <a:p>
            <a:pPr indent="0" lvl="0" marL="0" rtl="0" algn="l">
              <a:lnSpc>
                <a:spcPct val="100000"/>
              </a:lnSpc>
              <a:spcBef>
                <a:spcPts val="0"/>
              </a:spcBef>
              <a:spcAft>
                <a:spcPts val="0"/>
              </a:spcAft>
              <a:buClr>
                <a:schemeClr val="dk2"/>
              </a:buClr>
              <a:buSzPts val="2100"/>
              <a:buFont typeface="Arial"/>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8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812" name="Google Shape;812;p89"/>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Les actionnaires existants peuvent être incités à augmenter leur investissement dans le capital de l'entreprise.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Les actionnaires peuvent être incités à accorder un prêt d'actionnaire à l'entreprise.</a:t>
            </a:r>
            <a:endParaRPr sz="2000">
              <a:latin typeface="Calibri"/>
              <a:ea typeface="Calibri"/>
              <a:cs typeface="Calibri"/>
              <a:sym typeface="Calibri"/>
            </a:endParaRPr>
          </a:p>
          <a:p>
            <a:pPr indent="0" lvl="0" marL="457200" rtl="0" algn="l">
              <a:lnSpc>
                <a:spcPct val="100000"/>
              </a:lnSpc>
              <a:spcBef>
                <a:spcPts val="0"/>
              </a:spcBef>
              <a:spcAft>
                <a:spcPts val="0"/>
              </a:spcAft>
              <a:buNone/>
            </a:pPr>
            <a:r>
              <a:t/>
            </a:r>
            <a:endParaRPr sz="2000">
              <a:latin typeface="Calibri"/>
              <a:ea typeface="Calibri"/>
              <a:cs typeface="Calibri"/>
              <a:sym typeface="Calibri"/>
            </a:endParaRPr>
          </a:p>
        </p:txBody>
      </p:sp>
      <p:sp>
        <p:nvSpPr>
          <p:cNvPr id="813" name="Google Shape;813;p89"/>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Les actionnaires peuvent être incités à fournir des biens personnels à titre de garantie, ou à émettre des garanties en faveur de prêteurs externes à titre de garantie.</a:t>
            </a:r>
            <a:endParaRPr sz="1900"/>
          </a:p>
        </p:txBody>
      </p:sp>
      <p:pic>
        <p:nvPicPr>
          <p:cNvPr id="814" name="Google Shape;814;p89"/>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815" name="Google Shape;815;p89"/>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816" name="Google Shape;816;p89"/>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Actionnaires existants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9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822" name="Google Shape;822;p90"/>
          <p:cNvSpPr txBox="1"/>
          <p:nvPr>
            <p:ph idx="1" type="body"/>
          </p:nvPr>
        </p:nvSpPr>
        <p:spPr>
          <a:xfrm>
            <a:off x="1789400" y="1724550"/>
            <a:ext cx="37020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Les actionnaires existants peuvent ne pas être disposés à investir davantage.</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Le manque d'investissement des actionnaires peut être perçu comme un manque de confiance par les prêteurs externes.</a:t>
            </a:r>
            <a:endParaRPr sz="2000">
              <a:solidFill>
                <a:srgbClr val="FF0000"/>
              </a:solidFill>
              <a:latin typeface="Calibri"/>
              <a:ea typeface="Calibri"/>
              <a:cs typeface="Calibri"/>
              <a:sym typeface="Calibri"/>
            </a:endParaRPr>
          </a:p>
        </p:txBody>
      </p:sp>
      <p:sp>
        <p:nvSpPr>
          <p:cNvPr id="823" name="Google Shape;823;p90"/>
          <p:cNvSpPr txBox="1"/>
          <p:nvPr>
            <p:ph idx="2" type="body"/>
          </p:nvPr>
        </p:nvSpPr>
        <p:spPr>
          <a:xfrm>
            <a:off x="5129225" y="1758750"/>
            <a:ext cx="39159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900">
                <a:solidFill>
                  <a:srgbClr val="FF0000"/>
                </a:solidFill>
              </a:rPr>
              <a:t>Les prêts des actionnaires ne sont généralement pas considérés favorablement par les banques. </a:t>
            </a:r>
            <a:endParaRPr sz="1900">
              <a:solidFill>
                <a:srgbClr val="FF0000"/>
              </a:solidFill>
            </a:endParaRPr>
          </a:p>
          <a:p>
            <a:pPr indent="-336550" lvl="0" marL="457200" rtl="0" algn="l">
              <a:lnSpc>
                <a:spcPct val="115000"/>
              </a:lnSpc>
              <a:spcBef>
                <a:spcPts val="0"/>
              </a:spcBef>
              <a:spcAft>
                <a:spcPts val="0"/>
              </a:spcAft>
              <a:buClr>
                <a:srgbClr val="FF0000"/>
              </a:buClr>
              <a:buSzPts val="1700"/>
              <a:buChar char="●"/>
            </a:pPr>
            <a:r>
              <a:rPr lang="de-DE" sz="1900">
                <a:solidFill>
                  <a:srgbClr val="FF0000"/>
                </a:solidFill>
              </a:rPr>
              <a:t>Un ratio dette/fonds propres élevé peut donner l'impression que les propriétaires partagent peu les risque</a:t>
            </a:r>
            <a:r>
              <a:rPr lang="de-DE" sz="1900">
                <a:solidFill>
                  <a:srgbClr val="FF0000"/>
                </a:solidFill>
              </a:rPr>
              <a:t>s</a:t>
            </a:r>
            <a:endParaRPr sz="1900">
              <a:solidFill>
                <a:srgbClr val="FF0000"/>
              </a:solidFill>
            </a:endParaRPr>
          </a:p>
        </p:txBody>
      </p:sp>
      <p:pic>
        <p:nvPicPr>
          <p:cNvPr id="824" name="Google Shape;824;p90"/>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825" name="Google Shape;825;p90"/>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826" name="Google Shape;826;p90"/>
          <p:cNvSpPr txBox="1"/>
          <p:nvPr>
            <p:ph idx="1" type="body"/>
          </p:nvPr>
        </p:nvSpPr>
        <p:spPr>
          <a:xfrm>
            <a:off x="2400250" y="10450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Actionnaires existants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9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832" name="Google Shape;832;p91"/>
          <p:cNvSpPr txBox="1"/>
          <p:nvPr>
            <p:ph idx="1" type="body"/>
          </p:nvPr>
        </p:nvSpPr>
        <p:spPr>
          <a:xfrm>
            <a:off x="1957400" y="1758750"/>
            <a:ext cx="40164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Third-party investors can be enticed to invest in the company in exchange for the sale of existing or new equity.</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An equity investment would be useful because it does not carry interest obligations.</a:t>
            </a:r>
            <a:endParaRPr sz="2000">
              <a:latin typeface="Calibri"/>
              <a:ea typeface="Calibri"/>
              <a:cs typeface="Calibri"/>
              <a:sym typeface="Calibri"/>
            </a:endParaRPr>
          </a:p>
        </p:txBody>
      </p:sp>
      <p:sp>
        <p:nvSpPr>
          <p:cNvPr id="833" name="Google Shape;833;p91"/>
          <p:cNvSpPr txBox="1"/>
          <p:nvPr>
            <p:ph idx="2" type="body"/>
          </p:nvPr>
        </p:nvSpPr>
        <p:spPr>
          <a:xfrm>
            <a:off x="5973800" y="1758750"/>
            <a:ext cx="30714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Depending on the jurisdiction, there are venture capital firms that specialize in supporting social enterprises and have specific funds to do so.</a:t>
            </a:r>
            <a:endParaRPr sz="1900"/>
          </a:p>
        </p:txBody>
      </p:sp>
      <p:pic>
        <p:nvPicPr>
          <p:cNvPr id="834" name="Google Shape;834;p91"/>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835" name="Google Shape;835;p91"/>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836" name="Google Shape;836;p91"/>
          <p:cNvSpPr txBox="1"/>
          <p:nvPr>
            <p:ph idx="1" type="body"/>
          </p:nvPr>
        </p:nvSpPr>
        <p:spPr>
          <a:xfrm>
            <a:off x="1257300" y="1066950"/>
            <a:ext cx="74646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100"/>
              <a:buNone/>
            </a:pPr>
            <a:r>
              <a:rPr lang="de-DE" sz="3000">
                <a:solidFill>
                  <a:schemeClr val="dk1"/>
                </a:solidFill>
                <a:latin typeface="Calibri"/>
                <a:ea typeface="Calibri"/>
                <a:cs typeface="Calibri"/>
                <a:sym typeface="Calibri"/>
              </a:rPr>
              <a:t>Venture capitalists / angel investors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100"/>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4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842" name="Google Shape;842;p46"/>
          <p:cNvSpPr txBox="1"/>
          <p:nvPr>
            <p:ph idx="1" type="body"/>
          </p:nvPr>
        </p:nvSpPr>
        <p:spPr>
          <a:xfrm>
            <a:off x="1957400" y="1758750"/>
            <a:ext cx="40164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Les investisseurs providentiels tiers insisteront probablement pour avoir une participation majoritaire dans l'entreprise.</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Les investisseurs en capital-risque ne sont pas loyaux à long terme et peuvent se retirer à moyen terme en liquidant leur capital.</a:t>
            </a:r>
            <a:endParaRPr sz="2000">
              <a:solidFill>
                <a:srgbClr val="FF0000"/>
              </a:solidFill>
              <a:latin typeface="Calibri"/>
              <a:ea typeface="Calibri"/>
              <a:cs typeface="Calibri"/>
              <a:sym typeface="Calibri"/>
            </a:endParaRPr>
          </a:p>
        </p:txBody>
      </p:sp>
      <p:sp>
        <p:nvSpPr>
          <p:cNvPr id="843" name="Google Shape;843;p46"/>
          <p:cNvSpPr txBox="1"/>
          <p:nvPr>
            <p:ph idx="2" type="body"/>
          </p:nvPr>
        </p:nvSpPr>
        <p:spPr>
          <a:xfrm>
            <a:off x="5843600" y="1758750"/>
            <a:ext cx="3201600" cy="27780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1900">
                <a:solidFill>
                  <a:srgbClr val="FF0000"/>
                </a:solidFill>
              </a:rPr>
              <a:t>Le rôle de l'investisseur en capital-risque varie d'une juridiction à l'autre. Il convient donc d'être prudent lorsque l'on cherche à attirer ce type d'investissement, même si l'objectif du fonds est censé être "l'impact".</a:t>
            </a:r>
            <a:endParaRPr sz="1900">
              <a:solidFill>
                <a:srgbClr val="FF0000"/>
              </a:solidFill>
            </a:endParaRPr>
          </a:p>
        </p:txBody>
      </p:sp>
      <p:pic>
        <p:nvPicPr>
          <p:cNvPr id="844" name="Google Shape;844;p46"/>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845" name="Google Shape;845;p46"/>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846" name="Google Shape;846;p46"/>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Venture capitalists / angel investors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g21cd0fc8ed3_0_141"/>
          <p:cNvPicPr preferRelativeResize="0"/>
          <p:nvPr/>
        </p:nvPicPr>
        <p:blipFill rotWithShape="1">
          <a:blip r:embed="rId3">
            <a:alphaModFix/>
          </a:blip>
          <a:srcRect b="0" l="0" r="0" t="0"/>
          <a:stretch/>
        </p:blipFill>
        <p:spPr>
          <a:xfrm>
            <a:off x="-5" y="2621995"/>
            <a:ext cx="1642592" cy="662245"/>
          </a:xfrm>
          <a:prstGeom prst="rect">
            <a:avLst/>
          </a:prstGeom>
          <a:noFill/>
          <a:ln>
            <a:noFill/>
          </a:ln>
        </p:spPr>
      </p:pic>
      <p:pic>
        <p:nvPicPr>
          <p:cNvPr id="852" name="Google Shape;852;g21cd0fc8ed3_0_141"/>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853" name="Google Shape;853;g21cd0fc8ed3_0_14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de-DE"/>
              <a:t>‹#›</a:t>
            </a:fld>
            <a:endParaRPr/>
          </a:p>
        </p:txBody>
      </p:sp>
      <p:pic>
        <p:nvPicPr>
          <p:cNvPr descr="Graphical user interface, application&#10;&#10;Description automatically generated with medium confidence" id="854" name="Google Shape;854;g21cd0fc8ed3_0_141"/>
          <p:cNvPicPr preferRelativeResize="0"/>
          <p:nvPr/>
        </p:nvPicPr>
        <p:blipFill rotWithShape="1">
          <a:blip r:embed="rId5">
            <a:alphaModFix/>
          </a:blip>
          <a:srcRect b="0" l="0" r="0" t="0"/>
          <a:stretch/>
        </p:blipFill>
        <p:spPr>
          <a:xfrm>
            <a:off x="79013" y="4672056"/>
            <a:ext cx="1871664" cy="393179"/>
          </a:xfrm>
          <a:prstGeom prst="rect">
            <a:avLst/>
          </a:prstGeom>
          <a:noFill/>
          <a:ln>
            <a:noFill/>
          </a:ln>
        </p:spPr>
      </p:pic>
      <p:pic>
        <p:nvPicPr>
          <p:cNvPr descr="BonVenture Management GmbH" id="855" name="Google Shape;855;g21cd0fc8ed3_0_141"/>
          <p:cNvPicPr preferRelativeResize="0"/>
          <p:nvPr/>
        </p:nvPicPr>
        <p:blipFill rotWithShape="1">
          <a:blip r:embed="rId6">
            <a:alphaModFix/>
          </a:blip>
          <a:srcRect b="29317" l="0" r="0" t="34384"/>
          <a:stretch/>
        </p:blipFill>
        <p:spPr>
          <a:xfrm>
            <a:off x="5009293" y="2727349"/>
            <a:ext cx="1687928" cy="612694"/>
          </a:xfrm>
          <a:prstGeom prst="rect">
            <a:avLst/>
          </a:prstGeom>
          <a:noFill/>
          <a:ln>
            <a:noFill/>
          </a:ln>
        </p:spPr>
      </p:pic>
      <p:pic>
        <p:nvPicPr>
          <p:cNvPr descr="Amundi" id="856" name="Google Shape;856;g21cd0fc8ed3_0_141"/>
          <p:cNvPicPr preferRelativeResize="0"/>
          <p:nvPr/>
        </p:nvPicPr>
        <p:blipFill rotWithShape="1">
          <a:blip r:embed="rId7">
            <a:alphaModFix/>
          </a:blip>
          <a:srcRect b="28327" l="0" r="0" t="25506"/>
          <a:stretch/>
        </p:blipFill>
        <p:spPr>
          <a:xfrm>
            <a:off x="1104625" y="4046331"/>
            <a:ext cx="1176516" cy="543130"/>
          </a:xfrm>
          <a:prstGeom prst="rect">
            <a:avLst/>
          </a:prstGeom>
          <a:noFill/>
          <a:ln>
            <a:noFill/>
          </a:ln>
        </p:spPr>
      </p:pic>
      <p:pic>
        <p:nvPicPr>
          <p:cNvPr descr="Oltre Impact" id="857" name="Google Shape;857;g21cd0fc8ed3_0_141"/>
          <p:cNvPicPr preferRelativeResize="0"/>
          <p:nvPr/>
        </p:nvPicPr>
        <p:blipFill rotWithShape="1">
          <a:blip r:embed="rId8">
            <a:alphaModFix/>
          </a:blip>
          <a:srcRect b="29462" l="0" r="0" t="25050"/>
          <a:stretch/>
        </p:blipFill>
        <p:spPr>
          <a:xfrm>
            <a:off x="7109902" y="2352052"/>
            <a:ext cx="1388098" cy="631418"/>
          </a:xfrm>
          <a:prstGeom prst="rect">
            <a:avLst/>
          </a:prstGeom>
          <a:noFill/>
          <a:ln>
            <a:noFill/>
          </a:ln>
        </p:spPr>
      </p:pic>
      <p:pic>
        <p:nvPicPr>
          <p:cNvPr descr="Phitrust" id="858" name="Google Shape;858;g21cd0fc8ed3_0_141"/>
          <p:cNvPicPr preferRelativeResize="0"/>
          <p:nvPr/>
        </p:nvPicPr>
        <p:blipFill rotWithShape="1">
          <a:blip r:embed="rId9">
            <a:alphaModFix/>
          </a:blip>
          <a:srcRect b="34164" l="0" r="0" t="31640"/>
          <a:stretch/>
        </p:blipFill>
        <p:spPr>
          <a:xfrm>
            <a:off x="131874" y="1585956"/>
            <a:ext cx="1531526" cy="523702"/>
          </a:xfrm>
          <a:prstGeom prst="rect">
            <a:avLst/>
          </a:prstGeom>
          <a:noFill/>
          <a:ln>
            <a:noFill/>
          </a:ln>
        </p:spPr>
      </p:pic>
      <p:pic>
        <p:nvPicPr>
          <p:cNvPr descr="MIROVA" id="859" name="Google Shape;859;g21cd0fc8ed3_0_141"/>
          <p:cNvPicPr preferRelativeResize="0"/>
          <p:nvPr/>
        </p:nvPicPr>
        <p:blipFill rotWithShape="1">
          <a:blip r:embed="rId10">
            <a:alphaModFix/>
          </a:blip>
          <a:srcRect b="19688" l="0" r="0" t="20359"/>
          <a:stretch/>
        </p:blipFill>
        <p:spPr>
          <a:xfrm>
            <a:off x="10" y="3647018"/>
            <a:ext cx="1104616" cy="662246"/>
          </a:xfrm>
          <a:prstGeom prst="rect">
            <a:avLst/>
          </a:prstGeom>
          <a:noFill/>
          <a:ln>
            <a:noFill/>
          </a:ln>
        </p:spPr>
      </p:pic>
      <p:pic>
        <p:nvPicPr>
          <p:cNvPr descr="Ship2B Foundation" id="860" name="Google Shape;860;g21cd0fc8ed3_0_141"/>
          <p:cNvPicPr preferRelativeResize="0"/>
          <p:nvPr/>
        </p:nvPicPr>
        <p:blipFill rotWithShape="1">
          <a:blip r:embed="rId11">
            <a:alphaModFix/>
          </a:blip>
          <a:srcRect b="31372" l="0" r="0" t="30362"/>
          <a:stretch/>
        </p:blipFill>
        <p:spPr>
          <a:xfrm>
            <a:off x="5357552" y="1843196"/>
            <a:ext cx="1511692" cy="564694"/>
          </a:xfrm>
          <a:prstGeom prst="rect">
            <a:avLst/>
          </a:prstGeom>
          <a:noFill/>
          <a:ln>
            <a:noFill/>
          </a:ln>
        </p:spPr>
      </p:pic>
      <p:pic>
        <p:nvPicPr>
          <p:cNvPr descr="Creas" id="861" name="Google Shape;861;g21cd0fc8ed3_0_141"/>
          <p:cNvPicPr preferRelativeResize="0"/>
          <p:nvPr/>
        </p:nvPicPr>
        <p:blipFill rotWithShape="1">
          <a:blip r:embed="rId12">
            <a:alphaModFix/>
          </a:blip>
          <a:srcRect b="31211" l="0" r="0" t="28598"/>
          <a:stretch/>
        </p:blipFill>
        <p:spPr>
          <a:xfrm>
            <a:off x="3552262" y="1770122"/>
            <a:ext cx="1733390" cy="696660"/>
          </a:xfrm>
          <a:prstGeom prst="rect">
            <a:avLst/>
          </a:prstGeom>
          <a:noFill/>
          <a:ln>
            <a:noFill/>
          </a:ln>
        </p:spPr>
      </p:pic>
      <p:pic>
        <p:nvPicPr>
          <p:cNvPr descr="Fondazione Social Venture Giordano Dell'Amore" id="862" name="Google Shape;862;g21cd0fc8ed3_0_141"/>
          <p:cNvPicPr preferRelativeResize="0"/>
          <p:nvPr/>
        </p:nvPicPr>
        <p:blipFill rotWithShape="1">
          <a:blip r:embed="rId13">
            <a:alphaModFix/>
          </a:blip>
          <a:srcRect b="0" l="0" r="0" t="0"/>
          <a:stretch/>
        </p:blipFill>
        <p:spPr>
          <a:xfrm>
            <a:off x="7109902" y="3525638"/>
            <a:ext cx="1531525" cy="846903"/>
          </a:xfrm>
          <a:prstGeom prst="rect">
            <a:avLst/>
          </a:prstGeom>
          <a:noFill/>
          <a:ln>
            <a:noFill/>
          </a:ln>
        </p:spPr>
      </p:pic>
      <p:pic>
        <p:nvPicPr>
          <p:cNvPr descr="Planet A - Logo" id="863" name="Google Shape;863;g21cd0fc8ed3_0_141"/>
          <p:cNvPicPr preferRelativeResize="0"/>
          <p:nvPr/>
        </p:nvPicPr>
        <p:blipFill rotWithShape="1">
          <a:blip r:embed="rId14">
            <a:alphaModFix/>
          </a:blip>
          <a:srcRect b="0" l="0" r="0" t="0"/>
          <a:stretch/>
        </p:blipFill>
        <p:spPr>
          <a:xfrm>
            <a:off x="3669803" y="2978051"/>
            <a:ext cx="1231484" cy="331838"/>
          </a:xfrm>
          <a:prstGeom prst="rect">
            <a:avLst/>
          </a:prstGeom>
          <a:noFill/>
          <a:ln>
            <a:noFill/>
          </a:ln>
        </p:spPr>
      </p:pic>
      <p:sp>
        <p:nvSpPr>
          <p:cNvPr id="864" name="Google Shape;864;g21cd0fc8ed3_0_141"/>
          <p:cNvSpPr txBox="1"/>
          <p:nvPr/>
        </p:nvSpPr>
        <p:spPr>
          <a:xfrm>
            <a:off x="-2962" y="3195988"/>
            <a:ext cx="1801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700" u="none" cap="none" strike="noStrike">
                <a:solidFill>
                  <a:srgbClr val="000000"/>
                </a:solidFill>
                <a:latin typeface="Arial"/>
                <a:ea typeface="Arial"/>
                <a:cs typeface="Arial"/>
                <a:sym typeface="Arial"/>
              </a:rPr>
              <a:t>https://www.avesco.de/european-social-innovation-and-impact-fund/</a:t>
            </a:r>
            <a:endParaRPr sz="1300"/>
          </a:p>
        </p:txBody>
      </p:sp>
      <p:sp>
        <p:nvSpPr>
          <p:cNvPr id="865" name="Google Shape;865;g21cd0fc8ed3_0_141"/>
          <p:cNvSpPr txBox="1"/>
          <p:nvPr/>
        </p:nvSpPr>
        <p:spPr>
          <a:xfrm>
            <a:off x="3606849" y="3275314"/>
            <a:ext cx="11208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https://planet-a.com/</a:t>
            </a:r>
            <a:endParaRPr/>
          </a:p>
        </p:txBody>
      </p:sp>
      <p:sp>
        <p:nvSpPr>
          <p:cNvPr id="866" name="Google Shape;866;g21cd0fc8ed3_0_141"/>
          <p:cNvSpPr txBox="1"/>
          <p:nvPr/>
        </p:nvSpPr>
        <p:spPr>
          <a:xfrm>
            <a:off x="5017840" y="3167592"/>
            <a:ext cx="16878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https://bonventure.de/</a:t>
            </a:r>
            <a:endParaRPr/>
          </a:p>
        </p:txBody>
      </p:sp>
      <p:sp>
        <p:nvSpPr>
          <p:cNvPr id="867" name="Google Shape;867;g21cd0fc8ed3_0_141"/>
          <p:cNvSpPr txBox="1"/>
          <p:nvPr/>
        </p:nvSpPr>
        <p:spPr>
          <a:xfrm>
            <a:off x="7069071" y="4402058"/>
            <a:ext cx="21975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https://www.fondazionesocialventuregda.it/</a:t>
            </a:r>
            <a:endParaRPr/>
          </a:p>
        </p:txBody>
      </p:sp>
      <p:sp>
        <p:nvSpPr>
          <p:cNvPr id="868" name="Google Shape;868;g21cd0fc8ed3_0_141"/>
          <p:cNvSpPr txBox="1"/>
          <p:nvPr/>
        </p:nvSpPr>
        <p:spPr>
          <a:xfrm>
            <a:off x="7109902" y="2961966"/>
            <a:ext cx="15006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https://www.oltreimpact.com/</a:t>
            </a:r>
            <a:endParaRPr/>
          </a:p>
        </p:txBody>
      </p:sp>
      <p:sp>
        <p:nvSpPr>
          <p:cNvPr id="869" name="Google Shape;869;g21cd0fc8ed3_0_141"/>
          <p:cNvSpPr txBox="1"/>
          <p:nvPr/>
        </p:nvSpPr>
        <p:spPr>
          <a:xfrm>
            <a:off x="131875" y="2025514"/>
            <a:ext cx="11913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700" u="none" cap="none" strike="noStrike">
                <a:solidFill>
                  <a:srgbClr val="000000"/>
                </a:solidFill>
                <a:latin typeface="Arial"/>
                <a:ea typeface="Arial"/>
                <a:cs typeface="Arial"/>
                <a:sym typeface="Arial"/>
              </a:rPr>
              <a:t>https://www.phitrust.com/</a:t>
            </a:r>
            <a:endParaRPr/>
          </a:p>
        </p:txBody>
      </p:sp>
      <p:sp>
        <p:nvSpPr>
          <p:cNvPr id="870" name="Google Shape;870;g21cd0fc8ed3_0_141"/>
          <p:cNvSpPr txBox="1"/>
          <p:nvPr/>
        </p:nvSpPr>
        <p:spPr>
          <a:xfrm>
            <a:off x="3552262" y="2442876"/>
            <a:ext cx="15315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700" u="none" cap="none" strike="noStrike">
                <a:solidFill>
                  <a:srgbClr val="000000"/>
                </a:solidFill>
                <a:latin typeface="Arial"/>
                <a:ea typeface="Arial"/>
                <a:cs typeface="Arial"/>
                <a:sym typeface="Arial"/>
              </a:rPr>
              <a:t>https://creas.es/</a:t>
            </a:r>
            <a:endParaRPr/>
          </a:p>
        </p:txBody>
      </p:sp>
      <p:sp>
        <p:nvSpPr>
          <p:cNvPr id="871" name="Google Shape;871;g21cd0fc8ed3_0_141"/>
          <p:cNvSpPr txBox="1"/>
          <p:nvPr/>
        </p:nvSpPr>
        <p:spPr>
          <a:xfrm>
            <a:off x="5461462" y="2418901"/>
            <a:ext cx="14214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700" u="none" cap="none" strike="noStrike">
                <a:solidFill>
                  <a:srgbClr val="000000"/>
                </a:solidFill>
                <a:latin typeface="Arial"/>
                <a:ea typeface="Arial"/>
                <a:cs typeface="Arial"/>
                <a:sym typeface="Arial"/>
              </a:rPr>
              <a:t>https://www.ship2b.org/en/</a:t>
            </a:r>
            <a:endParaRPr/>
          </a:p>
        </p:txBody>
      </p:sp>
      <p:sp>
        <p:nvSpPr>
          <p:cNvPr id="872" name="Google Shape;872;g21cd0fc8ed3_0_141"/>
          <p:cNvSpPr txBox="1"/>
          <p:nvPr/>
        </p:nvSpPr>
        <p:spPr>
          <a:xfrm>
            <a:off x="4258322" y="4440834"/>
            <a:ext cx="1285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700" u="none" cap="none" strike="noStrike">
                <a:solidFill>
                  <a:srgbClr val="000000"/>
                </a:solidFill>
                <a:latin typeface="Arial"/>
                <a:ea typeface="Arial"/>
                <a:cs typeface="Arial"/>
                <a:sym typeface="Arial"/>
              </a:rPr>
              <a:t>https://changefund.social/fr/</a:t>
            </a:r>
            <a:endParaRPr/>
          </a:p>
        </p:txBody>
      </p:sp>
      <p:pic>
        <p:nvPicPr>
          <p:cNvPr id="873" name="Google Shape;873;g21cd0fc8ed3_0_141"/>
          <p:cNvPicPr preferRelativeResize="0"/>
          <p:nvPr/>
        </p:nvPicPr>
        <p:blipFill rotWithShape="1">
          <a:blip r:embed="rId15">
            <a:alphaModFix/>
          </a:blip>
          <a:srcRect b="0" l="0" r="0" t="0"/>
          <a:stretch/>
        </p:blipFill>
        <p:spPr>
          <a:xfrm>
            <a:off x="4215502" y="3844720"/>
            <a:ext cx="1861083" cy="641139"/>
          </a:xfrm>
          <a:prstGeom prst="rect">
            <a:avLst/>
          </a:prstGeom>
          <a:noFill/>
          <a:ln>
            <a:noFill/>
          </a:ln>
        </p:spPr>
      </p:pic>
      <p:pic>
        <p:nvPicPr>
          <p:cNvPr id="874" name="Google Shape;874;g21cd0fc8ed3_0_141"/>
          <p:cNvPicPr preferRelativeResize="0"/>
          <p:nvPr/>
        </p:nvPicPr>
        <p:blipFill rotWithShape="1">
          <a:blip r:embed="rId16">
            <a:alphaModFix/>
          </a:blip>
          <a:srcRect b="0" l="0" r="0" t="0"/>
          <a:stretch/>
        </p:blipFill>
        <p:spPr>
          <a:xfrm>
            <a:off x="1969430" y="2809588"/>
            <a:ext cx="890148" cy="883276"/>
          </a:xfrm>
          <a:prstGeom prst="rect">
            <a:avLst/>
          </a:prstGeom>
          <a:noFill/>
          <a:ln>
            <a:noFill/>
          </a:ln>
        </p:spPr>
      </p:pic>
      <p:sp>
        <p:nvSpPr>
          <p:cNvPr id="875" name="Google Shape;875;g21cd0fc8ed3_0_141"/>
          <p:cNvSpPr txBox="1"/>
          <p:nvPr/>
        </p:nvSpPr>
        <p:spPr>
          <a:xfrm>
            <a:off x="1893875" y="3681800"/>
            <a:ext cx="1191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700" u="none" cap="none" strike="noStrike">
                <a:solidFill>
                  <a:srgbClr val="000000"/>
                </a:solidFill>
                <a:latin typeface="Arial"/>
                <a:ea typeface="Arial"/>
                <a:cs typeface="Arial"/>
                <a:sym typeface="Arial"/>
              </a:rPr>
              <a:t>https://www.fundsforgood.eu/impakteu-fonds-a-impact/</a:t>
            </a:r>
            <a:endParaRPr/>
          </a:p>
        </p:txBody>
      </p:sp>
      <p:pic>
        <p:nvPicPr>
          <p:cNvPr descr="Belgique Drapeau" id="876" name="Google Shape;876;g21cd0fc8ed3_0_141"/>
          <p:cNvPicPr preferRelativeResize="0"/>
          <p:nvPr/>
        </p:nvPicPr>
        <p:blipFill rotWithShape="1">
          <a:blip r:embed="rId17">
            <a:alphaModFix/>
          </a:blip>
          <a:srcRect b="0" l="0" r="0" t="0"/>
          <a:stretch/>
        </p:blipFill>
        <p:spPr>
          <a:xfrm>
            <a:off x="3805579" y="3957707"/>
            <a:ext cx="452743" cy="392628"/>
          </a:xfrm>
          <a:prstGeom prst="rect">
            <a:avLst/>
          </a:prstGeom>
          <a:noFill/>
          <a:ln>
            <a:noFill/>
          </a:ln>
        </p:spPr>
      </p:pic>
      <p:pic>
        <p:nvPicPr>
          <p:cNvPr id="877" name="Google Shape;877;g21cd0fc8ed3_0_141"/>
          <p:cNvPicPr preferRelativeResize="0"/>
          <p:nvPr/>
        </p:nvPicPr>
        <p:blipFill rotWithShape="1">
          <a:blip r:embed="rId18">
            <a:alphaModFix/>
          </a:blip>
          <a:srcRect b="0" l="0" r="0" t="0"/>
          <a:stretch/>
        </p:blipFill>
        <p:spPr>
          <a:xfrm>
            <a:off x="1571096" y="2117907"/>
            <a:ext cx="651744" cy="433706"/>
          </a:xfrm>
          <a:prstGeom prst="rect">
            <a:avLst/>
          </a:prstGeom>
          <a:noFill/>
          <a:ln>
            <a:noFill/>
          </a:ln>
        </p:spPr>
      </p:pic>
      <p:pic>
        <p:nvPicPr>
          <p:cNvPr id="878" name="Google Shape;878;g21cd0fc8ed3_0_141"/>
          <p:cNvPicPr preferRelativeResize="0"/>
          <p:nvPr/>
        </p:nvPicPr>
        <p:blipFill rotWithShape="1">
          <a:blip r:embed="rId19">
            <a:alphaModFix/>
          </a:blip>
          <a:srcRect b="0" l="0" r="0" t="0"/>
          <a:stretch/>
        </p:blipFill>
        <p:spPr>
          <a:xfrm>
            <a:off x="2944781" y="1585957"/>
            <a:ext cx="607481" cy="404251"/>
          </a:xfrm>
          <a:prstGeom prst="rect">
            <a:avLst/>
          </a:prstGeom>
          <a:noFill/>
          <a:ln>
            <a:noFill/>
          </a:ln>
        </p:spPr>
      </p:pic>
      <p:pic>
        <p:nvPicPr>
          <p:cNvPr descr="Allemagne Drapeau" id="879" name="Google Shape;879;g21cd0fc8ed3_0_141"/>
          <p:cNvPicPr preferRelativeResize="0"/>
          <p:nvPr/>
        </p:nvPicPr>
        <p:blipFill rotWithShape="1">
          <a:blip r:embed="rId20">
            <a:alphaModFix/>
          </a:blip>
          <a:srcRect b="0" l="0" r="0" t="0"/>
          <a:stretch/>
        </p:blipFill>
        <p:spPr>
          <a:xfrm>
            <a:off x="4559005" y="2530224"/>
            <a:ext cx="627593" cy="376556"/>
          </a:xfrm>
          <a:prstGeom prst="rect">
            <a:avLst/>
          </a:prstGeom>
          <a:noFill/>
          <a:ln>
            <a:noFill/>
          </a:ln>
        </p:spPr>
      </p:pic>
      <p:pic>
        <p:nvPicPr>
          <p:cNvPr descr="Italie Drapeau" id="880" name="Google Shape;880;g21cd0fc8ed3_0_141"/>
          <p:cNvPicPr preferRelativeResize="0"/>
          <p:nvPr/>
        </p:nvPicPr>
        <p:blipFill rotWithShape="1">
          <a:blip r:embed="rId21">
            <a:alphaModFix/>
          </a:blip>
          <a:srcRect b="0" l="0" r="0" t="0"/>
          <a:stretch/>
        </p:blipFill>
        <p:spPr>
          <a:xfrm>
            <a:off x="8164868" y="1930504"/>
            <a:ext cx="607481" cy="404251"/>
          </a:xfrm>
          <a:prstGeom prst="rect">
            <a:avLst/>
          </a:prstGeom>
          <a:noFill/>
          <a:ln>
            <a:noFill/>
          </a:ln>
        </p:spPr>
      </p:pic>
      <p:sp>
        <p:nvSpPr>
          <p:cNvPr id="881" name="Google Shape;881;g21cd0fc8ed3_0_141"/>
          <p:cNvSpPr txBox="1"/>
          <p:nvPr>
            <p:ph idx="1" type="body"/>
          </p:nvPr>
        </p:nvSpPr>
        <p:spPr>
          <a:xfrm>
            <a:off x="2009850" y="411175"/>
            <a:ext cx="6579900" cy="988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Exemples de sociétés de capital-risque qui soutiennent les entreprises sociales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9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887" name="Google Shape;887;p92"/>
          <p:cNvSpPr txBox="1"/>
          <p:nvPr>
            <p:ph idx="1" type="body"/>
          </p:nvPr>
        </p:nvSpPr>
        <p:spPr>
          <a:xfrm>
            <a:off x="2518000" y="1758750"/>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Les facilités de découvert bancaire traditionnelles sont utiles pour gérer les besoins en fonds de roulement.</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L'entreprise peut gérer les flux de trésorerie et utiliser les facilités en fonction des besoins.</a:t>
            </a:r>
            <a:endParaRPr sz="2000">
              <a:latin typeface="Calibri"/>
              <a:ea typeface="Calibri"/>
              <a:cs typeface="Calibri"/>
              <a:sym typeface="Calibri"/>
            </a:endParaRPr>
          </a:p>
        </p:txBody>
      </p:sp>
      <p:sp>
        <p:nvSpPr>
          <p:cNvPr id="888" name="Google Shape;888;p92"/>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Un accès accru aux liquidités pourrait se traduire par des remises ou de meilleures conditions de paiement avec les fournisseurs ou les créanciers.</a:t>
            </a:r>
            <a:endParaRPr sz="1900"/>
          </a:p>
        </p:txBody>
      </p:sp>
      <p:pic>
        <p:nvPicPr>
          <p:cNvPr id="889" name="Google Shape;889;p92"/>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890" name="Google Shape;890;p92"/>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891" name="Google Shape;891;p92"/>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Banques - facilités à court terme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9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897" name="Google Shape;897;p93"/>
          <p:cNvSpPr txBox="1"/>
          <p:nvPr>
            <p:ph idx="1" type="body"/>
          </p:nvPr>
        </p:nvSpPr>
        <p:spPr>
          <a:xfrm>
            <a:off x="1388550" y="1758750"/>
            <a:ext cx="45852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Les facilités de découvert bancaires exigent des actifs tangibles comme garantie ainsi que d'autres garanties (assurances).</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La banque surveillera l'utilisation du compte à découvert</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La banque exigera des mises à jour régulières des performances de l'entreprise</a:t>
            </a:r>
            <a:endParaRPr sz="2000">
              <a:solidFill>
                <a:srgbClr val="FF0000"/>
              </a:solidFill>
              <a:latin typeface="Calibri"/>
              <a:ea typeface="Calibri"/>
              <a:cs typeface="Calibri"/>
              <a:sym typeface="Calibri"/>
            </a:endParaRPr>
          </a:p>
        </p:txBody>
      </p:sp>
      <p:sp>
        <p:nvSpPr>
          <p:cNvPr id="898" name="Google Shape;898;p93"/>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900">
                <a:solidFill>
                  <a:srgbClr val="FF0000"/>
                </a:solidFill>
              </a:rPr>
              <a:t>Les entreprises pourraient être tentées de faire des transactions excessives ou d'utiliser le découvert pour financer leurs besoins en capitaux.</a:t>
            </a:r>
            <a:endParaRPr sz="1900">
              <a:solidFill>
                <a:srgbClr val="FF0000"/>
              </a:solidFill>
            </a:endParaRPr>
          </a:p>
        </p:txBody>
      </p:sp>
      <p:pic>
        <p:nvPicPr>
          <p:cNvPr id="899" name="Google Shape;899;p9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900" name="Google Shape;900;p93"/>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01" name="Google Shape;901;p93"/>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Banques - facilités à court terme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a:t>Index détaillé</a:t>
            </a:r>
            <a:endParaRPr/>
          </a:p>
          <a:p>
            <a:pPr indent="0" lvl="0" marL="0" rtl="0" algn="ctr">
              <a:lnSpc>
                <a:spcPct val="100000"/>
              </a:lnSpc>
              <a:spcBef>
                <a:spcPts val="0"/>
              </a:spcBef>
              <a:spcAft>
                <a:spcPts val="0"/>
              </a:spcAft>
              <a:buClr>
                <a:schemeClr val="dk2"/>
              </a:buClr>
              <a:buSzPts val="1100"/>
              <a:buFont typeface="Arial"/>
              <a:buNone/>
            </a:pPr>
            <a:r>
              <a:t/>
            </a:r>
            <a:endParaRPr/>
          </a:p>
          <a:p>
            <a:pPr indent="0" lvl="0" marL="0" rtl="0" algn="ctr">
              <a:lnSpc>
                <a:spcPct val="100000"/>
              </a:lnSpc>
              <a:spcBef>
                <a:spcPts val="0"/>
              </a:spcBef>
              <a:spcAft>
                <a:spcPts val="0"/>
              </a:spcAft>
              <a:buSzPts val="3000"/>
              <a:buNone/>
            </a:pPr>
            <a:r>
              <a:t/>
            </a:r>
            <a:endParaRPr/>
          </a:p>
        </p:txBody>
      </p:sp>
      <p:sp>
        <p:nvSpPr>
          <p:cNvPr id="127" name="Google Shape;127;p3"/>
          <p:cNvSpPr txBox="1"/>
          <p:nvPr>
            <p:ph idx="1" type="body"/>
          </p:nvPr>
        </p:nvSpPr>
        <p:spPr>
          <a:xfrm>
            <a:off x="1871663" y="1211350"/>
            <a:ext cx="7529914" cy="339372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de-DE" sz="2100">
                <a:solidFill>
                  <a:schemeClr val="dk1"/>
                </a:solidFill>
              </a:rPr>
              <a:t>Aperçu des cycles de Cash Flow</a:t>
            </a:r>
            <a:endParaRPr/>
          </a:p>
          <a:p>
            <a:pPr indent="-88900" lvl="0" marL="35999" rtl="0" algn="l">
              <a:lnSpc>
                <a:spcPct val="100000"/>
              </a:lnSpc>
              <a:spcBef>
                <a:spcPts val="0"/>
              </a:spcBef>
              <a:spcAft>
                <a:spcPts val="0"/>
              </a:spcAft>
              <a:buSzPts val="1400"/>
              <a:buChar char="●"/>
            </a:pPr>
            <a:r>
              <a:rPr lang="de-DE"/>
              <a:t>Exploitation </a:t>
            </a:r>
            <a:endParaRPr/>
          </a:p>
          <a:p>
            <a:pPr indent="-88900" lvl="0" marL="35999" rtl="0" algn="l">
              <a:lnSpc>
                <a:spcPct val="100000"/>
              </a:lnSpc>
              <a:spcBef>
                <a:spcPts val="0"/>
              </a:spcBef>
              <a:spcAft>
                <a:spcPts val="0"/>
              </a:spcAft>
              <a:buSzPts val="1400"/>
              <a:buChar char="●"/>
            </a:pPr>
            <a:r>
              <a:rPr lang="de-DE"/>
              <a:t>Investissement</a:t>
            </a:r>
            <a:endParaRPr/>
          </a:p>
          <a:p>
            <a:pPr indent="52900" lvl="0" marL="360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sz="2100">
                <a:solidFill>
                  <a:schemeClr val="dk1"/>
                </a:solidFill>
              </a:rPr>
              <a:t>Aperçu des besoins de financement</a:t>
            </a:r>
            <a:endParaRPr/>
          </a:p>
          <a:p>
            <a:pPr indent="-88900" lvl="0" marL="35999" rtl="0" algn="l">
              <a:lnSpc>
                <a:spcPct val="100000"/>
              </a:lnSpc>
              <a:spcBef>
                <a:spcPts val="0"/>
              </a:spcBef>
              <a:spcAft>
                <a:spcPts val="0"/>
              </a:spcAft>
              <a:buSzPts val="1400"/>
              <a:buChar char="●"/>
            </a:pPr>
            <a:r>
              <a:rPr lang="de-DE"/>
              <a:t>Besoins de financement à court terme </a:t>
            </a:r>
            <a:endParaRPr/>
          </a:p>
          <a:p>
            <a:pPr indent="-88900" lvl="0" marL="35999" rtl="0" algn="l">
              <a:lnSpc>
                <a:spcPct val="100000"/>
              </a:lnSpc>
              <a:spcBef>
                <a:spcPts val="0"/>
              </a:spcBef>
              <a:spcAft>
                <a:spcPts val="0"/>
              </a:spcAft>
              <a:buSzPts val="1400"/>
              <a:buChar char="●"/>
            </a:pPr>
            <a:r>
              <a:rPr lang="de-DE"/>
              <a:t>Besoins à long terme</a:t>
            </a:r>
            <a:endParaRPr/>
          </a:p>
          <a:p>
            <a:pPr indent="52900" lvl="0" marL="360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sz="2100">
                <a:solidFill>
                  <a:schemeClr val="dk1"/>
                </a:solidFill>
              </a:rPr>
              <a:t>Outils de base pour soutenir l'évaluation des besoins financiers</a:t>
            </a:r>
            <a:endParaRPr/>
          </a:p>
          <a:p>
            <a:pPr indent="-88900" lvl="0" marL="35999" rtl="0" algn="l">
              <a:lnSpc>
                <a:spcPct val="100000"/>
              </a:lnSpc>
              <a:spcBef>
                <a:spcPts val="0"/>
              </a:spcBef>
              <a:spcAft>
                <a:spcPts val="0"/>
              </a:spcAft>
              <a:buSzPts val="1400"/>
              <a:buChar char="●"/>
            </a:pPr>
            <a:r>
              <a:rPr lang="de-DE"/>
              <a:t>Comment les trois états financiers interagissent et s'intègrent ensemble</a:t>
            </a:r>
            <a:endParaRPr/>
          </a:p>
          <a:p>
            <a:pPr indent="-88900" lvl="0" marL="35999" rtl="0" algn="l">
              <a:lnSpc>
                <a:spcPct val="100000"/>
              </a:lnSpc>
              <a:spcBef>
                <a:spcPts val="0"/>
              </a:spcBef>
              <a:spcAft>
                <a:spcPts val="0"/>
              </a:spcAft>
              <a:buSzPts val="1400"/>
              <a:buChar char="●"/>
            </a:pPr>
            <a:r>
              <a:rPr lang="de-DE"/>
              <a:t>L'importance des prévisions et des projections de flux de trésorerie afin d'évaluer les opérations, les investissements et les ressources nécessaires, les délais.</a:t>
            </a:r>
            <a:endParaRPr/>
          </a:p>
        </p:txBody>
      </p:sp>
      <p:pic>
        <p:nvPicPr>
          <p:cNvPr id="128" name="Google Shape;128;p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9" name="Google Shape;129;p3"/>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4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907" name="Google Shape;907;p49"/>
          <p:cNvSpPr txBox="1"/>
          <p:nvPr>
            <p:ph idx="1" type="body"/>
          </p:nvPr>
        </p:nvSpPr>
        <p:spPr>
          <a:xfrm>
            <a:off x="1789400" y="1758750"/>
            <a:ext cx="41844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Réduire les dépenses d'investissement forfaitaires en louant un bien (par exemple des véhicules à moteur) sur une période déterminée.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Les coûts de location comprennent généralement l'entretien et le remplacement des véhicules.</a:t>
            </a:r>
            <a:endParaRPr sz="2000">
              <a:latin typeface="Calibri"/>
              <a:ea typeface="Calibri"/>
              <a:cs typeface="Calibri"/>
              <a:sym typeface="Calibri"/>
            </a:endParaRPr>
          </a:p>
        </p:txBody>
      </p:sp>
      <p:sp>
        <p:nvSpPr>
          <p:cNvPr id="908" name="Google Shape;908;p49"/>
          <p:cNvSpPr txBox="1"/>
          <p:nvPr>
            <p:ph idx="2" type="body"/>
          </p:nvPr>
        </p:nvSpPr>
        <p:spPr>
          <a:xfrm>
            <a:off x="5749775" y="1758750"/>
            <a:ext cx="32955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Les frais de location sont déductibles des impôts</a:t>
            </a:r>
            <a:endParaRPr sz="1900"/>
          </a:p>
          <a:p>
            <a:pPr indent="-336550" lvl="0" marL="457200" rtl="0" algn="l">
              <a:lnSpc>
                <a:spcPct val="115000"/>
              </a:lnSpc>
              <a:spcBef>
                <a:spcPts val="0"/>
              </a:spcBef>
              <a:spcAft>
                <a:spcPts val="0"/>
              </a:spcAft>
              <a:buSzPts val="1700"/>
              <a:buChar char="●"/>
            </a:pPr>
            <a:r>
              <a:rPr lang="de-DE" sz="1900"/>
              <a:t>Les sorties de fonds sont réparties sur la durée de vie du bien.</a:t>
            </a:r>
            <a:endParaRPr sz="1900"/>
          </a:p>
          <a:p>
            <a:pPr indent="-336550" lvl="0" marL="457200" rtl="0" algn="l">
              <a:lnSpc>
                <a:spcPct val="115000"/>
              </a:lnSpc>
              <a:spcBef>
                <a:spcPts val="0"/>
              </a:spcBef>
              <a:spcAft>
                <a:spcPts val="0"/>
              </a:spcAft>
              <a:buSzPts val="1700"/>
              <a:buChar char="●"/>
            </a:pPr>
            <a:r>
              <a:rPr lang="de-DE" sz="1900"/>
              <a:t>Le bilan et les charges d'amortissement ne sont pas affectés</a:t>
            </a:r>
            <a:endParaRPr sz="1900"/>
          </a:p>
        </p:txBody>
      </p:sp>
      <p:pic>
        <p:nvPicPr>
          <p:cNvPr id="909" name="Google Shape;909;p49"/>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910" name="Google Shape;910;p49"/>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11" name="Google Shape;911;p49"/>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Financement d'actifs - Leasing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5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917" name="Google Shape;917;p50"/>
          <p:cNvSpPr txBox="1"/>
          <p:nvPr>
            <p:ph idx="1" type="body"/>
          </p:nvPr>
        </p:nvSpPr>
        <p:spPr>
          <a:xfrm>
            <a:off x="3208400" y="1746450"/>
            <a:ext cx="49176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Le paiement requis dans le cadre d'un crédit-bail est généralement plus coûteux que l'option d'achat pur et simple sur la durée de vie du bien.</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L'actif n'appartient pas à l'entreprise</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Il faut faire appel à un prestataire de services tiers.</a:t>
            </a:r>
            <a:endParaRPr sz="2000">
              <a:solidFill>
                <a:srgbClr val="FF0000"/>
              </a:solidFill>
              <a:latin typeface="Calibri"/>
              <a:ea typeface="Calibri"/>
              <a:cs typeface="Calibri"/>
              <a:sym typeface="Calibri"/>
            </a:endParaRPr>
          </a:p>
        </p:txBody>
      </p:sp>
      <p:pic>
        <p:nvPicPr>
          <p:cNvPr id="918" name="Google Shape;918;p50"/>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919" name="Google Shape;919;p50"/>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20" name="Google Shape;920;p50"/>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Financement d'actifs - Leasing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5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926" name="Google Shape;926;p51"/>
          <p:cNvSpPr txBox="1"/>
          <p:nvPr>
            <p:ph idx="1" type="body"/>
          </p:nvPr>
        </p:nvSpPr>
        <p:spPr>
          <a:xfrm>
            <a:off x="2014375" y="1758750"/>
            <a:ext cx="39594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Les factures impayées des débiteurs peuvent être "encaissées" par l'agent d'affacturage.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On peut espérer une marge de 15% sur la valeur de la facture.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Pour être viable, il faut un volume et une répartition des débiteurs assez importants.</a:t>
            </a:r>
            <a:endParaRPr sz="2000">
              <a:latin typeface="Calibri"/>
              <a:ea typeface="Calibri"/>
              <a:cs typeface="Calibri"/>
              <a:sym typeface="Calibri"/>
            </a:endParaRPr>
          </a:p>
        </p:txBody>
      </p:sp>
      <p:sp>
        <p:nvSpPr>
          <p:cNvPr id="927" name="Google Shape;927;p51"/>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La planification de la trésorerie des débiteurs peut être gérée très efficacement.</a:t>
            </a:r>
            <a:endParaRPr sz="1900"/>
          </a:p>
        </p:txBody>
      </p:sp>
      <p:pic>
        <p:nvPicPr>
          <p:cNvPr id="928" name="Google Shape;928;p51"/>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929" name="Google Shape;929;p51"/>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30" name="Google Shape;930;p51"/>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Financement d'actifs - affacturage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9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936" name="Google Shape;936;p94"/>
          <p:cNvSpPr txBox="1"/>
          <p:nvPr>
            <p:ph idx="1" type="body"/>
          </p:nvPr>
        </p:nvSpPr>
        <p:spPr>
          <a:xfrm>
            <a:off x="1975250" y="1724550"/>
            <a:ext cx="39984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Il y a des frais ainsi que des coûts d'intérêts encourus</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Les débiteurs à faible volume et à faible marge ne sont pas admissibles à l'affacturage.</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L'agent d'affacturage peut demander ou demandera aux débiteurs de confirmer leur dette.</a:t>
            </a:r>
            <a:endParaRPr sz="2000">
              <a:solidFill>
                <a:srgbClr val="FF0000"/>
              </a:solidFill>
              <a:latin typeface="Calibri"/>
              <a:ea typeface="Calibri"/>
              <a:cs typeface="Calibri"/>
              <a:sym typeface="Calibri"/>
            </a:endParaRPr>
          </a:p>
        </p:txBody>
      </p:sp>
      <p:sp>
        <p:nvSpPr>
          <p:cNvPr id="937" name="Google Shape;937;p94"/>
          <p:cNvSpPr txBox="1"/>
          <p:nvPr>
            <p:ph idx="2" type="body"/>
          </p:nvPr>
        </p:nvSpPr>
        <p:spPr>
          <a:xfrm>
            <a:off x="5973775" y="17587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900">
                <a:solidFill>
                  <a:srgbClr val="FF0000"/>
                </a:solidFill>
              </a:rPr>
              <a:t>La dette d'affacturage pourrait affecter la disponibilité / l'éligibilité d'autres prêts bancaires.</a:t>
            </a:r>
            <a:endParaRPr sz="1900">
              <a:solidFill>
                <a:srgbClr val="FF0000"/>
              </a:solidFill>
            </a:endParaRPr>
          </a:p>
        </p:txBody>
      </p:sp>
      <p:pic>
        <p:nvPicPr>
          <p:cNvPr id="938" name="Google Shape;938;p94"/>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939" name="Google Shape;939;p94"/>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40" name="Google Shape;940;p94"/>
          <p:cNvSpPr txBox="1"/>
          <p:nvPr>
            <p:ph idx="1" type="body"/>
          </p:nvPr>
        </p:nvSpPr>
        <p:spPr>
          <a:xfrm>
            <a:off x="2840950" y="10669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Financement d'actifs - affacturage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9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946" name="Google Shape;946;p95"/>
          <p:cNvSpPr txBox="1"/>
          <p:nvPr>
            <p:ph idx="1" type="body"/>
          </p:nvPr>
        </p:nvSpPr>
        <p:spPr>
          <a:xfrm>
            <a:off x="718275" y="1724550"/>
            <a:ext cx="42918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Les investissements en immobilisations pourraient être financés par des prêts bancaires à moyen ou long terme.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Un environnement de taux d'intérêt bas pourrait rendre la durée des prêts attrayante puisque c'est la base du taux de base bancaire.</a:t>
            </a:r>
            <a:endParaRPr sz="2000">
              <a:latin typeface="Calibri"/>
              <a:ea typeface="Calibri"/>
              <a:cs typeface="Calibri"/>
              <a:sym typeface="Calibri"/>
            </a:endParaRPr>
          </a:p>
        </p:txBody>
      </p:sp>
      <p:sp>
        <p:nvSpPr>
          <p:cNvPr id="947" name="Google Shape;947;p95"/>
          <p:cNvSpPr txBox="1"/>
          <p:nvPr>
            <p:ph idx="2" type="body"/>
          </p:nvPr>
        </p:nvSpPr>
        <p:spPr>
          <a:xfrm>
            <a:off x="4869700" y="1758750"/>
            <a:ext cx="4175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Les prêts bancaires sont généralement accordés en contrepartie d'un apport commercial relativement faible. </a:t>
            </a:r>
            <a:endParaRPr sz="1900"/>
          </a:p>
          <a:p>
            <a:pPr indent="-336550" lvl="0" marL="457200" rtl="0" algn="l">
              <a:lnSpc>
                <a:spcPct val="115000"/>
              </a:lnSpc>
              <a:spcBef>
                <a:spcPts val="0"/>
              </a:spcBef>
              <a:spcAft>
                <a:spcPts val="0"/>
              </a:spcAft>
              <a:buSzPts val="1700"/>
              <a:buChar char="●"/>
            </a:pPr>
            <a:r>
              <a:rPr lang="de-DE" sz="1900"/>
              <a:t>La durée et la structure des conditions de remboursement peuvent être négociées dans une certaine mesure.</a:t>
            </a:r>
            <a:endParaRPr sz="1900"/>
          </a:p>
        </p:txBody>
      </p:sp>
      <p:pic>
        <p:nvPicPr>
          <p:cNvPr id="948" name="Google Shape;948;p95"/>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949" name="Google Shape;949;p95"/>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50" name="Google Shape;950;p95"/>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Banques - facilités à long terme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5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956" name="Google Shape;956;p54"/>
          <p:cNvSpPr txBox="1"/>
          <p:nvPr>
            <p:ph idx="1" type="body"/>
          </p:nvPr>
        </p:nvSpPr>
        <p:spPr>
          <a:xfrm>
            <a:off x="860500" y="1758750"/>
            <a:ext cx="51132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Les prêts bancaires sont assortis d'une marge par rapport au taux de base des intérêts bancaires.  Une augmentation du taux de base peut affecter les obligations de remboursement.</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Char char="●"/>
            </a:pPr>
            <a:r>
              <a:rPr lang="de-DE" sz="2000">
                <a:solidFill>
                  <a:srgbClr val="FF0000"/>
                </a:solidFill>
                <a:latin typeface="Calibri"/>
                <a:ea typeface="Calibri"/>
                <a:cs typeface="Calibri"/>
                <a:sym typeface="Calibri"/>
              </a:rPr>
              <a:t>La durée des prêts bancaires est généralement limitée à 8 ans.</a:t>
            </a:r>
            <a:endParaRPr sz="2000">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rgbClr val="FF0000"/>
              </a:solidFill>
              <a:latin typeface="Calibri"/>
              <a:ea typeface="Calibri"/>
              <a:cs typeface="Calibri"/>
              <a:sym typeface="Calibri"/>
            </a:endParaRPr>
          </a:p>
        </p:txBody>
      </p:sp>
      <p:sp>
        <p:nvSpPr>
          <p:cNvPr id="957" name="Google Shape;957;p54"/>
          <p:cNvSpPr txBox="1"/>
          <p:nvPr>
            <p:ph idx="2" type="body"/>
          </p:nvPr>
        </p:nvSpPr>
        <p:spPr>
          <a:xfrm>
            <a:off x="5319525" y="1758750"/>
            <a:ext cx="37257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Les remboursements des prêts sont réguliers et comprennent à la fois le capital et les intérêts courus.</a:t>
            </a:r>
            <a:endParaRPr sz="2000">
              <a:solidFill>
                <a:srgbClr val="FF0000"/>
              </a:solidFill>
              <a:latin typeface="Calibri"/>
              <a:ea typeface="Calibri"/>
              <a:cs typeface="Calibri"/>
              <a:sym typeface="Calibri"/>
            </a:endParaRPr>
          </a:p>
          <a:p>
            <a:pPr indent="-336550" lvl="0" marL="457200" rtl="0" algn="l">
              <a:lnSpc>
                <a:spcPct val="115000"/>
              </a:lnSpc>
              <a:spcBef>
                <a:spcPts val="0"/>
              </a:spcBef>
              <a:spcAft>
                <a:spcPts val="0"/>
              </a:spcAft>
              <a:buClr>
                <a:srgbClr val="FF0000"/>
              </a:buClr>
              <a:buSzPts val="1700"/>
              <a:buChar char="●"/>
            </a:pPr>
            <a:r>
              <a:rPr lang="de-DE" sz="2000">
                <a:solidFill>
                  <a:srgbClr val="FF0000"/>
                </a:solidFill>
                <a:latin typeface="Calibri"/>
                <a:ea typeface="Calibri"/>
                <a:cs typeface="Calibri"/>
                <a:sym typeface="Calibri"/>
              </a:rPr>
              <a:t>Les flux de trésorerie futurs doivent être réguliers pour éviter le défaut de paiement.</a:t>
            </a:r>
            <a:endParaRPr sz="2000">
              <a:solidFill>
                <a:srgbClr val="FF0000"/>
              </a:solidFill>
              <a:latin typeface="Calibri"/>
              <a:ea typeface="Calibri"/>
              <a:cs typeface="Calibri"/>
              <a:sym typeface="Calibri"/>
            </a:endParaRPr>
          </a:p>
        </p:txBody>
      </p:sp>
      <p:pic>
        <p:nvPicPr>
          <p:cNvPr id="958" name="Google Shape;958;p54"/>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959" name="Google Shape;959;p54"/>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960" name="Google Shape;960;p54"/>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Banques - facilités à long terme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g21cd0fc8ed3_0_254"/>
          <p:cNvSpPr/>
          <p:nvPr/>
        </p:nvSpPr>
        <p:spPr>
          <a:xfrm>
            <a:off x="2687321" y="1516751"/>
            <a:ext cx="6259500" cy="3171900"/>
          </a:xfrm>
          <a:prstGeom prst="rect">
            <a:avLst/>
          </a:prstGeom>
          <a:no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66" name="Google Shape;966;g21cd0fc8ed3_0_25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67" name="Google Shape;967;g21cd0fc8ed3_0_254"/>
          <p:cNvSpPr txBox="1"/>
          <p:nvPr>
            <p:ph idx="1" type="body"/>
          </p:nvPr>
        </p:nvSpPr>
        <p:spPr>
          <a:xfrm>
            <a:off x="1812175" y="469650"/>
            <a:ext cx="72345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Exemples de banques qui soutiennent les entreprises sociales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
        <p:nvSpPr>
          <p:cNvPr id="968" name="Google Shape;968;g21cd0fc8ed3_0_254"/>
          <p:cNvSpPr txBox="1"/>
          <p:nvPr/>
        </p:nvSpPr>
        <p:spPr>
          <a:xfrm>
            <a:off x="194547" y="3534183"/>
            <a:ext cx="238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https://group.bnpparibas/en/news/supporting-social-entrepreneurs-accelerate-change</a:t>
            </a:r>
            <a:endParaRPr b="0" i="0" sz="700" u="none" cap="none" strike="noStrike">
              <a:solidFill>
                <a:srgbClr val="000000"/>
              </a:solidFill>
              <a:latin typeface="Arial"/>
              <a:ea typeface="Arial"/>
              <a:cs typeface="Arial"/>
              <a:sym typeface="Arial"/>
            </a:endParaRPr>
          </a:p>
        </p:txBody>
      </p:sp>
      <p:sp>
        <p:nvSpPr>
          <p:cNvPr id="969" name="Google Shape;969;g21cd0fc8ed3_0_254"/>
          <p:cNvSpPr txBox="1"/>
          <p:nvPr/>
        </p:nvSpPr>
        <p:spPr>
          <a:xfrm>
            <a:off x="311175" y="4374525"/>
            <a:ext cx="2263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de-DE" sz="700" u="none" cap="none" strike="noStrike">
                <a:solidFill>
                  <a:srgbClr val="000000"/>
                </a:solidFill>
                <a:latin typeface="Arial"/>
                <a:ea typeface="Arial"/>
                <a:cs typeface="Arial"/>
                <a:sym typeface="Arial"/>
              </a:rPr>
              <a:t>https://www.abnamro.com/en/about-abn-amro/product/social-entrepreneurship-is-more-than-financial-profit</a:t>
            </a:r>
            <a:endParaRPr b="0" i="0" sz="700" u="none" cap="none" strike="noStrike">
              <a:solidFill>
                <a:srgbClr val="000000"/>
              </a:solidFill>
              <a:latin typeface="Arial"/>
              <a:ea typeface="Arial"/>
              <a:cs typeface="Arial"/>
              <a:sym typeface="Arial"/>
            </a:endParaRPr>
          </a:p>
        </p:txBody>
      </p:sp>
      <p:sp>
        <p:nvSpPr>
          <p:cNvPr id="970" name="Google Shape;970;g21cd0fc8ed3_0_25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de-DE"/>
              <a:t>‹#›</a:t>
            </a:fld>
            <a:endParaRPr/>
          </a:p>
        </p:txBody>
      </p:sp>
      <p:pic>
        <p:nvPicPr>
          <p:cNvPr descr="Graphical user interface, application&#10;&#10;Description automatically generated with medium confidence" id="971" name="Google Shape;971;g21cd0fc8ed3_0_254"/>
          <p:cNvPicPr preferRelativeResize="0"/>
          <p:nvPr/>
        </p:nvPicPr>
        <p:blipFill rotWithShape="1">
          <a:blip r:embed="rId4">
            <a:alphaModFix/>
          </a:blip>
          <a:srcRect b="0" l="0" r="0" t="0"/>
          <a:stretch/>
        </p:blipFill>
        <p:spPr>
          <a:xfrm>
            <a:off x="79013" y="4672056"/>
            <a:ext cx="1871664" cy="393179"/>
          </a:xfrm>
          <a:prstGeom prst="rect">
            <a:avLst/>
          </a:prstGeom>
          <a:noFill/>
          <a:ln>
            <a:noFill/>
          </a:ln>
        </p:spPr>
      </p:pic>
      <p:pic>
        <p:nvPicPr>
          <p:cNvPr descr="Erste Social Finance" id="972" name="Google Shape;972;g21cd0fc8ed3_0_254"/>
          <p:cNvPicPr preferRelativeResize="0"/>
          <p:nvPr/>
        </p:nvPicPr>
        <p:blipFill rotWithShape="1">
          <a:blip r:embed="rId5">
            <a:alphaModFix/>
          </a:blip>
          <a:srcRect b="24920" l="6035" r="8105" t="26914"/>
          <a:stretch/>
        </p:blipFill>
        <p:spPr>
          <a:xfrm>
            <a:off x="5079606" y="1615794"/>
            <a:ext cx="1138844" cy="638846"/>
          </a:xfrm>
          <a:prstGeom prst="rect">
            <a:avLst/>
          </a:prstGeom>
          <a:noFill/>
          <a:ln>
            <a:noFill/>
          </a:ln>
        </p:spPr>
      </p:pic>
      <p:pic>
        <p:nvPicPr>
          <p:cNvPr id="973" name="Google Shape;973;g21cd0fc8ed3_0_254"/>
          <p:cNvPicPr preferRelativeResize="0"/>
          <p:nvPr/>
        </p:nvPicPr>
        <p:blipFill rotWithShape="1">
          <a:blip r:embed="rId6">
            <a:alphaModFix/>
          </a:blip>
          <a:srcRect b="0" l="0" r="0" t="0"/>
          <a:stretch/>
        </p:blipFill>
        <p:spPr>
          <a:xfrm>
            <a:off x="282850" y="2264725"/>
            <a:ext cx="1785625" cy="437525"/>
          </a:xfrm>
          <a:prstGeom prst="rect">
            <a:avLst/>
          </a:prstGeom>
          <a:noFill/>
          <a:ln>
            <a:noFill/>
          </a:ln>
        </p:spPr>
      </p:pic>
      <p:pic>
        <p:nvPicPr>
          <p:cNvPr descr="storage.googleapis.com/endurance-apps-liip/medi..." id="974" name="Google Shape;974;g21cd0fc8ed3_0_254"/>
          <p:cNvPicPr preferRelativeResize="0"/>
          <p:nvPr/>
        </p:nvPicPr>
        <p:blipFill rotWithShape="1">
          <a:blip r:embed="rId7">
            <a:alphaModFix/>
          </a:blip>
          <a:srcRect b="0" l="0" r="0" t="0"/>
          <a:stretch/>
        </p:blipFill>
        <p:spPr>
          <a:xfrm>
            <a:off x="281475" y="2628475"/>
            <a:ext cx="1636650" cy="581600"/>
          </a:xfrm>
          <a:prstGeom prst="rect">
            <a:avLst/>
          </a:prstGeom>
          <a:noFill/>
          <a:ln>
            <a:noFill/>
          </a:ln>
        </p:spPr>
      </p:pic>
      <p:pic>
        <p:nvPicPr>
          <p:cNvPr id="975" name="Google Shape;975;g21cd0fc8ed3_0_254"/>
          <p:cNvPicPr preferRelativeResize="0"/>
          <p:nvPr/>
        </p:nvPicPr>
        <p:blipFill rotWithShape="1">
          <a:blip r:embed="rId8">
            <a:alphaModFix/>
          </a:blip>
          <a:srcRect b="0" l="0" r="0" t="0"/>
          <a:stretch/>
        </p:blipFill>
        <p:spPr>
          <a:xfrm>
            <a:off x="295652" y="3992100"/>
            <a:ext cx="1541174" cy="396600"/>
          </a:xfrm>
          <a:prstGeom prst="rect">
            <a:avLst/>
          </a:prstGeom>
          <a:noFill/>
          <a:ln>
            <a:noFill/>
          </a:ln>
        </p:spPr>
      </p:pic>
      <p:pic>
        <p:nvPicPr>
          <p:cNvPr descr="BNP Paribas Deutschland - eine europäische Bank, stark in Deutschland" id="976" name="Google Shape;976;g21cd0fc8ed3_0_254"/>
          <p:cNvPicPr preferRelativeResize="0"/>
          <p:nvPr/>
        </p:nvPicPr>
        <p:blipFill rotWithShape="1">
          <a:blip r:embed="rId9">
            <a:alphaModFix/>
          </a:blip>
          <a:srcRect b="0" l="0" r="0" t="0"/>
          <a:stretch/>
        </p:blipFill>
        <p:spPr>
          <a:xfrm>
            <a:off x="281724" y="3091325"/>
            <a:ext cx="1785625" cy="525325"/>
          </a:xfrm>
          <a:prstGeom prst="rect">
            <a:avLst/>
          </a:prstGeom>
          <a:noFill/>
          <a:ln>
            <a:noFill/>
          </a:ln>
        </p:spPr>
      </p:pic>
      <p:pic>
        <p:nvPicPr>
          <p:cNvPr id="977" name="Google Shape;977;g21cd0fc8ed3_0_254"/>
          <p:cNvPicPr preferRelativeResize="0"/>
          <p:nvPr/>
        </p:nvPicPr>
        <p:blipFill rotWithShape="1">
          <a:blip r:embed="rId10">
            <a:alphaModFix/>
          </a:blip>
          <a:srcRect b="0" l="8088" r="9123" t="12861"/>
          <a:stretch/>
        </p:blipFill>
        <p:spPr>
          <a:xfrm>
            <a:off x="311175" y="1368191"/>
            <a:ext cx="1556052" cy="600066"/>
          </a:xfrm>
          <a:prstGeom prst="rect">
            <a:avLst/>
          </a:prstGeom>
          <a:noFill/>
          <a:ln>
            <a:noFill/>
          </a:ln>
        </p:spPr>
      </p:pic>
      <p:pic>
        <p:nvPicPr>
          <p:cNvPr id="978" name="Google Shape;978;g21cd0fc8ed3_0_254"/>
          <p:cNvPicPr preferRelativeResize="0"/>
          <p:nvPr/>
        </p:nvPicPr>
        <p:blipFill rotWithShape="1">
          <a:blip r:embed="rId11">
            <a:alphaModFix/>
          </a:blip>
          <a:srcRect b="0" l="0" r="0" t="0"/>
          <a:stretch/>
        </p:blipFill>
        <p:spPr>
          <a:xfrm>
            <a:off x="281475" y="1897450"/>
            <a:ext cx="1871650" cy="437525"/>
          </a:xfrm>
          <a:prstGeom prst="rect">
            <a:avLst/>
          </a:prstGeom>
          <a:noFill/>
          <a:ln>
            <a:noFill/>
          </a:ln>
        </p:spPr>
      </p:pic>
      <p:pic>
        <p:nvPicPr>
          <p:cNvPr descr="CREDAL | 1819.brussels" id="979" name="Google Shape;979;g21cd0fc8ed3_0_254"/>
          <p:cNvPicPr preferRelativeResize="0"/>
          <p:nvPr/>
        </p:nvPicPr>
        <p:blipFill rotWithShape="1">
          <a:blip r:embed="rId12">
            <a:alphaModFix/>
          </a:blip>
          <a:srcRect b="0" l="0" r="0" t="0"/>
          <a:stretch/>
        </p:blipFill>
        <p:spPr>
          <a:xfrm>
            <a:off x="5615471" y="3014810"/>
            <a:ext cx="1233749" cy="873328"/>
          </a:xfrm>
          <a:prstGeom prst="rect">
            <a:avLst/>
          </a:prstGeom>
          <a:noFill/>
          <a:ln>
            <a:noFill/>
          </a:ln>
        </p:spPr>
      </p:pic>
      <p:pic>
        <p:nvPicPr>
          <p:cNvPr id="980" name="Google Shape;980;g21cd0fc8ed3_0_254"/>
          <p:cNvPicPr preferRelativeResize="0"/>
          <p:nvPr/>
        </p:nvPicPr>
        <p:blipFill rotWithShape="1">
          <a:blip r:embed="rId13">
            <a:alphaModFix/>
          </a:blip>
          <a:srcRect b="0" l="0" r="0" t="0"/>
          <a:stretch/>
        </p:blipFill>
        <p:spPr>
          <a:xfrm>
            <a:off x="6862320" y="2237143"/>
            <a:ext cx="2070385" cy="328119"/>
          </a:xfrm>
          <a:prstGeom prst="rect">
            <a:avLst/>
          </a:prstGeom>
          <a:noFill/>
          <a:ln>
            <a:noFill/>
          </a:ln>
        </p:spPr>
      </p:pic>
      <p:pic>
        <p:nvPicPr>
          <p:cNvPr id="981" name="Google Shape;981;g21cd0fc8ed3_0_254"/>
          <p:cNvPicPr preferRelativeResize="0"/>
          <p:nvPr/>
        </p:nvPicPr>
        <p:blipFill rotWithShape="1">
          <a:blip r:embed="rId14">
            <a:alphaModFix/>
          </a:blip>
          <a:srcRect b="0" l="0" r="0" t="0"/>
          <a:stretch/>
        </p:blipFill>
        <p:spPr>
          <a:xfrm>
            <a:off x="3537582" y="2751123"/>
            <a:ext cx="1828513" cy="961444"/>
          </a:xfrm>
          <a:prstGeom prst="rect">
            <a:avLst/>
          </a:prstGeom>
          <a:noFill/>
          <a:ln>
            <a:noFill/>
          </a:ln>
        </p:spPr>
      </p:pic>
      <p:pic>
        <p:nvPicPr>
          <p:cNvPr id="982" name="Google Shape;982;g21cd0fc8ed3_0_254"/>
          <p:cNvPicPr preferRelativeResize="0"/>
          <p:nvPr/>
        </p:nvPicPr>
        <p:blipFill rotWithShape="1">
          <a:blip r:embed="rId15">
            <a:alphaModFix/>
          </a:blip>
          <a:srcRect b="0" l="0" r="0" t="0"/>
          <a:stretch/>
        </p:blipFill>
        <p:spPr>
          <a:xfrm>
            <a:off x="6924003" y="2832946"/>
            <a:ext cx="1453422" cy="539617"/>
          </a:xfrm>
          <a:prstGeom prst="rect">
            <a:avLst/>
          </a:prstGeom>
          <a:noFill/>
          <a:ln>
            <a:noFill/>
          </a:ln>
        </p:spPr>
      </p:pic>
      <p:pic>
        <p:nvPicPr>
          <p:cNvPr id="983" name="Google Shape;983;g21cd0fc8ed3_0_254"/>
          <p:cNvPicPr preferRelativeResize="0"/>
          <p:nvPr/>
        </p:nvPicPr>
        <p:blipFill rotWithShape="1">
          <a:blip r:embed="rId16">
            <a:alphaModFix/>
          </a:blip>
          <a:srcRect b="0" l="0" r="0" t="0"/>
          <a:stretch/>
        </p:blipFill>
        <p:spPr>
          <a:xfrm>
            <a:off x="6600668" y="3579813"/>
            <a:ext cx="1785634" cy="777276"/>
          </a:xfrm>
          <a:prstGeom prst="rect">
            <a:avLst/>
          </a:prstGeom>
          <a:noFill/>
          <a:ln>
            <a:noFill/>
          </a:ln>
        </p:spPr>
      </p:pic>
      <p:pic>
        <p:nvPicPr>
          <p:cNvPr id="984" name="Google Shape;984;g21cd0fc8ed3_0_254"/>
          <p:cNvPicPr preferRelativeResize="0"/>
          <p:nvPr/>
        </p:nvPicPr>
        <p:blipFill rotWithShape="1">
          <a:blip r:embed="rId17">
            <a:alphaModFix/>
          </a:blip>
          <a:srcRect b="0" l="0" r="0" t="0"/>
          <a:stretch/>
        </p:blipFill>
        <p:spPr>
          <a:xfrm>
            <a:off x="3540508" y="3739092"/>
            <a:ext cx="754379" cy="754379"/>
          </a:xfrm>
          <a:prstGeom prst="rect">
            <a:avLst/>
          </a:prstGeom>
          <a:noFill/>
          <a:ln>
            <a:noFill/>
          </a:ln>
        </p:spPr>
      </p:pic>
      <p:sp>
        <p:nvSpPr>
          <p:cNvPr id="985" name="Google Shape;985;g21cd0fc8ed3_0_254"/>
          <p:cNvSpPr txBox="1"/>
          <p:nvPr/>
        </p:nvSpPr>
        <p:spPr>
          <a:xfrm>
            <a:off x="2884707" y="2262132"/>
            <a:ext cx="9582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700" u="none" cap="none" strike="noStrike">
                <a:solidFill>
                  <a:srgbClr val="000000"/>
                </a:solidFill>
                <a:latin typeface="Arial"/>
                <a:ea typeface="Arial"/>
                <a:cs typeface="Arial"/>
                <a:sym typeface="Arial"/>
              </a:rPr>
              <a:t>https://febea.org/</a:t>
            </a:r>
            <a:endParaRPr/>
          </a:p>
        </p:txBody>
      </p:sp>
      <p:pic>
        <p:nvPicPr>
          <p:cNvPr descr="FEBEA – Genossenschaft für Gemeinwohl" id="986" name="Google Shape;986;g21cd0fc8ed3_0_254"/>
          <p:cNvPicPr preferRelativeResize="0"/>
          <p:nvPr/>
        </p:nvPicPr>
        <p:blipFill rotWithShape="1">
          <a:blip r:embed="rId18">
            <a:alphaModFix/>
          </a:blip>
          <a:srcRect b="-2892" l="13400" r="2054" t="21412"/>
          <a:stretch/>
        </p:blipFill>
        <p:spPr>
          <a:xfrm>
            <a:off x="2736308" y="1576863"/>
            <a:ext cx="1502557" cy="724069"/>
          </a:xfrm>
          <a:prstGeom prst="rect">
            <a:avLst/>
          </a:prstGeom>
          <a:noFill/>
          <a:ln>
            <a:noFill/>
          </a:ln>
        </p:spPr>
      </p:pic>
      <p:pic>
        <p:nvPicPr>
          <p:cNvPr id="987" name="Google Shape;987;g21cd0fc8ed3_0_254"/>
          <p:cNvPicPr preferRelativeResize="0"/>
          <p:nvPr/>
        </p:nvPicPr>
        <p:blipFill rotWithShape="1">
          <a:blip r:embed="rId19">
            <a:alphaModFix/>
          </a:blip>
          <a:srcRect b="0" l="0" r="0" t="0"/>
          <a:stretch/>
        </p:blipFill>
        <p:spPr>
          <a:xfrm>
            <a:off x="4520634" y="2210964"/>
            <a:ext cx="1579478" cy="772517"/>
          </a:xfrm>
          <a:prstGeom prst="rect">
            <a:avLst/>
          </a:prstGeom>
          <a:noFill/>
          <a:ln>
            <a:noFill/>
          </a:ln>
        </p:spPr>
      </p:pic>
      <p:pic>
        <p:nvPicPr>
          <p:cNvPr id="988" name="Google Shape;988;g21cd0fc8ed3_0_254"/>
          <p:cNvPicPr preferRelativeResize="0"/>
          <p:nvPr/>
        </p:nvPicPr>
        <p:blipFill rotWithShape="1">
          <a:blip r:embed="rId20">
            <a:alphaModFix/>
          </a:blip>
          <a:srcRect b="0" l="0" r="0" t="0"/>
          <a:stretch/>
        </p:blipFill>
        <p:spPr>
          <a:xfrm>
            <a:off x="4375645" y="3968451"/>
            <a:ext cx="1842804" cy="564217"/>
          </a:xfrm>
          <a:prstGeom prst="rect">
            <a:avLst/>
          </a:prstGeom>
          <a:noFill/>
          <a:ln>
            <a:noFill/>
          </a:ln>
        </p:spPr>
      </p:pic>
      <p:pic>
        <p:nvPicPr>
          <p:cNvPr id="989" name="Google Shape;989;g21cd0fc8ed3_0_254"/>
          <p:cNvPicPr preferRelativeResize="0"/>
          <p:nvPr/>
        </p:nvPicPr>
        <p:blipFill rotWithShape="1">
          <a:blip r:embed="rId21">
            <a:alphaModFix/>
          </a:blip>
          <a:srcRect b="0" l="0" r="0" t="0"/>
          <a:stretch/>
        </p:blipFill>
        <p:spPr>
          <a:xfrm>
            <a:off x="6918521" y="1480369"/>
            <a:ext cx="1579478" cy="52122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g14a9ba76ca6_0_0"/>
          <p:cNvSpPr txBox="1"/>
          <p:nvPr>
            <p:ph type="title"/>
          </p:nvPr>
        </p:nvSpPr>
        <p:spPr>
          <a:xfrm>
            <a:off x="1349425" y="575950"/>
            <a:ext cx="7372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de financement -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Avis de non-responsabilité concernant les marchés de capitaux</a:t>
            </a:r>
            <a:endParaRPr sz="4500"/>
          </a:p>
        </p:txBody>
      </p:sp>
      <p:sp>
        <p:nvSpPr>
          <p:cNvPr id="995" name="Google Shape;995;g14a9ba76ca6_0_0"/>
          <p:cNvSpPr txBox="1"/>
          <p:nvPr>
            <p:ph idx="1" type="body"/>
          </p:nvPr>
        </p:nvSpPr>
        <p:spPr>
          <a:xfrm>
            <a:off x="1789400" y="1758750"/>
            <a:ext cx="6802800" cy="284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de-DE" sz="2000">
                <a:latin typeface="Calibri"/>
                <a:ea typeface="Calibri"/>
                <a:cs typeface="Calibri"/>
                <a:sym typeface="Calibri"/>
              </a:rPr>
              <a:t>Les marchés des capitaux, par le biais de l'émission d'actions et d'obligations, constituent une source importante de financement pour les petites et grandes entreprises, y compris les entreprises familiales et les PME. </a:t>
            </a:r>
            <a:endParaRPr sz="2000">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t/>
            </a:r>
            <a:endParaRPr sz="2000">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rPr lang="de-DE" sz="2000">
                <a:latin typeface="Calibri"/>
                <a:ea typeface="Calibri"/>
                <a:cs typeface="Calibri"/>
                <a:sym typeface="Calibri"/>
              </a:rPr>
              <a:t>Toutefois, il convient de noter que dans certaines juridictions, les entreprises sociales ne peuvent pas accéder aux marchés des capitaux, de sorte que ces options ne sont pas toujours disponibles. </a:t>
            </a:r>
            <a:endParaRPr sz="2000">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t/>
            </a:r>
            <a:endParaRPr sz="2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000">
              <a:latin typeface="Calibri"/>
              <a:ea typeface="Calibri"/>
              <a:cs typeface="Calibri"/>
              <a:sym typeface="Calibri"/>
            </a:endParaRPr>
          </a:p>
        </p:txBody>
      </p:sp>
      <p:pic>
        <p:nvPicPr>
          <p:cNvPr id="996" name="Google Shape;996;g14a9ba76ca6_0_0"/>
          <p:cNvPicPr preferRelativeResize="0"/>
          <p:nvPr/>
        </p:nvPicPr>
        <p:blipFill rotWithShape="1">
          <a:blip r:embed="rId3">
            <a:alphaModFix/>
          </a:blip>
          <a:srcRect b="0" l="54673" r="0" t="0"/>
          <a:stretch/>
        </p:blipFill>
        <p:spPr>
          <a:xfrm>
            <a:off x="93374" y="4768375"/>
            <a:ext cx="1696026" cy="358400"/>
          </a:xfrm>
          <a:prstGeom prst="rect">
            <a:avLst/>
          </a:prstGeom>
          <a:noFill/>
          <a:ln>
            <a:noFill/>
          </a:ln>
        </p:spPr>
      </p:pic>
      <p:pic>
        <p:nvPicPr>
          <p:cNvPr id="997" name="Google Shape;997;g14a9ba76ca6_0_0"/>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5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003" name="Google Shape;1003;p55"/>
          <p:cNvSpPr txBox="1"/>
          <p:nvPr>
            <p:ph idx="1" type="body"/>
          </p:nvPr>
        </p:nvSpPr>
        <p:spPr>
          <a:xfrm>
            <a:off x="209800" y="1566663"/>
            <a:ext cx="50793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Engagement à long terme des nouveaux investisseurs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Évaluation du marché une fois la société cotée et négociée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Avantages significatifs en termes d'image de marque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Avantages en matière de notation de crédit</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Pas d'obligation de trésorerie, sauf pour les dividendes</a:t>
            </a:r>
            <a:endParaRPr sz="2000">
              <a:latin typeface="Calibri"/>
              <a:ea typeface="Calibri"/>
              <a:cs typeface="Calibri"/>
              <a:sym typeface="Calibri"/>
            </a:endParaRPr>
          </a:p>
          <a:p>
            <a:pPr indent="0" lvl="0" marL="0" rtl="0" algn="l">
              <a:lnSpc>
                <a:spcPct val="100000"/>
              </a:lnSpc>
              <a:spcBef>
                <a:spcPts val="0"/>
              </a:spcBef>
              <a:spcAft>
                <a:spcPts val="0"/>
              </a:spcAft>
              <a:buNone/>
            </a:pPr>
            <a:r>
              <a:t/>
            </a:r>
            <a:endParaRPr sz="2000">
              <a:latin typeface="Calibri"/>
              <a:ea typeface="Calibri"/>
              <a:cs typeface="Calibri"/>
              <a:sym typeface="Calibri"/>
            </a:endParaRPr>
          </a:p>
          <a:p>
            <a:pPr indent="-228600" lvl="0" marL="457200" rtl="0" algn="l">
              <a:lnSpc>
                <a:spcPct val="100000"/>
              </a:lnSpc>
              <a:spcBef>
                <a:spcPts val="0"/>
              </a:spcBef>
              <a:spcAft>
                <a:spcPts val="0"/>
              </a:spcAft>
              <a:buSzPts val="2000"/>
              <a:buFont typeface="Calibri"/>
              <a:buNone/>
            </a:pPr>
            <a:r>
              <a:t/>
            </a:r>
            <a:endParaRPr sz="2000">
              <a:latin typeface="Calibri"/>
              <a:ea typeface="Calibri"/>
              <a:cs typeface="Calibri"/>
              <a:sym typeface="Calibri"/>
            </a:endParaRPr>
          </a:p>
        </p:txBody>
      </p:sp>
      <p:sp>
        <p:nvSpPr>
          <p:cNvPr id="1004" name="Google Shape;1004;p55"/>
          <p:cNvSpPr txBox="1"/>
          <p:nvPr>
            <p:ph idx="2" type="body"/>
          </p:nvPr>
        </p:nvSpPr>
        <p:spPr>
          <a:xfrm>
            <a:off x="5289100" y="1758750"/>
            <a:ext cx="4000500" cy="27780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Char char="●"/>
            </a:pPr>
            <a:r>
              <a:rPr lang="de-DE" sz="1900"/>
              <a:t>Avantages en matière de gouvernance d'entreprise </a:t>
            </a:r>
            <a:endParaRPr sz="1900"/>
          </a:p>
          <a:p>
            <a:pPr indent="-349250" lvl="0" marL="457200" rtl="0" algn="l">
              <a:lnSpc>
                <a:spcPct val="115000"/>
              </a:lnSpc>
              <a:spcBef>
                <a:spcPts val="0"/>
              </a:spcBef>
              <a:spcAft>
                <a:spcPts val="0"/>
              </a:spcAft>
              <a:buSzPts val="1900"/>
              <a:buChar char="●"/>
            </a:pPr>
            <a:r>
              <a:rPr lang="de-DE" sz="1900"/>
              <a:t>Niveaux d'efficacité plus élevés grâce à la surveillance du marché</a:t>
            </a:r>
            <a:endParaRPr sz="1900"/>
          </a:p>
          <a:p>
            <a:pPr indent="-349250" lvl="0" marL="457200" rtl="0" algn="l">
              <a:lnSpc>
                <a:spcPct val="115000"/>
              </a:lnSpc>
              <a:spcBef>
                <a:spcPts val="0"/>
              </a:spcBef>
              <a:spcAft>
                <a:spcPts val="0"/>
              </a:spcAft>
              <a:buSzPts val="1900"/>
              <a:buChar char="●"/>
            </a:pPr>
            <a:r>
              <a:rPr lang="de-DE" sz="1900"/>
              <a:t>l'administrateur externe apporte son savoir-faire et son expertise</a:t>
            </a:r>
            <a:endParaRPr sz="1900"/>
          </a:p>
          <a:p>
            <a:pPr indent="0" lvl="0" marL="0" rtl="0" algn="l">
              <a:lnSpc>
                <a:spcPct val="115000"/>
              </a:lnSpc>
              <a:spcBef>
                <a:spcPts val="0"/>
              </a:spcBef>
              <a:spcAft>
                <a:spcPts val="0"/>
              </a:spcAft>
              <a:buNone/>
            </a:pPr>
            <a:r>
              <a:t/>
            </a:r>
            <a:endParaRPr sz="1900"/>
          </a:p>
        </p:txBody>
      </p:sp>
      <p:pic>
        <p:nvPicPr>
          <p:cNvPr id="1005" name="Google Shape;1005;p55"/>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06" name="Google Shape;1006;p55"/>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007" name="Google Shape;1007;p55"/>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Marchés de capitaux - actions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5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External sources of finance</a:t>
            </a:r>
            <a:endParaRPr sz="4500"/>
          </a:p>
        </p:txBody>
      </p:sp>
      <p:sp>
        <p:nvSpPr>
          <p:cNvPr id="1013" name="Google Shape;1013;p56"/>
          <p:cNvSpPr txBox="1"/>
          <p:nvPr>
            <p:ph idx="1" type="body"/>
          </p:nvPr>
        </p:nvSpPr>
        <p:spPr>
          <a:xfrm>
            <a:off x="1701450" y="1758750"/>
            <a:ext cx="42723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Coût élevé pour accéder au marché - marketing, prospectus, conseillers, restructuration.</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Risque de ne pas attirer suffisamment d'investissements</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Risque de pression négative du marché sur la valeur des actions</a:t>
            </a:r>
            <a:endParaRPr sz="2000">
              <a:solidFill>
                <a:srgbClr val="FF0000"/>
              </a:solidFill>
              <a:latin typeface="Calibri"/>
              <a:ea typeface="Calibri"/>
              <a:cs typeface="Calibri"/>
              <a:sym typeface="Calibri"/>
            </a:endParaRPr>
          </a:p>
          <a:p>
            <a:pPr indent="-349250" lvl="0" marL="457200" rtl="0" algn="l">
              <a:spcBef>
                <a:spcPts val="0"/>
              </a:spcBef>
              <a:spcAft>
                <a:spcPts val="0"/>
              </a:spcAft>
              <a:buClr>
                <a:srgbClr val="FF0000"/>
              </a:buClr>
              <a:buSzPts val="1900"/>
              <a:buChar char="●"/>
            </a:pPr>
            <a:r>
              <a:rPr lang="de-DE" sz="1900">
                <a:solidFill>
                  <a:srgbClr val="FF0000"/>
                </a:solidFill>
              </a:rPr>
              <a:t>Obligations et coûts de conformité</a:t>
            </a:r>
            <a:endParaRPr sz="1900">
              <a:solidFill>
                <a:srgbClr val="FF0000"/>
              </a:solidFill>
            </a:endParaRPr>
          </a:p>
          <a:p>
            <a:pPr indent="-349250" lvl="0" marL="457200" rtl="0" algn="l">
              <a:spcBef>
                <a:spcPts val="0"/>
              </a:spcBef>
              <a:spcAft>
                <a:spcPts val="0"/>
              </a:spcAft>
              <a:buClr>
                <a:srgbClr val="FF0000"/>
              </a:buClr>
              <a:buSzPts val="1900"/>
              <a:buChar char="●"/>
            </a:pPr>
            <a:r>
              <a:rPr lang="de-DE" sz="1900">
                <a:solidFill>
                  <a:srgbClr val="FF0000"/>
                </a:solidFill>
              </a:rPr>
              <a:t>Pas d'avantages fiscaux</a:t>
            </a:r>
            <a:endParaRPr sz="2000">
              <a:solidFill>
                <a:srgbClr val="FF0000"/>
              </a:solidFill>
              <a:latin typeface="Calibri"/>
              <a:ea typeface="Calibri"/>
              <a:cs typeface="Calibri"/>
              <a:sym typeface="Calibri"/>
            </a:endParaRPr>
          </a:p>
        </p:txBody>
      </p:sp>
      <p:sp>
        <p:nvSpPr>
          <p:cNvPr id="1014" name="Google Shape;1014;p56"/>
          <p:cNvSpPr txBox="1"/>
          <p:nvPr>
            <p:ph idx="2" type="body"/>
          </p:nvPr>
        </p:nvSpPr>
        <p:spPr>
          <a:xfrm>
            <a:off x="5769325" y="1758750"/>
            <a:ext cx="3276000" cy="27780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FF0000"/>
              </a:buClr>
              <a:buSzPts val="1900"/>
              <a:buChar char="●"/>
            </a:pPr>
            <a:r>
              <a:rPr lang="de-DE" sz="1900">
                <a:solidFill>
                  <a:srgbClr val="FF0000"/>
                </a:solidFill>
              </a:rPr>
              <a:t>Problèmes liés aux actionnaires "externes" - dilution de la propriété / recherche du rendement des dividendes et non de la croissance à long terme.</a:t>
            </a:r>
            <a:endParaRPr sz="1900">
              <a:solidFill>
                <a:srgbClr val="FF0000"/>
              </a:solidFill>
            </a:endParaRPr>
          </a:p>
        </p:txBody>
      </p:sp>
      <p:pic>
        <p:nvPicPr>
          <p:cNvPr id="1015" name="Google Shape;1015;p56"/>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16" name="Google Shape;1016;p56"/>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017" name="Google Shape;1017;p56"/>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Marchés de capitaux - actions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idx="1" type="body"/>
          </p:nvPr>
        </p:nvSpPr>
        <p:spPr>
          <a:xfrm>
            <a:off x="1614089" y="1270738"/>
            <a:ext cx="7530000" cy="3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de-DE" sz="2100">
                <a:solidFill>
                  <a:schemeClr val="dk1"/>
                </a:solidFill>
              </a:rPr>
              <a:t>Sources de financement</a:t>
            </a:r>
            <a:endParaRPr b="1" sz="2100">
              <a:solidFill>
                <a:schemeClr val="dk1"/>
              </a:solidFill>
            </a:endParaRPr>
          </a:p>
          <a:p>
            <a:pPr indent="-88900" lvl="0" marL="35999" rtl="0" algn="l">
              <a:lnSpc>
                <a:spcPct val="100000"/>
              </a:lnSpc>
              <a:spcBef>
                <a:spcPts val="0"/>
              </a:spcBef>
              <a:spcAft>
                <a:spcPts val="0"/>
              </a:spcAft>
              <a:buSzPts val="1400"/>
              <a:buChar char="●"/>
            </a:pPr>
            <a:r>
              <a:rPr lang="de-DE"/>
              <a:t>Sources internes</a:t>
            </a:r>
            <a:endParaRPr/>
          </a:p>
          <a:p>
            <a:pPr indent="-88900" lvl="0" marL="35999" rtl="0" algn="l">
              <a:lnSpc>
                <a:spcPct val="100000"/>
              </a:lnSpc>
              <a:spcBef>
                <a:spcPts val="0"/>
              </a:spcBef>
              <a:spcAft>
                <a:spcPts val="0"/>
              </a:spcAft>
              <a:buSzPts val="1400"/>
              <a:buChar char="●"/>
            </a:pPr>
            <a:r>
              <a:rPr lang="de-DE"/>
              <a:t>Sources externes</a:t>
            </a:r>
            <a:endParaRPr/>
          </a:p>
          <a:p>
            <a:pPr indent="52900" lvl="0" marL="360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sz="2100">
                <a:solidFill>
                  <a:schemeClr val="dk1"/>
                </a:solidFill>
              </a:rPr>
              <a:t>La stratégie de financement et son impact sur votre entreprise</a:t>
            </a:r>
            <a:endParaRPr/>
          </a:p>
          <a:p>
            <a:pPr indent="-88900" lvl="0" marL="35999" rtl="0" algn="l">
              <a:lnSpc>
                <a:spcPct val="100000"/>
              </a:lnSpc>
              <a:spcBef>
                <a:spcPts val="0"/>
              </a:spcBef>
              <a:spcAft>
                <a:spcPts val="0"/>
              </a:spcAft>
              <a:buSzPts val="1400"/>
              <a:buChar char="●"/>
            </a:pPr>
            <a:r>
              <a:rPr lang="de-DE"/>
              <a:t>Mauvaise planification financière et estimations, court-termisme (quantité)</a:t>
            </a:r>
            <a:endParaRPr/>
          </a:p>
          <a:p>
            <a:pPr indent="-88900" lvl="0" marL="35999" rtl="0" algn="l">
              <a:lnSpc>
                <a:spcPct val="100000"/>
              </a:lnSpc>
              <a:spcBef>
                <a:spcPts val="0"/>
              </a:spcBef>
              <a:spcAft>
                <a:spcPts val="0"/>
              </a:spcAft>
              <a:buSzPts val="1400"/>
              <a:buChar char="●"/>
            </a:pPr>
            <a:r>
              <a:rPr lang="de-DE"/>
              <a:t>L'importance de trouver l'adéquation parfaite (ressources, partenaires financiers).</a:t>
            </a:r>
            <a:endParaRPr/>
          </a:p>
        </p:txBody>
      </p:sp>
      <p:pic>
        <p:nvPicPr>
          <p:cNvPr id="135" name="Google Shape;135;p4"/>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37" name="Google Shape;137;p4"/>
          <p:cNvSpPr txBox="1"/>
          <p:nvPr/>
        </p:nvSpPr>
        <p:spPr>
          <a:xfrm>
            <a:off x="2475825" y="531425"/>
            <a:ext cx="6321600" cy="63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1" lang="de-DE" sz="3000">
                <a:solidFill>
                  <a:schemeClr val="dk2"/>
                </a:solidFill>
                <a:latin typeface="Raleway"/>
                <a:ea typeface="Raleway"/>
                <a:cs typeface="Raleway"/>
                <a:sym typeface="Raleway"/>
              </a:rPr>
              <a:t>Index détaillé</a:t>
            </a:r>
            <a:endParaRPr b="1" sz="3000">
              <a:solidFill>
                <a:schemeClr val="dk2"/>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SzPts val="1100"/>
              <a:buFont typeface="Arial"/>
              <a:buNone/>
            </a:pPr>
            <a:r>
              <a:t/>
            </a:r>
            <a:endParaRPr b="1" sz="3000">
              <a:solidFill>
                <a:schemeClr val="dk2"/>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SzPts val="3000"/>
              <a:buFont typeface="Raleway"/>
              <a:buNone/>
            </a:pPr>
            <a:r>
              <a:t/>
            </a:r>
            <a:endParaRPr b="1" sz="3000">
              <a:solidFill>
                <a:schemeClr val="dk2"/>
              </a:solidFill>
              <a:latin typeface="Raleway"/>
              <a:ea typeface="Raleway"/>
              <a:cs typeface="Raleway"/>
              <a:sym typeface="Ralew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5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023" name="Google Shape;1023;p57"/>
          <p:cNvSpPr txBox="1"/>
          <p:nvPr>
            <p:ph idx="1" type="body"/>
          </p:nvPr>
        </p:nvSpPr>
        <p:spPr>
          <a:xfrm>
            <a:off x="221400" y="1566650"/>
            <a:ext cx="43506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Encaissement d'une somme forfaitaire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Le faible niveau des taux d'intérêt garantit un faible coupon pendant toute la durée de l'obligation.</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Un accès réussi au marché pourrait faciliter l'accès futur. </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Font typeface="Calibri"/>
              <a:buChar char="●"/>
            </a:pPr>
            <a:r>
              <a:rPr lang="de-DE" sz="2000">
                <a:latin typeface="Calibri"/>
                <a:ea typeface="Calibri"/>
                <a:cs typeface="Calibri"/>
                <a:sym typeface="Calibri"/>
              </a:rPr>
              <a:t>Possibilité de reconduire la dette à l'échéance</a:t>
            </a:r>
            <a:endParaRPr sz="2000">
              <a:latin typeface="Calibri"/>
              <a:ea typeface="Calibri"/>
              <a:cs typeface="Calibri"/>
              <a:sym typeface="Calibri"/>
            </a:endParaRPr>
          </a:p>
          <a:p>
            <a:pPr indent="0" lvl="0" marL="0" rtl="0" algn="l">
              <a:lnSpc>
                <a:spcPct val="100000"/>
              </a:lnSpc>
              <a:spcBef>
                <a:spcPts val="0"/>
              </a:spcBef>
              <a:spcAft>
                <a:spcPts val="0"/>
              </a:spcAft>
              <a:buNone/>
            </a:pPr>
            <a:r>
              <a:t/>
            </a:r>
            <a:endParaRPr sz="2000">
              <a:latin typeface="Calibri"/>
              <a:ea typeface="Calibri"/>
              <a:cs typeface="Calibri"/>
              <a:sym typeface="Calibri"/>
            </a:endParaRPr>
          </a:p>
        </p:txBody>
      </p:sp>
      <p:sp>
        <p:nvSpPr>
          <p:cNvPr id="1024" name="Google Shape;1024;p57"/>
          <p:cNvSpPr txBox="1"/>
          <p:nvPr>
            <p:ph idx="2" type="body"/>
          </p:nvPr>
        </p:nvSpPr>
        <p:spPr>
          <a:xfrm>
            <a:off x="4572000" y="1606350"/>
            <a:ext cx="44733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Les intérêts payés sont déductibles des impôts</a:t>
            </a:r>
            <a:endParaRPr sz="1900"/>
          </a:p>
          <a:p>
            <a:pPr indent="-336550" lvl="0" marL="457200" rtl="0" algn="l">
              <a:lnSpc>
                <a:spcPct val="115000"/>
              </a:lnSpc>
              <a:spcBef>
                <a:spcPts val="0"/>
              </a:spcBef>
              <a:spcAft>
                <a:spcPts val="0"/>
              </a:spcAft>
              <a:buSzPts val="1700"/>
              <a:buChar char="●"/>
            </a:pPr>
            <a:r>
              <a:rPr lang="de-DE" sz="1900"/>
              <a:t>Pas de dilution de la propriété</a:t>
            </a:r>
            <a:endParaRPr sz="1900"/>
          </a:p>
          <a:p>
            <a:pPr indent="-336550" lvl="0" marL="457200" rtl="0" algn="l">
              <a:lnSpc>
                <a:spcPct val="115000"/>
              </a:lnSpc>
              <a:spcBef>
                <a:spcPts val="0"/>
              </a:spcBef>
              <a:spcAft>
                <a:spcPts val="0"/>
              </a:spcAft>
              <a:buSzPts val="1700"/>
              <a:buChar char="●"/>
            </a:pPr>
            <a:r>
              <a:rPr lang="de-DE" sz="1900"/>
              <a:t>Les investisseurs aiment les obligations</a:t>
            </a:r>
            <a:endParaRPr sz="1900"/>
          </a:p>
          <a:p>
            <a:pPr indent="-336550" lvl="0" marL="457200" rtl="0" algn="l">
              <a:lnSpc>
                <a:spcPct val="115000"/>
              </a:lnSpc>
              <a:spcBef>
                <a:spcPts val="0"/>
              </a:spcBef>
              <a:spcAft>
                <a:spcPts val="0"/>
              </a:spcAft>
              <a:buSzPts val="1700"/>
              <a:buChar char="●"/>
            </a:pPr>
            <a:r>
              <a:rPr lang="de-DE" sz="1900"/>
              <a:t>Diverses options pour structurer les conditions des obligations (par exemple, vanille, durée, remboursable).</a:t>
            </a:r>
            <a:endParaRPr sz="1900"/>
          </a:p>
        </p:txBody>
      </p:sp>
      <p:pic>
        <p:nvPicPr>
          <p:cNvPr id="1025" name="Google Shape;1025;p57"/>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26" name="Google Shape;1026;p57"/>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027" name="Google Shape;1027;p57"/>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Marchés des capitaux - Obligations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9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033" name="Google Shape;1033;p96"/>
          <p:cNvSpPr txBox="1"/>
          <p:nvPr>
            <p:ph idx="1" type="body"/>
          </p:nvPr>
        </p:nvSpPr>
        <p:spPr>
          <a:xfrm>
            <a:off x="1251650" y="1530150"/>
            <a:ext cx="4311300" cy="32382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Coût de la mise sur le marché (prospectus, conseillers, restructuration éventuelle, conformité, gouvernance d'entreprise). </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Risque d'échec de la vente de l'émission obligataire</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Nécessité d'un flux de trésorerie important à l'approche de l'échéance des obligations</a:t>
            </a:r>
            <a:endParaRPr sz="2000">
              <a:solidFill>
                <a:srgbClr val="FF0000"/>
              </a:solidFill>
              <a:latin typeface="Calibri"/>
              <a:ea typeface="Calibri"/>
              <a:cs typeface="Calibri"/>
              <a:sym typeface="Calibri"/>
            </a:endParaRPr>
          </a:p>
        </p:txBody>
      </p:sp>
      <p:sp>
        <p:nvSpPr>
          <p:cNvPr id="1034" name="Google Shape;1034;p96"/>
          <p:cNvSpPr txBox="1"/>
          <p:nvPr>
            <p:ph idx="2" type="body"/>
          </p:nvPr>
        </p:nvSpPr>
        <p:spPr>
          <a:xfrm>
            <a:off x="5562950" y="1530150"/>
            <a:ext cx="3384600" cy="27780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FF0000"/>
              </a:buClr>
              <a:buSzPts val="1900"/>
              <a:buChar char="●"/>
            </a:pPr>
            <a:r>
              <a:rPr lang="de-DE" sz="1900">
                <a:solidFill>
                  <a:srgbClr val="FF0000"/>
                </a:solidFill>
              </a:rPr>
              <a:t>La modification (l'augmentation) des taux d'intérêt pourrait affecter les options de refinancement/renouvellement.</a:t>
            </a:r>
            <a:endParaRPr sz="1900">
              <a:solidFill>
                <a:srgbClr val="FF0000"/>
              </a:solidFill>
            </a:endParaRPr>
          </a:p>
          <a:p>
            <a:pPr indent="-349250" lvl="0" marL="457200" rtl="0" algn="l">
              <a:lnSpc>
                <a:spcPct val="115000"/>
              </a:lnSpc>
              <a:spcBef>
                <a:spcPts val="0"/>
              </a:spcBef>
              <a:spcAft>
                <a:spcPts val="0"/>
              </a:spcAft>
              <a:buClr>
                <a:srgbClr val="FF0000"/>
              </a:buClr>
              <a:buSzPts val="1900"/>
              <a:buChar char="●"/>
            </a:pPr>
            <a:r>
              <a:rPr lang="de-DE" sz="1900">
                <a:solidFill>
                  <a:srgbClr val="FF0000"/>
                </a:solidFill>
              </a:rPr>
              <a:t>Les forces du marché pourraient affecter la valeur de la marque</a:t>
            </a:r>
            <a:endParaRPr sz="1900">
              <a:solidFill>
                <a:srgbClr val="FF0000"/>
              </a:solidFill>
            </a:endParaRPr>
          </a:p>
        </p:txBody>
      </p:sp>
      <p:pic>
        <p:nvPicPr>
          <p:cNvPr id="1035" name="Google Shape;1035;p96"/>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36" name="Google Shape;1036;p96"/>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037" name="Google Shape;1037;p96"/>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Marchés des capitaux - Obligations</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97"/>
          <p:cNvSpPr txBox="1"/>
          <p:nvPr>
            <p:ph type="title"/>
          </p:nvPr>
        </p:nvSpPr>
        <p:spPr>
          <a:xfrm>
            <a:off x="649277" y="779536"/>
            <a:ext cx="6699300" cy="20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100"/>
              <a:buFont typeface="Arial"/>
              <a:buNone/>
            </a:pPr>
            <a:r>
              <a:rPr lang="de-DE"/>
              <a:t>Financement extérieur - Instruments de financement</a:t>
            </a:r>
            <a:br>
              <a:rPr lang="de-DE"/>
            </a:br>
            <a:endParaRPr/>
          </a:p>
        </p:txBody>
      </p:sp>
      <p:grpSp>
        <p:nvGrpSpPr>
          <p:cNvPr id="1044" name="Google Shape;1044;p97"/>
          <p:cNvGrpSpPr/>
          <p:nvPr/>
        </p:nvGrpSpPr>
        <p:grpSpPr>
          <a:xfrm>
            <a:off x="1763567" y="1723506"/>
            <a:ext cx="5548677" cy="2010784"/>
            <a:chOff x="2483768" y="2966755"/>
            <a:chExt cx="4391861" cy="2022922"/>
          </a:xfrm>
        </p:grpSpPr>
        <p:sp>
          <p:nvSpPr>
            <p:cNvPr id="1045" name="Google Shape;1045;p97"/>
            <p:cNvSpPr/>
            <p:nvPr/>
          </p:nvSpPr>
          <p:spPr>
            <a:xfrm>
              <a:off x="3492408" y="3212886"/>
              <a:ext cx="2160300" cy="1440000"/>
            </a:xfrm>
            <a:prstGeom prst="triangle">
              <a:avLst>
                <a:gd fmla="val 50000" name="adj"/>
              </a:avLst>
            </a:prstGeom>
            <a:solidFill>
              <a:srgbClr val="DDE3F1"/>
            </a:solidFill>
            <a:ln cap="flat" cmpd="sng" w="19050">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046" name="Google Shape;1046;p97"/>
            <p:cNvSpPr txBox="1"/>
            <p:nvPr/>
          </p:nvSpPr>
          <p:spPr>
            <a:xfrm>
              <a:off x="3870138" y="2966755"/>
              <a:ext cx="13680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lang="de-DE" sz="1350">
                  <a:solidFill>
                    <a:schemeClr val="dk1"/>
                  </a:solidFill>
                </a:rPr>
                <a:t>Dons, subventions</a:t>
              </a:r>
              <a:endParaRPr b="1" i="0" sz="1350" u="none" cap="none" strike="noStrike">
                <a:solidFill>
                  <a:schemeClr val="dk1"/>
                </a:solidFill>
                <a:latin typeface="Arial"/>
                <a:ea typeface="Arial"/>
                <a:cs typeface="Arial"/>
                <a:sym typeface="Arial"/>
              </a:endParaRPr>
            </a:p>
          </p:txBody>
        </p:sp>
        <p:sp>
          <p:nvSpPr>
            <p:cNvPr id="1047" name="Google Shape;1047;p97"/>
            <p:cNvSpPr txBox="1"/>
            <p:nvPr/>
          </p:nvSpPr>
          <p:spPr>
            <a:xfrm>
              <a:off x="2483768" y="4658234"/>
              <a:ext cx="13680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lang="de-DE" sz="1350">
                  <a:solidFill>
                    <a:schemeClr val="dk1"/>
                  </a:solidFill>
                </a:rPr>
                <a:t>Fonds propres</a:t>
              </a:r>
              <a:endParaRPr b="0" i="0" sz="1400" u="none" cap="none" strike="noStrike">
                <a:solidFill>
                  <a:srgbClr val="000000"/>
                </a:solidFill>
                <a:latin typeface="Arial"/>
                <a:ea typeface="Arial"/>
                <a:cs typeface="Arial"/>
                <a:sym typeface="Arial"/>
              </a:endParaRPr>
            </a:p>
          </p:txBody>
        </p:sp>
        <p:sp>
          <p:nvSpPr>
            <p:cNvPr id="1048" name="Google Shape;1048;p97"/>
            <p:cNvSpPr txBox="1"/>
            <p:nvPr/>
          </p:nvSpPr>
          <p:spPr>
            <a:xfrm>
              <a:off x="5507629" y="4658234"/>
              <a:ext cx="13680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1" lang="de-DE" sz="1350">
                  <a:solidFill>
                    <a:schemeClr val="dk1"/>
                  </a:solidFill>
                </a:rPr>
                <a:t>Capital de la dette</a:t>
              </a:r>
              <a:endParaRPr b="0" i="0" sz="1400" u="none" cap="none" strike="noStrike">
                <a:solidFill>
                  <a:srgbClr val="000000"/>
                </a:solidFill>
                <a:latin typeface="Arial"/>
                <a:ea typeface="Arial"/>
                <a:cs typeface="Arial"/>
                <a:sym typeface="Arial"/>
              </a:endParaRPr>
            </a:p>
          </p:txBody>
        </p:sp>
        <p:sp>
          <p:nvSpPr>
            <p:cNvPr id="1049" name="Google Shape;1049;p97"/>
            <p:cNvSpPr txBox="1"/>
            <p:nvPr/>
          </p:nvSpPr>
          <p:spPr>
            <a:xfrm>
              <a:off x="3851762" y="4687877"/>
              <a:ext cx="1440600" cy="30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lang="de-DE" sz="1350">
                  <a:solidFill>
                    <a:schemeClr val="dk1"/>
                  </a:solidFill>
                </a:rPr>
                <a:t>Capital mezzanine</a:t>
              </a:r>
              <a:endParaRPr b="0" i="0" sz="1400" u="none" cap="none" strike="noStrike">
                <a:solidFill>
                  <a:srgbClr val="000000"/>
                </a:solidFill>
                <a:latin typeface="Arial"/>
                <a:ea typeface="Arial"/>
                <a:cs typeface="Arial"/>
                <a:sym typeface="Arial"/>
              </a:endParaRPr>
            </a:p>
          </p:txBody>
        </p:sp>
        <p:cxnSp>
          <p:nvCxnSpPr>
            <p:cNvPr id="1050" name="Google Shape;1050;p97"/>
            <p:cNvCxnSpPr/>
            <p:nvPr/>
          </p:nvCxnSpPr>
          <p:spPr>
            <a:xfrm rot="10800000">
              <a:off x="3636244" y="4797467"/>
              <a:ext cx="288000" cy="900"/>
            </a:xfrm>
            <a:prstGeom prst="straightConnector1">
              <a:avLst/>
            </a:prstGeom>
            <a:noFill/>
            <a:ln cap="flat" cmpd="sng" w="9525">
              <a:solidFill>
                <a:schemeClr val="dk1"/>
              </a:solidFill>
              <a:prstDash val="solid"/>
              <a:round/>
              <a:headEnd len="sm" w="sm" type="none"/>
              <a:tailEnd len="med" w="med" type="triangle"/>
            </a:ln>
          </p:spPr>
        </p:cxnSp>
        <p:cxnSp>
          <p:nvCxnSpPr>
            <p:cNvPr id="1051" name="Google Shape;1051;p97"/>
            <p:cNvCxnSpPr/>
            <p:nvPr/>
          </p:nvCxnSpPr>
          <p:spPr>
            <a:xfrm rot="10800000">
              <a:off x="5219646" y="4797467"/>
              <a:ext cx="288000" cy="900"/>
            </a:xfrm>
            <a:prstGeom prst="straightConnector1">
              <a:avLst/>
            </a:prstGeom>
            <a:noFill/>
            <a:ln cap="flat" cmpd="sng" w="9525">
              <a:solidFill>
                <a:schemeClr val="dk1"/>
              </a:solidFill>
              <a:prstDash val="solid"/>
              <a:round/>
              <a:headEnd len="med" w="med" type="triangle"/>
              <a:tailEnd len="sm" w="sm" type="none"/>
            </a:ln>
          </p:spPr>
        </p:cxnSp>
        <p:sp>
          <p:nvSpPr>
            <p:cNvPr id="1052" name="Google Shape;1052;p97"/>
            <p:cNvSpPr txBox="1"/>
            <p:nvPr/>
          </p:nvSpPr>
          <p:spPr>
            <a:xfrm>
              <a:off x="3888010" y="3878280"/>
              <a:ext cx="1368000" cy="720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100"/>
                <a:buFont typeface="Arial"/>
                <a:buNone/>
              </a:pPr>
              <a:r>
                <a:rPr lang="de-DE" sz="1350">
                  <a:solidFill>
                    <a:schemeClr val="dk1"/>
                  </a:solidFill>
                </a:rPr>
                <a:t>Capital hybride</a:t>
              </a:r>
              <a:endParaRPr sz="1350">
                <a:solidFill>
                  <a:schemeClr val="dk1"/>
                </a:solidFill>
              </a:endParaRPr>
            </a:p>
            <a:p>
              <a:pPr indent="0" lvl="0" marL="0" marR="0" rtl="0" algn="ctr">
                <a:lnSpc>
                  <a:spcPct val="100000"/>
                </a:lnSpc>
                <a:spcBef>
                  <a:spcPts val="0"/>
                </a:spcBef>
                <a:spcAft>
                  <a:spcPts val="0"/>
                </a:spcAft>
                <a:buClr>
                  <a:schemeClr val="dk2"/>
                </a:buClr>
                <a:buSzPts val="1100"/>
                <a:buFont typeface="Arial"/>
                <a:buNone/>
              </a:pPr>
              <a:r>
                <a:t/>
              </a:r>
              <a:endParaRPr sz="1350">
                <a:solidFill>
                  <a:schemeClr val="dk1"/>
                </a:solidFill>
              </a:endParaRPr>
            </a:p>
            <a:p>
              <a:pPr indent="0" lvl="0" marL="0" marR="0" rtl="0" algn="ctr">
                <a:lnSpc>
                  <a:spcPct val="100000"/>
                </a:lnSpc>
                <a:spcBef>
                  <a:spcPts val="0"/>
                </a:spcBef>
                <a:spcAft>
                  <a:spcPts val="0"/>
                </a:spcAft>
                <a:buClr>
                  <a:srgbClr val="000000"/>
                </a:buClr>
                <a:buSzPts val="1350"/>
                <a:buFont typeface="Arial"/>
                <a:buNone/>
              </a:pPr>
              <a:r>
                <a:t/>
              </a:r>
              <a:endParaRPr sz="1350">
                <a:solidFill>
                  <a:schemeClr val="dk1"/>
                </a:solidFill>
              </a:endParaRPr>
            </a:p>
          </p:txBody>
        </p:sp>
        <p:cxnSp>
          <p:nvCxnSpPr>
            <p:cNvPr id="1053" name="Google Shape;1053;p97"/>
            <p:cNvCxnSpPr/>
            <p:nvPr/>
          </p:nvCxnSpPr>
          <p:spPr>
            <a:xfrm flipH="1">
              <a:off x="3851898" y="4222563"/>
              <a:ext cx="431700" cy="286500"/>
            </a:xfrm>
            <a:prstGeom prst="straightConnector1">
              <a:avLst/>
            </a:prstGeom>
            <a:noFill/>
            <a:ln cap="flat" cmpd="sng" w="9525">
              <a:solidFill>
                <a:schemeClr val="dk1"/>
              </a:solidFill>
              <a:prstDash val="solid"/>
              <a:round/>
              <a:headEnd len="sm" w="sm" type="none"/>
              <a:tailEnd len="med" w="med" type="triangle"/>
            </a:ln>
          </p:spPr>
        </p:cxnSp>
        <p:cxnSp>
          <p:nvCxnSpPr>
            <p:cNvPr id="1054" name="Google Shape;1054;p97"/>
            <p:cNvCxnSpPr/>
            <p:nvPr/>
          </p:nvCxnSpPr>
          <p:spPr>
            <a:xfrm>
              <a:off x="4913488" y="4229750"/>
              <a:ext cx="431700" cy="288300"/>
            </a:xfrm>
            <a:prstGeom prst="straightConnector1">
              <a:avLst/>
            </a:prstGeom>
            <a:noFill/>
            <a:ln cap="flat" cmpd="sng" w="9525">
              <a:solidFill>
                <a:schemeClr val="dk1"/>
              </a:solidFill>
              <a:prstDash val="solid"/>
              <a:round/>
              <a:headEnd len="sm" w="sm" type="none"/>
              <a:tailEnd len="med" w="med" type="triangle"/>
            </a:ln>
          </p:spPr>
        </p:cxnSp>
        <p:cxnSp>
          <p:nvCxnSpPr>
            <p:cNvPr id="1055" name="Google Shape;1055;p97"/>
            <p:cNvCxnSpPr/>
            <p:nvPr/>
          </p:nvCxnSpPr>
          <p:spPr>
            <a:xfrm rot="-5400000">
              <a:off x="4347323" y="3572689"/>
              <a:ext cx="432000" cy="0"/>
            </a:xfrm>
            <a:prstGeom prst="straightConnector1">
              <a:avLst/>
            </a:prstGeom>
            <a:noFill/>
            <a:ln cap="flat" cmpd="sng" w="9525">
              <a:solidFill>
                <a:schemeClr val="dk1"/>
              </a:solidFill>
              <a:prstDash val="solid"/>
              <a:round/>
              <a:headEnd len="sm" w="sm" type="none"/>
              <a:tailEnd len="med" w="med" type="triangle"/>
            </a:ln>
          </p:spPr>
        </p:cxnSp>
      </p:grpSp>
      <p:sp>
        <p:nvSpPr>
          <p:cNvPr id="1056" name="Google Shape;1056;p97"/>
          <p:cNvSpPr txBox="1"/>
          <p:nvPr/>
        </p:nvSpPr>
        <p:spPr>
          <a:xfrm>
            <a:off x="1015901" y="4024373"/>
            <a:ext cx="6266100" cy="30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75"/>
              <a:buFont typeface="Arial"/>
              <a:buNone/>
            </a:pPr>
            <a:r>
              <a:rPr b="0" i="0" lang="de-DE" sz="675" u="none" cap="none" strike="noStrike">
                <a:solidFill>
                  <a:schemeClr val="dk1"/>
                </a:solidFill>
                <a:latin typeface="Arial"/>
                <a:ea typeface="Arial"/>
                <a:cs typeface="Arial"/>
                <a:sym typeface="Arial"/>
              </a:rPr>
              <a:t>Source: Achleitner, A. K., Spiess-Knafl, W., &amp; Volk, S. (2011). Finanzierung von Social Enterprises–Neue Herausforderungen für die Finanzmärkte. </a:t>
            </a:r>
            <a:r>
              <a:rPr b="0" i="1" lang="de-DE" sz="675" u="none" cap="none" strike="noStrike">
                <a:solidFill>
                  <a:schemeClr val="dk1"/>
                </a:solidFill>
                <a:latin typeface="Arial"/>
                <a:ea typeface="Arial"/>
                <a:cs typeface="Arial"/>
                <a:sym typeface="Arial"/>
              </a:rPr>
              <a:t>Social Entrepreneurship–Social Business: Für die Gesellschaft unternehmen</a:t>
            </a:r>
            <a:r>
              <a:rPr b="0" i="0" lang="de-DE" sz="675" u="none" cap="none" strike="noStrike">
                <a:solidFill>
                  <a:schemeClr val="dk1"/>
                </a:solidFill>
                <a:latin typeface="Arial"/>
                <a:ea typeface="Arial"/>
                <a:cs typeface="Arial"/>
                <a:sym typeface="Arial"/>
              </a:rPr>
              <a:t>, 269-286.</a:t>
            </a:r>
            <a:endParaRPr b="0" i="0" sz="675" u="none" cap="none" strike="noStrike">
              <a:solidFill>
                <a:schemeClr val="dk1"/>
              </a:solidFill>
              <a:latin typeface="Arial"/>
              <a:ea typeface="Arial"/>
              <a:cs typeface="Arial"/>
              <a:sym typeface="Arial"/>
            </a:endParaRPr>
          </a:p>
        </p:txBody>
      </p:sp>
      <p:sp>
        <p:nvSpPr>
          <p:cNvPr id="1057" name="Google Shape;1057;p97"/>
          <p:cNvSpPr txBox="1"/>
          <p:nvPr/>
        </p:nvSpPr>
        <p:spPr>
          <a:xfrm>
            <a:off x="928662" y="789552"/>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9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063" name="Google Shape;1063;p98"/>
          <p:cNvSpPr txBox="1"/>
          <p:nvPr>
            <p:ph idx="1" type="body"/>
          </p:nvPr>
        </p:nvSpPr>
        <p:spPr>
          <a:xfrm>
            <a:off x="1212525" y="1846325"/>
            <a:ext cx="39594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Il peut s'agir d'instruments spécialisés qui ne conviennent pas nécessairement à l'ensemble du public cible.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Il peut s'agir par exemple d'obligations convertibles, d'actions préférentielles ou d'obligations à très long terme.</a:t>
            </a:r>
            <a:endParaRPr sz="2000">
              <a:latin typeface="Calibri"/>
              <a:ea typeface="Calibri"/>
              <a:cs typeface="Calibri"/>
              <a:sym typeface="Calibri"/>
            </a:endParaRPr>
          </a:p>
        </p:txBody>
      </p:sp>
      <p:sp>
        <p:nvSpPr>
          <p:cNvPr id="1064" name="Google Shape;1064;p98"/>
          <p:cNvSpPr txBox="1"/>
          <p:nvPr>
            <p:ph idx="2" type="body"/>
          </p:nvPr>
        </p:nvSpPr>
        <p:spPr>
          <a:xfrm>
            <a:off x="5299950" y="1758750"/>
            <a:ext cx="37452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900">
                <a:solidFill>
                  <a:srgbClr val="FF0000"/>
                </a:solidFill>
              </a:rPr>
              <a:t>Ces instruments offrent souvent un rendement plus élevé (coupon) car ils sont plus risqués. </a:t>
            </a:r>
            <a:endParaRPr sz="1900">
              <a:solidFill>
                <a:srgbClr val="FF0000"/>
              </a:solidFill>
            </a:endParaRPr>
          </a:p>
          <a:p>
            <a:pPr indent="-336550" lvl="0" marL="457200" rtl="0" algn="l">
              <a:lnSpc>
                <a:spcPct val="115000"/>
              </a:lnSpc>
              <a:spcBef>
                <a:spcPts val="0"/>
              </a:spcBef>
              <a:spcAft>
                <a:spcPts val="0"/>
              </a:spcAft>
              <a:buClr>
                <a:srgbClr val="FF0000"/>
              </a:buClr>
              <a:buSzPts val="1700"/>
              <a:buChar char="●"/>
            </a:pPr>
            <a:r>
              <a:rPr lang="de-DE" sz="1900">
                <a:solidFill>
                  <a:srgbClr val="FF0000"/>
                </a:solidFill>
              </a:rPr>
              <a:t>Le marché de ces instruments est principalement constitué d'investisseurs institutionnels.</a:t>
            </a:r>
            <a:endParaRPr sz="1900">
              <a:solidFill>
                <a:srgbClr val="FF0000"/>
              </a:solidFill>
            </a:endParaRPr>
          </a:p>
        </p:txBody>
      </p:sp>
      <p:pic>
        <p:nvPicPr>
          <p:cNvPr id="1065" name="Google Shape;1065;p98"/>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66" name="Google Shape;1066;p98"/>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067" name="Google Shape;1067;p98"/>
          <p:cNvSpPr txBox="1"/>
          <p:nvPr>
            <p:ph idx="1" type="body"/>
          </p:nvPr>
        </p:nvSpPr>
        <p:spPr>
          <a:xfrm>
            <a:off x="2400250" y="1166825"/>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Solutions hybrides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99"/>
          <p:cNvSpPr txBox="1"/>
          <p:nvPr>
            <p:ph type="title"/>
          </p:nvPr>
        </p:nvSpPr>
        <p:spPr>
          <a:xfrm>
            <a:off x="1871675" y="531425"/>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073" name="Google Shape;1073;p99"/>
          <p:cNvSpPr txBox="1"/>
          <p:nvPr>
            <p:ph idx="1" type="body"/>
          </p:nvPr>
        </p:nvSpPr>
        <p:spPr>
          <a:xfrm>
            <a:off x="718275" y="1641425"/>
            <a:ext cx="39789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Le crowdfunding repose sur de nombreux investissements de faible valeur réalisés par des particuliers.</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L'incitation à investir est généralement d'ordre émotionnel et non financier.</a:t>
            </a:r>
            <a:endParaRPr sz="2000">
              <a:latin typeface="Calibri"/>
              <a:ea typeface="Calibri"/>
              <a:cs typeface="Calibri"/>
              <a:sym typeface="Calibri"/>
            </a:endParaRPr>
          </a:p>
          <a:p>
            <a:pPr indent="-228600" lvl="0" marL="457200" rtl="0" algn="l">
              <a:lnSpc>
                <a:spcPct val="100000"/>
              </a:lnSpc>
              <a:spcBef>
                <a:spcPts val="0"/>
              </a:spcBef>
              <a:spcAft>
                <a:spcPts val="0"/>
              </a:spcAft>
              <a:buSzPts val="2000"/>
              <a:buFont typeface="Calibri"/>
              <a:buNone/>
            </a:pPr>
            <a:r>
              <a:t/>
            </a:r>
            <a:endParaRPr sz="2000">
              <a:latin typeface="Calibri"/>
              <a:ea typeface="Calibri"/>
              <a:cs typeface="Calibri"/>
              <a:sym typeface="Calibri"/>
            </a:endParaRPr>
          </a:p>
        </p:txBody>
      </p:sp>
      <p:sp>
        <p:nvSpPr>
          <p:cNvPr id="1074" name="Google Shape;1074;p99"/>
          <p:cNvSpPr txBox="1"/>
          <p:nvPr>
            <p:ph idx="2" type="body"/>
          </p:nvPr>
        </p:nvSpPr>
        <p:spPr>
          <a:xfrm>
            <a:off x="4877000" y="1675625"/>
            <a:ext cx="40971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Le capital cible levé peut atteindre 5 millions d'euros, mais est souvent nettement inférieur.</a:t>
            </a:r>
            <a:endParaRPr sz="2000">
              <a:latin typeface="Calibri"/>
              <a:ea typeface="Calibri"/>
              <a:cs typeface="Calibri"/>
              <a:sym typeface="Calibri"/>
            </a:endParaRPr>
          </a:p>
          <a:p>
            <a:pPr indent="-336550" lvl="0" marL="457200" rtl="0" algn="l">
              <a:lnSpc>
                <a:spcPct val="115000"/>
              </a:lnSpc>
              <a:spcBef>
                <a:spcPts val="0"/>
              </a:spcBef>
              <a:spcAft>
                <a:spcPts val="0"/>
              </a:spcAft>
              <a:buSzPts val="1700"/>
              <a:buChar char="●"/>
            </a:pPr>
            <a:r>
              <a:rPr lang="de-DE" sz="2000">
                <a:latin typeface="Calibri"/>
                <a:ea typeface="Calibri"/>
                <a:cs typeface="Calibri"/>
                <a:sym typeface="Calibri"/>
              </a:rPr>
              <a:t>Il s'agit d'un processus relativement peu coûteux qui nécessite un plan d'affaires et un intermédiaire agréé.</a:t>
            </a:r>
            <a:endParaRPr sz="2000">
              <a:latin typeface="Calibri"/>
              <a:ea typeface="Calibri"/>
              <a:cs typeface="Calibri"/>
              <a:sym typeface="Calibri"/>
            </a:endParaRPr>
          </a:p>
          <a:p>
            <a:pPr indent="0" lvl="0" marL="0" rtl="0" algn="l">
              <a:lnSpc>
                <a:spcPct val="115000"/>
              </a:lnSpc>
              <a:spcBef>
                <a:spcPts val="0"/>
              </a:spcBef>
              <a:spcAft>
                <a:spcPts val="0"/>
              </a:spcAft>
              <a:buNone/>
            </a:pPr>
            <a:r>
              <a:t/>
            </a:r>
            <a:endParaRPr sz="2000">
              <a:latin typeface="Calibri"/>
              <a:ea typeface="Calibri"/>
              <a:cs typeface="Calibri"/>
              <a:sym typeface="Calibri"/>
            </a:endParaRPr>
          </a:p>
        </p:txBody>
      </p:sp>
      <p:pic>
        <p:nvPicPr>
          <p:cNvPr id="1075" name="Google Shape;1075;p99"/>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76" name="Google Shape;1076;p99"/>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077" name="Google Shape;1077;p99"/>
          <p:cNvSpPr txBox="1"/>
          <p:nvPr>
            <p:ph idx="1" type="body"/>
          </p:nvPr>
        </p:nvSpPr>
        <p:spPr>
          <a:xfrm>
            <a:off x="1871675" y="961925"/>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Crowdfunding </a:t>
            </a:r>
            <a:endParaRPr sz="16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0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083" name="Google Shape;1083;p100"/>
          <p:cNvSpPr txBox="1"/>
          <p:nvPr>
            <p:ph idx="1" type="body"/>
          </p:nvPr>
        </p:nvSpPr>
        <p:spPr>
          <a:xfrm>
            <a:off x="1505900" y="1530150"/>
            <a:ext cx="4467900" cy="33063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 crowdfunding est utilisé pour des besoins en capital de valeur relativement faible</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La plupart (75 %) des campagnes de crowdfunding n'atteignent pas leur objectif. </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 crowdfunding est un marché relativement peu réglementé et la prudence est de mise.</a:t>
            </a:r>
            <a:endParaRPr sz="2000">
              <a:solidFill>
                <a:srgbClr val="FF0000"/>
              </a:solidFill>
              <a:latin typeface="Calibri"/>
              <a:ea typeface="Calibri"/>
              <a:cs typeface="Calibri"/>
              <a:sym typeface="Calibri"/>
            </a:endParaRPr>
          </a:p>
        </p:txBody>
      </p:sp>
      <p:sp>
        <p:nvSpPr>
          <p:cNvPr id="1084" name="Google Shape;1084;p100"/>
          <p:cNvSpPr txBox="1"/>
          <p:nvPr>
            <p:ph idx="2" type="body"/>
          </p:nvPr>
        </p:nvSpPr>
        <p:spPr>
          <a:xfrm>
            <a:off x="5973775" y="1530150"/>
            <a:ext cx="3071400" cy="2778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900">
                <a:solidFill>
                  <a:srgbClr val="FF0000"/>
                </a:solidFill>
              </a:rPr>
              <a:t>Le crowdfunding tend à attirer des projets de nature sociale, culturelle, personnelle et communautaire. </a:t>
            </a:r>
            <a:endParaRPr sz="1900">
              <a:solidFill>
                <a:srgbClr val="FF0000"/>
              </a:solidFill>
            </a:endParaRPr>
          </a:p>
        </p:txBody>
      </p:sp>
      <p:pic>
        <p:nvPicPr>
          <p:cNvPr id="1085" name="Google Shape;1085;p100"/>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086" name="Google Shape;1086;p100"/>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087" name="Google Shape;1087;p100"/>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de-DE" sz="3000">
                <a:solidFill>
                  <a:schemeClr val="dk1"/>
                </a:solidFill>
                <a:latin typeface="Calibri"/>
                <a:ea typeface="Calibri"/>
                <a:cs typeface="Calibri"/>
                <a:sym typeface="Calibri"/>
              </a:rPr>
              <a:t>Crowdfunding </a:t>
            </a:r>
            <a:endParaRPr sz="16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01"/>
          <p:cNvSpPr txBox="1"/>
          <p:nvPr/>
        </p:nvSpPr>
        <p:spPr>
          <a:xfrm>
            <a:off x="1238250" y="1157288"/>
            <a:ext cx="6096000" cy="342900"/>
          </a:xfrm>
          <a:prstGeom prst="rect">
            <a:avLst/>
          </a:prstGeom>
          <a:noFill/>
          <a:ln>
            <a:noFill/>
          </a:ln>
        </p:spPr>
        <p:txBody>
          <a:bodyPr anchorCtr="0" anchor="b"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p:txBody>
      </p:sp>
      <p:sp>
        <p:nvSpPr>
          <p:cNvPr id="1094" name="Google Shape;1094;p101"/>
          <p:cNvSpPr/>
          <p:nvPr/>
        </p:nvSpPr>
        <p:spPr>
          <a:xfrm>
            <a:off x="982875" y="2486025"/>
            <a:ext cx="2878800" cy="1693200"/>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1248"/>
              <a:buFont typeface="Arial"/>
              <a:buNone/>
            </a:pPr>
            <a:r>
              <a:rPr b="1" i="0" lang="de-DE" sz="1248" u="none" cap="none" strike="noStrike">
                <a:solidFill>
                  <a:srgbClr val="000000"/>
                </a:solidFill>
                <a:latin typeface="Arial"/>
                <a:ea typeface="Arial"/>
                <a:cs typeface="Arial"/>
                <a:sym typeface="Arial"/>
              </a:rPr>
              <a:t>Recoverable Grant</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SzPts val="1248"/>
              <a:buChar char="•"/>
            </a:pPr>
            <a:r>
              <a:rPr lang="de-DE" sz="1248"/>
              <a:t>Prêt qui ne doit être remboursé que si le projet atteint certains jalons. </a:t>
            </a:r>
            <a:endParaRPr sz="1248"/>
          </a:p>
          <a:p>
            <a:pPr indent="-202406" lvl="0" marL="202406" marR="0" rtl="0" algn="l">
              <a:lnSpc>
                <a:spcPct val="110000"/>
              </a:lnSpc>
              <a:spcBef>
                <a:spcPts val="450"/>
              </a:spcBef>
              <a:spcAft>
                <a:spcPts val="0"/>
              </a:spcAft>
              <a:buSzPts val="1248"/>
              <a:buChar char="•"/>
            </a:pPr>
            <a:r>
              <a:rPr lang="de-DE" sz="1248"/>
              <a:t>Si les jalons ne sont pas atteints, la subvention récupérable est convertie en subvention.</a:t>
            </a:r>
            <a:endParaRPr sz="1248"/>
          </a:p>
        </p:txBody>
      </p:sp>
      <p:sp>
        <p:nvSpPr>
          <p:cNvPr id="1095" name="Google Shape;1095;p101"/>
          <p:cNvSpPr/>
          <p:nvPr/>
        </p:nvSpPr>
        <p:spPr>
          <a:xfrm>
            <a:off x="4549425" y="1186089"/>
            <a:ext cx="2880000" cy="1420800"/>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1248"/>
              <a:buFont typeface="Arial"/>
              <a:buNone/>
            </a:pPr>
            <a:r>
              <a:rPr b="1" i="0" lang="de-DE" sz="1248" u="none" cap="none" strike="noStrike">
                <a:solidFill>
                  <a:srgbClr val="000000"/>
                </a:solidFill>
                <a:latin typeface="Arial"/>
                <a:ea typeface="Arial"/>
                <a:cs typeface="Arial"/>
                <a:sym typeface="Arial"/>
              </a:rPr>
              <a:t>Forgivable Loan</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SzPts val="1248"/>
              <a:buChar char="•"/>
            </a:pPr>
            <a:r>
              <a:rPr lang="de-DE" sz="1248"/>
              <a:t>Prêt qui est converti en subvention en cas de succès.</a:t>
            </a:r>
            <a:endParaRPr sz="1248"/>
          </a:p>
          <a:p>
            <a:pPr indent="-202406" lvl="0" marL="202406" marR="0" rtl="0" algn="l">
              <a:lnSpc>
                <a:spcPct val="110000"/>
              </a:lnSpc>
              <a:spcBef>
                <a:spcPts val="450"/>
              </a:spcBef>
              <a:spcAft>
                <a:spcPts val="0"/>
              </a:spcAft>
              <a:buSzPts val="1248"/>
              <a:buChar char="•"/>
            </a:pPr>
            <a:r>
              <a:rPr lang="de-DE" sz="1248"/>
              <a:t>Si l'entreprise sociale atteint les objectifs convenus au préalable, le prêt ne doit pas être remboursé.</a:t>
            </a:r>
            <a:endParaRPr sz="1248"/>
          </a:p>
        </p:txBody>
      </p:sp>
      <p:sp>
        <p:nvSpPr>
          <p:cNvPr id="1096" name="Google Shape;1096;p101"/>
          <p:cNvSpPr/>
          <p:nvPr/>
        </p:nvSpPr>
        <p:spPr>
          <a:xfrm>
            <a:off x="982275" y="1116600"/>
            <a:ext cx="2880000" cy="1194900"/>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450"/>
              </a:spcBef>
              <a:spcAft>
                <a:spcPts val="0"/>
              </a:spcAft>
              <a:buNone/>
            </a:pPr>
            <a:r>
              <a:rPr b="1" lang="de-DE" sz="1275"/>
              <a:t>Subvention convertible </a:t>
            </a:r>
            <a:endParaRPr b="1" sz="1275"/>
          </a:p>
          <a:p>
            <a:pPr indent="-202406" lvl="0" marL="202406" marR="0" rtl="0" algn="l">
              <a:lnSpc>
                <a:spcPct val="115000"/>
              </a:lnSpc>
              <a:spcBef>
                <a:spcPts val="450"/>
              </a:spcBef>
              <a:spcAft>
                <a:spcPts val="0"/>
              </a:spcAft>
              <a:buSzPts val="1275"/>
              <a:buChar char="•"/>
            </a:pPr>
            <a:r>
              <a:rPr lang="de-DE" sz="1275"/>
              <a:t>Subvention qui est convertie en actions en cas de succès.</a:t>
            </a:r>
            <a:endParaRPr sz="1275"/>
          </a:p>
        </p:txBody>
      </p:sp>
      <p:sp>
        <p:nvSpPr>
          <p:cNvPr id="1097" name="Google Shape;1097;p101"/>
          <p:cNvSpPr/>
          <p:nvPr/>
        </p:nvSpPr>
        <p:spPr>
          <a:xfrm>
            <a:off x="4555400" y="2748125"/>
            <a:ext cx="2878800" cy="1475700"/>
          </a:xfrm>
          <a:prstGeom prst="roundRect">
            <a:avLst>
              <a:gd fmla="val 8637" name="adj"/>
            </a:avLst>
          </a:prstGeom>
          <a:solidFill>
            <a:srgbClr val="DCE2F0"/>
          </a:solidFill>
          <a:ln cap="flat" cmpd="sng" w="9525">
            <a:solidFill>
              <a:srgbClr val="AAB8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Clr>
                <a:srgbClr val="000000"/>
              </a:buClr>
              <a:buSzPts val="1248"/>
              <a:buFont typeface="Arial"/>
              <a:buNone/>
            </a:pPr>
            <a:r>
              <a:rPr b="1" i="0" lang="de-DE" sz="1248" u="none" cap="none" strike="noStrike">
                <a:solidFill>
                  <a:srgbClr val="000000"/>
                </a:solidFill>
                <a:latin typeface="Arial"/>
                <a:ea typeface="Arial"/>
                <a:cs typeface="Arial"/>
                <a:sym typeface="Arial"/>
              </a:rPr>
              <a:t>Revenue Share Agreements</a:t>
            </a:r>
            <a:endParaRPr b="0" i="0" sz="1400" u="none" cap="none" strike="noStrike">
              <a:solidFill>
                <a:srgbClr val="000000"/>
              </a:solidFill>
              <a:latin typeface="Arial"/>
              <a:ea typeface="Arial"/>
              <a:cs typeface="Arial"/>
              <a:sym typeface="Arial"/>
            </a:endParaRPr>
          </a:p>
          <a:p>
            <a:pPr indent="-202406" lvl="0" marL="202406" marR="0" rtl="0" algn="l">
              <a:lnSpc>
                <a:spcPct val="110000"/>
              </a:lnSpc>
              <a:spcBef>
                <a:spcPts val="450"/>
              </a:spcBef>
              <a:spcAft>
                <a:spcPts val="0"/>
              </a:spcAft>
              <a:buSzPts val="1248"/>
              <a:buChar char="•"/>
            </a:pPr>
            <a:r>
              <a:rPr lang="de-DE" sz="1248"/>
              <a:t>Les investisseurs financent un projet et reçoivent une part des revenus futurs.</a:t>
            </a:r>
            <a:endParaRPr sz="1248"/>
          </a:p>
          <a:p>
            <a:pPr indent="-202406" lvl="0" marL="202406" marR="0" rtl="0" algn="l">
              <a:lnSpc>
                <a:spcPct val="110000"/>
              </a:lnSpc>
              <a:spcBef>
                <a:spcPts val="450"/>
              </a:spcBef>
              <a:spcAft>
                <a:spcPts val="0"/>
              </a:spcAft>
              <a:buSzPts val="1248"/>
              <a:buChar char="•"/>
            </a:pPr>
            <a:r>
              <a:rPr lang="de-DE" sz="1248"/>
              <a:t>Modèle de partage des risques ; donne à l'entreprise sociale une flexibilité financière. </a:t>
            </a:r>
            <a:endParaRPr sz="1248"/>
          </a:p>
        </p:txBody>
      </p:sp>
      <p:sp>
        <p:nvSpPr>
          <p:cNvPr id="1098" name="Google Shape;1098;p101"/>
          <p:cNvSpPr txBox="1"/>
          <p:nvPr/>
        </p:nvSpPr>
        <p:spPr>
          <a:xfrm>
            <a:off x="997466" y="4334712"/>
            <a:ext cx="6163800" cy="40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75"/>
              <a:buFont typeface="Arial"/>
              <a:buNone/>
            </a:pPr>
            <a:r>
              <a:rPr b="0" i="0" lang="de-DE" sz="675" u="none" cap="none" strike="noStrike">
                <a:solidFill>
                  <a:srgbClr val="000000"/>
                </a:solidFill>
                <a:latin typeface="Arial"/>
                <a:ea typeface="Arial"/>
                <a:cs typeface="Arial"/>
                <a:sym typeface="Arial"/>
              </a:rPr>
              <a:t>Source: Achleitner, A. K., Heinecke, A., Noble, A., Schöning, M., &amp; Spiess-Knafl, W. (2011). </a:t>
            </a:r>
            <a:r>
              <a:rPr b="0" i="1" lang="de-DE" sz="675" u="none" cap="none" strike="noStrike">
                <a:solidFill>
                  <a:srgbClr val="000000"/>
                </a:solidFill>
                <a:latin typeface="Arial"/>
                <a:ea typeface="Arial"/>
                <a:cs typeface="Arial"/>
                <a:sym typeface="Arial"/>
              </a:rPr>
              <a:t>Social Investment Manual</a:t>
            </a:r>
            <a:r>
              <a:rPr b="0" i="0" lang="de-DE" sz="675" u="none" cap="none" strike="noStrike">
                <a:solidFill>
                  <a:srgbClr val="000000"/>
                </a:solidFill>
                <a:latin typeface="Arial"/>
                <a:ea typeface="Arial"/>
                <a:cs typeface="Arial"/>
                <a:sym typeface="Arial"/>
              </a:rPr>
              <a:t>. Schwab Foundation, TU München, Dialogue Social Enterprise.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75"/>
              <a:buFont typeface="Arial"/>
              <a:buNone/>
            </a:pPr>
            <a:r>
              <a:t/>
            </a:r>
            <a:endParaRPr b="0" i="0" sz="675" u="none" cap="none" strike="noStrike">
              <a:solidFill>
                <a:srgbClr val="000000"/>
              </a:solidFill>
              <a:latin typeface="Arial"/>
              <a:ea typeface="Arial"/>
              <a:cs typeface="Arial"/>
              <a:sym typeface="Arial"/>
            </a:endParaRPr>
          </a:p>
        </p:txBody>
      </p:sp>
      <p:sp>
        <p:nvSpPr>
          <p:cNvPr id="1099" name="Google Shape;1099;p101"/>
          <p:cNvSpPr txBox="1"/>
          <p:nvPr/>
        </p:nvSpPr>
        <p:spPr>
          <a:xfrm>
            <a:off x="982266" y="838487"/>
            <a:ext cx="7143900" cy="2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2"/>
              </a:solidFill>
              <a:latin typeface="Arial"/>
              <a:ea typeface="Arial"/>
              <a:cs typeface="Arial"/>
              <a:sym typeface="Arial"/>
            </a:endParaRPr>
          </a:p>
        </p:txBody>
      </p:sp>
      <p:sp>
        <p:nvSpPr>
          <p:cNvPr id="1100" name="Google Shape;1100;p101"/>
          <p:cNvSpPr txBox="1"/>
          <p:nvPr>
            <p:ph type="title"/>
          </p:nvPr>
        </p:nvSpPr>
        <p:spPr>
          <a:xfrm>
            <a:off x="729727" y="411186"/>
            <a:ext cx="6699300" cy="20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100"/>
              <a:buFont typeface="Arial"/>
              <a:buNone/>
            </a:pPr>
            <a:r>
              <a:rPr lang="de-DE"/>
              <a:t>Capital hybride - Exemples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0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106" name="Google Shape;1106;p102"/>
          <p:cNvSpPr txBox="1"/>
          <p:nvPr>
            <p:ph idx="1" type="body"/>
          </p:nvPr>
        </p:nvSpPr>
        <p:spPr>
          <a:xfrm>
            <a:off x="1026675" y="1744938"/>
            <a:ext cx="34557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Certaines juridictions offrent des aides à l'industrie pour encourager les investissements directs étrangers ainsi que les investissements des PME.</a:t>
            </a:r>
            <a:endParaRPr sz="2000">
              <a:latin typeface="Calibri"/>
              <a:ea typeface="Calibri"/>
              <a:cs typeface="Calibri"/>
              <a:sym typeface="Calibri"/>
            </a:endParaRPr>
          </a:p>
          <a:p>
            <a:pPr indent="-355600" lvl="0" marL="457200" rtl="0" algn="l">
              <a:lnSpc>
                <a:spcPct val="100000"/>
              </a:lnSpc>
              <a:spcBef>
                <a:spcPts val="0"/>
              </a:spcBef>
              <a:spcAft>
                <a:spcPts val="0"/>
              </a:spcAft>
              <a:buSzPts val="2000"/>
              <a:buChar char="●"/>
            </a:pPr>
            <a:r>
              <a:rPr lang="de-DE" sz="2000">
                <a:latin typeface="Calibri"/>
                <a:ea typeface="Calibri"/>
                <a:cs typeface="Calibri"/>
                <a:sym typeface="Calibri"/>
              </a:rPr>
              <a:t>Les entreprises familiales sont également souvent ciblées par les aides</a:t>
            </a:r>
            <a:endParaRPr sz="2000">
              <a:latin typeface="Calibri"/>
              <a:ea typeface="Calibri"/>
              <a:cs typeface="Calibri"/>
              <a:sym typeface="Calibri"/>
            </a:endParaRPr>
          </a:p>
          <a:p>
            <a:pPr indent="0" lvl="0" marL="457200" rtl="0" algn="l">
              <a:lnSpc>
                <a:spcPct val="100000"/>
              </a:lnSpc>
              <a:spcBef>
                <a:spcPts val="0"/>
              </a:spcBef>
              <a:spcAft>
                <a:spcPts val="0"/>
              </a:spcAft>
              <a:buNone/>
            </a:pPr>
            <a:r>
              <a:t/>
            </a:r>
            <a:endParaRPr sz="2000">
              <a:latin typeface="Calibri"/>
              <a:ea typeface="Calibri"/>
              <a:cs typeface="Calibri"/>
              <a:sym typeface="Calibri"/>
            </a:endParaRPr>
          </a:p>
        </p:txBody>
      </p:sp>
      <p:sp>
        <p:nvSpPr>
          <p:cNvPr id="1107" name="Google Shape;1107;p102"/>
          <p:cNvSpPr txBox="1"/>
          <p:nvPr>
            <p:ph idx="2" type="body"/>
          </p:nvPr>
        </p:nvSpPr>
        <p:spPr>
          <a:xfrm>
            <a:off x="4572000" y="1606350"/>
            <a:ext cx="4473000" cy="31236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de-DE" sz="1900"/>
              <a:t>Les aides sous forme de subventions ne sont pas remboursables</a:t>
            </a:r>
            <a:endParaRPr sz="1900"/>
          </a:p>
          <a:p>
            <a:pPr indent="-336550" lvl="0" marL="457200" rtl="0" algn="l">
              <a:lnSpc>
                <a:spcPct val="115000"/>
              </a:lnSpc>
              <a:spcBef>
                <a:spcPts val="0"/>
              </a:spcBef>
              <a:spcAft>
                <a:spcPts val="0"/>
              </a:spcAft>
              <a:buSzPts val="1700"/>
              <a:buChar char="●"/>
            </a:pPr>
            <a:r>
              <a:rPr lang="de-DE" sz="1900"/>
              <a:t>Les prêts à taux réduit, les prêts à plus long terme sont soumis à remboursement. </a:t>
            </a:r>
            <a:endParaRPr sz="1900"/>
          </a:p>
          <a:p>
            <a:pPr indent="-336550" lvl="0" marL="457200" rtl="0" algn="l">
              <a:lnSpc>
                <a:spcPct val="115000"/>
              </a:lnSpc>
              <a:spcBef>
                <a:spcPts val="0"/>
              </a:spcBef>
              <a:spcAft>
                <a:spcPts val="0"/>
              </a:spcAft>
              <a:buSzPts val="1700"/>
              <a:buChar char="●"/>
            </a:pPr>
            <a:r>
              <a:rPr lang="de-DE" sz="1900"/>
              <a:t>Certaines entités offrent des garanties pour soutenir les demandes de financement bancaire.</a:t>
            </a:r>
            <a:endParaRPr sz="1900"/>
          </a:p>
          <a:p>
            <a:pPr indent="0" lvl="0" marL="457200" rtl="0" algn="l">
              <a:lnSpc>
                <a:spcPct val="115000"/>
              </a:lnSpc>
              <a:spcBef>
                <a:spcPts val="0"/>
              </a:spcBef>
              <a:spcAft>
                <a:spcPts val="0"/>
              </a:spcAft>
              <a:buNone/>
            </a:pPr>
            <a:r>
              <a:t/>
            </a:r>
            <a:endParaRPr sz="1900"/>
          </a:p>
        </p:txBody>
      </p:sp>
      <p:pic>
        <p:nvPicPr>
          <p:cNvPr id="1108" name="Google Shape;1108;p102"/>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109" name="Google Shape;1109;p102"/>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110" name="Google Shape;1110;p102"/>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Subventions et aides à l'industrie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0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de-DE" sz="2600">
                <a:latin typeface="Calibri"/>
                <a:ea typeface="Calibri"/>
                <a:cs typeface="Calibri"/>
                <a:sym typeface="Calibri"/>
              </a:rPr>
              <a:t>Sources externes de financement</a:t>
            </a:r>
            <a:endParaRPr sz="2600">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600">
              <a:latin typeface="Calibri"/>
              <a:ea typeface="Calibri"/>
              <a:cs typeface="Calibri"/>
              <a:sym typeface="Calibri"/>
            </a:endParaRPr>
          </a:p>
        </p:txBody>
      </p:sp>
      <p:sp>
        <p:nvSpPr>
          <p:cNvPr id="1116" name="Google Shape;1116;p103"/>
          <p:cNvSpPr txBox="1"/>
          <p:nvPr>
            <p:ph idx="1" type="body"/>
          </p:nvPr>
        </p:nvSpPr>
        <p:spPr>
          <a:xfrm>
            <a:off x="718275" y="1566663"/>
            <a:ext cx="4467900" cy="28464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Les possibilités de subvention / aide à l'industrie diffèrent d'un pays à l'autre.</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Le processus de demande peut être intimidant et prendre beaucoup de temps.</a:t>
            </a:r>
            <a:endParaRPr sz="2000">
              <a:solidFill>
                <a:srgbClr val="FF0000"/>
              </a:solidFill>
              <a:latin typeface="Calibri"/>
              <a:ea typeface="Calibri"/>
              <a:cs typeface="Calibri"/>
              <a:sym typeface="Calibri"/>
            </a:endParaRPr>
          </a:p>
          <a:p>
            <a:pPr indent="-355600" lvl="0" marL="457200" rtl="0" algn="l">
              <a:lnSpc>
                <a:spcPct val="100000"/>
              </a:lnSpc>
              <a:spcBef>
                <a:spcPts val="0"/>
              </a:spcBef>
              <a:spcAft>
                <a:spcPts val="0"/>
              </a:spcAft>
              <a:buClr>
                <a:srgbClr val="FF0000"/>
              </a:buClr>
              <a:buSzPts val="2000"/>
              <a:buFont typeface="Calibri"/>
              <a:buChar char="●"/>
            </a:pPr>
            <a:r>
              <a:rPr lang="de-DE" sz="2000">
                <a:solidFill>
                  <a:srgbClr val="FF0000"/>
                </a:solidFill>
                <a:latin typeface="Calibri"/>
                <a:ea typeface="Calibri"/>
                <a:cs typeface="Calibri"/>
                <a:sym typeface="Calibri"/>
              </a:rPr>
              <a:t>La conformité fiscale est souvent une condition à la demande</a:t>
            </a:r>
            <a:endParaRPr sz="2000">
              <a:solidFill>
                <a:srgbClr val="FF0000"/>
              </a:solidFill>
              <a:latin typeface="Calibri"/>
              <a:ea typeface="Calibri"/>
              <a:cs typeface="Calibri"/>
              <a:sym typeface="Calibri"/>
            </a:endParaRPr>
          </a:p>
        </p:txBody>
      </p:sp>
      <p:sp>
        <p:nvSpPr>
          <p:cNvPr id="1117" name="Google Shape;1117;p103"/>
          <p:cNvSpPr txBox="1"/>
          <p:nvPr>
            <p:ph idx="2" type="body"/>
          </p:nvPr>
        </p:nvSpPr>
        <p:spPr>
          <a:xfrm>
            <a:off x="5973775" y="1606350"/>
            <a:ext cx="3071400" cy="31236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FF0000"/>
              </a:buClr>
              <a:buSzPts val="1700"/>
              <a:buChar char="●"/>
            </a:pPr>
            <a:r>
              <a:rPr lang="de-DE" sz="1900">
                <a:solidFill>
                  <a:srgbClr val="FF0000"/>
                </a:solidFill>
              </a:rPr>
              <a:t>Des conditions pourraient s'appliquer, telles que l'utilisation des fonds, la garantie personnelle des propriétaires, le respect de la législation. </a:t>
            </a:r>
            <a:r>
              <a:rPr lang="de-DE" sz="1900">
                <a:solidFill>
                  <a:srgbClr val="FF0000"/>
                </a:solidFill>
              </a:rPr>
              <a:t> </a:t>
            </a:r>
            <a:endParaRPr sz="1900">
              <a:solidFill>
                <a:srgbClr val="FF0000"/>
              </a:solidFill>
            </a:endParaRPr>
          </a:p>
        </p:txBody>
      </p:sp>
      <p:pic>
        <p:nvPicPr>
          <p:cNvPr id="1118" name="Google Shape;1118;p10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119" name="Google Shape;1119;p103"/>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120" name="Google Shape;1120;p103"/>
          <p:cNvSpPr txBox="1"/>
          <p:nvPr>
            <p:ph idx="1" type="body"/>
          </p:nvPr>
        </p:nvSpPr>
        <p:spPr>
          <a:xfrm>
            <a:off x="2840950" y="1079250"/>
            <a:ext cx="5880900" cy="67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000">
                <a:solidFill>
                  <a:schemeClr val="dk1"/>
                </a:solidFill>
                <a:latin typeface="Calibri"/>
                <a:ea typeface="Calibri"/>
                <a:cs typeface="Calibri"/>
                <a:sym typeface="Calibri"/>
              </a:rPr>
              <a:t>Subventions et aides à l'industrie</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3000">
              <a:solidFill>
                <a:schemeClr val="dk1"/>
              </a:solidFill>
              <a:latin typeface="Calibri"/>
              <a:ea typeface="Calibri"/>
              <a:cs typeface="Calibri"/>
              <a:sym typeface="Calibri"/>
            </a:endParaRPr>
          </a:p>
          <a:p>
            <a:pPr indent="0" lvl="0" marL="0" rtl="0" algn="ctr">
              <a:lnSpc>
                <a:spcPct val="100000"/>
              </a:lnSpc>
              <a:spcBef>
                <a:spcPts val="0"/>
              </a:spcBef>
              <a:spcAft>
                <a:spcPts val="0"/>
              </a:spcAft>
              <a:buSzPts val="1400"/>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40"/>
          <p:cNvSpPr txBox="1"/>
          <p:nvPr>
            <p:ph type="ctrTitle"/>
          </p:nvPr>
        </p:nvSpPr>
        <p:spPr>
          <a:xfrm>
            <a:off x="1751307" y="1102549"/>
            <a:ext cx="5935800" cy="11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800"/>
              <a:buNone/>
            </a:pPr>
            <a:r>
              <a:rPr lang="de-DE"/>
              <a:t>La stratégie de financement et son impact sur votre entreprise</a:t>
            </a:r>
            <a:endParaRPr/>
          </a:p>
        </p:txBody>
      </p:sp>
      <p:sp>
        <p:nvSpPr>
          <p:cNvPr id="1126" name="Google Shape;1126;p4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
        <p:nvSpPr>
          <p:cNvPr id="1127" name="Google Shape;1127;p40"/>
          <p:cNvSpPr txBox="1"/>
          <p:nvPr/>
        </p:nvSpPr>
        <p:spPr>
          <a:xfrm>
            <a:off x="5962136" y="30768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4800"/>
              <a:buNone/>
            </a:pPr>
            <a:r>
              <a:rPr lang="de-DE"/>
              <a:t>Aperçu des cycles de flux de trésorerie</a:t>
            </a:r>
            <a:br>
              <a:rPr lang="de-DE"/>
            </a:br>
            <a:endParaRPr/>
          </a:p>
        </p:txBody>
      </p:sp>
      <p:sp>
        <p:nvSpPr>
          <p:cNvPr id="143" name="Google Shape;143;p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de-DE"/>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43"/>
          <p:cNvSpPr txBox="1"/>
          <p:nvPr/>
        </p:nvSpPr>
        <p:spPr>
          <a:xfrm>
            <a:off x="2356795" y="2215388"/>
            <a:ext cx="1458566" cy="290702"/>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lang="de-DE" sz="1451"/>
              <a:t>Nouvelle dette</a:t>
            </a:r>
            <a:endParaRPr b="0" i="0" sz="1400" u="none" cap="none" strike="noStrike">
              <a:solidFill>
                <a:srgbClr val="000000"/>
              </a:solidFill>
              <a:latin typeface="Arial"/>
              <a:ea typeface="Arial"/>
              <a:cs typeface="Arial"/>
              <a:sym typeface="Arial"/>
            </a:endParaRPr>
          </a:p>
        </p:txBody>
      </p:sp>
      <p:sp>
        <p:nvSpPr>
          <p:cNvPr id="1134" name="Google Shape;1134;p43"/>
          <p:cNvSpPr txBox="1"/>
          <p:nvPr/>
        </p:nvSpPr>
        <p:spPr>
          <a:xfrm>
            <a:off x="3815341" y="1345236"/>
            <a:ext cx="2015700" cy="737400"/>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chemeClr val="dk2"/>
              </a:buClr>
              <a:buSzPts val="1100"/>
              <a:buFont typeface="Arial"/>
              <a:buNone/>
            </a:pPr>
            <a:r>
              <a:rPr lang="de-DE" sz="1451"/>
              <a:t>Investissements</a:t>
            </a:r>
            <a:endParaRPr sz="1451"/>
          </a:p>
          <a:p>
            <a:pPr indent="0" lvl="0" marL="0" marR="0" rtl="0" algn="l">
              <a:lnSpc>
                <a:spcPct val="100000"/>
              </a:lnSpc>
              <a:spcBef>
                <a:spcPts val="0"/>
              </a:spcBef>
              <a:spcAft>
                <a:spcPts val="0"/>
              </a:spcAft>
              <a:buClr>
                <a:schemeClr val="dk2"/>
              </a:buClr>
              <a:buSzPts val="1100"/>
              <a:buFont typeface="Arial"/>
              <a:buNone/>
            </a:pPr>
            <a:r>
              <a:t/>
            </a:r>
            <a:endParaRPr sz="1451"/>
          </a:p>
          <a:p>
            <a:pPr indent="0" lvl="0" marL="0" marR="0" rtl="0" algn="l">
              <a:lnSpc>
                <a:spcPct val="100000"/>
              </a:lnSpc>
              <a:spcBef>
                <a:spcPts val="0"/>
              </a:spcBef>
              <a:spcAft>
                <a:spcPts val="0"/>
              </a:spcAft>
              <a:buClr>
                <a:srgbClr val="000000"/>
              </a:buClr>
              <a:buSzPts val="1451"/>
              <a:buFont typeface="Arial"/>
              <a:buNone/>
            </a:pPr>
            <a:r>
              <a:t/>
            </a:r>
            <a:endParaRPr sz="1451"/>
          </a:p>
        </p:txBody>
      </p:sp>
      <p:sp>
        <p:nvSpPr>
          <p:cNvPr id="1135" name="Google Shape;1135;p43"/>
          <p:cNvSpPr txBox="1"/>
          <p:nvPr/>
        </p:nvSpPr>
        <p:spPr>
          <a:xfrm>
            <a:off x="5489758" y="1679373"/>
            <a:ext cx="1782600" cy="960900"/>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lang="de-DE" sz="1451"/>
              <a:t>Revenus croissants, rendements-&gt; flux de trésorerie</a:t>
            </a:r>
            <a:endParaRPr b="0" i="0" sz="1400" u="none" cap="none" strike="noStrike">
              <a:solidFill>
                <a:srgbClr val="000000"/>
              </a:solidFill>
              <a:latin typeface="Arial"/>
              <a:ea typeface="Arial"/>
              <a:cs typeface="Arial"/>
              <a:sym typeface="Arial"/>
            </a:endParaRPr>
          </a:p>
        </p:txBody>
      </p:sp>
      <p:sp>
        <p:nvSpPr>
          <p:cNvPr id="1136" name="Google Shape;1136;p43"/>
          <p:cNvSpPr txBox="1"/>
          <p:nvPr/>
        </p:nvSpPr>
        <p:spPr>
          <a:xfrm>
            <a:off x="4841973" y="3313993"/>
            <a:ext cx="2676600" cy="555300"/>
          </a:xfrm>
          <a:prstGeom prst="rect">
            <a:avLst/>
          </a:prstGeom>
          <a:noFill/>
          <a:ln>
            <a:noFill/>
          </a:ln>
        </p:spPr>
        <p:txBody>
          <a:bodyPr anchorCtr="0" anchor="t" bIns="33375" lIns="66775" spcFirstLastPara="1" rIns="66775" wrap="square" tIns="33375">
            <a:spAutoFit/>
          </a:bodyPr>
          <a:lstStyle/>
          <a:p>
            <a:pPr indent="0" lvl="0" marL="0" marR="0" rtl="0" algn="l">
              <a:lnSpc>
                <a:spcPct val="70000"/>
              </a:lnSpc>
              <a:spcBef>
                <a:spcPts val="73"/>
              </a:spcBef>
              <a:spcAft>
                <a:spcPts val="0"/>
              </a:spcAft>
              <a:buClr>
                <a:schemeClr val="dk2"/>
              </a:buClr>
              <a:buSzPts val="1100"/>
              <a:buFont typeface="Arial"/>
              <a:buNone/>
            </a:pPr>
            <a:r>
              <a:rPr lang="de-DE" sz="1451"/>
              <a:t>+ Paiement des intérêts </a:t>
            </a:r>
            <a:endParaRPr sz="1451"/>
          </a:p>
          <a:p>
            <a:pPr indent="0" lvl="0" marL="0" marR="0" rtl="0" algn="l">
              <a:lnSpc>
                <a:spcPct val="70000"/>
              </a:lnSpc>
              <a:spcBef>
                <a:spcPts val="73"/>
              </a:spcBef>
              <a:spcAft>
                <a:spcPts val="0"/>
              </a:spcAft>
              <a:buClr>
                <a:schemeClr val="dk2"/>
              </a:buClr>
              <a:buSzPts val="1100"/>
              <a:buFont typeface="Arial"/>
              <a:buNone/>
            </a:pPr>
            <a:r>
              <a:rPr lang="de-DE" sz="1451"/>
              <a:t>+ Remboursement nominal</a:t>
            </a:r>
            <a:endParaRPr sz="1451"/>
          </a:p>
          <a:p>
            <a:pPr indent="0" lvl="0" marL="0" marR="0" rtl="0" algn="l">
              <a:lnSpc>
                <a:spcPct val="70000"/>
              </a:lnSpc>
              <a:spcBef>
                <a:spcPts val="73"/>
              </a:spcBef>
              <a:spcAft>
                <a:spcPts val="0"/>
              </a:spcAft>
              <a:buClr>
                <a:srgbClr val="000000"/>
              </a:buClr>
              <a:buSzPts val="1451"/>
              <a:buFont typeface="Arial"/>
              <a:buNone/>
            </a:pPr>
            <a:r>
              <a:t/>
            </a:r>
            <a:endParaRPr sz="1451"/>
          </a:p>
        </p:txBody>
      </p:sp>
      <p:sp>
        <p:nvSpPr>
          <p:cNvPr id="1137" name="Google Shape;1137;p43"/>
          <p:cNvSpPr txBox="1"/>
          <p:nvPr/>
        </p:nvSpPr>
        <p:spPr>
          <a:xfrm>
            <a:off x="2375511" y="3434939"/>
            <a:ext cx="1710600" cy="514200"/>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lang="de-DE" sz="1451"/>
              <a:t>Service de la dette</a:t>
            </a:r>
            <a:br>
              <a:rPr b="0" i="0" lang="de-DE" sz="1451" u="none" cap="none" strike="noStrike">
                <a:solidFill>
                  <a:srgbClr val="000000"/>
                </a:solidFill>
                <a:latin typeface="Arial"/>
                <a:ea typeface="Arial"/>
                <a:cs typeface="Arial"/>
                <a:sym typeface="Arial"/>
              </a:rPr>
            </a:br>
            <a:endParaRPr b="0" i="0" sz="1451" u="none" cap="none" strike="noStrike">
              <a:solidFill>
                <a:srgbClr val="000000"/>
              </a:solidFill>
              <a:latin typeface="Arial"/>
              <a:ea typeface="Arial"/>
              <a:cs typeface="Arial"/>
              <a:sym typeface="Arial"/>
            </a:endParaRPr>
          </a:p>
        </p:txBody>
      </p:sp>
      <p:sp>
        <p:nvSpPr>
          <p:cNvPr id="1138" name="Google Shape;1138;p43"/>
          <p:cNvSpPr/>
          <p:nvPr/>
        </p:nvSpPr>
        <p:spPr>
          <a:xfrm rot="2700000">
            <a:off x="4672070" y="1799272"/>
            <a:ext cx="659451" cy="377240"/>
          </a:xfrm>
          <a:prstGeom prst="rightArrow">
            <a:avLst>
              <a:gd fmla="val 50000" name="adj1"/>
              <a:gd fmla="val 46502"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39" name="Google Shape;1139;p43"/>
          <p:cNvSpPr/>
          <p:nvPr/>
        </p:nvSpPr>
        <p:spPr>
          <a:xfrm rot="2700000">
            <a:off x="2803866" y="2774769"/>
            <a:ext cx="836552" cy="431955"/>
          </a:xfrm>
          <a:prstGeom prst="leftArrow">
            <a:avLst>
              <a:gd fmla="val 50000" name="adj1"/>
              <a:gd fmla="val 51519"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40" name="Google Shape;1140;p43"/>
          <p:cNvSpPr/>
          <p:nvPr/>
        </p:nvSpPr>
        <p:spPr>
          <a:xfrm rot="-2700000">
            <a:off x="3148710" y="1738798"/>
            <a:ext cx="781838" cy="354203"/>
          </a:xfrm>
          <a:prstGeom prst="rightArrow">
            <a:avLst>
              <a:gd fmla="val 50000" name="adj1"/>
              <a:gd fmla="val 51862"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41" name="Google Shape;1141;p43"/>
          <p:cNvSpPr/>
          <p:nvPr/>
        </p:nvSpPr>
        <p:spPr>
          <a:xfrm rot="2700000">
            <a:off x="5368301" y="2602032"/>
            <a:ext cx="406021" cy="656337"/>
          </a:xfrm>
          <a:prstGeom prst="downArrow">
            <a:avLst>
              <a:gd fmla="val 50000" name="adj1"/>
              <a:gd fmla="val 46824"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42" name="Google Shape;1142;p43"/>
          <p:cNvSpPr/>
          <p:nvPr/>
        </p:nvSpPr>
        <p:spPr>
          <a:xfrm>
            <a:off x="4139327" y="3434940"/>
            <a:ext cx="647932" cy="253414"/>
          </a:xfrm>
          <a:prstGeom prst="leftArrow">
            <a:avLst>
              <a:gd fmla="val 50000" name="adj1"/>
              <a:gd fmla="val 60073"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43" name="Google Shape;1143;p43"/>
          <p:cNvSpPr/>
          <p:nvPr/>
        </p:nvSpPr>
        <p:spPr>
          <a:xfrm>
            <a:off x="2646000" y="403500"/>
            <a:ext cx="6075900" cy="36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lang="de-DE" sz="2100">
                <a:solidFill>
                  <a:schemeClr val="dk2"/>
                </a:solidFill>
                <a:latin typeface="Raleway"/>
                <a:ea typeface="Raleway"/>
                <a:cs typeface="Raleway"/>
                <a:sym typeface="Raleway"/>
              </a:rPr>
              <a:t>Stratégie de financement : un cercle vertueux</a:t>
            </a:r>
            <a:endParaRPr b="0" i="0" sz="2100" u="none" cap="none" strike="noStrike">
              <a:solidFill>
                <a:srgbClr val="000000"/>
              </a:solidFill>
              <a:latin typeface="Arial"/>
              <a:ea typeface="Arial"/>
              <a:cs typeface="Arial"/>
              <a:sym typeface="Arial"/>
            </a:endParaRPr>
          </a:p>
        </p:txBody>
      </p:sp>
      <p:sp>
        <p:nvSpPr>
          <p:cNvPr id="1144" name="Google Shape;1144;p43"/>
          <p:cNvSpPr txBox="1"/>
          <p:nvPr>
            <p:ph idx="12" type="sldNum"/>
          </p:nvPr>
        </p:nvSpPr>
        <p:spPr>
          <a:xfrm>
            <a:off x="6057900" y="4767263"/>
            <a:ext cx="1600200" cy="273844"/>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sp>
        <p:nvSpPr>
          <p:cNvPr id="1145" name="Google Shape;1145;p43"/>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146" name="Google Shape;1146;p4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147" name="Google Shape;1147;p4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148" name="Google Shape;1148;p4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149" name="Google Shape;1149;p43"/>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44"/>
          <p:cNvSpPr txBox="1"/>
          <p:nvPr/>
        </p:nvSpPr>
        <p:spPr>
          <a:xfrm>
            <a:off x="1893162" y="2267222"/>
            <a:ext cx="1922100" cy="290700"/>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lang="de-DE" sz="1451" u="sng"/>
              <a:t>Surendettement</a:t>
            </a:r>
            <a:endParaRPr b="0" i="0" sz="1400" u="none" cap="none" strike="noStrike">
              <a:solidFill>
                <a:srgbClr val="000000"/>
              </a:solidFill>
              <a:latin typeface="Arial"/>
              <a:ea typeface="Arial"/>
              <a:cs typeface="Arial"/>
              <a:sym typeface="Arial"/>
            </a:endParaRPr>
          </a:p>
        </p:txBody>
      </p:sp>
      <p:sp>
        <p:nvSpPr>
          <p:cNvPr id="1156" name="Google Shape;1156;p44"/>
          <p:cNvSpPr txBox="1"/>
          <p:nvPr/>
        </p:nvSpPr>
        <p:spPr>
          <a:xfrm>
            <a:off x="3924788" y="1607772"/>
            <a:ext cx="1986992" cy="290702"/>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lang="de-DE" sz="1451"/>
              <a:t>Investissements</a:t>
            </a:r>
            <a:endParaRPr b="0" i="0" sz="1400" u="none" cap="none" strike="noStrike">
              <a:solidFill>
                <a:srgbClr val="000000"/>
              </a:solidFill>
              <a:latin typeface="Arial"/>
              <a:ea typeface="Arial"/>
              <a:cs typeface="Arial"/>
              <a:sym typeface="Arial"/>
            </a:endParaRPr>
          </a:p>
        </p:txBody>
      </p:sp>
      <p:sp>
        <p:nvSpPr>
          <p:cNvPr id="1157" name="Google Shape;1157;p44"/>
          <p:cNvSpPr txBox="1"/>
          <p:nvPr/>
        </p:nvSpPr>
        <p:spPr>
          <a:xfrm>
            <a:off x="5411579" y="2001547"/>
            <a:ext cx="2403000" cy="737400"/>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rgbClr val="000000"/>
              </a:buClr>
              <a:buSzPts val="1451"/>
              <a:buFont typeface="Arial"/>
              <a:buNone/>
            </a:pPr>
            <a:r>
              <a:rPr lang="de-DE" sz="1451"/>
              <a:t>Augmentation insuffisante des bénéfices et donc des flux de trésorerie</a:t>
            </a:r>
            <a:endParaRPr b="0" i="0" sz="1400" u="none" cap="none" strike="noStrike">
              <a:solidFill>
                <a:srgbClr val="000000"/>
              </a:solidFill>
              <a:latin typeface="Arial"/>
              <a:ea typeface="Arial"/>
              <a:cs typeface="Arial"/>
              <a:sym typeface="Arial"/>
            </a:endParaRPr>
          </a:p>
        </p:txBody>
      </p:sp>
      <p:sp>
        <p:nvSpPr>
          <p:cNvPr id="1158" name="Google Shape;1158;p44"/>
          <p:cNvSpPr txBox="1"/>
          <p:nvPr/>
        </p:nvSpPr>
        <p:spPr>
          <a:xfrm>
            <a:off x="4949962" y="3466616"/>
            <a:ext cx="2462100" cy="545700"/>
          </a:xfrm>
          <a:prstGeom prst="rect">
            <a:avLst/>
          </a:prstGeom>
          <a:noFill/>
          <a:ln>
            <a:noFill/>
          </a:ln>
        </p:spPr>
        <p:txBody>
          <a:bodyPr anchorCtr="0" anchor="t" bIns="33375" lIns="66775" spcFirstLastPara="1" rIns="66775" wrap="square" tIns="33375">
            <a:spAutoFit/>
          </a:bodyPr>
          <a:lstStyle/>
          <a:p>
            <a:pPr indent="0" lvl="0" marL="0" marR="0" rtl="0" algn="l">
              <a:lnSpc>
                <a:spcPct val="70000"/>
              </a:lnSpc>
              <a:spcBef>
                <a:spcPts val="73"/>
              </a:spcBef>
              <a:spcAft>
                <a:spcPts val="0"/>
              </a:spcAft>
              <a:buClr>
                <a:schemeClr val="dk2"/>
              </a:buClr>
              <a:buSzPts val="1100"/>
              <a:buFont typeface="Arial"/>
              <a:buNone/>
            </a:pPr>
            <a:r>
              <a:rPr lang="de-DE" sz="1451"/>
              <a:t>+ Paiement des intérêts</a:t>
            </a:r>
            <a:endParaRPr sz="1451"/>
          </a:p>
          <a:p>
            <a:pPr indent="0" lvl="0" marL="0" marR="0" rtl="0" algn="l">
              <a:lnSpc>
                <a:spcPct val="70000"/>
              </a:lnSpc>
              <a:spcBef>
                <a:spcPts val="73"/>
              </a:spcBef>
              <a:spcAft>
                <a:spcPts val="0"/>
              </a:spcAft>
              <a:buClr>
                <a:schemeClr val="dk2"/>
              </a:buClr>
              <a:buSzPts val="1100"/>
              <a:buFont typeface="Arial"/>
              <a:buNone/>
            </a:pPr>
            <a:r>
              <a:rPr lang="de-DE" sz="1451"/>
              <a:t>+ Remboursement nominal </a:t>
            </a:r>
            <a:r>
              <a:rPr lang="de-DE" sz="1451" u="sng"/>
              <a:t>impossible</a:t>
            </a:r>
            <a:endParaRPr sz="1451" u="sng"/>
          </a:p>
        </p:txBody>
      </p:sp>
      <p:sp>
        <p:nvSpPr>
          <p:cNvPr id="1159" name="Google Shape;1159;p44"/>
          <p:cNvSpPr txBox="1"/>
          <p:nvPr/>
        </p:nvSpPr>
        <p:spPr>
          <a:xfrm>
            <a:off x="2482060" y="3478135"/>
            <a:ext cx="1458600" cy="290700"/>
          </a:xfrm>
          <a:prstGeom prst="rect">
            <a:avLst/>
          </a:prstGeom>
          <a:noFill/>
          <a:ln>
            <a:noFill/>
          </a:ln>
        </p:spPr>
        <p:txBody>
          <a:bodyPr anchorCtr="0" anchor="t" bIns="33375" lIns="66775" spcFirstLastPara="1" rIns="66775" wrap="square" tIns="33375">
            <a:spAutoFit/>
          </a:bodyPr>
          <a:lstStyle/>
          <a:p>
            <a:pPr indent="0" lvl="0" marL="0" marR="0" rtl="0" algn="l">
              <a:lnSpc>
                <a:spcPct val="100000"/>
              </a:lnSpc>
              <a:spcBef>
                <a:spcPts val="0"/>
              </a:spcBef>
              <a:spcAft>
                <a:spcPts val="0"/>
              </a:spcAft>
              <a:buClr>
                <a:schemeClr val="dk2"/>
              </a:buClr>
              <a:buSzPts val="1100"/>
              <a:buFont typeface="Arial"/>
              <a:buNone/>
            </a:pPr>
            <a:r>
              <a:rPr lang="de-DE" sz="1451"/>
              <a:t>Nouvelle dette</a:t>
            </a:r>
            <a:endParaRPr sz="1451"/>
          </a:p>
        </p:txBody>
      </p:sp>
      <p:sp>
        <p:nvSpPr>
          <p:cNvPr id="1160" name="Google Shape;1160;p44"/>
          <p:cNvSpPr/>
          <p:nvPr/>
        </p:nvSpPr>
        <p:spPr>
          <a:xfrm rot="2700000">
            <a:off x="4700147" y="1951175"/>
            <a:ext cx="659451" cy="378681"/>
          </a:xfrm>
          <a:prstGeom prst="rightArrow">
            <a:avLst>
              <a:gd fmla="val 50000" name="adj1"/>
              <a:gd fmla="val 46326"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61" name="Google Shape;1161;p44"/>
          <p:cNvSpPr/>
          <p:nvPr/>
        </p:nvSpPr>
        <p:spPr>
          <a:xfrm rot="2700000">
            <a:off x="2911855" y="2774769"/>
            <a:ext cx="836552" cy="431955"/>
          </a:xfrm>
          <a:prstGeom prst="leftArrow">
            <a:avLst>
              <a:gd fmla="val 50000" name="adj1"/>
              <a:gd fmla="val 51519"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62" name="Google Shape;1162;p44"/>
          <p:cNvSpPr/>
          <p:nvPr/>
        </p:nvSpPr>
        <p:spPr>
          <a:xfrm rot="2700000">
            <a:off x="5638210" y="2624305"/>
            <a:ext cx="406037" cy="809195"/>
          </a:xfrm>
          <a:prstGeom prst="downArrow">
            <a:avLst>
              <a:gd fmla="val 50000" name="adj1"/>
              <a:gd fmla="val 46824"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63" name="Google Shape;1163;p44"/>
          <p:cNvSpPr/>
          <p:nvPr/>
        </p:nvSpPr>
        <p:spPr>
          <a:xfrm>
            <a:off x="3978064" y="3535729"/>
            <a:ext cx="809195" cy="305248"/>
          </a:xfrm>
          <a:prstGeom prst="leftArrow">
            <a:avLst>
              <a:gd fmla="val 50000" name="adj1"/>
              <a:gd fmla="val 62285" name="adj2"/>
            </a:avLst>
          </a:prstGeom>
          <a:noFill/>
          <a:ln cap="flat" cmpd="sng" w="9525">
            <a:solidFill>
              <a:schemeClr val="dk1"/>
            </a:solidFill>
            <a:prstDash val="solid"/>
            <a:miter lim="800000"/>
            <a:headEnd len="sm" w="sm" type="none"/>
            <a:tailEnd len="sm" w="sm" type="none"/>
          </a:ln>
        </p:spPr>
        <p:txBody>
          <a:bodyPr anchorCtr="0" anchor="ctr" bIns="33375" lIns="66775" spcFirstLastPara="1" rIns="66775" wrap="square" tIns="33375">
            <a:noAutofit/>
          </a:bodyPr>
          <a:lstStyle/>
          <a:p>
            <a:pPr indent="0" lvl="0" marL="0" marR="0" rtl="0" algn="l">
              <a:lnSpc>
                <a:spcPct val="100000"/>
              </a:lnSpc>
              <a:spcBef>
                <a:spcPts val="0"/>
              </a:spcBef>
              <a:spcAft>
                <a:spcPts val="0"/>
              </a:spcAft>
              <a:buClr>
                <a:srgbClr val="000000"/>
              </a:buClr>
              <a:buSzPts val="1451"/>
              <a:buFont typeface="Arial"/>
              <a:buNone/>
            </a:pPr>
            <a:r>
              <a:t/>
            </a:r>
            <a:endParaRPr b="0" i="0" sz="1451" u="none" cap="none" strike="noStrike">
              <a:solidFill>
                <a:schemeClr val="dk1"/>
              </a:solidFill>
              <a:latin typeface="Arial"/>
              <a:ea typeface="Arial"/>
              <a:cs typeface="Arial"/>
              <a:sym typeface="Arial"/>
            </a:endParaRPr>
          </a:p>
        </p:txBody>
      </p:sp>
      <p:sp>
        <p:nvSpPr>
          <p:cNvPr id="1164" name="Google Shape;1164;p44"/>
          <p:cNvSpPr/>
          <p:nvPr/>
        </p:nvSpPr>
        <p:spPr>
          <a:xfrm>
            <a:off x="2477725" y="463325"/>
            <a:ext cx="6244200" cy="51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de-DE" sz="2400">
                <a:solidFill>
                  <a:schemeClr val="dk2"/>
                </a:solidFill>
                <a:latin typeface="Raleway"/>
                <a:ea typeface="Raleway"/>
                <a:cs typeface="Raleway"/>
                <a:sym typeface="Raleway"/>
              </a:rPr>
              <a:t>Une mauvaise stratégie de financement et son cercle vicieux</a:t>
            </a:r>
            <a:endParaRPr b="0" i="0" sz="1400" u="none" cap="none" strike="noStrike">
              <a:solidFill>
                <a:srgbClr val="000000"/>
              </a:solidFill>
              <a:latin typeface="Arial"/>
              <a:ea typeface="Arial"/>
              <a:cs typeface="Arial"/>
              <a:sym typeface="Arial"/>
            </a:endParaRPr>
          </a:p>
        </p:txBody>
      </p:sp>
      <p:sp>
        <p:nvSpPr>
          <p:cNvPr id="1165" name="Google Shape;1165;p44"/>
          <p:cNvSpPr txBox="1"/>
          <p:nvPr>
            <p:ph idx="12" type="sldNum"/>
          </p:nvPr>
        </p:nvSpPr>
        <p:spPr>
          <a:xfrm>
            <a:off x="6057900" y="4767263"/>
            <a:ext cx="1600200" cy="273844"/>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sp>
        <p:nvSpPr>
          <p:cNvPr id="1166" name="Google Shape;1166;p44"/>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167" name="Google Shape;1167;p4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168" name="Google Shape;1168;p4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169" name="Google Shape;1169;p44"/>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170" name="Google Shape;1170;p44"/>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45"/>
          <p:cNvSpPr txBox="1"/>
          <p:nvPr>
            <p:ph idx="12" type="sldNum"/>
          </p:nvPr>
        </p:nvSpPr>
        <p:spPr>
          <a:xfrm>
            <a:off x="8497999" y="4688759"/>
            <a:ext cx="548700" cy="393600"/>
          </a:xfrm>
          <a:prstGeom prst="rect">
            <a:avLst/>
          </a:prstGeom>
          <a:noFill/>
          <a:ln>
            <a:noFill/>
          </a:ln>
        </p:spPr>
        <p:txBody>
          <a:bodyPr anchorCtr="0" anchor="t" bIns="27600" lIns="55200" spcFirstLastPara="1" rIns="55200" wrap="square" tIns="27600">
            <a:noAutofit/>
          </a:bodyPr>
          <a:lstStyle/>
          <a:p>
            <a:pPr indent="0" lvl="0" marL="0" marR="0" rtl="0" algn="ctr">
              <a:lnSpc>
                <a:spcPct val="100000"/>
              </a:lnSpc>
              <a:spcBef>
                <a:spcPts val="0"/>
              </a:spcBef>
              <a:spcAft>
                <a:spcPts val="0"/>
              </a:spcAft>
              <a:buClr>
                <a:srgbClr val="000000"/>
              </a:buClr>
              <a:buSzPts val="750"/>
              <a:buFont typeface="Arial"/>
              <a:buNone/>
            </a:pPr>
            <a:fld id="{00000000-1234-1234-1234-123412341234}" type="slidenum">
              <a:rPr b="0" i="0" lang="de-DE" sz="750" u="none" cap="none" strike="noStrike">
                <a:solidFill>
                  <a:schemeClr val="lt1"/>
                </a:solidFill>
                <a:latin typeface="Candara"/>
                <a:ea typeface="Candara"/>
                <a:cs typeface="Candara"/>
                <a:sym typeface="Candara"/>
              </a:rPr>
              <a:t>‹#›</a:t>
            </a:fld>
            <a:endParaRPr b="0" i="0" sz="1050" u="none" cap="none" strike="noStrike">
              <a:solidFill>
                <a:schemeClr val="lt1"/>
              </a:solidFill>
              <a:latin typeface="Arial"/>
              <a:ea typeface="Arial"/>
              <a:cs typeface="Arial"/>
              <a:sym typeface="Arial"/>
            </a:endParaRPr>
          </a:p>
        </p:txBody>
      </p:sp>
      <p:grpSp>
        <p:nvGrpSpPr>
          <p:cNvPr id="1177" name="Google Shape;1177;p45"/>
          <p:cNvGrpSpPr/>
          <p:nvPr/>
        </p:nvGrpSpPr>
        <p:grpSpPr>
          <a:xfrm>
            <a:off x="1143001" y="1562828"/>
            <a:ext cx="6475814" cy="2500313"/>
            <a:chOff x="197" y="1545"/>
            <a:chExt cx="5439" cy="2100"/>
          </a:xfrm>
        </p:grpSpPr>
        <p:grpSp>
          <p:nvGrpSpPr>
            <p:cNvPr id="1178" name="Google Shape;1178;p45"/>
            <p:cNvGrpSpPr/>
            <p:nvPr/>
          </p:nvGrpSpPr>
          <p:grpSpPr>
            <a:xfrm>
              <a:off x="758" y="3442"/>
              <a:ext cx="1999" cy="203"/>
              <a:chOff x="1292" y="3884"/>
              <a:chExt cx="3811" cy="272"/>
            </a:xfrm>
          </p:grpSpPr>
          <p:sp>
            <p:nvSpPr>
              <p:cNvPr id="1179" name="Google Shape;1179;p45"/>
              <p:cNvSpPr/>
              <p:nvPr/>
            </p:nvSpPr>
            <p:spPr>
              <a:xfrm>
                <a:off x="1292" y="3884"/>
                <a:ext cx="1860"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Assets</a:t>
                </a:r>
                <a:endParaRPr b="1" i="0" sz="750" u="none" cap="none" strike="noStrike">
                  <a:solidFill>
                    <a:schemeClr val="dk1"/>
                  </a:solidFill>
                  <a:latin typeface="Arial"/>
                  <a:ea typeface="Arial"/>
                  <a:cs typeface="Arial"/>
                  <a:sym typeface="Arial"/>
                </a:endParaRPr>
              </a:p>
            </p:txBody>
          </p:sp>
          <p:sp>
            <p:nvSpPr>
              <p:cNvPr id="1180" name="Google Shape;1180;p45"/>
              <p:cNvSpPr/>
              <p:nvPr/>
            </p:nvSpPr>
            <p:spPr>
              <a:xfrm>
                <a:off x="3152" y="3884"/>
                <a:ext cx="1951"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Equity &amp; Liability</a:t>
                </a:r>
                <a:endParaRPr b="1" i="0" sz="750" u="none" cap="none" strike="noStrike">
                  <a:solidFill>
                    <a:schemeClr val="dk1"/>
                  </a:solidFill>
                  <a:latin typeface="Arial"/>
                  <a:ea typeface="Arial"/>
                  <a:cs typeface="Arial"/>
                  <a:sym typeface="Arial"/>
                </a:endParaRPr>
              </a:p>
            </p:txBody>
          </p:sp>
        </p:grpSp>
        <p:sp>
          <p:nvSpPr>
            <p:cNvPr id="1181" name="Google Shape;1181;p45"/>
            <p:cNvSpPr/>
            <p:nvPr/>
          </p:nvSpPr>
          <p:spPr>
            <a:xfrm>
              <a:off x="751" y="1547"/>
              <a:ext cx="975" cy="365"/>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Cash</a:t>
              </a:r>
              <a:endParaRPr b="0" i="0" sz="1400" u="none" cap="none" strike="noStrike">
                <a:solidFill>
                  <a:srgbClr val="000000"/>
                </a:solidFill>
                <a:latin typeface="Arial"/>
                <a:ea typeface="Arial"/>
                <a:cs typeface="Arial"/>
                <a:sym typeface="Arial"/>
              </a:endParaRPr>
            </a:p>
          </p:txBody>
        </p:sp>
        <p:sp>
          <p:nvSpPr>
            <p:cNvPr id="1182" name="Google Shape;1182;p45"/>
            <p:cNvSpPr/>
            <p:nvPr/>
          </p:nvSpPr>
          <p:spPr>
            <a:xfrm>
              <a:off x="1732" y="1545"/>
              <a:ext cx="1024" cy="87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Current liabilities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Suppliers</a:t>
              </a:r>
              <a:endParaRPr b="0" i="0" sz="750" u="none" cap="none" strike="noStrike">
                <a:solidFill>
                  <a:schemeClr val="dk1"/>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Employees, Welfare org,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State…</a:t>
              </a:r>
              <a:endParaRPr b="0" i="0" sz="1400" u="none" cap="none" strike="noStrike">
                <a:solidFill>
                  <a:srgbClr val="000000"/>
                </a:solidFill>
                <a:latin typeface="Arial"/>
                <a:ea typeface="Arial"/>
                <a:cs typeface="Arial"/>
                <a:sym typeface="Arial"/>
              </a:endParaRPr>
            </a:p>
          </p:txBody>
        </p:sp>
        <p:sp>
          <p:nvSpPr>
            <p:cNvPr id="1183" name="Google Shape;1183;p45"/>
            <p:cNvSpPr/>
            <p:nvPr/>
          </p:nvSpPr>
          <p:spPr>
            <a:xfrm>
              <a:off x="754" y="2178"/>
              <a:ext cx="975" cy="36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Accounts receivable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(customers)</a:t>
              </a:r>
              <a:endParaRPr b="0" i="0" sz="1400" u="none" cap="none" strike="noStrike">
                <a:solidFill>
                  <a:srgbClr val="000000"/>
                </a:solidFill>
                <a:latin typeface="Arial"/>
                <a:ea typeface="Arial"/>
                <a:cs typeface="Arial"/>
                <a:sym typeface="Arial"/>
              </a:endParaRPr>
            </a:p>
          </p:txBody>
        </p:sp>
        <p:sp>
          <p:nvSpPr>
            <p:cNvPr id="1184" name="Google Shape;1184;p45"/>
            <p:cNvSpPr/>
            <p:nvPr/>
          </p:nvSpPr>
          <p:spPr>
            <a:xfrm>
              <a:off x="758" y="2547"/>
              <a:ext cx="975" cy="34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Inventory</a:t>
              </a:r>
              <a:endParaRPr b="0" i="0" sz="1400" u="none" cap="none" strike="noStrike">
                <a:solidFill>
                  <a:srgbClr val="000000"/>
                </a:solidFill>
                <a:latin typeface="Arial"/>
                <a:ea typeface="Arial"/>
                <a:cs typeface="Arial"/>
                <a:sym typeface="Arial"/>
              </a:endParaRPr>
            </a:p>
          </p:txBody>
        </p:sp>
        <p:sp>
          <p:nvSpPr>
            <p:cNvPr id="1185" name="Google Shape;1185;p45"/>
            <p:cNvSpPr/>
            <p:nvPr/>
          </p:nvSpPr>
          <p:spPr>
            <a:xfrm>
              <a:off x="758" y="2898"/>
              <a:ext cx="975" cy="541"/>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Non current assets</a:t>
              </a:r>
              <a:endParaRPr b="0" i="0" sz="750" u="none" cap="none" strike="noStrike">
                <a:solidFill>
                  <a:schemeClr val="lt1"/>
                </a:solidFill>
                <a:latin typeface="Arial"/>
                <a:ea typeface="Arial"/>
                <a:cs typeface="Arial"/>
                <a:sym typeface="Arial"/>
              </a:endParaRPr>
            </a:p>
          </p:txBody>
        </p:sp>
        <p:sp>
          <p:nvSpPr>
            <p:cNvPr id="1186" name="Google Shape;1186;p45"/>
            <p:cNvSpPr/>
            <p:nvPr/>
          </p:nvSpPr>
          <p:spPr>
            <a:xfrm>
              <a:off x="1740" y="3132"/>
              <a:ext cx="1024" cy="297"/>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Shareholders’ equity</a:t>
              </a:r>
              <a:endParaRPr b="0" i="0" sz="750" u="none" cap="none" strike="noStrike">
                <a:solidFill>
                  <a:schemeClr val="lt1"/>
                </a:solidFill>
                <a:latin typeface="Arial"/>
                <a:ea typeface="Arial"/>
                <a:cs typeface="Arial"/>
                <a:sym typeface="Arial"/>
              </a:endParaRPr>
            </a:p>
          </p:txBody>
        </p:sp>
        <p:sp>
          <p:nvSpPr>
            <p:cNvPr id="1187" name="Google Shape;1187;p45"/>
            <p:cNvSpPr/>
            <p:nvPr/>
          </p:nvSpPr>
          <p:spPr>
            <a:xfrm>
              <a:off x="1739" y="2885"/>
              <a:ext cx="1024" cy="237"/>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Retained Earnings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Investment grants</a:t>
              </a:r>
              <a:endParaRPr b="0" i="0" sz="750" u="none" cap="none" strike="noStrike">
                <a:solidFill>
                  <a:schemeClr val="lt1"/>
                </a:solidFill>
                <a:latin typeface="Arial"/>
                <a:ea typeface="Arial"/>
                <a:cs typeface="Arial"/>
                <a:sym typeface="Arial"/>
              </a:endParaRPr>
            </a:p>
          </p:txBody>
        </p:sp>
        <p:sp>
          <p:nvSpPr>
            <p:cNvPr id="1188" name="Google Shape;1188;p45"/>
            <p:cNvSpPr/>
            <p:nvPr/>
          </p:nvSpPr>
          <p:spPr>
            <a:xfrm>
              <a:off x="1739" y="2706"/>
              <a:ext cx="1024" cy="169"/>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Net income (n)</a:t>
              </a:r>
              <a:endParaRPr b="0" i="0" sz="1400" u="none" cap="none" strike="noStrike">
                <a:solidFill>
                  <a:srgbClr val="000000"/>
                </a:solidFill>
                <a:latin typeface="Arial"/>
                <a:ea typeface="Arial"/>
                <a:cs typeface="Arial"/>
                <a:sym typeface="Arial"/>
              </a:endParaRPr>
            </a:p>
          </p:txBody>
        </p:sp>
        <p:sp>
          <p:nvSpPr>
            <p:cNvPr id="1189" name="Google Shape;1189;p45"/>
            <p:cNvSpPr/>
            <p:nvPr/>
          </p:nvSpPr>
          <p:spPr>
            <a:xfrm>
              <a:off x="1733" y="2433"/>
              <a:ext cx="1024" cy="27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Long term debt</a:t>
              </a:r>
              <a:endParaRPr b="0" i="0" sz="750" u="none" cap="none" strike="noStrike">
                <a:solidFill>
                  <a:schemeClr val="lt1"/>
                </a:solidFill>
                <a:latin typeface="Arial"/>
                <a:ea typeface="Arial"/>
                <a:cs typeface="Arial"/>
                <a:sym typeface="Arial"/>
              </a:endParaRPr>
            </a:p>
          </p:txBody>
        </p:sp>
        <p:grpSp>
          <p:nvGrpSpPr>
            <p:cNvPr id="1190" name="Google Shape;1190;p45"/>
            <p:cNvGrpSpPr/>
            <p:nvPr/>
          </p:nvGrpSpPr>
          <p:grpSpPr>
            <a:xfrm>
              <a:off x="197" y="1655"/>
              <a:ext cx="600" cy="1428"/>
              <a:chOff x="-204" y="1687"/>
              <a:chExt cx="1148" cy="1917"/>
            </a:xfrm>
          </p:grpSpPr>
          <p:sp>
            <p:nvSpPr>
              <p:cNvPr id="1191" name="Google Shape;1191;p45"/>
              <p:cNvSpPr txBox="1"/>
              <p:nvPr/>
            </p:nvSpPr>
            <p:spPr>
              <a:xfrm>
                <a:off x="-204" y="3344"/>
                <a:ext cx="884"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highlight>
                      <a:srgbClr val="FFFF00"/>
                    </a:highlight>
                    <a:latin typeface="Arial"/>
                    <a:ea typeface="Arial"/>
                    <a:cs typeface="Arial"/>
                    <a:sym typeface="Arial"/>
                  </a:rPr>
                  <a:t>WC</a:t>
                </a:r>
                <a:endParaRPr b="0" i="0" sz="1400" u="none" cap="none" strike="noStrike">
                  <a:solidFill>
                    <a:srgbClr val="000000"/>
                  </a:solidFill>
                  <a:latin typeface="Arial"/>
                  <a:ea typeface="Arial"/>
                  <a:cs typeface="Arial"/>
                  <a:sym typeface="Arial"/>
                </a:endParaRPr>
              </a:p>
            </p:txBody>
          </p:sp>
          <p:sp>
            <p:nvSpPr>
              <p:cNvPr id="1192" name="Google Shape;1192;p45"/>
              <p:cNvSpPr txBox="1"/>
              <p:nvPr/>
            </p:nvSpPr>
            <p:spPr>
              <a:xfrm>
                <a:off x="-140" y="2225"/>
                <a:ext cx="885"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WCR</a:t>
                </a:r>
                <a:endParaRPr b="0" i="0" sz="1400" u="none" cap="none" strike="noStrike">
                  <a:solidFill>
                    <a:srgbClr val="000000"/>
                  </a:solidFill>
                  <a:latin typeface="Arial"/>
                  <a:ea typeface="Arial"/>
                  <a:cs typeface="Arial"/>
                  <a:sym typeface="Arial"/>
                </a:endParaRPr>
              </a:p>
            </p:txBody>
          </p:sp>
          <p:sp>
            <p:nvSpPr>
              <p:cNvPr id="1193" name="Google Shape;1193;p45"/>
              <p:cNvSpPr txBox="1"/>
              <p:nvPr/>
            </p:nvSpPr>
            <p:spPr>
              <a:xfrm>
                <a:off x="-99" y="1687"/>
                <a:ext cx="1043" cy="4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Cash (+/-)</a:t>
                </a:r>
                <a:endParaRPr b="0" i="0" sz="1400" u="none" cap="none" strike="noStrike">
                  <a:solidFill>
                    <a:srgbClr val="000000"/>
                  </a:solidFill>
                  <a:latin typeface="Arial"/>
                  <a:ea typeface="Arial"/>
                  <a:cs typeface="Arial"/>
                  <a:sym typeface="Arial"/>
                </a:endParaRPr>
              </a:p>
            </p:txBody>
          </p:sp>
          <p:sp>
            <p:nvSpPr>
              <p:cNvPr id="1194" name="Google Shape;1194;p45"/>
              <p:cNvSpPr txBox="1"/>
              <p:nvPr/>
            </p:nvSpPr>
            <p:spPr>
              <a:xfrm>
                <a:off x="107" y="2732"/>
                <a:ext cx="453"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5" name="Google Shape;1195;p45"/>
              <p:cNvSpPr txBox="1"/>
              <p:nvPr/>
            </p:nvSpPr>
            <p:spPr>
              <a:xfrm>
                <a:off x="153" y="2022"/>
                <a:ext cx="451" cy="2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id="1196" name="Google Shape;1196;p45"/>
            <p:cNvSpPr/>
            <p:nvPr/>
          </p:nvSpPr>
          <p:spPr>
            <a:xfrm>
              <a:off x="751" y="1925"/>
              <a:ext cx="975" cy="237"/>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Accounts receivable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(subsidy)</a:t>
              </a:r>
              <a:endParaRPr b="0" i="0" sz="1400" u="none" cap="none" strike="noStrike">
                <a:solidFill>
                  <a:srgbClr val="000000"/>
                </a:solidFill>
                <a:latin typeface="Arial"/>
                <a:ea typeface="Arial"/>
                <a:cs typeface="Arial"/>
                <a:sym typeface="Arial"/>
              </a:endParaRPr>
            </a:p>
          </p:txBody>
        </p:sp>
        <p:sp>
          <p:nvSpPr>
            <p:cNvPr id="1197" name="Google Shape;1197;p45"/>
            <p:cNvSpPr/>
            <p:nvPr/>
          </p:nvSpPr>
          <p:spPr>
            <a:xfrm>
              <a:off x="4563" y="1837"/>
              <a:ext cx="1071" cy="80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Current liabilities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Suppliers</a:t>
              </a:r>
              <a:endParaRPr b="0" i="0" sz="750" u="none" cap="none" strike="noStrike">
                <a:solidFill>
                  <a:schemeClr val="dk1"/>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Salaries, Welfare org, </a:t>
              </a:r>
              <a:endParaRPr b="0" i="0" sz="1400" u="none" cap="none" strike="noStrike">
                <a:solidFill>
                  <a:srgbClr val="000000"/>
                </a:solidFill>
                <a:latin typeface="Arial"/>
                <a:ea typeface="Arial"/>
                <a:cs typeface="Arial"/>
                <a:sym typeface="Arial"/>
              </a:endParaRPr>
            </a:p>
            <a:p>
              <a:pPr indent="-47625" lvl="0" marL="0" marR="0" rtl="0" algn="l">
                <a:lnSpc>
                  <a:spcPct val="100000"/>
                </a:lnSpc>
                <a:spcBef>
                  <a:spcPts val="0"/>
                </a:spcBef>
                <a:spcAft>
                  <a:spcPts val="0"/>
                </a:spcAft>
                <a:buClr>
                  <a:srgbClr val="000000"/>
                </a:buClr>
                <a:buSzPts val="750"/>
                <a:buFont typeface="Arial"/>
                <a:buChar char="-"/>
              </a:pPr>
              <a:r>
                <a:rPr b="0" i="0" lang="de-DE" sz="750" u="none" cap="none" strike="noStrike">
                  <a:solidFill>
                    <a:schemeClr val="dk1"/>
                  </a:solidFill>
                  <a:latin typeface="Arial"/>
                  <a:ea typeface="Arial"/>
                  <a:cs typeface="Arial"/>
                  <a:sym typeface="Arial"/>
                </a:rPr>
                <a:t>State…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grpSp>
          <p:nvGrpSpPr>
            <p:cNvPr id="1198" name="Google Shape;1198;p45"/>
            <p:cNvGrpSpPr/>
            <p:nvPr/>
          </p:nvGrpSpPr>
          <p:grpSpPr>
            <a:xfrm>
              <a:off x="3543" y="3450"/>
              <a:ext cx="2092" cy="174"/>
              <a:chOff x="1292" y="3884"/>
              <a:chExt cx="3811" cy="272"/>
            </a:xfrm>
          </p:grpSpPr>
          <p:sp>
            <p:nvSpPr>
              <p:cNvPr id="1199" name="Google Shape;1199;p45"/>
              <p:cNvSpPr/>
              <p:nvPr/>
            </p:nvSpPr>
            <p:spPr>
              <a:xfrm>
                <a:off x="1292" y="3884"/>
                <a:ext cx="1860"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Assets</a:t>
                </a:r>
                <a:endParaRPr b="1" i="0" sz="750" u="none" cap="none" strike="noStrike">
                  <a:solidFill>
                    <a:schemeClr val="dk1"/>
                  </a:solidFill>
                  <a:latin typeface="Arial"/>
                  <a:ea typeface="Arial"/>
                  <a:cs typeface="Arial"/>
                  <a:sym typeface="Arial"/>
                </a:endParaRPr>
              </a:p>
            </p:txBody>
          </p:sp>
          <p:sp>
            <p:nvSpPr>
              <p:cNvPr id="1200" name="Google Shape;1200;p45"/>
              <p:cNvSpPr/>
              <p:nvPr/>
            </p:nvSpPr>
            <p:spPr>
              <a:xfrm>
                <a:off x="3152" y="3884"/>
                <a:ext cx="1951" cy="27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1" i="0" lang="de-DE" sz="750" u="none" cap="none" strike="noStrike">
                    <a:solidFill>
                      <a:schemeClr val="dk1"/>
                    </a:solidFill>
                    <a:latin typeface="Arial"/>
                    <a:ea typeface="Arial"/>
                    <a:cs typeface="Arial"/>
                    <a:sym typeface="Arial"/>
                  </a:rPr>
                  <a:t>Equity &amp; Liability</a:t>
                </a:r>
                <a:endParaRPr b="1" i="0" sz="750" u="none" cap="none" strike="noStrike">
                  <a:solidFill>
                    <a:schemeClr val="dk1"/>
                  </a:solidFill>
                  <a:latin typeface="Arial"/>
                  <a:ea typeface="Arial"/>
                  <a:cs typeface="Arial"/>
                  <a:sym typeface="Arial"/>
                </a:endParaRPr>
              </a:p>
            </p:txBody>
          </p:sp>
        </p:grpSp>
        <p:sp>
          <p:nvSpPr>
            <p:cNvPr id="1201" name="Google Shape;1201;p45"/>
            <p:cNvSpPr/>
            <p:nvPr/>
          </p:nvSpPr>
          <p:spPr>
            <a:xfrm>
              <a:off x="3542" y="1550"/>
              <a:ext cx="1021" cy="11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Cash</a:t>
              </a:r>
              <a:endParaRPr b="0" i="0" sz="1400" u="none" cap="none" strike="noStrike">
                <a:solidFill>
                  <a:srgbClr val="000000"/>
                </a:solidFill>
                <a:latin typeface="Arial"/>
                <a:ea typeface="Arial"/>
                <a:cs typeface="Arial"/>
                <a:sym typeface="Arial"/>
              </a:endParaRPr>
            </a:p>
          </p:txBody>
        </p:sp>
        <p:sp>
          <p:nvSpPr>
            <p:cNvPr id="1202" name="Google Shape;1202;p45"/>
            <p:cNvSpPr/>
            <p:nvPr/>
          </p:nvSpPr>
          <p:spPr>
            <a:xfrm>
              <a:off x="3544" y="1857"/>
              <a:ext cx="1021" cy="49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Accounts receivable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(customers)</a:t>
              </a:r>
              <a:endParaRPr b="0" i="0" sz="1400" u="none" cap="none" strike="noStrike">
                <a:solidFill>
                  <a:srgbClr val="000000"/>
                </a:solidFill>
                <a:latin typeface="Arial"/>
                <a:ea typeface="Arial"/>
                <a:cs typeface="Arial"/>
                <a:sym typeface="Arial"/>
              </a:endParaRPr>
            </a:p>
          </p:txBody>
        </p:sp>
        <p:sp>
          <p:nvSpPr>
            <p:cNvPr id="1203" name="Google Shape;1203;p45"/>
            <p:cNvSpPr/>
            <p:nvPr/>
          </p:nvSpPr>
          <p:spPr>
            <a:xfrm>
              <a:off x="3543" y="2358"/>
              <a:ext cx="1021" cy="328"/>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Inventory</a:t>
              </a:r>
              <a:endParaRPr b="0" i="0" sz="1400" u="none" cap="none" strike="noStrike">
                <a:solidFill>
                  <a:srgbClr val="000000"/>
                </a:solidFill>
                <a:latin typeface="Arial"/>
                <a:ea typeface="Arial"/>
                <a:cs typeface="Arial"/>
                <a:sym typeface="Arial"/>
              </a:endParaRPr>
            </a:p>
          </p:txBody>
        </p:sp>
        <p:sp>
          <p:nvSpPr>
            <p:cNvPr id="1204" name="Google Shape;1204;p45"/>
            <p:cNvSpPr/>
            <p:nvPr/>
          </p:nvSpPr>
          <p:spPr>
            <a:xfrm>
              <a:off x="3543" y="2686"/>
              <a:ext cx="1021" cy="757"/>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Non current assets</a:t>
              </a:r>
              <a:endParaRPr b="0" i="0" sz="750" u="none" cap="none" strike="noStrike">
                <a:solidFill>
                  <a:schemeClr val="lt1"/>
                </a:solidFill>
                <a:latin typeface="Arial"/>
                <a:ea typeface="Arial"/>
                <a:cs typeface="Arial"/>
                <a:sym typeface="Arial"/>
              </a:endParaRPr>
            </a:p>
          </p:txBody>
        </p:sp>
        <p:sp>
          <p:nvSpPr>
            <p:cNvPr id="1205" name="Google Shape;1205;p45"/>
            <p:cNvSpPr/>
            <p:nvPr/>
          </p:nvSpPr>
          <p:spPr>
            <a:xfrm>
              <a:off x="4564" y="3182"/>
              <a:ext cx="1071" cy="261"/>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Shareholders’ equity</a:t>
              </a:r>
              <a:endParaRPr b="0" i="0" sz="750" u="none" cap="none" strike="noStrike">
                <a:solidFill>
                  <a:schemeClr val="lt1"/>
                </a:solidFill>
                <a:latin typeface="Arial"/>
                <a:ea typeface="Arial"/>
                <a:cs typeface="Arial"/>
                <a:sym typeface="Arial"/>
              </a:endParaRPr>
            </a:p>
          </p:txBody>
        </p:sp>
        <p:sp>
          <p:nvSpPr>
            <p:cNvPr id="1206" name="Google Shape;1206;p45"/>
            <p:cNvSpPr/>
            <p:nvPr/>
          </p:nvSpPr>
          <p:spPr>
            <a:xfrm>
              <a:off x="4564" y="2973"/>
              <a:ext cx="1071" cy="204"/>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Retained Earnings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Investment grants</a:t>
              </a:r>
              <a:endParaRPr b="0" i="0" sz="750" u="none" cap="none" strike="noStrike">
                <a:solidFill>
                  <a:schemeClr val="lt1"/>
                </a:solidFill>
                <a:latin typeface="Arial"/>
                <a:ea typeface="Arial"/>
                <a:cs typeface="Arial"/>
                <a:sym typeface="Arial"/>
              </a:endParaRPr>
            </a:p>
          </p:txBody>
        </p:sp>
        <p:sp>
          <p:nvSpPr>
            <p:cNvPr id="1207" name="Google Shape;1207;p45"/>
            <p:cNvSpPr/>
            <p:nvPr/>
          </p:nvSpPr>
          <p:spPr>
            <a:xfrm>
              <a:off x="4564" y="2826"/>
              <a:ext cx="1071" cy="146"/>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Net income (n)</a:t>
              </a:r>
              <a:endParaRPr b="0" i="0" sz="1400" u="none" cap="none" strike="noStrike">
                <a:solidFill>
                  <a:srgbClr val="000000"/>
                </a:solidFill>
                <a:latin typeface="Arial"/>
                <a:ea typeface="Arial"/>
                <a:cs typeface="Arial"/>
                <a:sym typeface="Arial"/>
              </a:endParaRPr>
            </a:p>
          </p:txBody>
        </p:sp>
        <p:sp>
          <p:nvSpPr>
            <p:cNvPr id="1208" name="Google Shape;1208;p45"/>
            <p:cNvSpPr/>
            <p:nvPr/>
          </p:nvSpPr>
          <p:spPr>
            <a:xfrm>
              <a:off x="4564" y="2642"/>
              <a:ext cx="1071" cy="180"/>
            </a:xfrm>
            <a:prstGeom prst="rect">
              <a:avLst/>
            </a:prstGeom>
            <a:solidFill>
              <a:schemeClr val="accent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lt1"/>
                  </a:solidFill>
                  <a:latin typeface="Arial"/>
                  <a:ea typeface="Arial"/>
                  <a:cs typeface="Arial"/>
                  <a:sym typeface="Arial"/>
                </a:rPr>
                <a:t>Long term debt</a:t>
              </a:r>
              <a:endParaRPr b="0" i="0" sz="750" u="none" cap="none" strike="noStrike">
                <a:solidFill>
                  <a:schemeClr val="lt1"/>
                </a:solidFill>
                <a:latin typeface="Arial"/>
                <a:ea typeface="Arial"/>
                <a:cs typeface="Arial"/>
                <a:sym typeface="Arial"/>
              </a:endParaRPr>
            </a:p>
          </p:txBody>
        </p:sp>
        <p:sp>
          <p:nvSpPr>
            <p:cNvPr id="1209" name="Google Shape;1209;p45"/>
            <p:cNvSpPr/>
            <p:nvPr/>
          </p:nvSpPr>
          <p:spPr>
            <a:xfrm>
              <a:off x="4565" y="1550"/>
              <a:ext cx="1071" cy="270"/>
            </a:xfrm>
            <a:prstGeom prst="rect">
              <a:avLst/>
            </a:prstGeom>
            <a:solidFill>
              <a:srgbClr val="FF79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Short term debt</a:t>
              </a:r>
              <a:endParaRPr b="0" i="0" sz="750" u="none" cap="none" strike="noStrike">
                <a:solidFill>
                  <a:schemeClr val="dk1"/>
                </a:solidFill>
                <a:latin typeface="Arial"/>
                <a:ea typeface="Arial"/>
                <a:cs typeface="Arial"/>
                <a:sym typeface="Arial"/>
              </a:endParaRPr>
            </a:p>
          </p:txBody>
        </p:sp>
        <p:sp>
          <p:nvSpPr>
            <p:cNvPr id="1210" name="Google Shape;1210;p45"/>
            <p:cNvSpPr/>
            <p:nvPr/>
          </p:nvSpPr>
          <p:spPr>
            <a:xfrm>
              <a:off x="3542" y="1653"/>
              <a:ext cx="1021" cy="20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Accounts receivable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de-DE" sz="750" u="none" cap="none" strike="noStrike">
                  <a:solidFill>
                    <a:schemeClr val="dk1"/>
                  </a:solidFill>
                  <a:latin typeface="Arial"/>
                  <a:ea typeface="Arial"/>
                  <a:cs typeface="Arial"/>
                  <a:sym typeface="Arial"/>
                </a:rPr>
                <a:t>(subsidy)</a:t>
              </a:r>
              <a:endParaRPr b="0" i="0" sz="1400" u="none" cap="none" strike="noStrike">
                <a:solidFill>
                  <a:srgbClr val="000000"/>
                </a:solidFill>
                <a:latin typeface="Arial"/>
                <a:ea typeface="Arial"/>
                <a:cs typeface="Arial"/>
                <a:sym typeface="Arial"/>
              </a:endParaRPr>
            </a:p>
          </p:txBody>
        </p:sp>
        <p:cxnSp>
          <p:nvCxnSpPr>
            <p:cNvPr id="1211" name="Google Shape;1211;p45"/>
            <p:cNvCxnSpPr/>
            <p:nvPr/>
          </p:nvCxnSpPr>
          <p:spPr>
            <a:xfrm>
              <a:off x="4577" y="2711"/>
              <a:ext cx="1058" cy="0"/>
            </a:xfrm>
            <a:prstGeom prst="straightConnector1">
              <a:avLst/>
            </a:prstGeom>
            <a:solidFill>
              <a:schemeClr val="accent2"/>
            </a:solidFill>
            <a:ln cap="flat" cmpd="sng" w="9525">
              <a:solidFill>
                <a:schemeClr val="dk1"/>
              </a:solidFill>
              <a:prstDash val="dash"/>
              <a:round/>
              <a:headEnd len="sm" w="sm" type="none"/>
              <a:tailEnd len="sm" w="sm" type="none"/>
            </a:ln>
          </p:spPr>
        </p:cxnSp>
        <p:cxnSp>
          <p:nvCxnSpPr>
            <p:cNvPr id="1212" name="Google Shape;1212;p45"/>
            <p:cNvCxnSpPr/>
            <p:nvPr/>
          </p:nvCxnSpPr>
          <p:spPr>
            <a:xfrm>
              <a:off x="3542" y="1898"/>
              <a:ext cx="1021" cy="0"/>
            </a:xfrm>
            <a:prstGeom prst="straightConnector1">
              <a:avLst/>
            </a:prstGeom>
            <a:noFill/>
            <a:ln cap="flat" cmpd="sng" w="9525">
              <a:solidFill>
                <a:schemeClr val="dk1"/>
              </a:solidFill>
              <a:prstDash val="dash"/>
              <a:round/>
              <a:headEnd len="sm" w="sm" type="none"/>
              <a:tailEnd len="sm" w="sm" type="none"/>
            </a:ln>
          </p:spPr>
        </p:cxnSp>
        <p:cxnSp>
          <p:nvCxnSpPr>
            <p:cNvPr id="1213" name="Google Shape;1213;p45"/>
            <p:cNvCxnSpPr/>
            <p:nvPr/>
          </p:nvCxnSpPr>
          <p:spPr>
            <a:xfrm>
              <a:off x="1726" y="2830"/>
              <a:ext cx="1021" cy="0"/>
            </a:xfrm>
            <a:prstGeom prst="straightConnector1">
              <a:avLst/>
            </a:prstGeom>
            <a:noFill/>
            <a:ln cap="flat" cmpd="sng" w="9525">
              <a:solidFill>
                <a:schemeClr val="dk1"/>
              </a:solidFill>
              <a:prstDash val="dash"/>
              <a:round/>
              <a:headEnd len="sm" w="sm" type="none"/>
              <a:tailEnd len="sm" w="sm" type="none"/>
            </a:ln>
          </p:spPr>
        </p:cxnSp>
        <p:cxnSp>
          <p:nvCxnSpPr>
            <p:cNvPr id="1214" name="Google Shape;1214;p45"/>
            <p:cNvCxnSpPr/>
            <p:nvPr/>
          </p:nvCxnSpPr>
          <p:spPr>
            <a:xfrm>
              <a:off x="751" y="2050"/>
              <a:ext cx="968" cy="7"/>
            </a:xfrm>
            <a:prstGeom prst="straightConnector1">
              <a:avLst/>
            </a:prstGeom>
            <a:noFill/>
            <a:ln cap="flat" cmpd="sng" w="9525">
              <a:solidFill>
                <a:schemeClr val="dk1"/>
              </a:solidFill>
              <a:prstDash val="dash"/>
              <a:round/>
              <a:headEnd len="sm" w="sm" type="none"/>
              <a:tailEnd len="sm" w="sm" type="none"/>
            </a:ln>
          </p:spPr>
        </p:cxnSp>
      </p:grpSp>
      <p:sp>
        <p:nvSpPr>
          <p:cNvPr id="1215" name="Google Shape;1215;p45"/>
          <p:cNvSpPr txBox="1"/>
          <p:nvPr/>
        </p:nvSpPr>
        <p:spPr>
          <a:xfrm>
            <a:off x="2477725" y="432425"/>
            <a:ext cx="6244200" cy="41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lang="de-DE" sz="2100">
                <a:solidFill>
                  <a:schemeClr val="dk2"/>
                </a:solidFill>
                <a:latin typeface="Raleway"/>
                <a:ea typeface="Raleway"/>
                <a:cs typeface="Raleway"/>
                <a:sym typeface="Raleway"/>
              </a:rPr>
              <a:t>Ce que dit un bilan de votre stratégie de financement</a:t>
            </a:r>
            <a:endParaRPr b="0" i="0" sz="1400" u="none" cap="none" strike="noStrike">
              <a:solidFill>
                <a:srgbClr val="000000"/>
              </a:solidFill>
              <a:latin typeface="Arial"/>
              <a:ea typeface="Arial"/>
              <a:cs typeface="Arial"/>
              <a:sym typeface="Arial"/>
            </a:endParaRPr>
          </a:p>
        </p:txBody>
      </p:sp>
      <p:sp>
        <p:nvSpPr>
          <p:cNvPr id="1216" name="Google Shape;1216;p45"/>
          <p:cNvSpPr txBox="1"/>
          <p:nvPr/>
        </p:nvSpPr>
        <p:spPr>
          <a:xfrm>
            <a:off x="4469443" y="3190015"/>
            <a:ext cx="550094"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highlight>
                  <a:srgbClr val="FFFF00"/>
                </a:highlight>
                <a:latin typeface="Arial"/>
                <a:ea typeface="Arial"/>
                <a:cs typeface="Arial"/>
                <a:sym typeface="Arial"/>
              </a:rPr>
              <a:t>WC</a:t>
            </a:r>
            <a:endParaRPr b="0" i="0" sz="1400" u="none" cap="none" strike="noStrike">
              <a:solidFill>
                <a:srgbClr val="000000"/>
              </a:solidFill>
              <a:latin typeface="Arial"/>
              <a:ea typeface="Arial"/>
              <a:cs typeface="Arial"/>
              <a:sym typeface="Arial"/>
            </a:endParaRPr>
          </a:p>
        </p:txBody>
      </p:sp>
      <p:sp>
        <p:nvSpPr>
          <p:cNvPr id="1217" name="Google Shape;1217;p45"/>
          <p:cNvSpPr txBox="1"/>
          <p:nvPr/>
        </p:nvSpPr>
        <p:spPr>
          <a:xfrm>
            <a:off x="4455831" y="2196954"/>
            <a:ext cx="55071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WCR</a:t>
            </a:r>
            <a:endParaRPr b="0" i="0" sz="1400" u="none" cap="none" strike="noStrike">
              <a:solidFill>
                <a:srgbClr val="000000"/>
              </a:solidFill>
              <a:latin typeface="Arial"/>
              <a:ea typeface="Arial"/>
              <a:cs typeface="Arial"/>
              <a:sym typeface="Arial"/>
            </a:endParaRPr>
          </a:p>
        </p:txBody>
      </p:sp>
      <p:sp>
        <p:nvSpPr>
          <p:cNvPr id="1218" name="Google Shape;1218;p45"/>
          <p:cNvSpPr txBox="1"/>
          <p:nvPr/>
        </p:nvSpPr>
        <p:spPr>
          <a:xfrm>
            <a:off x="4481344" y="1719504"/>
            <a:ext cx="6490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Cash (+/-)</a:t>
            </a:r>
            <a:endParaRPr b="0" i="0" sz="1400" u="none" cap="none" strike="noStrike">
              <a:solidFill>
                <a:srgbClr val="000000"/>
              </a:solidFill>
              <a:latin typeface="Arial"/>
              <a:ea typeface="Arial"/>
              <a:cs typeface="Arial"/>
              <a:sym typeface="Arial"/>
            </a:endParaRPr>
          </a:p>
        </p:txBody>
      </p:sp>
      <p:sp>
        <p:nvSpPr>
          <p:cNvPr id="1219" name="Google Shape;1219;p45"/>
          <p:cNvSpPr txBox="1"/>
          <p:nvPr/>
        </p:nvSpPr>
        <p:spPr>
          <a:xfrm>
            <a:off x="4609534" y="2646893"/>
            <a:ext cx="281892"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20" name="Google Shape;1220;p45"/>
          <p:cNvSpPr txBox="1"/>
          <p:nvPr/>
        </p:nvSpPr>
        <p:spPr>
          <a:xfrm>
            <a:off x="4638159" y="2016801"/>
            <a:ext cx="280648"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de-DE" sz="9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21" name="Google Shape;1221;p45"/>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222" name="Google Shape;1222;p4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23" name="Google Shape;1223;p4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24" name="Google Shape;1224;p45"/>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25" name="Google Shape;1225;p45"/>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42"/>
          <p:cNvSpPr txBox="1"/>
          <p:nvPr>
            <p:ph type="title"/>
          </p:nvPr>
        </p:nvSpPr>
        <p:spPr>
          <a:xfrm>
            <a:off x="2259875" y="411175"/>
            <a:ext cx="6595200" cy="30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de-DE" sz="2100">
                <a:latin typeface="Raleway"/>
                <a:ea typeface="Raleway"/>
                <a:cs typeface="Raleway"/>
                <a:sym typeface="Raleway"/>
              </a:rPr>
              <a:t>La stratégie de financement étape par étape</a:t>
            </a:r>
            <a:endParaRPr b="1" sz="2100">
              <a:latin typeface="Raleway"/>
              <a:ea typeface="Raleway"/>
              <a:cs typeface="Raleway"/>
              <a:sym typeface="Raleway"/>
            </a:endParaRPr>
          </a:p>
          <a:p>
            <a:pPr indent="0" lvl="0" marL="0" rtl="0" algn="l">
              <a:lnSpc>
                <a:spcPct val="100000"/>
              </a:lnSpc>
              <a:spcBef>
                <a:spcPts val="0"/>
              </a:spcBef>
              <a:spcAft>
                <a:spcPts val="0"/>
              </a:spcAft>
              <a:buClr>
                <a:schemeClr val="dk2"/>
              </a:buClr>
              <a:buSzPts val="1100"/>
              <a:buFont typeface="Arial"/>
              <a:buNone/>
            </a:pPr>
            <a:r>
              <a:t/>
            </a:r>
            <a:endParaRPr b="1" sz="2100">
              <a:latin typeface="Raleway"/>
              <a:ea typeface="Raleway"/>
              <a:cs typeface="Raleway"/>
              <a:sym typeface="Raleway"/>
            </a:endParaRPr>
          </a:p>
          <a:p>
            <a:pPr indent="0" lvl="0" marL="0" rtl="0" algn="l">
              <a:lnSpc>
                <a:spcPct val="100000"/>
              </a:lnSpc>
              <a:spcBef>
                <a:spcPts val="0"/>
              </a:spcBef>
              <a:spcAft>
                <a:spcPts val="0"/>
              </a:spcAft>
              <a:buSzPts val="3000"/>
              <a:buNone/>
            </a:pPr>
            <a:r>
              <a:t/>
            </a:r>
            <a:endParaRPr b="1" sz="2100">
              <a:latin typeface="Raleway"/>
              <a:ea typeface="Raleway"/>
              <a:cs typeface="Raleway"/>
              <a:sym typeface="Raleway"/>
            </a:endParaRPr>
          </a:p>
        </p:txBody>
      </p:sp>
      <p:sp>
        <p:nvSpPr>
          <p:cNvPr id="1233" name="Google Shape;1233;p42"/>
          <p:cNvSpPr txBox="1"/>
          <p:nvPr>
            <p:ph idx="12" type="sldNum"/>
          </p:nvPr>
        </p:nvSpPr>
        <p:spPr>
          <a:xfrm>
            <a:off x="7586322" y="4948936"/>
            <a:ext cx="178174" cy="155812"/>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500"/>
              <a:buNone/>
            </a:pPr>
            <a:fld id="{00000000-1234-1234-1234-123412341234}" type="slidenum">
              <a:rPr lang="de-DE"/>
              <a:t>‹#›</a:t>
            </a:fld>
            <a:endParaRPr/>
          </a:p>
        </p:txBody>
      </p:sp>
      <p:sp>
        <p:nvSpPr>
          <p:cNvPr id="1234" name="Google Shape;1234;p42"/>
          <p:cNvSpPr txBox="1"/>
          <p:nvPr>
            <p:ph idx="1" type="body"/>
          </p:nvPr>
        </p:nvSpPr>
        <p:spPr>
          <a:xfrm>
            <a:off x="2259875" y="1166825"/>
            <a:ext cx="4429200" cy="1645800"/>
          </a:xfrm>
          <a:prstGeom prst="rect">
            <a:avLst/>
          </a:prstGeom>
          <a:noFill/>
          <a:ln cap="flat" cmpd="sng" w="25400">
            <a:solidFill>
              <a:srgbClr val="003F71"/>
            </a:solidFill>
            <a:prstDash val="solid"/>
            <a:round/>
            <a:headEnd len="sm" w="sm" type="none"/>
            <a:tailEnd len="sm" w="sm" type="none"/>
          </a:ln>
          <a:effectLst>
            <a:outerShdw rotWithShape="0" algn="tl" dir="2700000" dist="38100">
              <a:srgbClr val="000000">
                <a:alpha val="7450"/>
              </a:srgbClr>
            </a:outerShdw>
          </a:effectLst>
        </p:spPr>
        <p:txBody>
          <a:bodyPr anchorCtr="0" anchor="ctr" bIns="91425" lIns="91425" spcFirstLastPara="1" rIns="91425" wrap="square" tIns="91425">
            <a:noAutofit/>
          </a:bodyPr>
          <a:lstStyle/>
          <a:p>
            <a:pPr indent="-225029" lvl="1" marL="610791" rtl="0" algn="l">
              <a:lnSpc>
                <a:spcPct val="100000"/>
              </a:lnSpc>
              <a:spcBef>
                <a:spcPts val="0"/>
              </a:spcBef>
              <a:spcAft>
                <a:spcPts val="0"/>
              </a:spcAft>
              <a:buSzPts val="1400"/>
              <a:buFont typeface="Arial"/>
              <a:buAutoNum type="romanUcPeriod"/>
            </a:pPr>
            <a:r>
              <a:rPr b="1" lang="de-DE" sz="900">
                <a:solidFill>
                  <a:srgbClr val="7F7F7F"/>
                </a:solidFill>
                <a:latin typeface="Arial"/>
                <a:ea typeface="Arial"/>
                <a:cs typeface="Arial"/>
                <a:sym typeface="Arial"/>
              </a:rPr>
              <a:t>Concevoir une stratégie de financement</a:t>
            </a:r>
            <a:endParaRPr b="1" sz="900">
              <a:solidFill>
                <a:srgbClr val="7F7F7F"/>
              </a:solidFill>
              <a:latin typeface="Arial"/>
              <a:ea typeface="Arial"/>
              <a:cs typeface="Arial"/>
              <a:sym typeface="Arial"/>
            </a:endParaRPr>
          </a:p>
          <a:p>
            <a:pPr indent="0" lvl="1" marL="914400" rtl="0" algn="l">
              <a:lnSpc>
                <a:spcPct val="100000"/>
              </a:lnSpc>
              <a:spcBef>
                <a:spcPts val="0"/>
              </a:spcBef>
              <a:spcAft>
                <a:spcPts val="0"/>
              </a:spcAft>
              <a:buSzPts val="1400"/>
              <a:buNone/>
            </a:pPr>
            <a:r>
              <a:t/>
            </a:r>
            <a:endParaRPr b="1" sz="900" u="sng">
              <a:solidFill>
                <a:srgbClr val="C7C7C7"/>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Savoir ce que vous recherchez</a:t>
            </a:r>
            <a:endParaRPr b="1" sz="900">
              <a:solidFill>
                <a:srgbClr val="7F7F7F"/>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Analyser et estimer le besoin de financement </a:t>
            </a:r>
            <a:endParaRPr b="1" sz="900">
              <a:solidFill>
                <a:srgbClr val="7F7F7F"/>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Connaître les solutions et les outils de financement</a:t>
            </a:r>
            <a:endParaRPr b="1" sz="900">
              <a:solidFill>
                <a:srgbClr val="7F7F7F"/>
              </a:solidFill>
              <a:latin typeface="Arial"/>
              <a:ea typeface="Arial"/>
              <a:cs typeface="Arial"/>
              <a:sym typeface="Arial"/>
            </a:endParaRPr>
          </a:p>
          <a:p>
            <a:pPr indent="-160735" lvl="1" marL="546497" rtl="0" algn="l">
              <a:lnSpc>
                <a:spcPct val="100000"/>
              </a:lnSpc>
              <a:spcBef>
                <a:spcPts val="0"/>
              </a:spcBef>
              <a:spcAft>
                <a:spcPts val="0"/>
              </a:spcAft>
              <a:buSzPts val="1400"/>
              <a:buFont typeface="Noto Sans"/>
              <a:buChar char="✔"/>
            </a:pPr>
            <a:r>
              <a:rPr b="1" lang="de-DE" sz="900">
                <a:solidFill>
                  <a:srgbClr val="7F7F7F"/>
                </a:solidFill>
                <a:latin typeface="Arial"/>
                <a:ea typeface="Arial"/>
                <a:cs typeface="Arial"/>
                <a:sym typeface="Arial"/>
              </a:rPr>
              <a:t>Identifier le partenaire le mieux adapté pour maximiser l'impact social.</a:t>
            </a:r>
            <a:endParaRPr b="1" sz="900">
              <a:solidFill>
                <a:srgbClr val="7F7F7F"/>
              </a:solidFill>
              <a:latin typeface="Arial"/>
              <a:ea typeface="Arial"/>
              <a:cs typeface="Arial"/>
              <a:sym typeface="Arial"/>
            </a:endParaRPr>
          </a:p>
        </p:txBody>
      </p:sp>
      <p:sp>
        <p:nvSpPr>
          <p:cNvPr id="1235" name="Google Shape;1235;p42"/>
          <p:cNvSpPr txBox="1"/>
          <p:nvPr>
            <p:ph idx="2" type="body"/>
          </p:nvPr>
        </p:nvSpPr>
        <p:spPr>
          <a:xfrm>
            <a:off x="2259875" y="2895900"/>
            <a:ext cx="4395900" cy="12045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225029" lvl="1" marL="610791" rtl="0" algn="l">
              <a:lnSpc>
                <a:spcPct val="120000"/>
              </a:lnSpc>
              <a:spcBef>
                <a:spcPts val="0"/>
              </a:spcBef>
              <a:spcAft>
                <a:spcPts val="0"/>
              </a:spcAft>
              <a:buSzPct val="168168"/>
              <a:buAutoNum type="romanUcPeriod" startAt="2"/>
            </a:pPr>
            <a:r>
              <a:rPr b="1" lang="de-DE" sz="900">
                <a:solidFill>
                  <a:srgbClr val="7F7F7F"/>
                </a:solidFill>
                <a:latin typeface="Arial"/>
                <a:ea typeface="Arial"/>
                <a:cs typeface="Arial"/>
                <a:sym typeface="Arial"/>
              </a:rPr>
              <a:t>Déployer la stratégie de financement</a:t>
            </a:r>
            <a:endParaRPr b="1" sz="900">
              <a:solidFill>
                <a:srgbClr val="7F7F7F"/>
              </a:solidFill>
              <a:latin typeface="Arial"/>
              <a:ea typeface="Arial"/>
              <a:cs typeface="Arial"/>
              <a:sym typeface="Arial"/>
            </a:endParaRPr>
          </a:p>
          <a:p>
            <a:pPr indent="0" lvl="1" marL="257175" rtl="0" algn="l">
              <a:lnSpc>
                <a:spcPct val="120000"/>
              </a:lnSpc>
              <a:spcBef>
                <a:spcPts val="0"/>
              </a:spcBef>
              <a:spcAft>
                <a:spcPts val="0"/>
              </a:spcAft>
              <a:buSzPct val="168168"/>
              <a:buNone/>
            </a:pPr>
            <a:r>
              <a:t/>
            </a:r>
            <a:endParaRPr b="1" sz="900">
              <a:solidFill>
                <a:srgbClr val="7F7F7F"/>
              </a:solidFill>
              <a:latin typeface="Arial"/>
              <a:ea typeface="Arial"/>
              <a:cs typeface="Arial"/>
              <a:sym typeface="Arial"/>
            </a:endParaRPr>
          </a:p>
          <a:p>
            <a:pPr indent="-160734" lvl="1" marL="546497" rtl="0" algn="l">
              <a:lnSpc>
                <a:spcPct val="120000"/>
              </a:lnSpc>
              <a:spcBef>
                <a:spcPts val="0"/>
              </a:spcBef>
              <a:spcAft>
                <a:spcPts val="0"/>
              </a:spcAft>
              <a:buSzPct val="168167"/>
              <a:buFont typeface="Noto Sans"/>
              <a:buChar char="✔"/>
            </a:pPr>
            <a:r>
              <a:rPr b="1" lang="de-DE" sz="900">
                <a:solidFill>
                  <a:srgbClr val="7F7F7F"/>
                </a:solidFill>
                <a:latin typeface="Arial"/>
                <a:ea typeface="Arial"/>
                <a:cs typeface="Arial"/>
                <a:sym typeface="Arial"/>
              </a:rPr>
              <a:t>Timing </a:t>
            </a:r>
            <a:endParaRPr>
              <a:latin typeface="Arial"/>
              <a:ea typeface="Arial"/>
              <a:cs typeface="Arial"/>
              <a:sym typeface="Arial"/>
            </a:endParaRPr>
          </a:p>
          <a:p>
            <a:pPr indent="-160734" lvl="1" marL="546497" rtl="0" algn="l">
              <a:lnSpc>
                <a:spcPct val="120000"/>
              </a:lnSpc>
              <a:spcBef>
                <a:spcPts val="0"/>
              </a:spcBef>
              <a:spcAft>
                <a:spcPts val="0"/>
              </a:spcAft>
              <a:buSzPct val="168167"/>
              <a:buFont typeface="Noto Sans"/>
              <a:buChar char="✔"/>
            </a:pPr>
            <a:r>
              <a:rPr b="1" lang="de-DE" sz="900">
                <a:solidFill>
                  <a:srgbClr val="7F7F7F"/>
                </a:solidFill>
                <a:latin typeface="Arial"/>
                <a:ea typeface="Arial"/>
                <a:cs typeface="Arial"/>
                <a:sym typeface="Arial"/>
              </a:rPr>
              <a:t>Connaissance des bailleurs de fonds et des investisseurs</a:t>
            </a:r>
            <a:endParaRPr b="1" sz="900">
              <a:solidFill>
                <a:srgbClr val="7F7F7F"/>
              </a:solidFill>
              <a:latin typeface="Arial"/>
              <a:ea typeface="Arial"/>
              <a:cs typeface="Arial"/>
              <a:sym typeface="Arial"/>
            </a:endParaRPr>
          </a:p>
          <a:p>
            <a:pPr indent="0" lvl="1" marL="385762" rtl="0" algn="l">
              <a:lnSpc>
                <a:spcPct val="120000"/>
              </a:lnSpc>
              <a:spcBef>
                <a:spcPts val="0"/>
              </a:spcBef>
              <a:spcAft>
                <a:spcPts val="0"/>
              </a:spcAft>
              <a:buSzPct val="168167"/>
              <a:buNone/>
            </a:pPr>
            <a:r>
              <a:t/>
            </a:r>
            <a:endParaRPr b="1" sz="900">
              <a:solidFill>
                <a:srgbClr val="7F7F7F"/>
              </a:solidFill>
              <a:latin typeface="Arial"/>
              <a:ea typeface="Arial"/>
              <a:cs typeface="Arial"/>
              <a:sym typeface="Arial"/>
            </a:endParaRPr>
          </a:p>
          <a:p>
            <a:pPr indent="0" lvl="1" marL="385762" rtl="0" algn="l">
              <a:lnSpc>
                <a:spcPct val="120000"/>
              </a:lnSpc>
              <a:spcBef>
                <a:spcPts val="0"/>
              </a:spcBef>
              <a:spcAft>
                <a:spcPts val="0"/>
              </a:spcAft>
              <a:buSzPct val="168167"/>
              <a:buNone/>
            </a:pPr>
            <a:r>
              <a:rPr b="1" lang="de-DE" sz="900">
                <a:solidFill>
                  <a:srgbClr val="7F7F7F"/>
                </a:solidFill>
                <a:latin typeface="Arial"/>
                <a:ea typeface="Arial"/>
                <a:cs typeface="Arial"/>
                <a:sym typeface="Arial"/>
              </a:rPr>
              <a:t>…sont essentielles</a:t>
            </a:r>
            <a:endParaRPr>
              <a:latin typeface="Arial"/>
              <a:ea typeface="Arial"/>
              <a:cs typeface="Arial"/>
              <a:sym typeface="Arial"/>
            </a:endParaRPr>
          </a:p>
        </p:txBody>
      </p:sp>
      <p:sp>
        <p:nvSpPr>
          <p:cNvPr id="1236" name="Google Shape;1236;p42"/>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237" name="Google Shape;1237;p4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38" name="Google Shape;1238;p42"/>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39" name="Google Shape;1239;p42"/>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40" name="Google Shape;1240;p42"/>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241" name="Google Shape;1241;p42"/>
          <p:cNvSpPr txBox="1"/>
          <p:nvPr/>
        </p:nvSpPr>
        <p:spPr>
          <a:xfrm>
            <a:off x="2259875" y="4183693"/>
            <a:ext cx="6143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de-DE"/>
              <a:t>Prévisions de Cash Flow/Plan de financement : l'outil maître de votre stratégie financière</a:t>
            </a:r>
            <a:endParaRPr b="0" i="0" sz="1400" u="none" cap="none" strike="noStrike">
              <a:solidFill>
                <a:srgbClr val="000000"/>
              </a:solidFill>
              <a:latin typeface="Arial"/>
              <a:ea typeface="Arial"/>
              <a:cs typeface="Arial"/>
              <a:sym typeface="Arial"/>
            </a:endParaRPr>
          </a:p>
        </p:txBody>
      </p:sp>
      <p:pic>
        <p:nvPicPr>
          <p:cNvPr descr="Ziel" id="1242" name="Google Shape;1242;p42"/>
          <p:cNvPicPr preferRelativeResize="0"/>
          <p:nvPr/>
        </p:nvPicPr>
        <p:blipFill rotWithShape="1">
          <a:blip r:embed="rId5">
            <a:alphaModFix/>
          </a:blip>
          <a:srcRect b="0" l="0" r="0" t="0"/>
          <a:stretch/>
        </p:blipFill>
        <p:spPr>
          <a:xfrm>
            <a:off x="1601931" y="4067849"/>
            <a:ext cx="539463" cy="5394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47"/>
          <p:cNvSpPr txBox="1"/>
          <p:nvPr>
            <p:ph type="title"/>
          </p:nvPr>
        </p:nvSpPr>
        <p:spPr>
          <a:xfrm>
            <a:off x="2295752" y="442925"/>
            <a:ext cx="6495900" cy="84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de-DE" sz="2100"/>
              <a:t>Quelques remarques concernant la stratégie de financement</a:t>
            </a:r>
            <a:endParaRPr sz="2100"/>
          </a:p>
        </p:txBody>
      </p:sp>
      <p:sp>
        <p:nvSpPr>
          <p:cNvPr id="1249" name="Google Shape;1249;p47"/>
          <p:cNvSpPr txBox="1"/>
          <p:nvPr>
            <p:ph idx="1" type="body"/>
          </p:nvPr>
        </p:nvSpPr>
        <p:spPr>
          <a:xfrm>
            <a:off x="1689314" y="1166813"/>
            <a:ext cx="7032609" cy="3600449"/>
          </a:xfrm>
          <a:prstGeom prst="rect">
            <a:avLst/>
          </a:prstGeom>
          <a:noFill/>
          <a:ln>
            <a:noFill/>
          </a:ln>
        </p:spPr>
        <p:txBody>
          <a:bodyPr anchorCtr="0" anchor="t" bIns="91425" lIns="91425" spcFirstLastPara="1" rIns="91425" wrap="square" tIns="91425">
            <a:normAutofit fontScale="85000" lnSpcReduction="20000"/>
          </a:bodyPr>
          <a:lstStyle/>
          <a:p>
            <a:pPr indent="0" lvl="0" marL="228600" rtl="0" algn="l">
              <a:lnSpc>
                <a:spcPct val="100000"/>
              </a:lnSpc>
              <a:spcBef>
                <a:spcPts val="0"/>
              </a:spcBef>
              <a:spcAft>
                <a:spcPts val="0"/>
              </a:spcAft>
              <a:buClr>
                <a:schemeClr val="accent5"/>
              </a:buClr>
              <a:buSzPct val="160000"/>
              <a:buNone/>
            </a:pPr>
            <a:r>
              <a:t/>
            </a:r>
            <a:endParaRPr sz="1125"/>
          </a:p>
          <a:p>
            <a:pPr indent="-325755" lvl="0" marL="457200" rtl="0" algn="l">
              <a:lnSpc>
                <a:spcPct val="100000"/>
              </a:lnSpc>
              <a:spcBef>
                <a:spcPts val="0"/>
              </a:spcBef>
              <a:spcAft>
                <a:spcPts val="0"/>
              </a:spcAft>
              <a:buClr>
                <a:schemeClr val="accent5"/>
              </a:buClr>
              <a:buSzPct val="160000"/>
              <a:buChar char="●"/>
            </a:pPr>
            <a:r>
              <a:rPr lang="de-DE" sz="1125"/>
              <a:t>Besoins: </a:t>
            </a:r>
            <a:endParaRPr/>
          </a:p>
          <a:p>
            <a:pPr indent="-304165" lvl="1" marL="914400" rtl="0" algn="l">
              <a:lnSpc>
                <a:spcPct val="100000"/>
              </a:lnSpc>
              <a:spcBef>
                <a:spcPts val="0"/>
              </a:spcBef>
              <a:spcAft>
                <a:spcPts val="0"/>
              </a:spcAft>
              <a:buClr>
                <a:schemeClr val="accent5"/>
              </a:buClr>
              <a:buSzPct val="138203"/>
              <a:buChar char="○"/>
            </a:pPr>
            <a:r>
              <a:rPr lang="de-DE" sz="1013"/>
              <a:t>Modification du besoin en fonds de roulement</a:t>
            </a:r>
            <a:endParaRPr sz="1013"/>
          </a:p>
          <a:p>
            <a:pPr indent="-304165" lvl="1" marL="914400" rtl="0" algn="l">
              <a:lnSpc>
                <a:spcPct val="100000"/>
              </a:lnSpc>
              <a:spcBef>
                <a:spcPts val="0"/>
              </a:spcBef>
              <a:spcAft>
                <a:spcPts val="0"/>
              </a:spcAft>
              <a:buClr>
                <a:schemeClr val="accent5"/>
              </a:buClr>
              <a:buSzPct val="138203"/>
              <a:buChar char="○"/>
            </a:pPr>
            <a:r>
              <a:rPr lang="de-DE" sz="1013"/>
              <a:t>Nouveaux investissements</a:t>
            </a:r>
            <a:endParaRPr sz="1013"/>
          </a:p>
          <a:p>
            <a:pPr indent="-304165" lvl="1" marL="914400" rtl="0" algn="l">
              <a:lnSpc>
                <a:spcPct val="100000"/>
              </a:lnSpc>
              <a:spcBef>
                <a:spcPts val="0"/>
              </a:spcBef>
              <a:spcAft>
                <a:spcPts val="0"/>
              </a:spcAft>
              <a:buClr>
                <a:schemeClr val="accent5"/>
              </a:buClr>
              <a:buSzPct val="138203"/>
              <a:buChar char="○"/>
            </a:pPr>
            <a:r>
              <a:rPr lang="de-DE" sz="1013"/>
              <a:t>Investissements récurrents</a:t>
            </a:r>
            <a:endParaRPr sz="1013"/>
          </a:p>
          <a:p>
            <a:pPr indent="-228600" lvl="1" marL="914400" rtl="0" algn="l">
              <a:lnSpc>
                <a:spcPct val="100000"/>
              </a:lnSpc>
              <a:spcBef>
                <a:spcPts val="0"/>
              </a:spcBef>
              <a:spcAft>
                <a:spcPts val="0"/>
              </a:spcAft>
              <a:buClr>
                <a:schemeClr val="accent5"/>
              </a:buClr>
              <a:buSzPct val="138203"/>
              <a:buNone/>
            </a:pPr>
            <a:r>
              <a:t/>
            </a:r>
            <a:endParaRPr sz="1013"/>
          </a:p>
          <a:p>
            <a:pPr indent="-228600" lvl="0" marL="457200" rtl="0" algn="l">
              <a:lnSpc>
                <a:spcPct val="100000"/>
              </a:lnSpc>
              <a:spcBef>
                <a:spcPts val="0"/>
              </a:spcBef>
              <a:spcAft>
                <a:spcPts val="0"/>
              </a:spcAft>
              <a:buClr>
                <a:schemeClr val="accent5"/>
              </a:buClr>
              <a:buSzPct val="160000"/>
              <a:buNone/>
            </a:pPr>
            <a:r>
              <a:t/>
            </a:r>
            <a:endParaRPr sz="1125"/>
          </a:p>
          <a:p>
            <a:pPr indent="-325755" lvl="0" marL="457200" rtl="0" algn="l">
              <a:lnSpc>
                <a:spcPct val="100000"/>
              </a:lnSpc>
              <a:spcBef>
                <a:spcPts val="0"/>
              </a:spcBef>
              <a:spcAft>
                <a:spcPts val="0"/>
              </a:spcAft>
              <a:buClr>
                <a:schemeClr val="accent5"/>
              </a:buClr>
              <a:buSzPct val="160000"/>
              <a:buChar char="●"/>
            </a:pPr>
            <a:r>
              <a:rPr lang="de-DE" sz="1125"/>
              <a:t>Azimut : </a:t>
            </a:r>
            <a:endParaRPr/>
          </a:p>
          <a:p>
            <a:pPr indent="-304165" lvl="1" marL="914400" rtl="0" algn="l">
              <a:lnSpc>
                <a:spcPct val="100000"/>
              </a:lnSpc>
              <a:spcBef>
                <a:spcPts val="0"/>
              </a:spcBef>
              <a:spcAft>
                <a:spcPts val="0"/>
              </a:spcAft>
              <a:buClr>
                <a:schemeClr val="accent5"/>
              </a:buClr>
              <a:buSzPct val="138203"/>
              <a:buChar char="○"/>
            </a:pPr>
            <a:r>
              <a:rPr lang="de-DE" sz="1013"/>
              <a:t>Préserver/consolider la structure financière. </a:t>
            </a:r>
            <a:endParaRPr sz="1013"/>
          </a:p>
          <a:p>
            <a:pPr indent="-304165" lvl="1" marL="914400" rtl="0" algn="l">
              <a:lnSpc>
                <a:spcPct val="100000"/>
              </a:lnSpc>
              <a:spcBef>
                <a:spcPts val="0"/>
              </a:spcBef>
              <a:spcAft>
                <a:spcPts val="0"/>
              </a:spcAft>
              <a:buClr>
                <a:schemeClr val="accent5"/>
              </a:buClr>
              <a:buSzPct val="138203"/>
              <a:buChar char="○"/>
            </a:pPr>
            <a:r>
              <a:rPr lang="de-DE" sz="1013"/>
              <a:t>Assurer une marge de manœuvr</a:t>
            </a:r>
            <a:endParaRPr sz="1013"/>
          </a:p>
          <a:p>
            <a:pPr indent="-228600" lvl="0" marL="457200" rtl="0" algn="l">
              <a:lnSpc>
                <a:spcPct val="100000"/>
              </a:lnSpc>
              <a:spcBef>
                <a:spcPts val="0"/>
              </a:spcBef>
              <a:spcAft>
                <a:spcPts val="0"/>
              </a:spcAft>
              <a:buClr>
                <a:schemeClr val="accent5"/>
              </a:buClr>
              <a:buSzPct val="160000"/>
              <a:buNone/>
            </a:pPr>
            <a:r>
              <a:t/>
            </a:r>
            <a:endParaRPr sz="1125"/>
          </a:p>
          <a:p>
            <a:pPr indent="-228600" lvl="0" marL="457200" rtl="0" algn="l">
              <a:lnSpc>
                <a:spcPct val="100000"/>
              </a:lnSpc>
              <a:spcBef>
                <a:spcPts val="0"/>
              </a:spcBef>
              <a:spcAft>
                <a:spcPts val="0"/>
              </a:spcAft>
              <a:buClr>
                <a:schemeClr val="accent5"/>
              </a:buClr>
              <a:buSzPct val="160000"/>
              <a:buNone/>
            </a:pPr>
            <a:r>
              <a:t/>
            </a:r>
            <a:endParaRPr sz="1125"/>
          </a:p>
          <a:p>
            <a:pPr indent="-325755" lvl="0" marL="457200" rtl="0" algn="l">
              <a:lnSpc>
                <a:spcPct val="100000"/>
              </a:lnSpc>
              <a:spcBef>
                <a:spcPts val="0"/>
              </a:spcBef>
              <a:spcAft>
                <a:spcPts val="0"/>
              </a:spcAft>
              <a:buClr>
                <a:schemeClr val="accent5"/>
              </a:buClr>
              <a:buSzPct val="160000"/>
              <a:buChar char="●"/>
            </a:pPr>
            <a:r>
              <a:rPr lang="de-DE" sz="1125"/>
              <a:t>Court terme:: </a:t>
            </a:r>
            <a:endParaRPr/>
          </a:p>
          <a:p>
            <a:pPr indent="-304165" lvl="1" marL="914400" rtl="0" algn="l">
              <a:lnSpc>
                <a:spcPct val="100000"/>
              </a:lnSpc>
              <a:spcBef>
                <a:spcPts val="0"/>
              </a:spcBef>
              <a:spcAft>
                <a:spcPts val="0"/>
              </a:spcAft>
              <a:buClr>
                <a:schemeClr val="accent5"/>
              </a:buClr>
              <a:buSzPct val="138203"/>
              <a:buChar char="○"/>
            </a:pPr>
            <a:r>
              <a:rPr lang="de-DE" sz="1013"/>
              <a:t>La prévision de trésorerie n'intègre pas le financement à court terme. Il est nécessaire de l'évaluer également (+ une solution de financement identifiée pour que l'entreprise ne soit pas confrontée à ce problème).</a:t>
            </a:r>
            <a:endParaRPr sz="1013"/>
          </a:p>
          <a:p>
            <a:pPr indent="-304164" lvl="2" marL="1371600" rtl="0" algn="l">
              <a:lnSpc>
                <a:spcPct val="100000"/>
              </a:lnSpc>
              <a:spcBef>
                <a:spcPts val="0"/>
              </a:spcBef>
              <a:spcAft>
                <a:spcPts val="0"/>
              </a:spcAft>
              <a:buClr>
                <a:schemeClr val="accent5"/>
              </a:buClr>
              <a:buSzPct val="138203"/>
              <a:buChar char="■"/>
            </a:pPr>
            <a:r>
              <a:rPr lang="de-DE" sz="1013"/>
              <a:t>Ex : activités saisonnières</a:t>
            </a:r>
            <a:endParaRPr sz="1013"/>
          </a:p>
          <a:p>
            <a:pPr indent="0" lvl="0" marL="0" rtl="0" algn="l">
              <a:lnSpc>
                <a:spcPct val="100000"/>
              </a:lnSpc>
              <a:spcBef>
                <a:spcPts val="0"/>
              </a:spcBef>
              <a:spcAft>
                <a:spcPts val="0"/>
              </a:spcAft>
              <a:buNone/>
            </a:pPr>
            <a:r>
              <a:t/>
            </a:r>
            <a:endParaRPr sz="1013"/>
          </a:p>
          <a:p>
            <a:pPr indent="-228600" lvl="2" marL="1371600" rtl="0" algn="l">
              <a:lnSpc>
                <a:spcPct val="100000"/>
              </a:lnSpc>
              <a:spcBef>
                <a:spcPts val="0"/>
              </a:spcBef>
              <a:spcAft>
                <a:spcPts val="0"/>
              </a:spcAft>
              <a:buClr>
                <a:schemeClr val="accent5"/>
              </a:buClr>
              <a:buSzPct val="155555"/>
              <a:buNone/>
            </a:pPr>
            <a:r>
              <a:t/>
            </a:r>
            <a:endParaRPr sz="900"/>
          </a:p>
          <a:p>
            <a:pPr indent="-228600" lvl="0" marL="457200" rtl="0" algn="l">
              <a:lnSpc>
                <a:spcPct val="100000"/>
              </a:lnSpc>
              <a:spcBef>
                <a:spcPts val="0"/>
              </a:spcBef>
              <a:spcAft>
                <a:spcPts val="0"/>
              </a:spcAft>
              <a:buClr>
                <a:schemeClr val="accent5"/>
              </a:buClr>
              <a:buSzPct val="160000"/>
              <a:buNone/>
            </a:pPr>
            <a:r>
              <a:t/>
            </a:r>
            <a:endParaRPr sz="1125"/>
          </a:p>
          <a:p>
            <a:pPr indent="-325755" lvl="0" marL="457200" rtl="0" algn="l">
              <a:lnSpc>
                <a:spcPct val="100000"/>
              </a:lnSpc>
              <a:spcBef>
                <a:spcPts val="0"/>
              </a:spcBef>
              <a:spcAft>
                <a:spcPts val="0"/>
              </a:spcAft>
              <a:buClr>
                <a:schemeClr val="accent5"/>
              </a:buClr>
              <a:buSzPct val="160000"/>
              <a:buChar char="●"/>
            </a:pPr>
            <a:r>
              <a:rPr lang="de-DE" sz="1125"/>
              <a:t>Structurel vs situationnel:</a:t>
            </a:r>
            <a:endParaRPr/>
          </a:p>
          <a:p>
            <a:pPr indent="-304165" lvl="1" marL="914400" rtl="0" algn="l">
              <a:lnSpc>
                <a:spcPct val="110000"/>
              </a:lnSpc>
              <a:spcBef>
                <a:spcPts val="0"/>
              </a:spcBef>
              <a:spcAft>
                <a:spcPts val="0"/>
              </a:spcAft>
              <a:buClr>
                <a:schemeClr val="accent5"/>
              </a:buClr>
              <a:buSzPct val="138203"/>
              <a:buChar char="○"/>
            </a:pPr>
            <a:r>
              <a:rPr lang="de-DE" sz="1013"/>
              <a:t>structurelle (très souvent liée à une insuffisance de ressources à long terme au départ) ou ponctuelle. </a:t>
            </a:r>
            <a:endParaRPr sz="1013"/>
          </a:p>
          <a:p>
            <a:pPr indent="-304165" lvl="1" marL="914400" rtl="0" algn="l">
              <a:lnSpc>
                <a:spcPct val="110000"/>
              </a:lnSpc>
              <a:spcBef>
                <a:spcPts val="0"/>
              </a:spcBef>
              <a:spcAft>
                <a:spcPts val="0"/>
              </a:spcAft>
              <a:buClr>
                <a:schemeClr val="accent5"/>
              </a:buClr>
              <a:buSzPct val="138203"/>
              <a:buChar char="○"/>
            </a:pPr>
            <a:r>
              <a:rPr lang="de-DE" sz="1013"/>
              <a:t>à couvrir dans le 1er cas par un financement à moyen-long terme, alors que dans le 2ème cas, des solutions à court terme sont adéquates. </a:t>
            </a:r>
            <a:r>
              <a:rPr lang="de-DE" sz="1013"/>
              <a:t> </a:t>
            </a:r>
            <a:endParaRPr sz="1013"/>
          </a:p>
        </p:txBody>
      </p:sp>
      <p:sp>
        <p:nvSpPr>
          <p:cNvPr id="1250" name="Google Shape;1250;p47"/>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251" name="Google Shape;1251;p4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52" name="Google Shape;1252;p4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53" name="Google Shape;1253;p47"/>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54" name="Google Shape;1254;p47"/>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48"/>
          <p:cNvSpPr txBox="1"/>
          <p:nvPr>
            <p:ph idx="4294967295" type="body"/>
          </p:nvPr>
        </p:nvSpPr>
        <p:spPr>
          <a:xfrm>
            <a:off x="1871663" y="1166815"/>
            <a:ext cx="6850262" cy="3874285"/>
          </a:xfrm>
          <a:prstGeom prst="rect">
            <a:avLst/>
          </a:prstGeom>
          <a:noFill/>
          <a:ln>
            <a:noFill/>
          </a:ln>
        </p:spPr>
        <p:txBody>
          <a:bodyPr anchorCtr="0" anchor="t" bIns="91425" lIns="91425" spcFirstLastPara="1" rIns="91425" wrap="square" tIns="91425">
            <a:normAutofit/>
          </a:bodyPr>
          <a:lstStyle/>
          <a:p>
            <a:pPr indent="0" lvl="0" marL="228600" rtl="0" algn="l">
              <a:lnSpc>
                <a:spcPct val="100000"/>
              </a:lnSpc>
              <a:spcBef>
                <a:spcPts val="0"/>
              </a:spcBef>
              <a:spcAft>
                <a:spcPts val="0"/>
              </a:spcAft>
              <a:buClr>
                <a:schemeClr val="accent5"/>
              </a:buClr>
              <a:buSzPts val="1800"/>
              <a:buNone/>
            </a:pPr>
            <a:r>
              <a:t/>
            </a:r>
            <a:endParaRPr sz="1125"/>
          </a:p>
          <a:p>
            <a:pPr indent="-342900" lvl="0" marL="457200" rtl="0" algn="l">
              <a:lnSpc>
                <a:spcPct val="100000"/>
              </a:lnSpc>
              <a:spcBef>
                <a:spcPts val="0"/>
              </a:spcBef>
              <a:spcAft>
                <a:spcPts val="0"/>
              </a:spcAft>
              <a:buClr>
                <a:schemeClr val="accent5"/>
              </a:buClr>
              <a:buSzPts val="1800"/>
              <a:buChar char="●"/>
            </a:pPr>
            <a:r>
              <a:rPr lang="de-DE" sz="1125"/>
              <a:t>La prévision de Cash Flow est un outil de pilotage, car elle permet de :</a:t>
            </a:r>
            <a:endParaRPr sz="1013"/>
          </a:p>
          <a:p>
            <a:pPr indent="-317500" lvl="1" marL="914400" rtl="0" algn="l">
              <a:lnSpc>
                <a:spcPct val="100000"/>
              </a:lnSpc>
              <a:spcBef>
                <a:spcPts val="0"/>
              </a:spcBef>
              <a:spcAft>
                <a:spcPts val="0"/>
              </a:spcAft>
              <a:buClr>
                <a:schemeClr val="accent5"/>
              </a:buClr>
              <a:buSzPts val="1400"/>
              <a:buChar char="○"/>
            </a:pPr>
            <a:r>
              <a:rPr lang="de-DE" sz="1013"/>
              <a:t>Visualiser la dynamique de votre stratégie de croissance/financement.</a:t>
            </a:r>
            <a:endParaRPr sz="1013"/>
          </a:p>
          <a:p>
            <a:pPr indent="-317500" lvl="2" marL="1371600" rtl="0" algn="l">
              <a:lnSpc>
                <a:spcPct val="100000"/>
              </a:lnSpc>
              <a:spcBef>
                <a:spcPts val="0"/>
              </a:spcBef>
              <a:spcAft>
                <a:spcPts val="0"/>
              </a:spcAft>
              <a:buClr>
                <a:schemeClr val="accent5"/>
              </a:buClr>
              <a:buSzPts val="1400"/>
              <a:buChar char="■"/>
            </a:pPr>
            <a:r>
              <a:rPr lang="de-DE" sz="1013"/>
              <a:t>Effectuer un contrôle de pertinence des hypothèses de BP</a:t>
            </a:r>
            <a:endParaRPr sz="1013"/>
          </a:p>
          <a:p>
            <a:pPr indent="-317500" lvl="2" marL="1371600" rtl="0" algn="l">
              <a:lnSpc>
                <a:spcPct val="100000"/>
              </a:lnSpc>
              <a:spcBef>
                <a:spcPts val="0"/>
              </a:spcBef>
              <a:spcAft>
                <a:spcPts val="0"/>
              </a:spcAft>
              <a:buClr>
                <a:schemeClr val="accent5"/>
              </a:buClr>
              <a:buSzPts val="1400"/>
              <a:buChar char="■"/>
            </a:pPr>
            <a:r>
              <a:rPr lang="de-DE" sz="1013"/>
              <a:t>En termes de résultat net et de variation du BFR généré</a:t>
            </a:r>
            <a:endParaRPr sz="1013"/>
          </a:p>
          <a:p>
            <a:pPr indent="-317500" lvl="2" marL="1371600" rtl="0" algn="l">
              <a:lnSpc>
                <a:spcPct val="100000"/>
              </a:lnSpc>
              <a:spcBef>
                <a:spcPts val="0"/>
              </a:spcBef>
              <a:spcAft>
                <a:spcPts val="0"/>
              </a:spcAft>
              <a:buClr>
                <a:schemeClr val="accent5"/>
              </a:buClr>
              <a:buSzPts val="1400"/>
              <a:buChar char="■"/>
            </a:pPr>
            <a:r>
              <a:rPr lang="de-DE" sz="1013"/>
              <a:t>En termes de moyens de production, d'investissements envisagés</a:t>
            </a:r>
            <a:endParaRPr sz="1013"/>
          </a:p>
          <a:p>
            <a:pPr indent="-317500" lvl="2" marL="1371600" rtl="0" algn="l">
              <a:lnSpc>
                <a:spcPct val="100000"/>
              </a:lnSpc>
              <a:spcBef>
                <a:spcPts val="0"/>
              </a:spcBef>
              <a:spcAft>
                <a:spcPts val="0"/>
              </a:spcAft>
              <a:buClr>
                <a:schemeClr val="accent5"/>
              </a:buClr>
              <a:buSzPts val="1400"/>
              <a:buChar char="■"/>
            </a:pPr>
            <a:r>
              <a:rPr lang="de-DE" sz="1013"/>
              <a:t>En termes de contraintes liées à la stratégie de financement envisagée</a:t>
            </a:r>
            <a:r>
              <a:rPr lang="de-DE" sz="900"/>
              <a:t>. </a:t>
            </a:r>
            <a:endParaRPr/>
          </a:p>
          <a:p>
            <a:pPr indent="-228600" lvl="0" marL="457200" rtl="0" algn="l">
              <a:lnSpc>
                <a:spcPct val="100000"/>
              </a:lnSpc>
              <a:spcBef>
                <a:spcPts val="0"/>
              </a:spcBef>
              <a:spcAft>
                <a:spcPts val="0"/>
              </a:spcAft>
              <a:buClr>
                <a:schemeClr val="accent5"/>
              </a:buClr>
              <a:buSzPts val="1800"/>
              <a:buNone/>
            </a:pPr>
            <a:r>
              <a:t/>
            </a:r>
            <a:endParaRPr sz="1125"/>
          </a:p>
          <a:p>
            <a:pPr indent="-228600" lvl="0" marL="457200" rtl="0" algn="l">
              <a:lnSpc>
                <a:spcPct val="100000"/>
              </a:lnSpc>
              <a:spcBef>
                <a:spcPts val="0"/>
              </a:spcBef>
              <a:spcAft>
                <a:spcPts val="0"/>
              </a:spcAft>
              <a:buClr>
                <a:schemeClr val="accent5"/>
              </a:buClr>
              <a:buSzPts val="1800"/>
              <a:buNone/>
            </a:pPr>
            <a:r>
              <a:t/>
            </a:r>
            <a:endParaRPr sz="1125"/>
          </a:p>
          <a:p>
            <a:pPr indent="-342900" lvl="0" marL="457200" rtl="0" algn="l">
              <a:lnSpc>
                <a:spcPct val="100000"/>
              </a:lnSpc>
              <a:spcBef>
                <a:spcPts val="0"/>
              </a:spcBef>
              <a:spcAft>
                <a:spcPts val="0"/>
              </a:spcAft>
              <a:buClr>
                <a:schemeClr val="accent5"/>
              </a:buClr>
              <a:buSzPts val="1800"/>
              <a:buChar char="●"/>
            </a:pPr>
            <a:r>
              <a:rPr lang="de-DE" sz="1125"/>
              <a:t>La prévision de Cash Flow est un outil de négociation, car elle permet de voir :</a:t>
            </a:r>
            <a:endParaRPr/>
          </a:p>
          <a:p>
            <a:pPr indent="-228600" lvl="1" marL="914400" rtl="0" algn="l">
              <a:lnSpc>
                <a:spcPct val="100000"/>
              </a:lnSpc>
              <a:spcBef>
                <a:spcPts val="0"/>
              </a:spcBef>
              <a:spcAft>
                <a:spcPts val="0"/>
              </a:spcAft>
              <a:buClr>
                <a:schemeClr val="accent5"/>
              </a:buClr>
              <a:buSzPts val="1400"/>
              <a:buNone/>
            </a:pPr>
            <a:r>
              <a:t/>
            </a:r>
            <a:endParaRPr sz="1013"/>
          </a:p>
          <a:p>
            <a:pPr indent="-317500" lvl="1" marL="914400" rtl="0" algn="l">
              <a:lnSpc>
                <a:spcPct val="100000"/>
              </a:lnSpc>
              <a:spcBef>
                <a:spcPts val="0"/>
              </a:spcBef>
              <a:spcAft>
                <a:spcPts val="0"/>
              </a:spcAft>
              <a:buClr>
                <a:schemeClr val="accent5"/>
              </a:buClr>
              <a:buSzPts val="1400"/>
              <a:buChar char="○"/>
            </a:pPr>
            <a:r>
              <a:rPr lang="de-DE" sz="1013"/>
              <a:t>Ce qui doit être financé ;</a:t>
            </a:r>
            <a:endParaRPr sz="1013"/>
          </a:p>
          <a:p>
            <a:pPr indent="-317500" lvl="1" marL="914400" rtl="0" algn="l">
              <a:lnSpc>
                <a:spcPct val="100000"/>
              </a:lnSpc>
              <a:spcBef>
                <a:spcPts val="0"/>
              </a:spcBef>
              <a:spcAft>
                <a:spcPts val="0"/>
              </a:spcAft>
              <a:buClr>
                <a:schemeClr val="accent5"/>
              </a:buClr>
              <a:buSzPts val="1400"/>
              <a:buChar char="○"/>
            </a:pPr>
            <a:r>
              <a:rPr lang="de-DE" sz="1013"/>
              <a:t>Une vision globale des besoins de financement de l'entreprise ; </a:t>
            </a:r>
            <a:endParaRPr sz="1013"/>
          </a:p>
          <a:p>
            <a:pPr indent="-317500" lvl="1" marL="914400" rtl="0" algn="l">
              <a:lnSpc>
                <a:spcPct val="100000"/>
              </a:lnSpc>
              <a:spcBef>
                <a:spcPts val="0"/>
              </a:spcBef>
              <a:spcAft>
                <a:spcPts val="0"/>
              </a:spcAft>
              <a:buClr>
                <a:schemeClr val="accent5"/>
              </a:buClr>
              <a:buSzPts val="1400"/>
              <a:buChar char="○"/>
            </a:pPr>
            <a:r>
              <a:rPr lang="de-DE" sz="1013"/>
              <a:t>Une évaluation de l'adéquation entre les flux de trésorerie d'exploitation et le remboursement de la dette.</a:t>
            </a:r>
            <a:endParaRPr sz="1013"/>
          </a:p>
        </p:txBody>
      </p:sp>
      <p:sp>
        <p:nvSpPr>
          <p:cNvPr id="1260" name="Google Shape;1260;p48"/>
          <p:cNvSpPr txBox="1"/>
          <p:nvPr/>
        </p:nvSpPr>
        <p:spPr>
          <a:xfrm>
            <a:off x="2233023" y="442925"/>
            <a:ext cx="66072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3000"/>
              <a:buFont typeface="Arial"/>
              <a:buNone/>
            </a:pPr>
            <a:r>
              <a:rPr b="1" lang="de-DE" sz="2100">
                <a:solidFill>
                  <a:schemeClr val="dk2"/>
                </a:solidFill>
                <a:latin typeface="Raleway"/>
                <a:ea typeface="Raleway"/>
                <a:cs typeface="Raleway"/>
                <a:sym typeface="Raleway"/>
              </a:rPr>
              <a:t>Quelques remarques concernant la stratégie de financement</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3000"/>
              <a:buFont typeface="Raleway"/>
              <a:buNone/>
            </a:pPr>
            <a:r>
              <a:t/>
            </a:r>
            <a:endParaRPr b="1" sz="2100">
              <a:solidFill>
                <a:schemeClr val="dk2"/>
              </a:solidFill>
              <a:latin typeface="Raleway"/>
              <a:ea typeface="Raleway"/>
              <a:cs typeface="Raleway"/>
              <a:sym typeface="Raleway"/>
            </a:endParaRPr>
          </a:p>
        </p:txBody>
      </p:sp>
      <p:sp>
        <p:nvSpPr>
          <p:cNvPr id="1261" name="Google Shape;1261;p48"/>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262" name="Google Shape;1262;p4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63" name="Google Shape;1263;p4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64" name="Google Shape;1264;p48"/>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65" name="Google Shape;1265;p48"/>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53"/>
          <p:cNvSpPr txBox="1"/>
          <p:nvPr>
            <p:ph idx="12" type="sldNum"/>
          </p:nvPr>
        </p:nvSpPr>
        <p:spPr>
          <a:xfrm>
            <a:off x="1621675" y="4956296"/>
            <a:ext cx="105798" cy="115416"/>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de-DE" sz="1000" u="none" cap="none" strike="noStrike">
                <a:solidFill>
                  <a:schemeClr val="dk1"/>
                </a:solidFill>
                <a:latin typeface="Century Gothic"/>
                <a:ea typeface="Century Gothic"/>
                <a:cs typeface="Century Gothic"/>
                <a:sym typeface="Century Gothic"/>
              </a:rPr>
              <a:t>‹#›</a:t>
            </a:fld>
            <a:endParaRPr b="0" i="0" sz="1000" u="none" cap="none" strike="noStrike">
              <a:solidFill>
                <a:schemeClr val="dk1"/>
              </a:solidFill>
              <a:latin typeface="Century Gothic"/>
              <a:ea typeface="Century Gothic"/>
              <a:cs typeface="Century Gothic"/>
              <a:sym typeface="Century Gothic"/>
            </a:endParaRPr>
          </a:p>
        </p:txBody>
      </p:sp>
      <p:sp>
        <p:nvSpPr>
          <p:cNvPr id="1271" name="Google Shape;1271;p53"/>
          <p:cNvSpPr/>
          <p:nvPr/>
        </p:nvSpPr>
        <p:spPr>
          <a:xfrm>
            <a:off x="1871662" y="1166814"/>
            <a:ext cx="6850261" cy="2912662"/>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accent5"/>
              </a:buClr>
              <a:buSzPts val="1800"/>
              <a:buFont typeface="Lato"/>
              <a:buNone/>
            </a:pPr>
            <a:r>
              <a:t/>
            </a:r>
            <a:endParaRPr b="0" i="0" sz="1100" u="none" cap="none" strike="noStrike">
              <a:solidFill>
                <a:schemeClr val="dk2"/>
              </a:solidFill>
              <a:latin typeface="Lato"/>
              <a:ea typeface="Lato"/>
              <a:cs typeface="Lato"/>
              <a:sym typeface="Lato"/>
            </a:endParaRPr>
          </a:p>
          <a:p>
            <a:pPr indent="-342900" lvl="0" marL="457200" marR="0" rtl="0" algn="l">
              <a:lnSpc>
                <a:spcPct val="100000"/>
              </a:lnSpc>
              <a:spcBef>
                <a:spcPts val="0"/>
              </a:spcBef>
              <a:spcAft>
                <a:spcPts val="0"/>
              </a:spcAft>
              <a:buClr>
                <a:schemeClr val="accent5"/>
              </a:buClr>
              <a:buSzPts val="1800"/>
              <a:buFont typeface="Lato"/>
              <a:buChar char="●"/>
            </a:pPr>
            <a:r>
              <a:rPr lang="de-DE" sz="1100">
                <a:solidFill>
                  <a:schemeClr val="dk2"/>
                </a:solidFill>
                <a:latin typeface="Lato"/>
                <a:ea typeface="Lato"/>
                <a:cs typeface="Lato"/>
                <a:sym typeface="Lato"/>
              </a:rPr>
              <a:t>Points d'attention - projet de développement : </a:t>
            </a:r>
            <a:endParaRPr b="0" i="0" sz="1400" u="none" cap="none" strike="noStrike">
              <a:solidFill>
                <a:srgbClr val="000000"/>
              </a:solidFill>
              <a:latin typeface="Arial"/>
              <a:ea typeface="Arial"/>
              <a:cs typeface="Arial"/>
              <a:sym typeface="Arial"/>
            </a:endParaRPr>
          </a:p>
          <a:p>
            <a:pPr indent="-298450" lvl="1" marL="914400" marR="0" rtl="0" algn="l">
              <a:lnSpc>
                <a:spcPct val="100000"/>
              </a:lnSpc>
              <a:spcBef>
                <a:spcPts val="0"/>
              </a:spcBef>
              <a:spcAft>
                <a:spcPts val="0"/>
              </a:spcAft>
              <a:buClr>
                <a:schemeClr val="dk1"/>
              </a:buClr>
              <a:buSzPts val="1100"/>
              <a:buFont typeface="Lato"/>
              <a:buChar char="○"/>
            </a:pPr>
            <a:r>
              <a:rPr lang="de-DE" sz="1100">
                <a:solidFill>
                  <a:schemeClr val="dk2"/>
                </a:solidFill>
                <a:latin typeface="Lato"/>
                <a:ea typeface="Lato"/>
                <a:cs typeface="Lato"/>
                <a:sym typeface="Lato"/>
              </a:rPr>
              <a:t>L'évolution du besoin en fonds de roulement - lié au chiffre d'affaires.</a:t>
            </a:r>
            <a:endParaRPr sz="1100">
              <a:solidFill>
                <a:schemeClr val="dk2"/>
              </a:solidFill>
              <a:latin typeface="Lato"/>
              <a:ea typeface="Lato"/>
              <a:cs typeface="Lato"/>
              <a:sym typeface="Lato"/>
            </a:endParaRPr>
          </a:p>
          <a:p>
            <a:pPr indent="-317500" lvl="2" marL="1371600" marR="0" rtl="0" algn="l">
              <a:lnSpc>
                <a:spcPct val="100000"/>
              </a:lnSpc>
              <a:spcBef>
                <a:spcPts val="400"/>
              </a:spcBef>
              <a:spcAft>
                <a:spcPts val="0"/>
              </a:spcAft>
              <a:buClr>
                <a:schemeClr val="dk2"/>
              </a:buClr>
              <a:buSzPts val="1400"/>
              <a:buFont typeface="Lato"/>
              <a:buChar char="■"/>
            </a:pPr>
            <a:r>
              <a:rPr lang="de-DE" sz="1100">
                <a:solidFill>
                  <a:schemeClr val="dk2"/>
                </a:solidFill>
                <a:latin typeface="Lato"/>
                <a:ea typeface="Lato"/>
                <a:cs typeface="Lato"/>
                <a:sym typeface="Lato"/>
              </a:rPr>
              <a:t>Anticiper toute modification du BFR pour éviter une éventuelle crise de trésorerie.</a:t>
            </a:r>
            <a:endParaRPr sz="1100">
              <a:solidFill>
                <a:schemeClr val="dk2"/>
              </a:solidFill>
              <a:latin typeface="Lato"/>
              <a:ea typeface="Lato"/>
              <a:cs typeface="Lato"/>
              <a:sym typeface="Lato"/>
            </a:endParaRPr>
          </a:p>
          <a:p>
            <a:pPr indent="-228600" lvl="1" marL="914400" marR="0" rtl="0" algn="l">
              <a:lnSpc>
                <a:spcPct val="100000"/>
              </a:lnSpc>
              <a:spcBef>
                <a:spcPts val="0"/>
              </a:spcBef>
              <a:spcAft>
                <a:spcPts val="0"/>
              </a:spcAft>
              <a:buClr>
                <a:schemeClr val="accent5"/>
              </a:buClr>
              <a:buSzPts val="1400"/>
              <a:buFont typeface="Lato"/>
              <a:buNone/>
            </a:pPr>
            <a:r>
              <a:t/>
            </a:r>
            <a:endParaRPr b="0" i="0" sz="1100" u="none" cap="none" strike="noStrike">
              <a:solidFill>
                <a:schemeClr val="dk2"/>
              </a:solidFill>
              <a:latin typeface="Lato"/>
              <a:ea typeface="Lato"/>
              <a:cs typeface="Lato"/>
              <a:sym typeface="Lato"/>
            </a:endParaRPr>
          </a:p>
          <a:p>
            <a:pPr indent="-228600" lvl="1" marL="914400" marR="0" rtl="0" algn="l">
              <a:lnSpc>
                <a:spcPct val="100000"/>
              </a:lnSpc>
              <a:spcBef>
                <a:spcPts val="0"/>
              </a:spcBef>
              <a:spcAft>
                <a:spcPts val="0"/>
              </a:spcAft>
              <a:buClr>
                <a:schemeClr val="accent5"/>
              </a:buClr>
              <a:buSzPts val="1400"/>
              <a:buFont typeface="Lato"/>
              <a:buNone/>
            </a:pPr>
            <a:r>
              <a:t/>
            </a:r>
            <a:endParaRPr b="0" i="0" sz="1100" u="none" cap="none" strike="noStrike">
              <a:solidFill>
                <a:schemeClr val="dk2"/>
              </a:solidFill>
              <a:latin typeface="Lato"/>
              <a:ea typeface="Lato"/>
              <a:cs typeface="Lato"/>
              <a:sym typeface="Lato"/>
            </a:endParaRPr>
          </a:p>
          <a:p>
            <a:pPr indent="-317500" lvl="1" marL="914400" marR="0" rtl="0" algn="l">
              <a:lnSpc>
                <a:spcPct val="100000"/>
              </a:lnSpc>
              <a:spcBef>
                <a:spcPts val="0"/>
              </a:spcBef>
              <a:spcAft>
                <a:spcPts val="0"/>
              </a:spcAft>
              <a:buClr>
                <a:schemeClr val="accent5"/>
              </a:buClr>
              <a:buSzPts val="1400"/>
              <a:buFont typeface="Lato"/>
              <a:buChar char="○"/>
            </a:pPr>
            <a:r>
              <a:rPr lang="de-DE" sz="1100">
                <a:solidFill>
                  <a:schemeClr val="dk2"/>
                </a:solidFill>
                <a:latin typeface="Lato"/>
                <a:ea typeface="Lato"/>
                <a:cs typeface="Lato"/>
                <a:sym typeface="Lato"/>
              </a:rPr>
              <a:t>Moyens de financer partiellement le BFR (en plus du financement par quasi-fonds propres) : </a:t>
            </a:r>
            <a:r>
              <a:rPr b="0" i="0" lang="de-DE" sz="1100" u="none" cap="none" strike="noStrike">
                <a:solidFill>
                  <a:schemeClr val="dk2"/>
                </a:solidFill>
                <a:latin typeface="Lato"/>
                <a:ea typeface="Lato"/>
                <a:cs typeface="Lato"/>
                <a:sym typeface="Lato"/>
              </a:rPr>
              <a:t> </a:t>
            </a:r>
            <a:endParaRPr b="0" i="0" sz="1400" u="none" cap="none" strike="noStrike">
              <a:solidFill>
                <a:srgbClr val="000000"/>
              </a:solidFill>
              <a:latin typeface="Arial"/>
              <a:ea typeface="Arial"/>
              <a:cs typeface="Arial"/>
              <a:sym typeface="Arial"/>
            </a:endParaRPr>
          </a:p>
          <a:p>
            <a:pPr indent="-317500" lvl="2" marL="1371600" marR="0" rtl="0" algn="l">
              <a:lnSpc>
                <a:spcPct val="100000"/>
              </a:lnSpc>
              <a:spcBef>
                <a:spcPts val="400"/>
              </a:spcBef>
              <a:spcAft>
                <a:spcPts val="0"/>
              </a:spcAft>
              <a:buClr>
                <a:schemeClr val="dk2"/>
              </a:buClr>
              <a:buSzPts val="1400"/>
              <a:buFont typeface="Lato"/>
              <a:buChar char="■"/>
            </a:pPr>
            <a:r>
              <a:rPr lang="de-DE" sz="1100">
                <a:solidFill>
                  <a:schemeClr val="dk2"/>
                </a:solidFill>
                <a:latin typeface="Lato"/>
                <a:ea typeface="Lato"/>
                <a:cs typeface="Lato"/>
                <a:sym typeface="Lato"/>
              </a:rPr>
              <a:t>Facilité de caisse</a:t>
            </a:r>
            <a:endParaRPr sz="1100">
              <a:solidFill>
                <a:schemeClr val="dk2"/>
              </a:solidFill>
              <a:latin typeface="Lato"/>
              <a:ea typeface="Lato"/>
              <a:cs typeface="Lato"/>
              <a:sym typeface="Lato"/>
            </a:endParaRPr>
          </a:p>
          <a:p>
            <a:pPr indent="-317500" lvl="2" marL="1371600" marR="0" rtl="0" algn="l">
              <a:lnSpc>
                <a:spcPct val="100000"/>
              </a:lnSpc>
              <a:spcBef>
                <a:spcPts val="400"/>
              </a:spcBef>
              <a:spcAft>
                <a:spcPts val="0"/>
              </a:spcAft>
              <a:buClr>
                <a:schemeClr val="dk2"/>
              </a:buClr>
              <a:buSzPts val="1400"/>
              <a:buFont typeface="Lato"/>
              <a:buChar char="■"/>
            </a:pPr>
            <a:r>
              <a:rPr lang="de-DE" sz="1100">
                <a:solidFill>
                  <a:schemeClr val="dk2"/>
                </a:solidFill>
                <a:latin typeface="Lato"/>
                <a:ea typeface="Lato"/>
                <a:cs typeface="Lato"/>
                <a:sym typeface="Lato"/>
              </a:rPr>
              <a:t>Crédit à court terme</a:t>
            </a:r>
            <a:endParaRPr sz="1100">
              <a:solidFill>
                <a:schemeClr val="dk2"/>
              </a:solidFill>
              <a:latin typeface="Lato"/>
              <a:ea typeface="Lato"/>
              <a:cs typeface="Lato"/>
              <a:sym typeface="Lato"/>
            </a:endParaRPr>
          </a:p>
          <a:p>
            <a:pPr indent="-228600" lvl="1" marL="914400" marR="0" rtl="0" algn="l">
              <a:lnSpc>
                <a:spcPct val="100000"/>
              </a:lnSpc>
              <a:spcBef>
                <a:spcPts val="0"/>
              </a:spcBef>
              <a:spcAft>
                <a:spcPts val="0"/>
              </a:spcAft>
              <a:buClr>
                <a:schemeClr val="accent5"/>
              </a:buClr>
              <a:buSzPts val="1400"/>
              <a:buFont typeface="Lato"/>
              <a:buNone/>
            </a:pPr>
            <a:r>
              <a:t/>
            </a:r>
            <a:endParaRPr b="0" i="0" sz="1100" u="none" cap="none" strike="noStrike">
              <a:solidFill>
                <a:schemeClr val="dk2"/>
              </a:solidFill>
              <a:latin typeface="Lato"/>
              <a:ea typeface="Lato"/>
              <a:cs typeface="Lato"/>
              <a:sym typeface="Lato"/>
            </a:endParaRPr>
          </a:p>
          <a:p>
            <a:pPr indent="-228600" lvl="1" marL="914400" marR="0" rtl="0" algn="l">
              <a:lnSpc>
                <a:spcPct val="100000"/>
              </a:lnSpc>
              <a:spcBef>
                <a:spcPts val="0"/>
              </a:spcBef>
              <a:spcAft>
                <a:spcPts val="0"/>
              </a:spcAft>
              <a:buClr>
                <a:schemeClr val="accent5"/>
              </a:buClr>
              <a:buSzPts val="1400"/>
              <a:buFont typeface="Lato"/>
              <a:buNone/>
            </a:pPr>
            <a:r>
              <a:t/>
            </a:r>
            <a:endParaRPr b="0" i="0" sz="1100" u="none" cap="none" strike="noStrike">
              <a:solidFill>
                <a:schemeClr val="dk2"/>
              </a:solidFill>
              <a:latin typeface="Lato"/>
              <a:ea typeface="Lato"/>
              <a:cs typeface="Lato"/>
              <a:sym typeface="Lato"/>
            </a:endParaRPr>
          </a:p>
          <a:p>
            <a:pPr indent="-317500" lvl="1" marL="914400" marR="0" rtl="0" algn="l">
              <a:lnSpc>
                <a:spcPct val="100000"/>
              </a:lnSpc>
              <a:spcBef>
                <a:spcPts val="0"/>
              </a:spcBef>
              <a:spcAft>
                <a:spcPts val="0"/>
              </a:spcAft>
              <a:buClr>
                <a:schemeClr val="accent5"/>
              </a:buClr>
              <a:buSzPts val="1400"/>
              <a:buFont typeface="Lato"/>
              <a:buChar char="○"/>
            </a:pPr>
            <a:r>
              <a:rPr lang="de-DE" sz="1100">
                <a:solidFill>
                  <a:schemeClr val="dk2"/>
                </a:solidFill>
                <a:latin typeface="Lato"/>
                <a:ea typeface="Lato"/>
                <a:cs typeface="Lato"/>
                <a:sym typeface="Lato"/>
              </a:rPr>
              <a:t>Attention à une mobilisation excessive de ces types de financement</a:t>
            </a:r>
            <a:r>
              <a:rPr b="0" i="0" lang="de-DE" sz="1100" u="none" cap="none" strike="noStrike">
                <a:solidFill>
                  <a:schemeClr val="dk2"/>
                </a:solidFill>
                <a:latin typeface="Lato"/>
                <a:ea typeface="Lato"/>
                <a:cs typeface="Lato"/>
                <a:sym typeface="Lato"/>
              </a:rPr>
              <a:t>: </a:t>
            </a:r>
            <a:endParaRPr b="0" i="0" sz="1400" u="none" cap="none" strike="noStrike">
              <a:solidFill>
                <a:srgbClr val="000000"/>
              </a:solidFill>
              <a:latin typeface="Arial"/>
              <a:ea typeface="Arial"/>
              <a:cs typeface="Arial"/>
              <a:sym typeface="Arial"/>
            </a:endParaRPr>
          </a:p>
          <a:p>
            <a:pPr indent="-317500" lvl="2" marL="1371600" marR="0" rtl="0" algn="l">
              <a:lnSpc>
                <a:spcPct val="100000"/>
              </a:lnSpc>
              <a:spcBef>
                <a:spcPts val="400"/>
              </a:spcBef>
              <a:spcAft>
                <a:spcPts val="0"/>
              </a:spcAft>
              <a:buClr>
                <a:schemeClr val="dk2"/>
              </a:buClr>
              <a:buSzPts val="1400"/>
              <a:buFont typeface="Lato"/>
              <a:buChar char="■"/>
            </a:pPr>
            <a:r>
              <a:rPr lang="de-DE" sz="1100">
                <a:solidFill>
                  <a:schemeClr val="dk2"/>
                </a:solidFill>
                <a:latin typeface="Lato"/>
                <a:ea typeface="Lato"/>
                <a:cs typeface="Lato"/>
                <a:sym typeface="Lato"/>
              </a:rPr>
              <a:t>Frais financiers élevés,</a:t>
            </a:r>
            <a:endParaRPr sz="1100">
              <a:solidFill>
                <a:schemeClr val="dk2"/>
              </a:solidFill>
              <a:latin typeface="Lato"/>
              <a:ea typeface="Lato"/>
              <a:cs typeface="Lato"/>
              <a:sym typeface="Lato"/>
            </a:endParaRPr>
          </a:p>
          <a:p>
            <a:pPr indent="-317500" lvl="2" marL="1371600" marR="0" rtl="0" algn="l">
              <a:lnSpc>
                <a:spcPct val="100000"/>
              </a:lnSpc>
              <a:spcBef>
                <a:spcPts val="400"/>
              </a:spcBef>
              <a:spcAft>
                <a:spcPts val="0"/>
              </a:spcAft>
              <a:buClr>
                <a:schemeClr val="dk2"/>
              </a:buClr>
              <a:buSzPts val="1400"/>
              <a:buFont typeface="Lato"/>
              <a:buChar char="■"/>
            </a:pPr>
            <a:r>
              <a:rPr lang="de-DE" sz="1100">
                <a:solidFill>
                  <a:schemeClr val="dk2"/>
                </a:solidFill>
                <a:latin typeface="Lato"/>
                <a:ea typeface="Lato"/>
                <a:cs typeface="Lato"/>
                <a:sym typeface="Lato"/>
              </a:rPr>
              <a:t>Incertitude sur le long terme.</a:t>
            </a:r>
            <a:r>
              <a:rPr b="0" i="0" lang="de-DE" sz="1100" u="none" cap="none" strike="noStrike">
                <a:solidFill>
                  <a:schemeClr val="dk2"/>
                </a:solidFill>
                <a:latin typeface="Lato"/>
                <a:ea typeface="Lato"/>
                <a:cs typeface="Lato"/>
                <a:sym typeface="Lato"/>
              </a:rPr>
              <a:t>.</a:t>
            </a:r>
            <a:endParaRPr b="0" i="0" sz="1100" u="none" cap="none" strike="noStrike">
              <a:solidFill>
                <a:schemeClr val="dk2"/>
              </a:solidFill>
              <a:latin typeface="Lato"/>
              <a:ea typeface="Lato"/>
              <a:cs typeface="Lato"/>
              <a:sym typeface="Lato"/>
            </a:endParaRPr>
          </a:p>
        </p:txBody>
      </p:sp>
      <p:sp>
        <p:nvSpPr>
          <p:cNvPr id="1272" name="Google Shape;1272;p53"/>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273" name="Google Shape;1273;p5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74" name="Google Shape;1274;p5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75" name="Google Shape;1275;p53"/>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76" name="Google Shape;1276;p53"/>
          <p:cNvPicPr preferRelativeResize="0"/>
          <p:nvPr/>
        </p:nvPicPr>
        <p:blipFill rotWithShape="1">
          <a:blip r:embed="rId4">
            <a:alphaModFix/>
          </a:blip>
          <a:srcRect b="0" l="0" r="0" t="0"/>
          <a:stretch/>
        </p:blipFill>
        <p:spPr>
          <a:xfrm>
            <a:off x="0" y="0"/>
            <a:ext cx="718275" cy="679625"/>
          </a:xfrm>
          <a:prstGeom prst="rect">
            <a:avLst/>
          </a:prstGeom>
          <a:noFill/>
          <a:ln>
            <a:noFill/>
          </a:ln>
        </p:spPr>
      </p:pic>
      <p:sp>
        <p:nvSpPr>
          <p:cNvPr id="1277" name="Google Shape;1277;p53"/>
          <p:cNvSpPr/>
          <p:nvPr/>
        </p:nvSpPr>
        <p:spPr>
          <a:xfrm>
            <a:off x="2477725" y="448050"/>
            <a:ext cx="6417000" cy="5040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2"/>
              </a:buClr>
              <a:buSzPts val="1100"/>
              <a:buFont typeface="Arial"/>
              <a:buNone/>
            </a:pPr>
            <a:r>
              <a:rPr b="1" lang="de-DE" sz="2100">
                <a:solidFill>
                  <a:schemeClr val="dk2"/>
                </a:solidFill>
                <a:latin typeface="Raleway"/>
                <a:ea typeface="Raleway"/>
                <a:cs typeface="Raleway"/>
                <a:sym typeface="Raleway"/>
              </a:rPr>
              <a:t>Quelques commentaires en guise de conclusion</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1" sz="2100">
              <a:solidFill>
                <a:schemeClr val="dk2"/>
              </a:solidFill>
              <a:latin typeface="Raleway"/>
              <a:ea typeface="Raleway"/>
              <a:cs typeface="Raleway"/>
              <a:sym typeface="Raleway"/>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52"/>
          <p:cNvSpPr/>
          <p:nvPr/>
        </p:nvSpPr>
        <p:spPr>
          <a:xfrm>
            <a:off x="1871662" y="1166813"/>
            <a:ext cx="6850261" cy="2849761"/>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accent5"/>
              </a:buClr>
              <a:buSzPts val="1800"/>
              <a:buFont typeface="Lato"/>
              <a:buNone/>
            </a:pPr>
            <a:r>
              <a:t/>
            </a:r>
            <a:endParaRPr b="0" i="0" sz="1100" u="none" cap="none" strike="noStrike">
              <a:solidFill>
                <a:schemeClr val="dk2"/>
              </a:solidFill>
              <a:latin typeface="Lato"/>
              <a:ea typeface="Lato"/>
              <a:cs typeface="Lato"/>
              <a:sym typeface="Lato"/>
            </a:endParaRPr>
          </a:p>
          <a:p>
            <a:pPr indent="-342900" lvl="0" marL="457200" marR="0" rtl="0" algn="l">
              <a:lnSpc>
                <a:spcPct val="100000"/>
              </a:lnSpc>
              <a:spcBef>
                <a:spcPts val="0"/>
              </a:spcBef>
              <a:spcAft>
                <a:spcPts val="0"/>
              </a:spcAft>
              <a:buClr>
                <a:schemeClr val="accent5"/>
              </a:buClr>
              <a:buSzPts val="1800"/>
              <a:buFont typeface="Lato"/>
              <a:buChar char="●"/>
            </a:pPr>
            <a:r>
              <a:rPr lang="de-DE" sz="1100">
                <a:solidFill>
                  <a:schemeClr val="dk2"/>
                </a:solidFill>
                <a:latin typeface="Lato"/>
                <a:ea typeface="Lato"/>
                <a:cs typeface="Lato"/>
                <a:sym typeface="Lato"/>
              </a:rPr>
              <a:t>Points d'attention lors de l'examen d'un projet d'investissement :</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1600"/>
              </a:spcBef>
              <a:spcAft>
                <a:spcPts val="0"/>
              </a:spcAft>
              <a:buClr>
                <a:schemeClr val="dk2"/>
              </a:buClr>
              <a:buSzPts val="1400"/>
              <a:buFont typeface="Lato"/>
              <a:buChar char="○"/>
            </a:pPr>
            <a:r>
              <a:rPr lang="de-DE" sz="1100">
                <a:solidFill>
                  <a:schemeClr val="dk2"/>
                </a:solidFill>
                <a:latin typeface="Lato"/>
                <a:ea typeface="Lato"/>
                <a:cs typeface="Lato"/>
                <a:sym typeface="Lato"/>
              </a:rPr>
              <a:t>Vérifier l'adéquation avec la feuille de route stratégique.</a:t>
            </a:r>
            <a:endParaRPr sz="1100">
              <a:solidFill>
                <a:schemeClr val="dk2"/>
              </a:solidFill>
              <a:latin typeface="Lato"/>
              <a:ea typeface="Lato"/>
              <a:cs typeface="Lato"/>
              <a:sym typeface="Lato"/>
            </a:endParaRPr>
          </a:p>
          <a:p>
            <a:pPr indent="-317500" lvl="1" marL="914400" marR="0" rtl="0" algn="l">
              <a:lnSpc>
                <a:spcPct val="115000"/>
              </a:lnSpc>
              <a:spcBef>
                <a:spcPts val="1600"/>
              </a:spcBef>
              <a:spcAft>
                <a:spcPts val="0"/>
              </a:spcAft>
              <a:buClr>
                <a:schemeClr val="dk2"/>
              </a:buClr>
              <a:buSzPts val="1400"/>
              <a:buFont typeface="Lato"/>
              <a:buChar char="○"/>
            </a:pPr>
            <a:r>
              <a:rPr lang="de-DE" sz="1100">
                <a:solidFill>
                  <a:schemeClr val="dk2"/>
                </a:solidFill>
                <a:latin typeface="Lato"/>
                <a:ea typeface="Lato"/>
                <a:cs typeface="Lato"/>
                <a:sym typeface="Lato"/>
              </a:rPr>
              <a:t>Benchmarker les coûts d'investissement.</a:t>
            </a:r>
            <a:endParaRPr sz="1100">
              <a:solidFill>
                <a:schemeClr val="dk2"/>
              </a:solidFill>
              <a:latin typeface="Lato"/>
              <a:ea typeface="Lato"/>
              <a:cs typeface="Lato"/>
              <a:sym typeface="Lato"/>
            </a:endParaRPr>
          </a:p>
          <a:p>
            <a:pPr indent="-317500" lvl="1" marL="914400" marR="0" rtl="0" algn="l">
              <a:lnSpc>
                <a:spcPct val="115000"/>
              </a:lnSpc>
              <a:spcBef>
                <a:spcPts val="1600"/>
              </a:spcBef>
              <a:spcAft>
                <a:spcPts val="0"/>
              </a:spcAft>
              <a:buClr>
                <a:schemeClr val="dk2"/>
              </a:buClr>
              <a:buSzPts val="1400"/>
              <a:buFont typeface="Lato"/>
              <a:buChar char="○"/>
            </a:pPr>
            <a:r>
              <a:rPr lang="de-DE" sz="1100">
                <a:solidFill>
                  <a:schemeClr val="dk2"/>
                </a:solidFill>
                <a:latin typeface="Lato"/>
                <a:ea typeface="Lato"/>
                <a:cs typeface="Lato"/>
                <a:sym typeface="Lato"/>
              </a:rPr>
              <a:t>Vérifier la cohérence avec la structure financière de l'entreprise (dette actuelle, fonds propres, ...).</a:t>
            </a:r>
            <a:endParaRPr sz="1100">
              <a:solidFill>
                <a:schemeClr val="dk2"/>
              </a:solidFill>
              <a:latin typeface="Lato"/>
              <a:ea typeface="Lato"/>
              <a:cs typeface="Lato"/>
              <a:sym typeface="Lato"/>
            </a:endParaRPr>
          </a:p>
          <a:p>
            <a:pPr indent="-317500" lvl="1" marL="914400" marR="0" rtl="0" algn="l">
              <a:lnSpc>
                <a:spcPct val="115000"/>
              </a:lnSpc>
              <a:spcBef>
                <a:spcPts val="1600"/>
              </a:spcBef>
              <a:spcAft>
                <a:spcPts val="0"/>
              </a:spcAft>
              <a:buClr>
                <a:schemeClr val="dk2"/>
              </a:buClr>
              <a:buSzPts val="1400"/>
              <a:buFont typeface="Lato"/>
              <a:buChar char="○"/>
            </a:pPr>
            <a:r>
              <a:rPr lang="de-DE" sz="1100">
                <a:solidFill>
                  <a:schemeClr val="dk2"/>
                </a:solidFill>
                <a:latin typeface="Lato"/>
                <a:ea typeface="Lato"/>
                <a:cs typeface="Lato"/>
                <a:sym typeface="Lato"/>
              </a:rPr>
              <a:t>S'assurer de la cohérence avec les flux de trésorerie opérationnels annuels actuels / les projections. </a:t>
            </a:r>
            <a:endParaRPr sz="1100">
              <a:solidFill>
                <a:schemeClr val="dk2"/>
              </a:solidFill>
              <a:latin typeface="Lato"/>
              <a:ea typeface="Lato"/>
              <a:cs typeface="Lato"/>
              <a:sym typeface="Lato"/>
            </a:endParaRPr>
          </a:p>
          <a:p>
            <a:pPr indent="-317500" lvl="1" marL="914400" marR="0" rtl="0" algn="l">
              <a:lnSpc>
                <a:spcPct val="115000"/>
              </a:lnSpc>
              <a:spcBef>
                <a:spcPts val="1600"/>
              </a:spcBef>
              <a:spcAft>
                <a:spcPts val="0"/>
              </a:spcAft>
              <a:buClr>
                <a:schemeClr val="dk2"/>
              </a:buClr>
              <a:buSzPts val="1400"/>
              <a:buFont typeface="Lato"/>
              <a:buChar char="○"/>
            </a:pPr>
            <a:r>
              <a:rPr lang="de-DE" sz="1100">
                <a:solidFill>
                  <a:schemeClr val="dk2"/>
                </a:solidFill>
                <a:latin typeface="Lato"/>
                <a:ea typeface="Lato"/>
                <a:cs typeface="Lato"/>
                <a:sym typeface="Lato"/>
              </a:rPr>
              <a:t>Évitez l'autofinancement</a:t>
            </a:r>
            <a:endParaRPr sz="1100">
              <a:solidFill>
                <a:schemeClr val="dk2"/>
              </a:solidFill>
              <a:latin typeface="Lato"/>
              <a:ea typeface="Lato"/>
              <a:cs typeface="Lato"/>
              <a:sym typeface="Lato"/>
            </a:endParaRPr>
          </a:p>
          <a:p>
            <a:pPr indent="-317500" lvl="2" marL="1371600" marR="0" rtl="0" algn="l">
              <a:lnSpc>
                <a:spcPct val="115000"/>
              </a:lnSpc>
              <a:spcBef>
                <a:spcPts val="1600"/>
              </a:spcBef>
              <a:spcAft>
                <a:spcPts val="0"/>
              </a:spcAft>
              <a:buClr>
                <a:schemeClr val="dk2"/>
              </a:buClr>
              <a:buSzPts val="1400"/>
              <a:buFont typeface="Lato"/>
              <a:buChar char="■"/>
            </a:pPr>
            <a:r>
              <a:rPr lang="de-DE" sz="1100">
                <a:solidFill>
                  <a:schemeClr val="dk2"/>
                </a:solidFill>
                <a:latin typeface="Lato"/>
                <a:ea typeface="Lato"/>
                <a:cs typeface="Lato"/>
                <a:sym typeface="Lato"/>
              </a:rPr>
              <a:t>Sauf si la trésorerie est pléthorique ☺...</a:t>
            </a:r>
            <a:endParaRPr b="0" i="0" sz="1400" u="none" cap="none" strike="noStrike">
              <a:solidFill>
                <a:srgbClr val="000000"/>
              </a:solidFill>
              <a:latin typeface="Arial"/>
              <a:ea typeface="Arial"/>
              <a:cs typeface="Arial"/>
              <a:sym typeface="Arial"/>
            </a:endParaRPr>
          </a:p>
        </p:txBody>
      </p:sp>
      <p:sp>
        <p:nvSpPr>
          <p:cNvPr id="1284" name="Google Shape;1284;p52"/>
          <p:cNvSpPr/>
          <p:nvPr/>
        </p:nvSpPr>
        <p:spPr>
          <a:xfrm>
            <a:off x="1940524" y="442925"/>
            <a:ext cx="6850200" cy="760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b="1" lang="de-DE" sz="2100">
                <a:solidFill>
                  <a:schemeClr val="dk2"/>
                </a:solidFill>
                <a:latin typeface="Raleway"/>
                <a:ea typeface="Raleway"/>
                <a:cs typeface="Raleway"/>
                <a:sym typeface="Raleway"/>
              </a:rPr>
              <a:t>Quelques commentaires en guise de conclusion</a:t>
            </a:r>
            <a:endParaRPr b="1" sz="2100">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1" sz="2100">
              <a:solidFill>
                <a:schemeClr val="dk2"/>
              </a:solidFill>
              <a:latin typeface="Raleway"/>
              <a:ea typeface="Raleway"/>
              <a:cs typeface="Raleway"/>
              <a:sym typeface="Raleway"/>
            </a:endParaRPr>
          </a:p>
        </p:txBody>
      </p:sp>
      <p:sp>
        <p:nvSpPr>
          <p:cNvPr id="1285" name="Google Shape;1285;p52"/>
          <p:cNvSpPr txBox="1"/>
          <p:nvPr/>
        </p:nvSpPr>
        <p:spPr>
          <a:xfrm>
            <a:off x="6057900" y="4767263"/>
            <a:ext cx="350649"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286" name="Google Shape;1286;p5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87" name="Google Shape;1287;p52"/>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288" name="Google Shape;1288;p52"/>
          <p:cNvPicPr preferRelativeResize="0"/>
          <p:nvPr/>
        </p:nvPicPr>
        <p:blipFill rotWithShape="1">
          <a:blip r:embed="rId3">
            <a:alphaModFix/>
          </a:blip>
          <a:srcRect b="0" l="54672" r="0" t="0"/>
          <a:stretch/>
        </p:blipFill>
        <p:spPr>
          <a:xfrm>
            <a:off x="93374" y="4768375"/>
            <a:ext cx="1696026" cy="358400"/>
          </a:xfrm>
          <a:prstGeom prst="rect">
            <a:avLst/>
          </a:prstGeom>
          <a:noFill/>
          <a:ln>
            <a:noFill/>
          </a:ln>
        </p:spPr>
      </p:pic>
      <p:pic>
        <p:nvPicPr>
          <p:cNvPr id="1289" name="Google Shape;1289;p52"/>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g19bf313c08d_0_45"/>
          <p:cNvSpPr/>
          <p:nvPr/>
        </p:nvSpPr>
        <p:spPr>
          <a:xfrm>
            <a:off x="1871662" y="1166813"/>
            <a:ext cx="6850200" cy="28497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accent5"/>
              </a:buClr>
              <a:buSzPts val="1800"/>
              <a:buFont typeface="Lato"/>
              <a:buNone/>
            </a:pPr>
            <a:r>
              <a:t/>
            </a:r>
            <a:endParaRPr b="0" i="0" sz="1100" u="none" cap="none" strike="noStrike">
              <a:solidFill>
                <a:schemeClr val="dk2"/>
              </a:solidFill>
              <a:latin typeface="Lato"/>
              <a:ea typeface="Lato"/>
              <a:cs typeface="Lato"/>
              <a:sym typeface="Lato"/>
            </a:endParaRPr>
          </a:p>
          <a:p>
            <a:pPr indent="-342900" lvl="0" marL="457200" rtl="0" algn="l">
              <a:spcBef>
                <a:spcPts val="0"/>
              </a:spcBef>
              <a:spcAft>
                <a:spcPts val="0"/>
              </a:spcAft>
              <a:buClr>
                <a:schemeClr val="accent5"/>
              </a:buClr>
              <a:buSzPts val="1800"/>
              <a:buFont typeface="Lato"/>
              <a:buChar char="●"/>
            </a:pPr>
            <a:r>
              <a:rPr lang="de-DE" sz="1200">
                <a:solidFill>
                  <a:schemeClr val="dk2"/>
                </a:solidFill>
              </a:rPr>
              <a:t>Comment évaluez-vous la stratégie financière actuelle de votre entreprise ? Les besoins financiers sont-ils suffisamment couverts ? Pensez-vous avoir le bon groupe de partenaires financiers autour de la table pour le projet ?</a:t>
            </a:r>
            <a:br>
              <a:rPr lang="de-DE" sz="1200">
                <a:solidFill>
                  <a:schemeClr val="dk2"/>
                </a:solidFill>
              </a:rPr>
            </a:br>
            <a:endParaRPr sz="1200">
              <a:solidFill>
                <a:schemeClr val="dk2"/>
              </a:solidFill>
            </a:endParaRPr>
          </a:p>
          <a:p>
            <a:pPr indent="-342900" lvl="0" marL="457200" rtl="0" algn="l">
              <a:spcBef>
                <a:spcPts val="0"/>
              </a:spcBef>
              <a:spcAft>
                <a:spcPts val="0"/>
              </a:spcAft>
              <a:buClr>
                <a:schemeClr val="accent5"/>
              </a:buClr>
              <a:buSzPts val="1800"/>
              <a:buFont typeface="Lato"/>
              <a:buChar char="●"/>
            </a:pPr>
            <a:r>
              <a:rPr lang="de-DE" sz="1200">
                <a:solidFill>
                  <a:schemeClr val="dk2"/>
                </a:solidFill>
              </a:rPr>
              <a:t>Comment vous assureriez-vous d'avoir une bonne évaluation de vos besoins de financement, actuellement et afin de soutenir au mieux les futures étapes de développement que vous êtes prêt à entreprendre ?</a:t>
            </a:r>
            <a:br>
              <a:rPr lang="de-DE" sz="1200">
                <a:solidFill>
                  <a:schemeClr val="dk2"/>
                </a:solidFill>
              </a:rPr>
            </a:br>
            <a:endParaRPr sz="1200">
              <a:solidFill>
                <a:schemeClr val="dk2"/>
              </a:solidFill>
            </a:endParaRPr>
          </a:p>
          <a:p>
            <a:pPr indent="-342900" lvl="0" marL="457200" rtl="0" algn="l">
              <a:spcBef>
                <a:spcPts val="0"/>
              </a:spcBef>
              <a:spcAft>
                <a:spcPts val="0"/>
              </a:spcAft>
              <a:buClr>
                <a:schemeClr val="accent5"/>
              </a:buClr>
              <a:buSzPts val="1800"/>
              <a:buFont typeface="Lato"/>
              <a:buChar char="●"/>
            </a:pPr>
            <a:r>
              <a:rPr lang="de-DE" sz="1200">
                <a:solidFill>
                  <a:schemeClr val="dk2"/>
                </a:solidFill>
              </a:rPr>
              <a:t>Quelles seraient les premières mesures que vous seriez prêt à prendre afin d'améliorer le financement de votre entreprise sociale ? </a:t>
            </a:r>
            <a:endParaRPr sz="1200">
              <a:solidFill>
                <a:schemeClr val="dk2"/>
              </a:solidFill>
            </a:endParaRPr>
          </a:p>
        </p:txBody>
      </p:sp>
      <p:sp>
        <p:nvSpPr>
          <p:cNvPr id="1296" name="Google Shape;1296;g19bf313c08d_0_45"/>
          <p:cNvSpPr/>
          <p:nvPr/>
        </p:nvSpPr>
        <p:spPr>
          <a:xfrm>
            <a:off x="2477725" y="496488"/>
            <a:ext cx="5371200" cy="76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lang="de-DE" sz="2100">
                <a:solidFill>
                  <a:schemeClr val="dk2"/>
                </a:solidFill>
                <a:latin typeface="Raleway"/>
                <a:ea typeface="Raleway"/>
                <a:cs typeface="Raleway"/>
                <a:sym typeface="Raleway"/>
              </a:rPr>
              <a:t>Réflexion / Auto-évaluation</a:t>
            </a:r>
            <a:endParaRPr b="1" sz="2100">
              <a:solidFill>
                <a:schemeClr val="dk2"/>
              </a:solidFill>
              <a:latin typeface="Raleway"/>
              <a:ea typeface="Raleway"/>
              <a:cs typeface="Raleway"/>
              <a:sym typeface="Raleway"/>
            </a:endParaRPr>
          </a:p>
        </p:txBody>
      </p:sp>
      <p:sp>
        <p:nvSpPr>
          <p:cNvPr id="1297" name="Google Shape;1297;g19bf313c08d_0_45"/>
          <p:cNvSpPr txBox="1"/>
          <p:nvPr/>
        </p:nvSpPr>
        <p:spPr>
          <a:xfrm>
            <a:off x="6057900" y="4767263"/>
            <a:ext cx="3507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de-DE" sz="1050" u="none" cap="none" strike="noStrike">
                <a:solidFill>
                  <a:schemeClr val="dk1"/>
                </a:solidFill>
                <a:latin typeface="Arial"/>
                <a:ea typeface="Arial"/>
                <a:cs typeface="Arial"/>
                <a:sym typeface="Arial"/>
              </a:rPr>
              <a:t>‹#›</a:t>
            </a:fld>
            <a:endParaRPr b="0" i="0" sz="1050" u="none" cap="none" strike="noStrike">
              <a:solidFill>
                <a:schemeClr val="dk1"/>
              </a:solidFill>
              <a:latin typeface="Arial"/>
              <a:ea typeface="Arial"/>
              <a:cs typeface="Arial"/>
              <a:sym typeface="Arial"/>
            </a:endParaRPr>
          </a:p>
        </p:txBody>
      </p:sp>
      <p:cxnSp>
        <p:nvCxnSpPr>
          <p:cNvPr id="1298" name="Google Shape;1298;g19bf313c08d_0_4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99" name="Google Shape;1299;g19bf313c08d_0_4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pic>
        <p:nvPicPr>
          <p:cNvPr id="1300" name="Google Shape;1300;g19bf313c08d_0_45"/>
          <p:cNvPicPr preferRelativeResize="0"/>
          <p:nvPr/>
        </p:nvPicPr>
        <p:blipFill rotWithShape="1">
          <a:blip r:embed="rId3">
            <a:alphaModFix/>
          </a:blip>
          <a:srcRect b="0" l="54671" r="0" t="0"/>
          <a:stretch/>
        </p:blipFill>
        <p:spPr>
          <a:xfrm>
            <a:off x="93374" y="4768375"/>
            <a:ext cx="1696026" cy="358400"/>
          </a:xfrm>
          <a:prstGeom prst="rect">
            <a:avLst/>
          </a:prstGeom>
          <a:noFill/>
          <a:ln>
            <a:noFill/>
          </a:ln>
        </p:spPr>
      </p:pic>
      <p:pic>
        <p:nvPicPr>
          <p:cNvPr id="1301" name="Google Shape;1301;g19bf313c08d_0_45"/>
          <p:cNvPicPr preferRelativeResize="0"/>
          <p:nvPr/>
        </p:nvPicPr>
        <p:blipFill rotWithShape="1">
          <a:blip r:embed="rId4">
            <a:alphaModFix/>
          </a:blip>
          <a:srcRect b="0" l="0" r="0" t="0"/>
          <a:stretch/>
        </p:blipFill>
        <p:spPr>
          <a:xfrm>
            <a:off x="0" y="0"/>
            <a:ext cx="718275" cy="6796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g21cd0fc8ed3_0_447"/>
          <p:cNvSpPr txBox="1"/>
          <p:nvPr>
            <p:ph type="title"/>
          </p:nvPr>
        </p:nvSpPr>
        <p:spPr>
          <a:xfrm>
            <a:off x="298133" y="86249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de-DE"/>
              <a:t>Points clés à retenir</a:t>
            </a:r>
            <a:endParaRPr/>
          </a:p>
        </p:txBody>
      </p:sp>
      <p:sp>
        <p:nvSpPr>
          <p:cNvPr id="1307" name="Google Shape;1307;g21cd0fc8ed3_0_447"/>
          <p:cNvSpPr txBox="1"/>
          <p:nvPr>
            <p:ph idx="2" type="body"/>
          </p:nvPr>
        </p:nvSpPr>
        <p:spPr>
          <a:xfrm>
            <a:off x="4446270" y="61141"/>
            <a:ext cx="4697700" cy="4880700"/>
          </a:xfrm>
          <a:prstGeom prst="rect">
            <a:avLst/>
          </a:prstGeom>
          <a:noFill/>
          <a:ln>
            <a:noFill/>
          </a:ln>
        </p:spPr>
        <p:txBody>
          <a:bodyPr anchorCtr="0" anchor="ctr" bIns="91425" lIns="91425" spcFirstLastPara="1" rIns="91425" wrap="square" tIns="91425">
            <a:noAutofit/>
          </a:bodyPr>
          <a:lstStyle/>
          <a:p>
            <a:pPr indent="-342900" lvl="0" marL="457200" rtl="0" algn="just">
              <a:lnSpc>
                <a:spcPct val="115000"/>
              </a:lnSpc>
              <a:spcBef>
                <a:spcPts val="0"/>
              </a:spcBef>
              <a:spcAft>
                <a:spcPts val="0"/>
              </a:spcAft>
              <a:buClr>
                <a:schemeClr val="accent5"/>
              </a:buClr>
              <a:buSzPts val="1800"/>
              <a:buChar char="●"/>
            </a:pPr>
            <a:r>
              <a:rPr lang="de-DE" sz="1600">
                <a:solidFill>
                  <a:schemeClr val="dk2"/>
                </a:solidFill>
                <a:latin typeface="Calibri"/>
                <a:ea typeface="Calibri"/>
                <a:cs typeface="Calibri"/>
                <a:sym typeface="Calibri"/>
              </a:rPr>
              <a:t>Vous devez comprendre la structure de votre entreprise et les flux de capitaux résultant de cette analyse.</a:t>
            </a:r>
            <a:endParaRPr sz="1600">
              <a:solidFill>
                <a:schemeClr val="dk2"/>
              </a:solidFill>
              <a:latin typeface="Calibri"/>
              <a:ea typeface="Calibri"/>
              <a:cs typeface="Calibri"/>
              <a:sym typeface="Calibri"/>
            </a:endParaRPr>
          </a:p>
          <a:p>
            <a:pPr indent="-342900" lvl="0" marL="457200" rtl="0" algn="just">
              <a:lnSpc>
                <a:spcPct val="115000"/>
              </a:lnSpc>
              <a:spcBef>
                <a:spcPts val="0"/>
              </a:spcBef>
              <a:spcAft>
                <a:spcPts val="0"/>
              </a:spcAft>
              <a:buClr>
                <a:schemeClr val="accent5"/>
              </a:buClr>
              <a:buSzPts val="1800"/>
              <a:buChar char="●"/>
            </a:pPr>
            <a:r>
              <a:rPr lang="de-DE" sz="1600">
                <a:solidFill>
                  <a:schemeClr val="dk2"/>
                </a:solidFill>
                <a:latin typeface="Calibri"/>
                <a:ea typeface="Calibri"/>
                <a:cs typeface="Calibri"/>
                <a:sym typeface="Calibri"/>
              </a:rPr>
              <a:t>Vous devez comprendre les besoins à court et à long terme de l'entreprise, sur la base de votre évaluation et de votre plan d'entreprise.</a:t>
            </a:r>
            <a:endParaRPr sz="1600">
              <a:solidFill>
                <a:schemeClr val="dk2"/>
              </a:solidFill>
              <a:latin typeface="Calibri"/>
              <a:ea typeface="Calibri"/>
              <a:cs typeface="Calibri"/>
              <a:sym typeface="Calibri"/>
            </a:endParaRPr>
          </a:p>
          <a:p>
            <a:pPr indent="-342900" lvl="0" marL="457200" rtl="0" algn="just">
              <a:lnSpc>
                <a:spcPct val="115000"/>
              </a:lnSpc>
              <a:spcBef>
                <a:spcPts val="0"/>
              </a:spcBef>
              <a:spcAft>
                <a:spcPts val="0"/>
              </a:spcAft>
              <a:buClr>
                <a:schemeClr val="accent5"/>
              </a:buClr>
              <a:buSzPts val="1800"/>
              <a:buChar char="●"/>
            </a:pPr>
            <a:r>
              <a:rPr lang="de-DE" sz="1600">
                <a:solidFill>
                  <a:schemeClr val="dk2"/>
                </a:solidFill>
                <a:latin typeface="Calibri"/>
                <a:ea typeface="Calibri"/>
                <a:cs typeface="Calibri"/>
                <a:sym typeface="Calibri"/>
              </a:rPr>
              <a:t>Vous devez comprendre les différentes sources de capitaux et l'accessibilité de votre entreprise à ces sources, en comprenant clairement les risques, les conséquences et les coûts, ainsi que les obligations et les délais de remboursement.</a:t>
            </a:r>
            <a:endParaRPr sz="1600">
              <a:solidFill>
                <a:schemeClr val="dk2"/>
              </a:solidFill>
              <a:latin typeface="Calibri"/>
              <a:ea typeface="Calibri"/>
              <a:cs typeface="Calibri"/>
              <a:sym typeface="Calibri"/>
            </a:endParaRPr>
          </a:p>
          <a:p>
            <a:pPr indent="-228600" lvl="0" marL="457200" rtl="0" algn="just">
              <a:lnSpc>
                <a:spcPct val="115000"/>
              </a:lnSpc>
              <a:spcBef>
                <a:spcPts val="0"/>
              </a:spcBef>
              <a:spcAft>
                <a:spcPts val="0"/>
              </a:spcAft>
              <a:buSzPts val="1800"/>
              <a:buNone/>
            </a:pPr>
            <a:r>
              <a:t/>
            </a:r>
            <a:endParaRPr sz="1600">
              <a:latin typeface="Calibri"/>
              <a:ea typeface="Calibri"/>
              <a:cs typeface="Calibri"/>
              <a:sym typeface="Calibri"/>
            </a:endParaRPr>
          </a:p>
        </p:txBody>
      </p:sp>
      <p:sp>
        <p:nvSpPr>
          <p:cNvPr id="1308" name="Google Shape;1308;g21cd0fc8ed3_0_44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de-DE"/>
              <a:t>‹#›</a:t>
            </a:fld>
            <a:endParaRPr/>
          </a:p>
        </p:txBody>
      </p:sp>
      <p:pic>
        <p:nvPicPr>
          <p:cNvPr descr="Graphical user interface, application&#10;&#10;Description automatically generated with medium confidence" id="1309" name="Google Shape;1309;g21cd0fc8ed3_0_447"/>
          <p:cNvPicPr preferRelativeResize="0"/>
          <p:nvPr/>
        </p:nvPicPr>
        <p:blipFill rotWithShape="1">
          <a:blip r:embed="rId3">
            <a:alphaModFix/>
          </a:blip>
          <a:srcRect b="0" l="0" r="0" t="0"/>
          <a:stretch/>
        </p:blipFill>
        <p:spPr>
          <a:xfrm>
            <a:off x="79013" y="4672056"/>
            <a:ext cx="1871664" cy="393179"/>
          </a:xfrm>
          <a:prstGeom prst="rect">
            <a:avLst/>
          </a:prstGeom>
          <a:noFill/>
          <a:ln>
            <a:noFill/>
          </a:ln>
        </p:spPr>
      </p:pic>
      <p:pic>
        <p:nvPicPr>
          <p:cNvPr id="1310" name="Google Shape;1310;g21cd0fc8ed3_0_447"/>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1311" name="Google Shape;1311;g21cd0fc8ed3_0_447"/>
          <p:cNvPicPr preferRelativeResize="0"/>
          <p:nvPr/>
        </p:nvPicPr>
        <p:blipFill>
          <a:blip r:embed="rId5">
            <a:alphaModFix/>
          </a:blip>
          <a:stretch>
            <a:fillRect/>
          </a:stretch>
        </p:blipFill>
        <p:spPr>
          <a:xfrm>
            <a:off x="409475" y="2180701"/>
            <a:ext cx="3514816" cy="2338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1cd0fc8ed3_0_45"/>
          <p:cNvSpPr txBox="1"/>
          <p:nvPr/>
        </p:nvSpPr>
        <p:spPr>
          <a:xfrm>
            <a:off x="1863217" y="978651"/>
            <a:ext cx="54291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22D4A"/>
              </a:solidFill>
              <a:latin typeface="Arial"/>
              <a:ea typeface="Arial"/>
              <a:cs typeface="Arial"/>
              <a:sym typeface="Arial"/>
            </a:endParaRPr>
          </a:p>
        </p:txBody>
      </p:sp>
      <p:sp>
        <p:nvSpPr>
          <p:cNvPr id="149" name="Google Shape;149;g21cd0fc8ed3_0_45"/>
          <p:cNvSpPr txBox="1"/>
          <p:nvPr/>
        </p:nvSpPr>
        <p:spPr>
          <a:xfrm>
            <a:off x="1863216" y="2080260"/>
            <a:ext cx="6858600" cy="2084700"/>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00000"/>
              </a:lnSpc>
              <a:spcBef>
                <a:spcPts val="600"/>
              </a:spcBef>
              <a:spcAft>
                <a:spcPts val="0"/>
              </a:spcAft>
              <a:buClr>
                <a:schemeClr val="dk1"/>
              </a:buClr>
              <a:buSzPts val="1800"/>
              <a:buFont typeface="Noto Sans"/>
              <a:buChar char="−"/>
            </a:pPr>
            <a:r>
              <a:rPr lang="de-DE" sz="1500">
                <a:solidFill>
                  <a:schemeClr val="dk2"/>
                </a:solidFill>
                <a:latin typeface="Lato"/>
                <a:ea typeface="Lato"/>
                <a:cs typeface="Lato"/>
                <a:sym typeface="Lato"/>
              </a:rPr>
              <a:t>De quoi ai-je besoin pour financer le bon fonctionnement et la croissance de mon entreprise ? </a:t>
            </a:r>
            <a:endParaRPr sz="1500">
              <a:solidFill>
                <a:schemeClr val="dk2"/>
              </a:solidFill>
              <a:latin typeface="Lato"/>
              <a:ea typeface="Lato"/>
              <a:cs typeface="Lato"/>
              <a:sym typeface="Lato"/>
            </a:endParaRPr>
          </a:p>
          <a:p>
            <a:pPr indent="-228600" lvl="0" marL="457200" marR="0" rtl="0" algn="l">
              <a:lnSpc>
                <a:spcPct val="100000"/>
              </a:lnSpc>
              <a:spcBef>
                <a:spcPts val="600"/>
              </a:spcBef>
              <a:spcAft>
                <a:spcPts val="0"/>
              </a:spcAft>
              <a:buClr>
                <a:schemeClr val="dk1"/>
              </a:buClr>
              <a:buSzPts val="1800"/>
              <a:buFont typeface="Noto Sans"/>
              <a:buChar char="−"/>
            </a:pPr>
            <a:r>
              <a:rPr lang="de-DE" sz="1500">
                <a:solidFill>
                  <a:schemeClr val="dk2"/>
                </a:solidFill>
                <a:latin typeface="Lato"/>
                <a:ea typeface="Lato"/>
                <a:cs typeface="Lato"/>
                <a:sym typeface="Lato"/>
              </a:rPr>
              <a:t>De quel montant ai-je besoin ?</a:t>
            </a:r>
            <a:endParaRPr sz="1500">
              <a:solidFill>
                <a:schemeClr val="dk2"/>
              </a:solidFill>
              <a:latin typeface="Lato"/>
              <a:ea typeface="Lato"/>
              <a:cs typeface="Lato"/>
              <a:sym typeface="Lato"/>
            </a:endParaRPr>
          </a:p>
          <a:p>
            <a:pPr indent="0" lvl="0" marL="342900" marR="0" rtl="0" algn="l">
              <a:lnSpc>
                <a:spcPct val="100000"/>
              </a:lnSpc>
              <a:spcBef>
                <a:spcPts val="600"/>
              </a:spcBef>
              <a:spcAft>
                <a:spcPts val="0"/>
              </a:spcAft>
              <a:buClr>
                <a:schemeClr val="dk1"/>
              </a:buClr>
              <a:buSzPts val="1800"/>
              <a:buFont typeface="Noto Sans"/>
              <a:buNone/>
            </a:pPr>
            <a:r>
              <a:t/>
            </a:r>
            <a:endParaRPr b="0" i="0" sz="600" u="none" cap="none" strike="noStrike">
              <a:solidFill>
                <a:schemeClr val="dk2"/>
              </a:solidFill>
              <a:latin typeface="Lato"/>
              <a:ea typeface="Lato"/>
              <a:cs typeface="Lato"/>
              <a:sym typeface="Lato"/>
            </a:endParaRPr>
          </a:p>
          <a:p>
            <a:pPr indent="-228600" lvl="0" marL="457200" marR="0" rtl="0" algn="l">
              <a:lnSpc>
                <a:spcPct val="100000"/>
              </a:lnSpc>
              <a:spcBef>
                <a:spcPts val="600"/>
              </a:spcBef>
              <a:spcAft>
                <a:spcPts val="0"/>
              </a:spcAft>
              <a:buClr>
                <a:schemeClr val="dk1"/>
              </a:buClr>
              <a:buSzPts val="1800"/>
              <a:buFont typeface="Noto Sans"/>
              <a:buChar char="−"/>
            </a:pPr>
            <a:r>
              <a:rPr lang="de-DE" sz="1500">
                <a:solidFill>
                  <a:schemeClr val="dk2"/>
                </a:solidFill>
                <a:latin typeface="Lato"/>
                <a:ea typeface="Lato"/>
                <a:cs typeface="Lato"/>
                <a:sym typeface="Lato"/>
              </a:rPr>
              <a:t>Quels sont les instruments financiers les plus appropriés ?</a:t>
            </a:r>
            <a:endParaRPr/>
          </a:p>
          <a:p>
            <a:pPr indent="-342900" lvl="1" marL="571500" marR="0" rtl="0" algn="l">
              <a:lnSpc>
                <a:spcPct val="100000"/>
              </a:lnSpc>
              <a:spcBef>
                <a:spcPts val="600"/>
              </a:spcBef>
              <a:spcAft>
                <a:spcPts val="0"/>
              </a:spcAft>
              <a:buClr>
                <a:schemeClr val="dk1"/>
              </a:buClr>
              <a:buSzPts val="1800"/>
              <a:buFont typeface="Courier New"/>
              <a:buChar char="o"/>
            </a:pPr>
            <a:r>
              <a:rPr lang="de-DE" sz="1500">
                <a:solidFill>
                  <a:schemeClr val="dk2"/>
                </a:solidFill>
                <a:latin typeface="Lato"/>
                <a:ea typeface="Lato"/>
                <a:cs typeface="Lato"/>
                <a:sym typeface="Lato"/>
              </a:rPr>
              <a:t>à son modèle d'activité et d'impact</a:t>
            </a:r>
            <a:endParaRPr sz="1500">
              <a:solidFill>
                <a:schemeClr val="dk2"/>
              </a:solidFill>
              <a:latin typeface="Lato"/>
              <a:ea typeface="Lato"/>
              <a:cs typeface="Lato"/>
              <a:sym typeface="Lato"/>
            </a:endParaRPr>
          </a:p>
          <a:p>
            <a:pPr indent="-342900" lvl="1" marL="571500" marR="0" rtl="0" algn="l">
              <a:lnSpc>
                <a:spcPct val="100000"/>
              </a:lnSpc>
              <a:spcBef>
                <a:spcPts val="600"/>
              </a:spcBef>
              <a:spcAft>
                <a:spcPts val="0"/>
              </a:spcAft>
              <a:buClr>
                <a:schemeClr val="dk1"/>
              </a:buClr>
              <a:buSzPts val="1800"/>
              <a:buFont typeface="Courier New"/>
              <a:buChar char="o"/>
            </a:pPr>
            <a:r>
              <a:rPr lang="de-DE" sz="1500">
                <a:solidFill>
                  <a:schemeClr val="dk2"/>
                </a:solidFill>
                <a:latin typeface="Lato"/>
                <a:ea typeface="Lato"/>
                <a:cs typeface="Lato"/>
                <a:sym typeface="Lato"/>
              </a:rPr>
              <a:t>à son stade de développement</a:t>
            </a:r>
            <a:endParaRPr sz="1500">
              <a:solidFill>
                <a:schemeClr val="dk2"/>
              </a:solidFill>
              <a:latin typeface="Lato"/>
              <a:ea typeface="Lato"/>
              <a:cs typeface="Lato"/>
              <a:sym typeface="Lato"/>
            </a:endParaRPr>
          </a:p>
          <a:p>
            <a:pPr indent="-342900" lvl="1" marL="571500" marR="0" rtl="0" algn="l">
              <a:lnSpc>
                <a:spcPct val="100000"/>
              </a:lnSpc>
              <a:spcBef>
                <a:spcPts val="600"/>
              </a:spcBef>
              <a:spcAft>
                <a:spcPts val="0"/>
              </a:spcAft>
              <a:buClr>
                <a:schemeClr val="dk1"/>
              </a:buClr>
              <a:buSzPts val="1800"/>
              <a:buFont typeface="Courier New"/>
              <a:buChar char="o"/>
            </a:pPr>
            <a:r>
              <a:rPr lang="de-DE" sz="1500">
                <a:solidFill>
                  <a:schemeClr val="dk2"/>
                </a:solidFill>
                <a:latin typeface="Lato"/>
                <a:ea typeface="Lato"/>
                <a:cs typeface="Lato"/>
                <a:sym typeface="Lato"/>
              </a:rPr>
              <a:t>aux besoins de l'entreprise ?</a:t>
            </a:r>
            <a:endParaRPr sz="1500">
              <a:solidFill>
                <a:schemeClr val="dk2"/>
              </a:solidFill>
              <a:latin typeface="Lato"/>
              <a:ea typeface="Lato"/>
              <a:cs typeface="Lato"/>
              <a:sym typeface="Lato"/>
            </a:endParaRPr>
          </a:p>
          <a:p>
            <a:pPr indent="-228600" lvl="1" marL="571500" marR="0" rtl="0" algn="l">
              <a:lnSpc>
                <a:spcPct val="100000"/>
              </a:lnSpc>
              <a:spcBef>
                <a:spcPts val="600"/>
              </a:spcBef>
              <a:spcAft>
                <a:spcPts val="0"/>
              </a:spcAft>
              <a:buClr>
                <a:schemeClr val="dk1"/>
              </a:buClr>
              <a:buSzPts val="1800"/>
              <a:buFont typeface="Noto Sans Symbols"/>
              <a:buNone/>
            </a:pPr>
            <a:r>
              <a:t/>
            </a:r>
            <a:endParaRPr b="0" i="0" sz="600" u="none" cap="none" strike="noStrike">
              <a:solidFill>
                <a:schemeClr val="dk2"/>
              </a:solidFill>
              <a:latin typeface="Lato"/>
              <a:ea typeface="Lato"/>
              <a:cs typeface="Lato"/>
              <a:sym typeface="Lato"/>
            </a:endParaRPr>
          </a:p>
          <a:p>
            <a:pPr indent="-342900" lvl="1" marL="571500" marR="0" rtl="0" algn="l">
              <a:lnSpc>
                <a:spcPct val="100000"/>
              </a:lnSpc>
              <a:spcBef>
                <a:spcPts val="600"/>
              </a:spcBef>
              <a:spcAft>
                <a:spcPts val="0"/>
              </a:spcAft>
              <a:buClr>
                <a:schemeClr val="dk1"/>
              </a:buClr>
              <a:buSzPts val="1800"/>
              <a:buFont typeface="Noto Sans Symbols"/>
              <a:buChar char="−"/>
            </a:pPr>
            <a:r>
              <a:rPr lang="de-DE" sz="1500">
                <a:solidFill>
                  <a:schemeClr val="dk2"/>
                </a:solidFill>
                <a:latin typeface="Lato"/>
                <a:ea typeface="Lato"/>
                <a:cs typeface="Lato"/>
                <a:sym typeface="Lato"/>
              </a:rPr>
              <a:t>...tout commence par une bonne compréhension de la manière dont l'argent entre et sort de l'entreprise, c'est-à-dire des cycles de trésorerie.</a:t>
            </a:r>
            <a:r>
              <a:rPr b="0" i="0" lang="de-DE" sz="1500" u="none" cap="none" strike="noStrike">
                <a:solidFill>
                  <a:schemeClr val="dk2"/>
                </a:solidFill>
                <a:latin typeface="Lato"/>
                <a:ea typeface="Lato"/>
                <a:cs typeface="Lato"/>
                <a:sym typeface="Lato"/>
              </a:rPr>
              <a:t> </a:t>
            </a:r>
            <a:endParaRPr/>
          </a:p>
          <a:p>
            <a:pPr indent="-114300" lvl="0" marL="457200" marR="0" rtl="0" algn="l">
              <a:lnSpc>
                <a:spcPct val="100000"/>
              </a:lnSpc>
              <a:spcBef>
                <a:spcPts val="1200"/>
              </a:spcBef>
              <a:spcAft>
                <a:spcPts val="600"/>
              </a:spcAft>
              <a:buClr>
                <a:schemeClr val="dk1"/>
              </a:buClr>
              <a:buSzPts val="1800"/>
              <a:buFont typeface="Noto Sans"/>
              <a:buNone/>
            </a:pPr>
            <a:r>
              <a:t/>
            </a:r>
            <a:endParaRPr b="0" i="0" sz="1500" u="none" cap="none" strike="noStrike">
              <a:solidFill>
                <a:schemeClr val="dk2"/>
              </a:solidFill>
              <a:latin typeface="Lato"/>
              <a:ea typeface="Lato"/>
              <a:cs typeface="Lato"/>
              <a:sym typeface="Lato"/>
            </a:endParaRPr>
          </a:p>
        </p:txBody>
      </p:sp>
      <p:sp>
        <p:nvSpPr>
          <p:cNvPr id="150" name="Google Shape;150;g21cd0fc8ed3_0_45"/>
          <p:cNvSpPr txBox="1"/>
          <p:nvPr/>
        </p:nvSpPr>
        <p:spPr>
          <a:xfrm>
            <a:off x="2385350" y="442925"/>
            <a:ext cx="6336600" cy="97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3000"/>
              <a:buFont typeface="Raleway"/>
              <a:buNone/>
            </a:pPr>
            <a:r>
              <a:rPr b="1" lang="de-DE" sz="2100">
                <a:solidFill>
                  <a:schemeClr val="dk2"/>
                </a:solidFill>
                <a:latin typeface="Raleway"/>
                <a:ea typeface="Raleway"/>
                <a:cs typeface="Raleway"/>
                <a:sym typeface="Raleway"/>
              </a:rPr>
              <a:t>Les cycles de trésorerie comme point de départ du financement de l'entreprise sociale</a:t>
            </a:r>
            <a:endParaRPr b="0" i="0" sz="1400" u="none" cap="none" strike="noStrike">
              <a:solidFill>
                <a:srgbClr val="000000"/>
              </a:solidFill>
              <a:latin typeface="Arial"/>
              <a:ea typeface="Arial"/>
              <a:cs typeface="Arial"/>
              <a:sym typeface="Arial"/>
            </a:endParaRPr>
          </a:p>
        </p:txBody>
      </p:sp>
      <p:cxnSp>
        <p:nvCxnSpPr>
          <p:cNvPr id="151" name="Google Shape;151;g21cd0fc8ed3_0_4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52" name="Google Shape;152;g21cd0fc8ed3_0_4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53" name="Google Shape;153;g21cd0fc8ed3_0_4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pic>
        <p:nvPicPr>
          <p:cNvPr id="154" name="Google Shape;154;g21cd0fc8ed3_0_4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55" name="Google Shape;155;g21cd0fc8ed3_0_45"/>
          <p:cNvSpPr txBox="1"/>
          <p:nvPr>
            <p:ph idx="12" type="sldNum"/>
          </p:nvPr>
        </p:nvSpPr>
        <p:spPr>
          <a:xfrm>
            <a:off x="8747592" y="4903627"/>
            <a:ext cx="388800" cy="11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750"/>
              <a:buFont typeface="Arial"/>
              <a:buNone/>
            </a:pPr>
            <a:fld id="{00000000-1234-1234-1234-123412341234}" type="slidenum">
              <a:rPr lang="de-DE"/>
              <a:t>‹#›</a:t>
            </a:fld>
            <a:endParaRPr/>
          </a:p>
        </p:txBody>
      </p:sp>
      <p:pic>
        <p:nvPicPr>
          <p:cNvPr descr="Graphical user interface, application&#10;&#10;Description automatically generated with medium confidence" id="156" name="Google Shape;156;g21cd0fc8ed3_0_45"/>
          <p:cNvPicPr preferRelativeResize="0"/>
          <p:nvPr/>
        </p:nvPicPr>
        <p:blipFill rotWithShape="1">
          <a:blip r:embed="rId4">
            <a:alphaModFix/>
          </a:blip>
          <a:srcRect b="0" l="0" r="0" t="0"/>
          <a:stretch/>
        </p:blipFill>
        <p:spPr>
          <a:xfrm>
            <a:off x="79013" y="4672056"/>
            <a:ext cx="1871664" cy="39317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g21cd0fc8ed3_0_360"/>
          <p:cNvSpPr txBox="1"/>
          <p:nvPr>
            <p:ph type="title"/>
          </p:nvPr>
        </p:nvSpPr>
        <p:spPr>
          <a:xfrm>
            <a:off x="298133" y="86249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de-DE"/>
              <a:t>Réflexion / Auto-évaluation</a:t>
            </a:r>
            <a:endParaRPr/>
          </a:p>
        </p:txBody>
      </p:sp>
      <p:sp>
        <p:nvSpPr>
          <p:cNvPr id="1317" name="Google Shape;1317;g21cd0fc8ed3_0_360"/>
          <p:cNvSpPr txBox="1"/>
          <p:nvPr>
            <p:ph idx="2" type="body"/>
          </p:nvPr>
        </p:nvSpPr>
        <p:spPr>
          <a:xfrm>
            <a:off x="4446270" y="61141"/>
            <a:ext cx="4697700" cy="4880700"/>
          </a:xfrm>
          <a:prstGeom prst="rect">
            <a:avLst/>
          </a:prstGeom>
          <a:noFill/>
          <a:ln>
            <a:noFill/>
          </a:ln>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chemeClr val="accent5"/>
              </a:buClr>
              <a:buSzPts val="1800"/>
              <a:buChar char="●"/>
            </a:pPr>
            <a:r>
              <a:rPr lang="de-DE" sz="1200">
                <a:solidFill>
                  <a:schemeClr val="dk2"/>
                </a:solidFill>
                <a:latin typeface="Arial"/>
                <a:ea typeface="Arial"/>
                <a:cs typeface="Arial"/>
                <a:sym typeface="Arial"/>
              </a:rPr>
              <a:t>Comment évaluez-vous la stratégie financière actuelle de votre entreprise ? Les besoins financiers sont-ils suffisamment couverts ? Pensez-vous avoir le bon groupe de partenaires financiers autour de la table pour le projet ?</a:t>
            </a:r>
            <a:br>
              <a:rPr lang="de-DE" sz="1200">
                <a:solidFill>
                  <a:schemeClr val="dk2"/>
                </a:solidFill>
                <a:latin typeface="Arial"/>
                <a:ea typeface="Arial"/>
                <a:cs typeface="Arial"/>
                <a:sym typeface="Arial"/>
              </a:rPr>
            </a:br>
            <a:endParaRPr sz="1200">
              <a:solidFill>
                <a:schemeClr val="dk2"/>
              </a:solidFill>
              <a:latin typeface="Arial"/>
              <a:ea typeface="Arial"/>
              <a:cs typeface="Arial"/>
              <a:sym typeface="Arial"/>
            </a:endParaRPr>
          </a:p>
          <a:p>
            <a:pPr indent="-342900" lvl="0" marL="457200" rtl="0" algn="l">
              <a:lnSpc>
                <a:spcPct val="100000"/>
              </a:lnSpc>
              <a:spcBef>
                <a:spcPts val="0"/>
              </a:spcBef>
              <a:spcAft>
                <a:spcPts val="0"/>
              </a:spcAft>
              <a:buClr>
                <a:schemeClr val="accent5"/>
              </a:buClr>
              <a:buSzPts val="1800"/>
              <a:buChar char="●"/>
            </a:pPr>
            <a:r>
              <a:rPr lang="de-DE" sz="1200">
                <a:solidFill>
                  <a:schemeClr val="dk2"/>
                </a:solidFill>
                <a:latin typeface="Arial"/>
                <a:ea typeface="Arial"/>
                <a:cs typeface="Arial"/>
                <a:sym typeface="Arial"/>
              </a:rPr>
              <a:t>Comment vous assureriez-vous d'avoir une bonne évaluation de vos besoins de financement, actuellement et afin de soutenir au mieux les futures étapes de développement que vous êtes prêt à entreprendre ?</a:t>
            </a:r>
            <a:br>
              <a:rPr lang="de-DE" sz="1200">
                <a:solidFill>
                  <a:schemeClr val="dk2"/>
                </a:solidFill>
                <a:latin typeface="Arial"/>
                <a:ea typeface="Arial"/>
                <a:cs typeface="Arial"/>
                <a:sym typeface="Arial"/>
              </a:rPr>
            </a:br>
            <a:endParaRPr sz="1200">
              <a:solidFill>
                <a:schemeClr val="dk2"/>
              </a:solidFill>
              <a:latin typeface="Arial"/>
              <a:ea typeface="Arial"/>
              <a:cs typeface="Arial"/>
              <a:sym typeface="Arial"/>
            </a:endParaRPr>
          </a:p>
          <a:p>
            <a:pPr indent="-342900" lvl="0" marL="457200" rtl="0" algn="l">
              <a:lnSpc>
                <a:spcPct val="100000"/>
              </a:lnSpc>
              <a:spcBef>
                <a:spcPts val="0"/>
              </a:spcBef>
              <a:spcAft>
                <a:spcPts val="0"/>
              </a:spcAft>
              <a:buClr>
                <a:schemeClr val="accent5"/>
              </a:buClr>
              <a:buSzPts val="1800"/>
              <a:buChar char="●"/>
            </a:pPr>
            <a:r>
              <a:rPr lang="de-DE" sz="1200">
                <a:solidFill>
                  <a:schemeClr val="dk2"/>
                </a:solidFill>
                <a:latin typeface="Arial"/>
                <a:ea typeface="Arial"/>
                <a:cs typeface="Arial"/>
                <a:sym typeface="Arial"/>
              </a:rPr>
              <a:t>Quelles seraient les premières mesures que vous seriez prêt à prendre afin d'améliorer le financement de votre entreprise sociale ? </a:t>
            </a:r>
            <a:endParaRPr sz="1600">
              <a:latin typeface="Calibri"/>
              <a:ea typeface="Calibri"/>
              <a:cs typeface="Calibri"/>
              <a:sym typeface="Calibri"/>
            </a:endParaRPr>
          </a:p>
        </p:txBody>
      </p:sp>
      <p:sp>
        <p:nvSpPr>
          <p:cNvPr id="1318" name="Google Shape;1318;g21cd0fc8ed3_0_3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de-DE"/>
              <a:t>‹#›</a:t>
            </a:fld>
            <a:endParaRPr/>
          </a:p>
        </p:txBody>
      </p:sp>
      <p:pic>
        <p:nvPicPr>
          <p:cNvPr id="1319" name="Google Shape;1319;g21cd0fc8ed3_0_360"/>
          <p:cNvPicPr preferRelativeResize="0"/>
          <p:nvPr/>
        </p:nvPicPr>
        <p:blipFill rotWithShape="1">
          <a:blip r:embed="rId3">
            <a:alphaModFix/>
          </a:blip>
          <a:srcRect b="0" l="0" r="0" t="0"/>
          <a:stretch/>
        </p:blipFill>
        <p:spPr>
          <a:xfrm>
            <a:off x="1108710" y="2180697"/>
            <a:ext cx="3074670" cy="2962804"/>
          </a:xfrm>
          <a:prstGeom prst="rect">
            <a:avLst/>
          </a:prstGeom>
          <a:noFill/>
          <a:ln>
            <a:noFill/>
          </a:ln>
        </p:spPr>
      </p:pic>
      <p:pic>
        <p:nvPicPr>
          <p:cNvPr descr="Graphical user interface, application&#10;&#10;Description automatically generated with medium confidence" id="1320" name="Google Shape;1320;g21cd0fc8ed3_0_360"/>
          <p:cNvPicPr preferRelativeResize="0"/>
          <p:nvPr/>
        </p:nvPicPr>
        <p:blipFill rotWithShape="1">
          <a:blip r:embed="rId4">
            <a:alphaModFix/>
          </a:blip>
          <a:srcRect b="0" l="0" r="0" t="0"/>
          <a:stretch/>
        </p:blipFill>
        <p:spPr>
          <a:xfrm>
            <a:off x="79013" y="4672056"/>
            <a:ext cx="1871664" cy="393179"/>
          </a:xfrm>
          <a:prstGeom prst="rect">
            <a:avLst/>
          </a:prstGeom>
          <a:noFill/>
          <a:ln>
            <a:noFill/>
          </a:ln>
        </p:spPr>
      </p:pic>
      <p:pic>
        <p:nvPicPr>
          <p:cNvPr id="1321" name="Google Shape;1321;g21cd0fc8ed3_0_360"/>
          <p:cNvPicPr preferRelativeResize="0"/>
          <p:nvPr/>
        </p:nvPicPr>
        <p:blipFill rotWithShape="1">
          <a:blip r:embed="rId5">
            <a:alphaModFix/>
          </a:blip>
          <a:srcRect b="0" l="0" r="0" t="0"/>
          <a:stretch/>
        </p:blipFill>
        <p:spPr>
          <a:xfrm>
            <a:off x="0" y="0"/>
            <a:ext cx="718275" cy="6796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pic>
        <p:nvPicPr>
          <p:cNvPr id="1326" name="Google Shape;1326;g23928f84c10_0_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327" name="Google Shape;1327;g23928f84c10_0_0"/>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de-DE" sz="3600">
                <a:solidFill>
                  <a:schemeClr val="dk1"/>
                </a:solidFill>
              </a:rPr>
              <a:t>Merci!</a:t>
            </a:r>
            <a:endParaRPr/>
          </a:p>
        </p:txBody>
      </p:sp>
      <p:sp>
        <p:nvSpPr>
          <p:cNvPr id="1328" name="Google Shape;1328;g23928f84c10_0_0"/>
          <p:cNvSpPr txBox="1"/>
          <p:nvPr/>
        </p:nvSpPr>
        <p:spPr>
          <a:xfrm>
            <a:off x="5504785" y="1685362"/>
            <a:ext cx="2607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1329" name="Google Shape;1329;g23928f84c10_0_0"/>
          <p:cNvSpPr txBox="1"/>
          <p:nvPr/>
        </p:nvSpPr>
        <p:spPr>
          <a:xfrm>
            <a:off x="4801489" y="2137586"/>
            <a:ext cx="4081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lang="de-DE" sz="1600">
                <a:latin typeface="Open Sans"/>
                <a:ea typeface="Open Sans"/>
                <a:cs typeface="Open Sans"/>
                <a:sym typeface="Open Sans"/>
              </a:rPr>
              <a:t>Veuillez conserver cette diapositive pour l'attribution</a:t>
            </a:r>
            <a:endParaRPr b="0" i="0" sz="1400" u="none" cap="none" strike="noStrike">
              <a:solidFill>
                <a:srgbClr val="000000"/>
              </a:solidFill>
              <a:latin typeface="Arial"/>
              <a:ea typeface="Arial"/>
              <a:cs typeface="Arial"/>
              <a:sym typeface="Arial"/>
            </a:endParaRPr>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a:p>
            <a:pPr indent="0" lvl="0" marL="0" marR="0" rtl="0" algn="ctr">
              <a:lnSpc>
                <a:spcPct val="114000"/>
              </a:lnSpc>
              <a:spcBef>
                <a:spcPts val="400"/>
              </a:spcBef>
              <a:spcAft>
                <a:spcPts val="0"/>
              </a:spcAft>
              <a:buClr>
                <a:srgbClr val="000000"/>
              </a:buClr>
              <a:buSzPts val="1600"/>
              <a:buFont typeface="Arial"/>
              <a:buNone/>
            </a:pPr>
            <a:r>
              <a:rPr b="0" i="0" lang="de-DE" sz="1600" u="sng" cap="none" strike="noStrike">
                <a:solidFill>
                  <a:srgbClr val="000000"/>
                </a:solidFill>
                <a:latin typeface="Arial"/>
                <a:ea typeface="Arial"/>
                <a:cs typeface="Arial"/>
                <a:sym typeface="Arial"/>
                <a:hlinkClick r:id="rId5">
                  <a:extLst>
                    <a:ext uri="{A12FA001-AC4F-418D-AE19-62706E023703}">
                      <ahyp:hlinkClr val="tx"/>
                    </a:ext>
                  </a:extLst>
                </a:hlinkClick>
              </a:rPr>
              <a:t>www.cbe.be</a:t>
            </a:r>
            <a:endParaRPr b="0" i="0" sz="1600" u="none" cap="none" strike="noStrike">
              <a:solidFill>
                <a:srgbClr val="000000"/>
              </a:solidFill>
              <a:latin typeface="Arial"/>
              <a:ea typeface="Arial"/>
              <a:cs typeface="Arial"/>
              <a:sym typeface="Arial"/>
            </a:endParaRPr>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p:txBody>
      </p:sp>
      <p:grpSp>
        <p:nvGrpSpPr>
          <p:cNvPr id="1330" name="Google Shape;1330;g23928f84c10_0_0"/>
          <p:cNvGrpSpPr/>
          <p:nvPr/>
        </p:nvGrpSpPr>
        <p:grpSpPr>
          <a:xfrm>
            <a:off x="560655" y="403401"/>
            <a:ext cx="3660934" cy="4346958"/>
            <a:chOff x="560655" y="710397"/>
            <a:chExt cx="3660934" cy="5262024"/>
          </a:xfrm>
        </p:grpSpPr>
        <p:sp>
          <p:nvSpPr>
            <p:cNvPr id="1331" name="Google Shape;1331;g23928f84c10_0_0"/>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2" name="Google Shape;1332;g23928f84c10_0_0"/>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3" name="Google Shape;1333;g23928f84c10_0_0"/>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4" name="Google Shape;1334;g23928f84c10_0_0"/>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5" name="Google Shape;1335;g23928f84c10_0_0"/>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6" name="Google Shape;1336;g23928f84c10_0_0"/>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7" name="Google Shape;1337;g23928f84c10_0_0"/>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8" name="Google Shape;1338;g23928f84c10_0_0"/>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39" name="Google Shape;1339;g23928f84c10_0_0"/>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0" name="Google Shape;1340;g23928f84c10_0_0"/>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1" name="Google Shape;1341;g23928f84c10_0_0"/>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2" name="Google Shape;1342;g23928f84c10_0_0"/>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3" name="Google Shape;1343;g23928f84c10_0_0"/>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4" name="Google Shape;1344;g23928f84c10_0_0"/>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5" name="Google Shape;1345;g23928f84c10_0_0"/>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6" name="Google Shape;1346;g23928f84c10_0_0"/>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7" name="Google Shape;1347;g23928f84c10_0_0"/>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8" name="Google Shape;1348;g23928f84c10_0_0"/>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49" name="Google Shape;1349;g23928f84c10_0_0"/>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0" name="Google Shape;1350;g23928f84c10_0_0"/>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1" name="Google Shape;1351;g23928f84c10_0_0"/>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2" name="Google Shape;1352;g23928f84c10_0_0"/>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3" name="Google Shape;1353;g23928f84c10_0_0"/>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4" name="Google Shape;1354;g23928f84c10_0_0"/>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5" name="Google Shape;1355;g23928f84c10_0_0"/>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6" name="Google Shape;1356;g23928f84c10_0_0"/>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7" name="Google Shape;1357;g23928f84c10_0_0"/>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8" name="Google Shape;1358;g23928f84c10_0_0"/>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9" name="Google Shape;1359;g23928f84c10_0_0"/>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0" name="Google Shape;1360;g23928f84c10_0_0"/>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1" name="Google Shape;1361;g23928f84c10_0_0"/>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2" name="Google Shape;1362;g23928f84c10_0_0"/>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3" name="Google Shape;1363;g23928f84c10_0_0"/>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4" name="Google Shape;1364;g23928f84c10_0_0"/>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5" name="Google Shape;1365;g23928f84c10_0_0"/>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6" name="Google Shape;1366;g23928f84c10_0_0"/>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7" name="Google Shape;1367;g23928f84c10_0_0"/>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8" name="Google Shape;1368;g23928f84c10_0_0"/>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69" name="Google Shape;1369;g23928f84c10_0_0"/>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0" name="Google Shape;1370;g23928f84c10_0_0"/>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1" name="Google Shape;1371;g23928f84c10_0_0"/>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2" name="Google Shape;1372;g23928f84c10_0_0"/>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3" name="Google Shape;1373;g23928f84c10_0_0"/>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4" name="Google Shape;1374;g23928f84c10_0_0"/>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5" name="Google Shape;1375;g23928f84c10_0_0"/>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6" name="Google Shape;1376;g23928f84c10_0_0"/>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7" name="Google Shape;1377;g23928f84c10_0_0"/>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8" name="Google Shape;1378;g23928f84c10_0_0"/>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79" name="Google Shape;1379;g23928f84c10_0_0"/>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0" name="Google Shape;1380;g23928f84c10_0_0"/>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1" name="Google Shape;1381;g23928f84c10_0_0"/>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2" name="Google Shape;1382;g23928f84c10_0_0"/>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3" name="Google Shape;1383;g23928f84c10_0_0"/>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4" name="Google Shape;1384;g23928f84c10_0_0"/>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5" name="Google Shape;1385;g23928f84c10_0_0"/>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6" name="Google Shape;1386;g23928f84c10_0_0"/>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7" name="Google Shape;1387;g23928f84c10_0_0"/>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8" name="Google Shape;1388;g23928f84c10_0_0"/>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9" name="Google Shape;1389;g23928f84c10_0_0"/>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0" name="Google Shape;1390;g23928f84c10_0_0"/>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1" name="Google Shape;1391;g23928f84c10_0_0"/>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2" name="Google Shape;1392;g23928f84c10_0_0"/>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3" name="Google Shape;1393;g23928f84c10_0_0"/>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4" name="Google Shape;1394;g23928f84c10_0_0"/>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5" name="Google Shape;1395;g23928f84c10_0_0"/>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6" name="Google Shape;1396;g23928f84c10_0_0"/>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7" name="Google Shape;1397;g23928f84c10_0_0"/>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8" name="Google Shape;1398;g23928f84c10_0_0"/>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99" name="Google Shape;1399;g23928f84c10_0_0"/>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00" name="Google Shape;1400;g23928f84c10_0_0"/>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01" name="Google Shape;1401;g23928f84c10_0_0"/>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02" name="Google Shape;1402;g23928f84c10_0_0"/>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1403" name="Google Shape;1403;g23928f84c10_0_0"/>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pic>
        <p:nvPicPr>
          <p:cNvPr id="1404" name="Google Shape;1404;g23928f84c10_0_0"/>
          <p:cNvPicPr preferRelativeResize="0"/>
          <p:nvPr/>
        </p:nvPicPr>
        <p:blipFill>
          <a:blip r:embed="rId7">
            <a:alphaModFix/>
          </a:blip>
          <a:stretch>
            <a:fillRect/>
          </a:stretch>
        </p:blipFill>
        <p:spPr>
          <a:xfrm>
            <a:off x="3946475" y="2792225"/>
            <a:ext cx="1693175" cy="1693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Social enterprise: Entrepreneurship with a social impact " id="162" name="Google Shape;162;p9"/>
          <p:cNvPicPr preferRelativeResize="0"/>
          <p:nvPr/>
        </p:nvPicPr>
        <p:blipFill rotWithShape="1">
          <a:blip r:embed="rId3">
            <a:alphaModFix/>
          </a:blip>
          <a:srcRect b="0" l="0" r="0" t="0"/>
          <a:stretch/>
        </p:blipFill>
        <p:spPr>
          <a:xfrm>
            <a:off x="3713190" y="2010581"/>
            <a:ext cx="1733425" cy="1727029"/>
          </a:xfrm>
          <a:prstGeom prst="rect">
            <a:avLst/>
          </a:prstGeom>
          <a:noFill/>
          <a:ln>
            <a:noFill/>
          </a:ln>
        </p:spPr>
      </p:pic>
      <p:grpSp>
        <p:nvGrpSpPr>
          <p:cNvPr id="163" name="Google Shape;163;p9"/>
          <p:cNvGrpSpPr/>
          <p:nvPr/>
        </p:nvGrpSpPr>
        <p:grpSpPr>
          <a:xfrm>
            <a:off x="1950054" y="1217956"/>
            <a:ext cx="7260054" cy="3569399"/>
            <a:chOff x="2172" y="1594"/>
            <a:chExt cx="4519" cy="1989"/>
          </a:xfrm>
        </p:grpSpPr>
        <p:sp>
          <p:nvSpPr>
            <p:cNvPr id="164" name="Google Shape;164;p9"/>
            <p:cNvSpPr/>
            <p:nvPr/>
          </p:nvSpPr>
          <p:spPr>
            <a:xfrm>
              <a:off x="2304" y="1609"/>
              <a:ext cx="938" cy="310"/>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Membre/</a:t>
              </a:r>
              <a:endParaRPr sz="1200">
                <a:solidFill>
                  <a:schemeClr val="dk1"/>
                </a:solidFill>
              </a:endParaRPr>
            </a:p>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Actionnaire</a:t>
              </a:r>
              <a:endParaRPr b="0" i="0" sz="1400" u="none" cap="none" strike="noStrike">
                <a:solidFill>
                  <a:srgbClr val="000000"/>
                </a:solidFill>
                <a:latin typeface="Arial"/>
                <a:ea typeface="Arial"/>
                <a:cs typeface="Arial"/>
                <a:sym typeface="Arial"/>
              </a:endParaRPr>
            </a:p>
          </p:txBody>
        </p:sp>
        <p:sp>
          <p:nvSpPr>
            <p:cNvPr id="165" name="Google Shape;165;p9"/>
            <p:cNvSpPr/>
            <p:nvPr/>
          </p:nvSpPr>
          <p:spPr>
            <a:xfrm>
              <a:off x="3484" y="1594"/>
              <a:ext cx="697" cy="187"/>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Clients</a:t>
              </a:r>
              <a:endParaRPr b="0" i="0" sz="1400" u="none" cap="none" strike="noStrike">
                <a:solidFill>
                  <a:srgbClr val="000000"/>
                </a:solidFill>
                <a:latin typeface="Arial"/>
                <a:ea typeface="Arial"/>
                <a:cs typeface="Arial"/>
                <a:sym typeface="Arial"/>
              </a:endParaRPr>
            </a:p>
          </p:txBody>
        </p:sp>
        <p:sp>
          <p:nvSpPr>
            <p:cNvPr id="166" name="Google Shape;166;p9"/>
            <p:cNvSpPr/>
            <p:nvPr/>
          </p:nvSpPr>
          <p:spPr>
            <a:xfrm>
              <a:off x="4888" y="2222"/>
              <a:ext cx="789" cy="222"/>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Employés</a:t>
              </a:r>
              <a:endParaRPr sz="1200">
                <a:solidFill>
                  <a:schemeClr val="dk1"/>
                </a:solidFill>
              </a:endParaRPr>
            </a:p>
          </p:txBody>
        </p:sp>
        <p:sp>
          <p:nvSpPr>
            <p:cNvPr id="167" name="Google Shape;167;p9"/>
            <p:cNvSpPr/>
            <p:nvPr/>
          </p:nvSpPr>
          <p:spPr>
            <a:xfrm>
              <a:off x="4274" y="3291"/>
              <a:ext cx="707" cy="225"/>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de-DE" sz="1200">
                  <a:solidFill>
                    <a:schemeClr val="dk1"/>
                  </a:solidFill>
                </a:rPr>
                <a:t>État</a:t>
              </a:r>
              <a:endParaRPr b="0" i="0" sz="1400" u="none" cap="none" strike="noStrike">
                <a:solidFill>
                  <a:srgbClr val="000000"/>
                </a:solidFill>
                <a:latin typeface="Arial"/>
                <a:ea typeface="Arial"/>
                <a:cs typeface="Arial"/>
                <a:sym typeface="Arial"/>
              </a:endParaRPr>
            </a:p>
          </p:txBody>
        </p:sp>
        <p:sp>
          <p:nvSpPr>
            <p:cNvPr id="168" name="Google Shape;168;p9"/>
            <p:cNvSpPr/>
            <p:nvPr/>
          </p:nvSpPr>
          <p:spPr>
            <a:xfrm>
              <a:off x="3253" y="3312"/>
              <a:ext cx="783" cy="256"/>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de-DE" sz="1200">
                  <a:solidFill>
                    <a:schemeClr val="dk1"/>
                  </a:solidFill>
                </a:rPr>
                <a:t>État local</a:t>
              </a:r>
              <a:endParaRPr b="0" i="0" sz="1400" u="none" cap="none" strike="noStrike">
                <a:solidFill>
                  <a:srgbClr val="000000"/>
                </a:solidFill>
                <a:latin typeface="Arial"/>
                <a:ea typeface="Arial"/>
                <a:cs typeface="Arial"/>
                <a:sym typeface="Arial"/>
              </a:endParaRPr>
            </a:p>
          </p:txBody>
        </p:sp>
        <p:sp>
          <p:nvSpPr>
            <p:cNvPr id="169" name="Google Shape;169;p9"/>
            <p:cNvSpPr/>
            <p:nvPr/>
          </p:nvSpPr>
          <p:spPr>
            <a:xfrm>
              <a:off x="4879" y="2761"/>
              <a:ext cx="781" cy="193"/>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Fournisseurs</a:t>
              </a:r>
              <a:endParaRPr sz="1200">
                <a:solidFill>
                  <a:schemeClr val="dk1"/>
                </a:solidFill>
              </a:endParaRPr>
            </a:p>
          </p:txBody>
        </p:sp>
        <p:sp>
          <p:nvSpPr>
            <p:cNvPr id="170" name="Google Shape;170;p9"/>
            <p:cNvSpPr/>
            <p:nvPr/>
          </p:nvSpPr>
          <p:spPr>
            <a:xfrm>
              <a:off x="2172" y="2968"/>
              <a:ext cx="739" cy="311"/>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Bien-être social </a:t>
              </a:r>
              <a:endParaRPr sz="1200">
                <a:solidFill>
                  <a:schemeClr val="dk1"/>
                </a:solidFill>
              </a:endParaRPr>
            </a:p>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organisations</a:t>
              </a:r>
              <a:endParaRPr sz="1200">
                <a:solidFill>
                  <a:schemeClr val="dk1"/>
                </a:solidFill>
              </a:endParaRPr>
            </a:p>
          </p:txBody>
        </p:sp>
        <p:sp>
          <p:nvSpPr>
            <p:cNvPr id="171" name="Google Shape;171;p9"/>
            <p:cNvSpPr/>
            <p:nvPr/>
          </p:nvSpPr>
          <p:spPr>
            <a:xfrm>
              <a:off x="2172" y="2340"/>
              <a:ext cx="572" cy="218"/>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lang="de-DE" sz="1200">
                  <a:solidFill>
                    <a:schemeClr val="dk1"/>
                  </a:solidFill>
                </a:rPr>
                <a:t>Banque</a:t>
              </a:r>
              <a:endParaRPr b="0" i="0" sz="1400" u="none" cap="none" strike="noStrike">
                <a:solidFill>
                  <a:srgbClr val="000000"/>
                </a:solidFill>
                <a:latin typeface="Arial"/>
                <a:ea typeface="Arial"/>
                <a:cs typeface="Arial"/>
                <a:sym typeface="Arial"/>
              </a:endParaRPr>
            </a:p>
          </p:txBody>
        </p:sp>
        <p:sp>
          <p:nvSpPr>
            <p:cNvPr id="172" name="Google Shape;172;p9"/>
            <p:cNvSpPr/>
            <p:nvPr/>
          </p:nvSpPr>
          <p:spPr>
            <a:xfrm rot="5400000">
              <a:off x="3657" y="1764"/>
              <a:ext cx="315" cy="290"/>
            </a:xfrm>
            <a:prstGeom prst="rightArrow">
              <a:avLst>
                <a:gd fmla="val 48455" name="adj1"/>
                <a:gd fmla="val 47083"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73" name="Google Shape;173;p9"/>
            <p:cNvSpPr/>
            <p:nvPr/>
          </p:nvSpPr>
          <p:spPr>
            <a:xfrm>
              <a:off x="5549" y="3364"/>
              <a:ext cx="318" cy="219"/>
            </a:xfrm>
            <a:prstGeom prst="rightArrow">
              <a:avLst>
                <a:gd fmla="val 50000" name="adj1"/>
                <a:gd fmla="val 7143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9"/>
            <p:cNvSpPr txBox="1"/>
            <p:nvPr/>
          </p:nvSpPr>
          <p:spPr>
            <a:xfrm>
              <a:off x="5867" y="3421"/>
              <a:ext cx="824" cy="1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de-DE" sz="900" u="none" cap="none" strike="noStrike">
                  <a:solidFill>
                    <a:schemeClr val="dk1"/>
                  </a:solidFill>
                  <a:latin typeface="Arial"/>
                  <a:ea typeface="Arial"/>
                  <a:cs typeface="Arial"/>
                  <a:sym typeface="Arial"/>
                </a:rPr>
                <a:t>Financial streams</a:t>
              </a:r>
              <a:endParaRPr b="0" i="0" sz="1400" u="none" cap="none" strike="noStrike">
                <a:solidFill>
                  <a:srgbClr val="000000"/>
                </a:solidFill>
                <a:latin typeface="Arial"/>
                <a:ea typeface="Arial"/>
                <a:cs typeface="Arial"/>
                <a:sym typeface="Arial"/>
              </a:endParaRPr>
            </a:p>
          </p:txBody>
        </p:sp>
        <p:sp>
          <p:nvSpPr>
            <p:cNvPr id="175" name="Google Shape;175;p9"/>
            <p:cNvSpPr/>
            <p:nvPr/>
          </p:nvSpPr>
          <p:spPr>
            <a:xfrm rot="1366838">
              <a:off x="4353" y="2601"/>
              <a:ext cx="506" cy="245"/>
            </a:xfrm>
            <a:prstGeom prst="rightArrow">
              <a:avLst>
                <a:gd fmla="val 50000" name="adj1"/>
                <a:gd fmla="val 36891"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76" name="Google Shape;176;p9"/>
            <p:cNvSpPr/>
            <p:nvPr/>
          </p:nvSpPr>
          <p:spPr>
            <a:xfrm flipH="1" rot="-7300417">
              <a:off x="4054" y="2905"/>
              <a:ext cx="508" cy="292"/>
            </a:xfrm>
            <a:prstGeom prst="leftRightArrow">
              <a:avLst>
                <a:gd fmla="val 50000" name="adj1"/>
                <a:gd fmla="val 55620"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77" name="Google Shape;177;p9"/>
            <p:cNvSpPr/>
            <p:nvPr/>
          </p:nvSpPr>
          <p:spPr>
            <a:xfrm rot="-5098090">
              <a:off x="3550" y="3003"/>
              <a:ext cx="385" cy="296"/>
            </a:xfrm>
            <a:prstGeom prst="leftRightArrow">
              <a:avLst>
                <a:gd fmla="val 50000" name="adj1"/>
                <a:gd fmla="val 28948"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9"/>
            <p:cNvSpPr/>
            <p:nvPr/>
          </p:nvSpPr>
          <p:spPr>
            <a:xfrm rot="8483794">
              <a:off x="2931" y="2785"/>
              <a:ext cx="466" cy="265"/>
            </a:xfrm>
            <a:prstGeom prst="rightArrow">
              <a:avLst>
                <a:gd fmla="val 50000" name="adj1"/>
                <a:gd fmla="val 51640"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9"/>
            <p:cNvSpPr txBox="1"/>
            <p:nvPr/>
          </p:nvSpPr>
          <p:spPr>
            <a:xfrm rot="-2781268">
              <a:off x="2965" y="2771"/>
              <a:ext cx="341" cy="1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80" name="Google Shape;180;p9"/>
            <p:cNvSpPr/>
            <p:nvPr/>
          </p:nvSpPr>
          <p:spPr>
            <a:xfrm rot="674015">
              <a:off x="2742" y="2356"/>
              <a:ext cx="580" cy="222"/>
            </a:xfrm>
            <a:prstGeom prst="leftRightArrow">
              <a:avLst>
                <a:gd fmla="val 59495" name="adj1"/>
                <a:gd fmla="val 5029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81" name="Google Shape;181;p9"/>
            <p:cNvSpPr/>
            <p:nvPr/>
          </p:nvSpPr>
          <p:spPr>
            <a:xfrm rot="-7960539">
              <a:off x="2936" y="1892"/>
              <a:ext cx="501" cy="279"/>
            </a:xfrm>
            <a:prstGeom prst="leftRightArrow">
              <a:avLst>
                <a:gd fmla="val 54365" name="adj1"/>
                <a:gd fmla="val 54053"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9"/>
            <p:cNvSpPr txBox="1"/>
            <p:nvPr/>
          </p:nvSpPr>
          <p:spPr>
            <a:xfrm rot="2839461">
              <a:off x="3007" y="1939"/>
              <a:ext cx="337" cy="15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sp>
        <p:nvSpPr>
          <p:cNvPr id="183" name="Google Shape;183;p9"/>
          <p:cNvSpPr/>
          <p:nvPr/>
        </p:nvSpPr>
        <p:spPr>
          <a:xfrm>
            <a:off x="5366469" y="2388459"/>
            <a:ext cx="877927" cy="398395"/>
          </a:xfrm>
          <a:prstGeom prst="leftRightArrow">
            <a:avLst>
              <a:gd fmla="val 59495" name="adj1"/>
              <a:gd fmla="val 5029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84" name="Google Shape;184;p9"/>
          <p:cNvSpPr/>
          <p:nvPr/>
        </p:nvSpPr>
        <p:spPr>
          <a:xfrm>
            <a:off x="5848378" y="1344314"/>
            <a:ext cx="1119774" cy="517445"/>
          </a:xfrm>
          <a:prstGeom prst="rect">
            <a:avLst/>
          </a:prstGeom>
          <a:noFill/>
          <a:ln cap="flat" cmpd="sng" w="95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Utilisateurs/</a:t>
            </a:r>
            <a:endParaRPr sz="1200">
              <a:solidFill>
                <a:schemeClr val="dk1"/>
              </a:solidFill>
            </a:endParaRPr>
          </a:p>
          <a:p>
            <a:pPr indent="0" lvl="0" marL="0" marR="0" rtl="0" algn="ctr">
              <a:lnSpc>
                <a:spcPct val="100000"/>
              </a:lnSpc>
              <a:spcBef>
                <a:spcPts val="0"/>
              </a:spcBef>
              <a:spcAft>
                <a:spcPts val="0"/>
              </a:spcAft>
              <a:buClr>
                <a:schemeClr val="dk2"/>
              </a:buClr>
              <a:buSzPts val="1100"/>
              <a:buFont typeface="Arial"/>
              <a:buNone/>
            </a:pPr>
            <a:r>
              <a:rPr lang="de-DE" sz="1200">
                <a:solidFill>
                  <a:schemeClr val="dk1"/>
                </a:solidFill>
              </a:rPr>
              <a:t>bénéficiaires</a:t>
            </a:r>
            <a:endParaRPr sz="1200">
              <a:solidFill>
                <a:schemeClr val="dk1"/>
              </a:solidFill>
            </a:endParaRPr>
          </a:p>
        </p:txBody>
      </p:sp>
      <p:sp>
        <p:nvSpPr>
          <p:cNvPr id="185" name="Google Shape;185;p9"/>
          <p:cNvSpPr/>
          <p:nvPr/>
        </p:nvSpPr>
        <p:spPr>
          <a:xfrm rot="-2346643">
            <a:off x="5107110" y="1787474"/>
            <a:ext cx="844730" cy="398395"/>
          </a:xfrm>
          <a:prstGeom prst="leftRightArrow">
            <a:avLst>
              <a:gd fmla="val 59495" name="adj1"/>
              <a:gd fmla="val 50294" name="adj2"/>
            </a:avLst>
          </a:prstGeom>
          <a:solidFill>
            <a:srgbClr val="FF7900"/>
          </a:solidFill>
          <a:ln cap="flat" cmpd="sng" w="9525">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86" name="Google Shape;186;p9"/>
          <p:cNvSpPr txBox="1"/>
          <p:nvPr>
            <p:ph idx="12" type="sldNum"/>
          </p:nvPr>
        </p:nvSpPr>
        <p:spPr>
          <a:xfrm>
            <a:off x="8497999" y="4688759"/>
            <a:ext cx="548700" cy="393600"/>
          </a:xfrm>
          <a:prstGeom prst="rect">
            <a:avLst/>
          </a:prstGeom>
          <a:noFill/>
          <a:ln>
            <a:noFill/>
          </a:ln>
        </p:spPr>
        <p:txBody>
          <a:bodyPr anchorCtr="0" anchor="t" bIns="27600" lIns="55200" spcFirstLastPara="1" rIns="55200" wrap="square" tIns="27600">
            <a:noAutofit/>
          </a:bodyPr>
          <a:lstStyle/>
          <a:p>
            <a:pPr indent="0" lvl="0" marL="0" marR="0" rtl="0" algn="ctr">
              <a:lnSpc>
                <a:spcPct val="100000"/>
              </a:lnSpc>
              <a:spcBef>
                <a:spcPts val="0"/>
              </a:spcBef>
              <a:spcAft>
                <a:spcPts val="0"/>
              </a:spcAft>
              <a:buClr>
                <a:srgbClr val="000000"/>
              </a:buClr>
              <a:buSzPts val="750"/>
              <a:buFont typeface="Arial"/>
              <a:buNone/>
            </a:pPr>
            <a:fld id="{00000000-1234-1234-1234-123412341234}" type="slidenum">
              <a:rPr b="0" i="0" lang="de-DE" sz="750" u="none" cap="none" strike="noStrike">
                <a:solidFill>
                  <a:schemeClr val="lt1"/>
                </a:solidFill>
                <a:latin typeface="Arial"/>
                <a:ea typeface="Arial"/>
                <a:cs typeface="Arial"/>
                <a:sym typeface="Arial"/>
              </a:rPr>
              <a:t>‹#›</a:t>
            </a:fld>
            <a:endParaRPr b="0" i="0" sz="1050" u="none" cap="none" strike="noStrike">
              <a:solidFill>
                <a:schemeClr val="lt1"/>
              </a:solidFill>
              <a:latin typeface="Arial"/>
              <a:ea typeface="Arial"/>
              <a:cs typeface="Arial"/>
              <a:sym typeface="Arial"/>
            </a:endParaRPr>
          </a:p>
        </p:txBody>
      </p:sp>
      <p:sp>
        <p:nvSpPr>
          <p:cNvPr id="187" name="Google Shape;187;p9"/>
          <p:cNvSpPr txBox="1"/>
          <p:nvPr/>
        </p:nvSpPr>
        <p:spPr>
          <a:xfrm>
            <a:off x="1684675" y="403750"/>
            <a:ext cx="7034100" cy="64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lang="de-DE" sz="2100">
                <a:latin typeface="Raleway"/>
                <a:ea typeface="Raleway"/>
                <a:cs typeface="Raleway"/>
                <a:sym typeface="Raleway"/>
              </a:rPr>
              <a:t>Comment les parties prenantes de l'entreprise sociale se traduisent (aussi) en flux financiers </a:t>
            </a:r>
            <a:endParaRPr b="0" i="0" sz="2100" u="none" cap="none" strike="noStrike">
              <a:solidFill>
                <a:srgbClr val="000000"/>
              </a:solidFill>
              <a:latin typeface="Arial"/>
              <a:ea typeface="Arial"/>
              <a:cs typeface="Arial"/>
              <a:sym typeface="Arial"/>
            </a:endParaRPr>
          </a:p>
        </p:txBody>
      </p:sp>
      <p:pic>
        <p:nvPicPr>
          <p:cNvPr id="188" name="Google Shape;188;p9"/>
          <p:cNvPicPr preferRelativeResize="0"/>
          <p:nvPr/>
        </p:nvPicPr>
        <p:blipFill rotWithShape="1">
          <a:blip r:embed="rId4">
            <a:alphaModFix/>
          </a:blip>
          <a:srcRect b="0" l="54672" r="0" t="0"/>
          <a:stretch/>
        </p:blipFill>
        <p:spPr>
          <a:xfrm>
            <a:off x="93374" y="4768375"/>
            <a:ext cx="1696026" cy="358400"/>
          </a:xfrm>
          <a:prstGeom prst="rect">
            <a:avLst/>
          </a:prstGeom>
          <a:noFill/>
          <a:ln>
            <a:noFill/>
          </a:ln>
        </p:spPr>
      </p:pic>
      <p:pic>
        <p:nvPicPr>
          <p:cNvPr id="189" name="Google Shape;189;p9"/>
          <p:cNvPicPr preferRelativeResize="0"/>
          <p:nvPr/>
        </p:nvPicPr>
        <p:blipFill rotWithShape="1">
          <a:blip r:embed="rId5">
            <a:alphaModFix/>
          </a:blip>
          <a:srcRect b="0" l="0" r="0" t="0"/>
          <a:stretch/>
        </p:blipFill>
        <p:spPr>
          <a:xfrm>
            <a:off x="0" y="0"/>
            <a:ext cx="718275" cy="679625"/>
          </a:xfrm>
          <a:prstGeom prst="rect">
            <a:avLst/>
          </a:prstGeom>
          <a:noFill/>
          <a:ln>
            <a:noFill/>
          </a:ln>
        </p:spPr>
      </p:pic>
      <p:cxnSp>
        <p:nvCxnSpPr>
          <p:cNvPr id="190" name="Google Shape;190;p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91" name="Google Shape;191;p9"/>
          <p:cNvCxnSpPr/>
          <p:nvPr/>
        </p:nvCxnSpPr>
        <p:spPr>
          <a:xfrm>
            <a:off x="2477724" y="4836252"/>
            <a:ext cx="6244200" cy="0"/>
          </a:xfrm>
          <a:prstGeom prst="straightConnector1">
            <a:avLst/>
          </a:prstGeom>
          <a:noFill/>
          <a:ln cap="flat" cmpd="sng" w="19050">
            <a:solidFill>
              <a:schemeClr val="dk2"/>
            </a:solidFill>
            <a:prstDash val="solid"/>
            <a:round/>
            <a:headEnd len="sm" w="sm" type="none"/>
            <a:tailEnd len="sm" w="sm" type="none"/>
          </a:ln>
        </p:spPr>
      </p:cxnSp>
      <p:cxnSp>
        <p:nvCxnSpPr>
          <p:cNvPr id="192" name="Google Shape;192;p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93" name="Google Shape;193;p9"/>
          <p:cNvSpPr txBox="1"/>
          <p:nvPr/>
        </p:nvSpPr>
        <p:spPr>
          <a:xfrm>
            <a:off x="2477724" y="4860163"/>
            <a:ext cx="513119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900" u="none" cap="none" strike="noStrike">
                <a:solidFill>
                  <a:srgbClr val="000000"/>
                </a:solidFill>
                <a:latin typeface="Arial"/>
                <a:ea typeface="Arial"/>
                <a:cs typeface="Arial"/>
                <a:sym typeface="Arial"/>
              </a:rPr>
              <a:t>Logo social enterprise : Shutterstock, copyright-free</a:t>
            </a:r>
            <a:endParaRPr b="0" i="0" sz="9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E11EA03F42424EB30E71B3930DF466" ma:contentTypeVersion="16" ma:contentTypeDescription="Create a new document." ma:contentTypeScope="" ma:versionID="d0d8c9f2b4f05acc77dae36b4eeb5975">
  <xsd:schema xmlns:xsd="http://www.w3.org/2001/XMLSchema" xmlns:xs="http://www.w3.org/2001/XMLSchema" xmlns:p="http://schemas.microsoft.com/office/2006/metadata/properties" xmlns:ns2="49354cc4-47cf-4cae-afd6-05c56e7004fe" xmlns:ns3="137ce71b-822f-4313-bbed-8d4284f66428" targetNamespace="http://schemas.microsoft.com/office/2006/metadata/properties" ma:root="true" ma:fieldsID="71db11a34d8d4c241796496bef78af7a" ns2:_="" ns3:_="">
    <xsd:import namespace="49354cc4-47cf-4cae-afd6-05c56e7004fe"/>
    <xsd:import namespace="137ce71b-822f-4313-bbed-8d4284f664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54cc4-47cf-4cae-afd6-05c56e7004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8af06d-568a-4111-a46c-84dd21bda24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7ce71b-822f-4313-bbed-8d4284f6642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6bd8cb-e337-464d-81e4-b9ac1fc64af0}" ma:internalName="TaxCatchAll" ma:showField="CatchAllData" ma:web="137ce71b-822f-4313-bbed-8d4284f66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DEA4C3-CC4E-427B-822C-FF6876A79EEC}"/>
</file>

<file path=customXml/itemProps2.xml><?xml version="1.0" encoding="utf-8"?>
<ds:datastoreItem xmlns:ds="http://schemas.openxmlformats.org/officeDocument/2006/customXml" ds:itemID="{AA3D3FBD-65D1-447A-8572-75319EDEDBF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